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 ContentType="image/tiff"/>
  <Default Extension="avi" ContentType="video/x-msvide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 id="2147483777" r:id="rId2"/>
    <p:sldMasterId id="2147483811" r:id="rId3"/>
  </p:sldMasterIdLst>
  <p:notesMasterIdLst>
    <p:notesMasterId r:id="rId75"/>
  </p:notesMasterIdLst>
  <p:handoutMasterIdLst>
    <p:handoutMasterId r:id="rId76"/>
  </p:handoutMasterIdLst>
  <p:sldIdLst>
    <p:sldId id="714" r:id="rId4"/>
    <p:sldId id="836" r:id="rId5"/>
    <p:sldId id="912" r:id="rId6"/>
    <p:sldId id="911" r:id="rId7"/>
    <p:sldId id="899" r:id="rId8"/>
    <p:sldId id="900" r:id="rId9"/>
    <p:sldId id="901" r:id="rId10"/>
    <p:sldId id="902" r:id="rId11"/>
    <p:sldId id="903" r:id="rId12"/>
    <p:sldId id="865" r:id="rId13"/>
    <p:sldId id="904" r:id="rId14"/>
    <p:sldId id="867" r:id="rId15"/>
    <p:sldId id="855" r:id="rId16"/>
    <p:sldId id="856" r:id="rId17"/>
    <p:sldId id="857" r:id="rId18"/>
    <p:sldId id="862" r:id="rId19"/>
    <p:sldId id="858" r:id="rId20"/>
    <p:sldId id="859" r:id="rId21"/>
    <p:sldId id="860" r:id="rId22"/>
    <p:sldId id="863" r:id="rId23"/>
    <p:sldId id="861" r:id="rId24"/>
    <p:sldId id="864" r:id="rId25"/>
    <p:sldId id="868" r:id="rId26"/>
    <p:sldId id="727" r:id="rId27"/>
    <p:sldId id="716" r:id="rId28"/>
    <p:sldId id="879" r:id="rId29"/>
    <p:sldId id="880" r:id="rId30"/>
    <p:sldId id="869" r:id="rId31"/>
    <p:sldId id="730" r:id="rId32"/>
    <p:sldId id="731" r:id="rId33"/>
    <p:sldId id="882" r:id="rId34"/>
    <p:sldId id="870" r:id="rId35"/>
    <p:sldId id="722" r:id="rId36"/>
    <p:sldId id="883" r:id="rId37"/>
    <p:sldId id="884" r:id="rId38"/>
    <p:sldId id="876" r:id="rId39"/>
    <p:sldId id="871" r:id="rId40"/>
    <p:sldId id="885" r:id="rId41"/>
    <p:sldId id="886" r:id="rId42"/>
    <p:sldId id="887" r:id="rId43"/>
    <p:sldId id="874" r:id="rId44"/>
    <p:sldId id="794" r:id="rId45"/>
    <p:sldId id="744" r:id="rId46"/>
    <p:sldId id="820" r:id="rId47"/>
    <p:sldId id="873" r:id="rId48"/>
    <p:sldId id="888" r:id="rId49"/>
    <p:sldId id="889" r:id="rId50"/>
    <p:sldId id="890" r:id="rId51"/>
    <p:sldId id="891" r:id="rId52"/>
    <p:sldId id="892" r:id="rId53"/>
    <p:sldId id="893" r:id="rId54"/>
    <p:sldId id="894" r:id="rId55"/>
    <p:sldId id="895" r:id="rId56"/>
    <p:sldId id="896" r:id="rId57"/>
    <p:sldId id="897" r:id="rId58"/>
    <p:sldId id="898" r:id="rId59"/>
    <p:sldId id="878" r:id="rId60"/>
    <p:sldId id="877" r:id="rId61"/>
    <p:sldId id="796" r:id="rId62"/>
    <p:sldId id="905" r:id="rId63"/>
    <p:sldId id="915" r:id="rId64"/>
    <p:sldId id="916" r:id="rId65"/>
    <p:sldId id="914" r:id="rId66"/>
    <p:sldId id="913" r:id="rId67"/>
    <p:sldId id="906" r:id="rId68"/>
    <p:sldId id="907" r:id="rId69"/>
    <p:sldId id="908" r:id="rId70"/>
    <p:sldId id="909" r:id="rId71"/>
    <p:sldId id="910" r:id="rId72"/>
    <p:sldId id="795" r:id="rId73"/>
    <p:sldId id="614" r:id="rId7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0066"/>
    <a:srgbClr val="66FF66"/>
    <a:srgbClr val="41D329"/>
    <a:srgbClr val="6C6B6B"/>
    <a:srgbClr val="22E655"/>
    <a:srgbClr val="1F5B7F"/>
    <a:srgbClr val="46A8D9"/>
    <a:srgbClr val="99FF99"/>
    <a:srgbClr val="C5D5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24" autoAdjust="0"/>
    <p:restoredTop sz="80119" autoAdjust="0"/>
  </p:normalViewPr>
  <p:slideViewPr>
    <p:cSldViewPr snapToGrid="0">
      <p:cViewPr varScale="1">
        <p:scale>
          <a:sx n="57" d="100"/>
          <a:sy n="57" d="100"/>
        </p:scale>
        <p:origin x="1002" y="78"/>
      </p:cViewPr>
      <p:guideLst>
        <p:guide orient="horz" pos="2160"/>
        <p:guide pos="3840"/>
      </p:guideLst>
    </p:cSldViewPr>
  </p:slideViewPr>
  <p:outlineViewPr>
    <p:cViewPr>
      <p:scale>
        <a:sx n="33" d="100"/>
        <a:sy n="33" d="100"/>
      </p:scale>
      <p:origin x="0" y="-1128"/>
    </p:cViewPr>
  </p:outlineViewPr>
  <p:notesTextViewPr>
    <p:cViewPr>
      <p:scale>
        <a:sx n="1" d="1"/>
        <a:sy n="1" d="1"/>
      </p:scale>
      <p:origin x="0" y="0"/>
    </p:cViewPr>
  </p:notesTextViewPr>
  <p:sorterViewPr>
    <p:cViewPr>
      <p:scale>
        <a:sx n="100" d="100"/>
        <a:sy n="100" d="100"/>
      </p:scale>
      <p:origin x="0" y="17580"/>
    </p:cViewPr>
  </p:sorterViewPr>
  <p:notesViewPr>
    <p:cSldViewPr snapToGrid="0">
      <p:cViewPr varScale="1">
        <p:scale>
          <a:sx n="53" d="100"/>
          <a:sy n="53" d="100"/>
        </p:scale>
        <p:origin x="2648" y="2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handoutMaster" Target="handoutMasters/handoutMaster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E5EF04-BF1D-457A-A241-AC724057EF97}"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zh-CN" altLang="en-US"/>
        </a:p>
      </dgm:t>
    </dgm:pt>
    <dgm:pt modelId="{DB38A4E8-F8C7-4DEF-9C01-CA92FD817B35}">
      <dgm:prSet/>
      <dgm:spPr>
        <a:solidFill>
          <a:srgbClr val="41D228"/>
        </a:solidFill>
      </dgm:spPr>
      <dgm:t>
        <a:bodyPr/>
        <a:lstStyle/>
        <a:p>
          <a:pPr rtl="0"/>
          <a:r>
            <a:rPr lang="zh-CN" altLang="en-US" dirty="0">
              <a:solidFill>
                <a:schemeClr val="tx1">
                  <a:lumMod val="85000"/>
                  <a:lumOff val="15000"/>
                </a:schemeClr>
              </a:solidFill>
              <a:latin typeface="微软雅黑" pitchFamily="34" charset="-122"/>
              <a:ea typeface="微软雅黑" pitchFamily="34" charset="-122"/>
            </a:rPr>
            <a:t>安全性能差</a:t>
          </a:r>
          <a:endParaRPr lang="zh-CN" dirty="0"/>
        </a:p>
      </dgm:t>
    </dgm:pt>
    <dgm:pt modelId="{F23D3522-AACC-4AE0-9D3F-7E07CEA960A8}" type="parTrans" cxnId="{E8B07957-14A8-4F16-8D24-F3D6FC4FC20C}">
      <dgm:prSet/>
      <dgm:spPr/>
      <dgm:t>
        <a:bodyPr/>
        <a:lstStyle/>
        <a:p>
          <a:endParaRPr lang="zh-CN" altLang="en-US"/>
        </a:p>
      </dgm:t>
    </dgm:pt>
    <dgm:pt modelId="{581FC371-5BEE-4A85-8B7E-D2F7CBC5ECCC}" type="sibTrans" cxnId="{E8B07957-14A8-4F16-8D24-F3D6FC4FC20C}">
      <dgm:prSet/>
      <dgm:spPr/>
      <dgm:t>
        <a:bodyPr/>
        <a:lstStyle/>
        <a:p>
          <a:endParaRPr lang="zh-CN" altLang="en-US"/>
        </a:p>
      </dgm:t>
    </dgm:pt>
    <dgm:pt modelId="{65384C6E-1FF9-43E7-8A72-E8E50B56FABD}">
      <dgm:prSet/>
      <dgm:spPr/>
      <dgm:t>
        <a:bodyPr/>
        <a:lstStyle/>
        <a:p>
          <a:r>
            <a:rPr lang="zh-CN" altLang="en-US" dirty="0">
              <a:solidFill>
                <a:schemeClr val="tx1">
                  <a:lumMod val="85000"/>
                  <a:lumOff val="15000"/>
                </a:schemeClr>
              </a:solidFill>
              <a:latin typeface="微软雅黑" pitchFamily="34" charset="-122"/>
              <a:ea typeface="微软雅黑" pitchFamily="34" charset="-122"/>
            </a:rPr>
            <a:t>如何解决节点故障，保证系统安全</a:t>
          </a:r>
          <a:endParaRPr lang="zh-CN" altLang="en-US" dirty="0"/>
        </a:p>
      </dgm:t>
    </dgm:pt>
    <dgm:pt modelId="{C94813BC-ED36-4592-93F8-945F4F204063}" type="parTrans" cxnId="{3BE550DA-0E16-40E7-86A5-92BDE9AD2285}">
      <dgm:prSet/>
      <dgm:spPr/>
      <dgm:t>
        <a:bodyPr/>
        <a:lstStyle/>
        <a:p>
          <a:endParaRPr lang="zh-CN" altLang="en-US"/>
        </a:p>
      </dgm:t>
    </dgm:pt>
    <dgm:pt modelId="{957A9FDD-540E-4C22-945C-711360849341}" type="sibTrans" cxnId="{3BE550DA-0E16-40E7-86A5-92BDE9AD2285}">
      <dgm:prSet/>
      <dgm:spPr/>
      <dgm:t>
        <a:bodyPr/>
        <a:lstStyle/>
        <a:p>
          <a:endParaRPr lang="zh-CN" altLang="en-US"/>
        </a:p>
      </dgm:t>
    </dgm:pt>
    <dgm:pt modelId="{416C6578-7591-4CDB-A84F-5DABA66DD80F}" type="pres">
      <dgm:prSet presAssocID="{F7E5EF04-BF1D-457A-A241-AC724057EF97}" presName="Name0" presStyleCnt="0">
        <dgm:presLayoutVars>
          <dgm:dir/>
          <dgm:animLvl val="lvl"/>
          <dgm:resizeHandles/>
        </dgm:presLayoutVars>
      </dgm:prSet>
      <dgm:spPr/>
      <dgm:t>
        <a:bodyPr/>
        <a:lstStyle/>
        <a:p>
          <a:endParaRPr lang="zh-CN" altLang="en-US"/>
        </a:p>
      </dgm:t>
    </dgm:pt>
    <dgm:pt modelId="{FDD252E4-4903-43FD-AA11-99361578B8EF}" type="pres">
      <dgm:prSet presAssocID="{DB38A4E8-F8C7-4DEF-9C01-CA92FD817B35}" presName="linNode" presStyleCnt="0"/>
      <dgm:spPr/>
    </dgm:pt>
    <dgm:pt modelId="{612DE7D2-392D-4AFA-9E90-96781A33EBB3}" type="pres">
      <dgm:prSet presAssocID="{DB38A4E8-F8C7-4DEF-9C01-CA92FD817B35}" presName="parentShp" presStyleLbl="node1" presStyleIdx="0" presStyleCnt="1">
        <dgm:presLayoutVars>
          <dgm:bulletEnabled val="1"/>
        </dgm:presLayoutVars>
      </dgm:prSet>
      <dgm:spPr/>
      <dgm:t>
        <a:bodyPr/>
        <a:lstStyle/>
        <a:p>
          <a:endParaRPr lang="zh-CN" altLang="en-US"/>
        </a:p>
      </dgm:t>
    </dgm:pt>
    <dgm:pt modelId="{9E46CBA5-1E69-42EC-802F-24D9D053EAFE}" type="pres">
      <dgm:prSet presAssocID="{DB38A4E8-F8C7-4DEF-9C01-CA92FD817B35}" presName="childShp" presStyleLbl="bgAccFollowNode1" presStyleIdx="0" presStyleCnt="1">
        <dgm:presLayoutVars>
          <dgm:bulletEnabled val="1"/>
        </dgm:presLayoutVars>
      </dgm:prSet>
      <dgm:spPr/>
      <dgm:t>
        <a:bodyPr/>
        <a:lstStyle/>
        <a:p>
          <a:endParaRPr lang="zh-CN" altLang="en-US"/>
        </a:p>
      </dgm:t>
    </dgm:pt>
  </dgm:ptLst>
  <dgm:cxnLst>
    <dgm:cxn modelId="{E8B07957-14A8-4F16-8D24-F3D6FC4FC20C}" srcId="{F7E5EF04-BF1D-457A-A241-AC724057EF97}" destId="{DB38A4E8-F8C7-4DEF-9C01-CA92FD817B35}" srcOrd="0" destOrd="0" parTransId="{F23D3522-AACC-4AE0-9D3F-7E07CEA960A8}" sibTransId="{581FC371-5BEE-4A85-8B7E-D2F7CBC5ECCC}"/>
    <dgm:cxn modelId="{C230E3BA-08C2-4683-953C-0036BA6DB89F}" type="presOf" srcId="{65384C6E-1FF9-43E7-8A72-E8E50B56FABD}" destId="{9E46CBA5-1E69-42EC-802F-24D9D053EAFE}" srcOrd="0" destOrd="0" presId="urn:microsoft.com/office/officeart/2005/8/layout/vList6"/>
    <dgm:cxn modelId="{3BE550DA-0E16-40E7-86A5-92BDE9AD2285}" srcId="{DB38A4E8-F8C7-4DEF-9C01-CA92FD817B35}" destId="{65384C6E-1FF9-43E7-8A72-E8E50B56FABD}" srcOrd="0" destOrd="0" parTransId="{C94813BC-ED36-4592-93F8-945F4F204063}" sibTransId="{957A9FDD-540E-4C22-945C-711360849341}"/>
    <dgm:cxn modelId="{28AC9F32-9256-490F-AD75-A2D30493B3A6}" type="presOf" srcId="{DB38A4E8-F8C7-4DEF-9C01-CA92FD817B35}" destId="{612DE7D2-392D-4AFA-9E90-96781A33EBB3}" srcOrd="0" destOrd="0" presId="urn:microsoft.com/office/officeart/2005/8/layout/vList6"/>
    <dgm:cxn modelId="{270F1F48-AE26-40BA-AEC1-A970EB6D113C}" type="presOf" srcId="{F7E5EF04-BF1D-457A-A241-AC724057EF97}" destId="{416C6578-7591-4CDB-A84F-5DABA66DD80F}" srcOrd="0" destOrd="0" presId="urn:microsoft.com/office/officeart/2005/8/layout/vList6"/>
    <dgm:cxn modelId="{7DD4BB30-4785-4BD2-8F79-F9E32D39D434}" type="presParOf" srcId="{416C6578-7591-4CDB-A84F-5DABA66DD80F}" destId="{FDD252E4-4903-43FD-AA11-99361578B8EF}" srcOrd="0" destOrd="0" presId="urn:microsoft.com/office/officeart/2005/8/layout/vList6"/>
    <dgm:cxn modelId="{0F5D9C47-5890-4591-91F5-0DB60D44CDA6}" type="presParOf" srcId="{FDD252E4-4903-43FD-AA11-99361578B8EF}" destId="{612DE7D2-392D-4AFA-9E90-96781A33EBB3}" srcOrd="0" destOrd="0" presId="urn:microsoft.com/office/officeart/2005/8/layout/vList6"/>
    <dgm:cxn modelId="{A7785F41-C9AF-472E-B321-B8DC02C82BA3}" type="presParOf" srcId="{FDD252E4-4903-43FD-AA11-99361578B8EF}" destId="{9E46CBA5-1E69-42EC-802F-24D9D053EAFE}"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E5EF04-BF1D-457A-A241-AC724057EF97}"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zh-CN" altLang="en-US"/>
        </a:p>
      </dgm:t>
    </dgm:pt>
    <dgm:pt modelId="{DB38A4E8-F8C7-4DEF-9C01-CA92FD817B35}">
      <dgm:prSet/>
      <dgm:spPr>
        <a:solidFill>
          <a:srgbClr val="41D228"/>
        </a:solidFill>
      </dgm:spPr>
      <dgm:t>
        <a:bodyPr/>
        <a:lstStyle/>
        <a:p>
          <a:pPr rtl="0"/>
          <a:r>
            <a:rPr lang="zh-CN" altLang="en-US" dirty="0">
              <a:solidFill>
                <a:schemeClr val="tx1">
                  <a:lumMod val="85000"/>
                  <a:lumOff val="15000"/>
                </a:schemeClr>
              </a:solidFill>
              <a:latin typeface="微软雅黑" pitchFamily="34" charset="-122"/>
              <a:ea typeface="微软雅黑" pitchFamily="34" charset="-122"/>
            </a:rPr>
            <a:t>系统</a:t>
          </a:r>
          <a:r>
            <a:rPr lang="en-US" altLang="zh-CN" dirty="0">
              <a:solidFill>
                <a:schemeClr val="tx1">
                  <a:lumMod val="85000"/>
                  <a:lumOff val="15000"/>
                </a:schemeClr>
              </a:solidFill>
              <a:latin typeface="微软雅黑" pitchFamily="34" charset="-122"/>
              <a:ea typeface="微软雅黑" pitchFamily="34" charset="-122"/>
            </a:rPr>
            <a:t>I/O</a:t>
          </a:r>
          <a:r>
            <a:rPr lang="zh-CN" altLang="en-US" dirty="0">
              <a:solidFill>
                <a:schemeClr val="tx1">
                  <a:lumMod val="85000"/>
                  <a:lumOff val="15000"/>
                </a:schemeClr>
              </a:solidFill>
              <a:latin typeface="微软雅黑" pitchFamily="34" charset="-122"/>
              <a:ea typeface="微软雅黑" pitchFamily="34" charset="-122"/>
            </a:rPr>
            <a:t>存储性能弱</a:t>
          </a:r>
          <a:endParaRPr lang="zh-CN" dirty="0"/>
        </a:p>
      </dgm:t>
    </dgm:pt>
    <dgm:pt modelId="{F23D3522-AACC-4AE0-9D3F-7E07CEA960A8}" type="parTrans" cxnId="{E8B07957-14A8-4F16-8D24-F3D6FC4FC20C}">
      <dgm:prSet/>
      <dgm:spPr/>
      <dgm:t>
        <a:bodyPr/>
        <a:lstStyle/>
        <a:p>
          <a:endParaRPr lang="zh-CN" altLang="en-US"/>
        </a:p>
      </dgm:t>
    </dgm:pt>
    <dgm:pt modelId="{581FC371-5BEE-4A85-8B7E-D2F7CBC5ECCC}" type="sibTrans" cxnId="{E8B07957-14A8-4F16-8D24-F3D6FC4FC20C}">
      <dgm:prSet/>
      <dgm:spPr/>
      <dgm:t>
        <a:bodyPr/>
        <a:lstStyle/>
        <a:p>
          <a:endParaRPr lang="zh-CN" altLang="en-US"/>
        </a:p>
      </dgm:t>
    </dgm:pt>
    <dgm:pt modelId="{65384C6E-1FF9-43E7-8A72-E8E50B56FABD}">
      <dgm:prSet custT="1"/>
      <dgm:spPr/>
      <dgm:t>
        <a:bodyPr/>
        <a:lstStyle/>
        <a:p>
          <a:r>
            <a:rPr lang="zh-CN" altLang="en-US" sz="2400" dirty="0">
              <a:solidFill>
                <a:schemeClr val="tx1">
                  <a:lumMod val="85000"/>
                  <a:lumOff val="15000"/>
                </a:schemeClr>
              </a:solidFill>
              <a:latin typeface="微软雅黑" pitchFamily="34" charset="-122"/>
              <a:ea typeface="微软雅黑" pitchFamily="34" charset="-122"/>
            </a:rPr>
            <a:t>如何提升集群性能</a:t>
          </a:r>
          <a:endParaRPr lang="zh-CN" altLang="en-US" sz="2400" dirty="0"/>
        </a:p>
      </dgm:t>
    </dgm:pt>
    <dgm:pt modelId="{C94813BC-ED36-4592-93F8-945F4F204063}" type="parTrans" cxnId="{3BE550DA-0E16-40E7-86A5-92BDE9AD2285}">
      <dgm:prSet/>
      <dgm:spPr/>
      <dgm:t>
        <a:bodyPr/>
        <a:lstStyle/>
        <a:p>
          <a:endParaRPr lang="zh-CN" altLang="en-US"/>
        </a:p>
      </dgm:t>
    </dgm:pt>
    <dgm:pt modelId="{957A9FDD-540E-4C22-945C-711360849341}" type="sibTrans" cxnId="{3BE550DA-0E16-40E7-86A5-92BDE9AD2285}">
      <dgm:prSet/>
      <dgm:spPr/>
      <dgm:t>
        <a:bodyPr/>
        <a:lstStyle/>
        <a:p>
          <a:endParaRPr lang="zh-CN" altLang="en-US"/>
        </a:p>
      </dgm:t>
    </dgm:pt>
    <dgm:pt modelId="{416C6578-7591-4CDB-A84F-5DABA66DD80F}" type="pres">
      <dgm:prSet presAssocID="{F7E5EF04-BF1D-457A-A241-AC724057EF97}" presName="Name0" presStyleCnt="0">
        <dgm:presLayoutVars>
          <dgm:dir/>
          <dgm:animLvl val="lvl"/>
          <dgm:resizeHandles/>
        </dgm:presLayoutVars>
      </dgm:prSet>
      <dgm:spPr/>
      <dgm:t>
        <a:bodyPr/>
        <a:lstStyle/>
        <a:p>
          <a:endParaRPr lang="zh-CN" altLang="en-US"/>
        </a:p>
      </dgm:t>
    </dgm:pt>
    <dgm:pt modelId="{FDD252E4-4903-43FD-AA11-99361578B8EF}" type="pres">
      <dgm:prSet presAssocID="{DB38A4E8-F8C7-4DEF-9C01-CA92FD817B35}" presName="linNode" presStyleCnt="0"/>
      <dgm:spPr/>
    </dgm:pt>
    <dgm:pt modelId="{612DE7D2-392D-4AFA-9E90-96781A33EBB3}" type="pres">
      <dgm:prSet presAssocID="{DB38A4E8-F8C7-4DEF-9C01-CA92FD817B35}" presName="parentShp" presStyleLbl="node1" presStyleIdx="0" presStyleCnt="1">
        <dgm:presLayoutVars>
          <dgm:bulletEnabled val="1"/>
        </dgm:presLayoutVars>
      </dgm:prSet>
      <dgm:spPr/>
      <dgm:t>
        <a:bodyPr/>
        <a:lstStyle/>
        <a:p>
          <a:endParaRPr lang="zh-CN" altLang="en-US"/>
        </a:p>
      </dgm:t>
    </dgm:pt>
    <dgm:pt modelId="{9E46CBA5-1E69-42EC-802F-24D9D053EAFE}" type="pres">
      <dgm:prSet presAssocID="{DB38A4E8-F8C7-4DEF-9C01-CA92FD817B35}" presName="childShp" presStyleLbl="bgAccFollowNode1" presStyleIdx="0" presStyleCnt="1">
        <dgm:presLayoutVars>
          <dgm:bulletEnabled val="1"/>
        </dgm:presLayoutVars>
      </dgm:prSet>
      <dgm:spPr/>
      <dgm:t>
        <a:bodyPr/>
        <a:lstStyle/>
        <a:p>
          <a:endParaRPr lang="zh-CN" altLang="en-US"/>
        </a:p>
      </dgm:t>
    </dgm:pt>
  </dgm:ptLst>
  <dgm:cxnLst>
    <dgm:cxn modelId="{E8B07957-14A8-4F16-8D24-F3D6FC4FC20C}" srcId="{F7E5EF04-BF1D-457A-A241-AC724057EF97}" destId="{DB38A4E8-F8C7-4DEF-9C01-CA92FD817B35}" srcOrd="0" destOrd="0" parTransId="{F23D3522-AACC-4AE0-9D3F-7E07CEA960A8}" sibTransId="{581FC371-5BEE-4A85-8B7E-D2F7CBC5ECCC}"/>
    <dgm:cxn modelId="{57F015D6-BCA2-490E-8B42-F2B1067114E8}" type="presOf" srcId="{F7E5EF04-BF1D-457A-A241-AC724057EF97}" destId="{416C6578-7591-4CDB-A84F-5DABA66DD80F}" srcOrd="0" destOrd="0" presId="urn:microsoft.com/office/officeart/2005/8/layout/vList6"/>
    <dgm:cxn modelId="{3BE550DA-0E16-40E7-86A5-92BDE9AD2285}" srcId="{DB38A4E8-F8C7-4DEF-9C01-CA92FD817B35}" destId="{65384C6E-1FF9-43E7-8A72-E8E50B56FABD}" srcOrd="0" destOrd="0" parTransId="{C94813BC-ED36-4592-93F8-945F4F204063}" sibTransId="{957A9FDD-540E-4C22-945C-711360849341}"/>
    <dgm:cxn modelId="{E861596A-2E11-4765-B77C-C920FEFBF7C4}" type="presOf" srcId="{DB38A4E8-F8C7-4DEF-9C01-CA92FD817B35}" destId="{612DE7D2-392D-4AFA-9E90-96781A33EBB3}" srcOrd="0" destOrd="0" presId="urn:microsoft.com/office/officeart/2005/8/layout/vList6"/>
    <dgm:cxn modelId="{E28F24B7-574F-42F1-AE55-8738D1E54262}" type="presOf" srcId="{65384C6E-1FF9-43E7-8A72-E8E50B56FABD}" destId="{9E46CBA5-1E69-42EC-802F-24D9D053EAFE}" srcOrd="0" destOrd="0" presId="urn:microsoft.com/office/officeart/2005/8/layout/vList6"/>
    <dgm:cxn modelId="{DEB550B0-CFC5-4C73-A2DB-27264BAC051E}" type="presParOf" srcId="{416C6578-7591-4CDB-A84F-5DABA66DD80F}" destId="{FDD252E4-4903-43FD-AA11-99361578B8EF}" srcOrd="0" destOrd="0" presId="urn:microsoft.com/office/officeart/2005/8/layout/vList6"/>
    <dgm:cxn modelId="{7057AB2E-B2E8-4AFF-803E-FCF7609DE09F}" type="presParOf" srcId="{FDD252E4-4903-43FD-AA11-99361578B8EF}" destId="{612DE7D2-392D-4AFA-9E90-96781A33EBB3}" srcOrd="0" destOrd="0" presId="urn:microsoft.com/office/officeart/2005/8/layout/vList6"/>
    <dgm:cxn modelId="{5E7002CF-047F-464E-B2D9-729506F252EC}" type="presParOf" srcId="{FDD252E4-4903-43FD-AA11-99361578B8EF}" destId="{9E46CBA5-1E69-42EC-802F-24D9D053EAFE}" srcOrd="1" destOrd="0" presId="urn:microsoft.com/office/officeart/2005/8/layout/vList6"/>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E5EF04-BF1D-457A-A241-AC724057EF97}"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zh-CN" altLang="en-US"/>
        </a:p>
      </dgm:t>
    </dgm:pt>
    <dgm:pt modelId="{DB38A4E8-F8C7-4DEF-9C01-CA92FD817B35}">
      <dgm:prSet/>
      <dgm:spPr>
        <a:solidFill>
          <a:srgbClr val="41D228"/>
        </a:solidFill>
      </dgm:spPr>
      <dgm:t>
        <a:bodyPr/>
        <a:lstStyle/>
        <a:p>
          <a:pPr rtl="0"/>
          <a:r>
            <a:rPr lang="zh-CN" altLang="en-US" dirty="0">
              <a:solidFill>
                <a:schemeClr val="tx1">
                  <a:lumMod val="85000"/>
                  <a:lumOff val="15000"/>
                </a:schemeClr>
              </a:solidFill>
              <a:latin typeface="微软雅黑" pitchFamily="34" charset="-122"/>
              <a:ea typeface="微软雅黑" pitchFamily="34" charset="-122"/>
            </a:rPr>
            <a:t>扩展性能差</a:t>
          </a:r>
          <a:endParaRPr lang="zh-CN" dirty="0"/>
        </a:p>
      </dgm:t>
    </dgm:pt>
    <dgm:pt modelId="{F23D3522-AACC-4AE0-9D3F-7E07CEA960A8}" type="parTrans" cxnId="{E8B07957-14A8-4F16-8D24-F3D6FC4FC20C}">
      <dgm:prSet/>
      <dgm:spPr/>
      <dgm:t>
        <a:bodyPr/>
        <a:lstStyle/>
        <a:p>
          <a:endParaRPr lang="zh-CN" altLang="en-US"/>
        </a:p>
      </dgm:t>
    </dgm:pt>
    <dgm:pt modelId="{581FC371-5BEE-4A85-8B7E-D2F7CBC5ECCC}" type="sibTrans" cxnId="{E8B07957-14A8-4F16-8D24-F3D6FC4FC20C}">
      <dgm:prSet/>
      <dgm:spPr/>
      <dgm:t>
        <a:bodyPr/>
        <a:lstStyle/>
        <a:p>
          <a:endParaRPr lang="zh-CN" altLang="en-US"/>
        </a:p>
      </dgm:t>
    </dgm:pt>
    <dgm:pt modelId="{65384C6E-1FF9-43E7-8A72-E8E50B56FABD}">
      <dgm:prSet custT="1"/>
      <dgm:spPr/>
      <dgm:t>
        <a:bodyPr/>
        <a:lstStyle/>
        <a:p>
          <a:r>
            <a:rPr lang="zh-CN" altLang="en-US" sz="2400" dirty="0">
              <a:solidFill>
                <a:schemeClr val="tx1">
                  <a:lumMod val="85000"/>
                  <a:lumOff val="15000"/>
                </a:schemeClr>
              </a:solidFill>
              <a:latin typeface="微软雅黑" pitchFamily="34" charset="-122"/>
              <a:ea typeface="微软雅黑" pitchFamily="34" charset="-122"/>
            </a:rPr>
            <a:t>如何进行容量和性能提升</a:t>
          </a:r>
          <a:endParaRPr lang="zh-CN" altLang="en-US" sz="2400" dirty="0"/>
        </a:p>
      </dgm:t>
    </dgm:pt>
    <dgm:pt modelId="{C94813BC-ED36-4592-93F8-945F4F204063}" type="parTrans" cxnId="{3BE550DA-0E16-40E7-86A5-92BDE9AD2285}">
      <dgm:prSet/>
      <dgm:spPr/>
      <dgm:t>
        <a:bodyPr/>
        <a:lstStyle/>
        <a:p>
          <a:endParaRPr lang="zh-CN" altLang="en-US"/>
        </a:p>
      </dgm:t>
    </dgm:pt>
    <dgm:pt modelId="{957A9FDD-540E-4C22-945C-711360849341}" type="sibTrans" cxnId="{3BE550DA-0E16-40E7-86A5-92BDE9AD2285}">
      <dgm:prSet/>
      <dgm:spPr/>
      <dgm:t>
        <a:bodyPr/>
        <a:lstStyle/>
        <a:p>
          <a:endParaRPr lang="zh-CN" altLang="en-US"/>
        </a:p>
      </dgm:t>
    </dgm:pt>
    <dgm:pt modelId="{416C6578-7591-4CDB-A84F-5DABA66DD80F}" type="pres">
      <dgm:prSet presAssocID="{F7E5EF04-BF1D-457A-A241-AC724057EF97}" presName="Name0" presStyleCnt="0">
        <dgm:presLayoutVars>
          <dgm:dir/>
          <dgm:animLvl val="lvl"/>
          <dgm:resizeHandles/>
        </dgm:presLayoutVars>
      </dgm:prSet>
      <dgm:spPr/>
      <dgm:t>
        <a:bodyPr/>
        <a:lstStyle/>
        <a:p>
          <a:endParaRPr lang="zh-CN" altLang="en-US"/>
        </a:p>
      </dgm:t>
    </dgm:pt>
    <dgm:pt modelId="{FDD252E4-4903-43FD-AA11-99361578B8EF}" type="pres">
      <dgm:prSet presAssocID="{DB38A4E8-F8C7-4DEF-9C01-CA92FD817B35}" presName="linNode" presStyleCnt="0"/>
      <dgm:spPr/>
    </dgm:pt>
    <dgm:pt modelId="{612DE7D2-392D-4AFA-9E90-96781A33EBB3}" type="pres">
      <dgm:prSet presAssocID="{DB38A4E8-F8C7-4DEF-9C01-CA92FD817B35}" presName="parentShp" presStyleLbl="node1" presStyleIdx="0" presStyleCnt="1">
        <dgm:presLayoutVars>
          <dgm:bulletEnabled val="1"/>
        </dgm:presLayoutVars>
      </dgm:prSet>
      <dgm:spPr/>
      <dgm:t>
        <a:bodyPr/>
        <a:lstStyle/>
        <a:p>
          <a:endParaRPr lang="zh-CN" altLang="en-US"/>
        </a:p>
      </dgm:t>
    </dgm:pt>
    <dgm:pt modelId="{9E46CBA5-1E69-42EC-802F-24D9D053EAFE}" type="pres">
      <dgm:prSet presAssocID="{DB38A4E8-F8C7-4DEF-9C01-CA92FD817B35}" presName="childShp" presStyleLbl="bgAccFollowNode1" presStyleIdx="0" presStyleCnt="1" custLinFactNeighborX="2944">
        <dgm:presLayoutVars>
          <dgm:bulletEnabled val="1"/>
        </dgm:presLayoutVars>
      </dgm:prSet>
      <dgm:spPr/>
      <dgm:t>
        <a:bodyPr/>
        <a:lstStyle/>
        <a:p>
          <a:endParaRPr lang="zh-CN" altLang="en-US"/>
        </a:p>
      </dgm:t>
    </dgm:pt>
  </dgm:ptLst>
  <dgm:cxnLst>
    <dgm:cxn modelId="{E8B07957-14A8-4F16-8D24-F3D6FC4FC20C}" srcId="{F7E5EF04-BF1D-457A-A241-AC724057EF97}" destId="{DB38A4E8-F8C7-4DEF-9C01-CA92FD817B35}" srcOrd="0" destOrd="0" parTransId="{F23D3522-AACC-4AE0-9D3F-7E07CEA960A8}" sibTransId="{581FC371-5BEE-4A85-8B7E-D2F7CBC5ECCC}"/>
    <dgm:cxn modelId="{061F17EF-96B3-47BA-92CD-2BA5D314FB15}" type="presOf" srcId="{65384C6E-1FF9-43E7-8A72-E8E50B56FABD}" destId="{9E46CBA5-1E69-42EC-802F-24D9D053EAFE}" srcOrd="0" destOrd="0" presId="urn:microsoft.com/office/officeart/2005/8/layout/vList6"/>
    <dgm:cxn modelId="{B680A778-F1FF-411E-97D9-93AB8669B028}" type="presOf" srcId="{F7E5EF04-BF1D-457A-A241-AC724057EF97}" destId="{416C6578-7591-4CDB-A84F-5DABA66DD80F}" srcOrd="0" destOrd="0" presId="urn:microsoft.com/office/officeart/2005/8/layout/vList6"/>
    <dgm:cxn modelId="{E47E6B51-5E1A-45C8-9476-DB544AEDACC7}" type="presOf" srcId="{DB38A4E8-F8C7-4DEF-9C01-CA92FD817B35}" destId="{612DE7D2-392D-4AFA-9E90-96781A33EBB3}" srcOrd="0" destOrd="0" presId="urn:microsoft.com/office/officeart/2005/8/layout/vList6"/>
    <dgm:cxn modelId="{3BE550DA-0E16-40E7-86A5-92BDE9AD2285}" srcId="{DB38A4E8-F8C7-4DEF-9C01-CA92FD817B35}" destId="{65384C6E-1FF9-43E7-8A72-E8E50B56FABD}" srcOrd="0" destOrd="0" parTransId="{C94813BC-ED36-4592-93F8-945F4F204063}" sibTransId="{957A9FDD-540E-4C22-945C-711360849341}"/>
    <dgm:cxn modelId="{C4D253DC-DCF8-4293-8165-14D83B89CC4D}" type="presParOf" srcId="{416C6578-7591-4CDB-A84F-5DABA66DD80F}" destId="{FDD252E4-4903-43FD-AA11-99361578B8EF}" srcOrd="0" destOrd="0" presId="urn:microsoft.com/office/officeart/2005/8/layout/vList6"/>
    <dgm:cxn modelId="{60CBE17B-E630-4543-953C-3D97DA02B700}" type="presParOf" srcId="{FDD252E4-4903-43FD-AA11-99361578B8EF}" destId="{612DE7D2-392D-4AFA-9E90-96781A33EBB3}" srcOrd="0" destOrd="0" presId="urn:microsoft.com/office/officeart/2005/8/layout/vList6"/>
    <dgm:cxn modelId="{EE95C02D-298B-423C-9AE2-966331AD4BA0}" type="presParOf" srcId="{FDD252E4-4903-43FD-AA11-99361578B8EF}" destId="{9E46CBA5-1E69-42EC-802F-24D9D053EAFE}" srcOrd="1" destOrd="0" presId="urn:microsoft.com/office/officeart/2005/8/layout/vList6"/>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E5EF04-BF1D-457A-A241-AC724057EF97}"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zh-CN" altLang="en-US"/>
        </a:p>
      </dgm:t>
    </dgm:pt>
    <dgm:pt modelId="{DB38A4E8-F8C7-4DEF-9C01-CA92FD817B35}">
      <dgm:prSet/>
      <dgm:spPr>
        <a:solidFill>
          <a:srgbClr val="41D228"/>
        </a:solidFill>
        <a:ln>
          <a:solidFill>
            <a:srgbClr val="41D329"/>
          </a:solidFill>
        </a:ln>
      </dgm:spPr>
      <dgm:t>
        <a:bodyPr/>
        <a:lstStyle/>
        <a:p>
          <a:pPr rtl="0"/>
          <a:r>
            <a:rPr lang="zh-CN" altLang="en-US" dirty="0">
              <a:solidFill>
                <a:schemeClr val="tx1">
                  <a:lumMod val="85000"/>
                  <a:lumOff val="15000"/>
                </a:schemeClr>
              </a:solidFill>
              <a:latin typeface="微软雅黑" pitchFamily="34" charset="-122"/>
              <a:ea typeface="微软雅黑" pitchFamily="34" charset="-122"/>
            </a:rPr>
            <a:t>孤岛数据</a:t>
          </a:r>
          <a:endParaRPr lang="zh-CN" dirty="0"/>
        </a:p>
      </dgm:t>
    </dgm:pt>
    <dgm:pt modelId="{F23D3522-AACC-4AE0-9D3F-7E07CEA960A8}" type="parTrans" cxnId="{E8B07957-14A8-4F16-8D24-F3D6FC4FC20C}">
      <dgm:prSet/>
      <dgm:spPr/>
      <dgm:t>
        <a:bodyPr/>
        <a:lstStyle/>
        <a:p>
          <a:endParaRPr lang="zh-CN" altLang="en-US"/>
        </a:p>
      </dgm:t>
    </dgm:pt>
    <dgm:pt modelId="{581FC371-5BEE-4A85-8B7E-D2F7CBC5ECCC}" type="sibTrans" cxnId="{E8B07957-14A8-4F16-8D24-F3D6FC4FC20C}">
      <dgm:prSet/>
      <dgm:spPr/>
      <dgm:t>
        <a:bodyPr/>
        <a:lstStyle/>
        <a:p>
          <a:endParaRPr lang="zh-CN" altLang="en-US"/>
        </a:p>
      </dgm:t>
    </dgm:pt>
    <dgm:pt modelId="{65384C6E-1FF9-43E7-8A72-E8E50B56FABD}">
      <dgm:prSet custT="1"/>
      <dgm:spPr/>
      <dgm:t>
        <a:bodyPr/>
        <a:lstStyle/>
        <a:p>
          <a:r>
            <a:rPr lang="zh-CN" altLang="en-US" sz="2400" dirty="0">
              <a:solidFill>
                <a:schemeClr val="tx1">
                  <a:lumMod val="85000"/>
                  <a:lumOff val="15000"/>
                </a:schemeClr>
              </a:solidFill>
              <a:latin typeface="微软雅黑" pitchFamily="34" charset="-122"/>
              <a:ea typeface="微软雅黑" pitchFamily="34" charset="-122"/>
            </a:rPr>
            <a:t>如何进行数据共享，便于大数据应用。</a:t>
          </a:r>
          <a:endParaRPr lang="zh-CN" altLang="en-US" sz="2400" dirty="0"/>
        </a:p>
      </dgm:t>
    </dgm:pt>
    <dgm:pt modelId="{C94813BC-ED36-4592-93F8-945F4F204063}" type="parTrans" cxnId="{3BE550DA-0E16-40E7-86A5-92BDE9AD2285}">
      <dgm:prSet/>
      <dgm:spPr/>
      <dgm:t>
        <a:bodyPr/>
        <a:lstStyle/>
        <a:p>
          <a:endParaRPr lang="zh-CN" altLang="en-US"/>
        </a:p>
      </dgm:t>
    </dgm:pt>
    <dgm:pt modelId="{957A9FDD-540E-4C22-945C-711360849341}" type="sibTrans" cxnId="{3BE550DA-0E16-40E7-86A5-92BDE9AD2285}">
      <dgm:prSet/>
      <dgm:spPr/>
      <dgm:t>
        <a:bodyPr/>
        <a:lstStyle/>
        <a:p>
          <a:endParaRPr lang="zh-CN" altLang="en-US"/>
        </a:p>
      </dgm:t>
    </dgm:pt>
    <dgm:pt modelId="{416C6578-7591-4CDB-A84F-5DABA66DD80F}" type="pres">
      <dgm:prSet presAssocID="{F7E5EF04-BF1D-457A-A241-AC724057EF97}" presName="Name0" presStyleCnt="0">
        <dgm:presLayoutVars>
          <dgm:dir/>
          <dgm:animLvl val="lvl"/>
          <dgm:resizeHandles/>
        </dgm:presLayoutVars>
      </dgm:prSet>
      <dgm:spPr/>
      <dgm:t>
        <a:bodyPr/>
        <a:lstStyle/>
        <a:p>
          <a:endParaRPr lang="zh-CN" altLang="en-US"/>
        </a:p>
      </dgm:t>
    </dgm:pt>
    <dgm:pt modelId="{FDD252E4-4903-43FD-AA11-99361578B8EF}" type="pres">
      <dgm:prSet presAssocID="{DB38A4E8-F8C7-4DEF-9C01-CA92FD817B35}" presName="linNode" presStyleCnt="0"/>
      <dgm:spPr/>
    </dgm:pt>
    <dgm:pt modelId="{612DE7D2-392D-4AFA-9E90-96781A33EBB3}" type="pres">
      <dgm:prSet presAssocID="{DB38A4E8-F8C7-4DEF-9C01-CA92FD817B35}" presName="parentShp" presStyleLbl="node1" presStyleIdx="0" presStyleCnt="1" custLinFactNeighborY="1769">
        <dgm:presLayoutVars>
          <dgm:bulletEnabled val="1"/>
        </dgm:presLayoutVars>
      </dgm:prSet>
      <dgm:spPr/>
      <dgm:t>
        <a:bodyPr/>
        <a:lstStyle/>
        <a:p>
          <a:endParaRPr lang="zh-CN" altLang="en-US"/>
        </a:p>
      </dgm:t>
    </dgm:pt>
    <dgm:pt modelId="{9E46CBA5-1E69-42EC-802F-24D9D053EAFE}" type="pres">
      <dgm:prSet presAssocID="{DB38A4E8-F8C7-4DEF-9C01-CA92FD817B35}" presName="childShp" presStyleLbl="bgAccFollowNode1" presStyleIdx="0" presStyleCnt="1">
        <dgm:presLayoutVars>
          <dgm:bulletEnabled val="1"/>
        </dgm:presLayoutVars>
      </dgm:prSet>
      <dgm:spPr/>
      <dgm:t>
        <a:bodyPr/>
        <a:lstStyle/>
        <a:p>
          <a:endParaRPr lang="zh-CN" altLang="en-US"/>
        </a:p>
      </dgm:t>
    </dgm:pt>
  </dgm:ptLst>
  <dgm:cxnLst>
    <dgm:cxn modelId="{E8B07957-14A8-4F16-8D24-F3D6FC4FC20C}" srcId="{F7E5EF04-BF1D-457A-A241-AC724057EF97}" destId="{DB38A4E8-F8C7-4DEF-9C01-CA92FD817B35}" srcOrd="0" destOrd="0" parTransId="{F23D3522-AACC-4AE0-9D3F-7E07CEA960A8}" sibTransId="{581FC371-5BEE-4A85-8B7E-D2F7CBC5ECCC}"/>
    <dgm:cxn modelId="{0B332678-1530-4345-A7C1-DAFED5D522C2}" type="presOf" srcId="{F7E5EF04-BF1D-457A-A241-AC724057EF97}" destId="{416C6578-7591-4CDB-A84F-5DABA66DD80F}" srcOrd="0" destOrd="0" presId="urn:microsoft.com/office/officeart/2005/8/layout/vList6"/>
    <dgm:cxn modelId="{5363EC54-9F73-46CC-835F-177A7AB8EFBB}" type="presOf" srcId="{65384C6E-1FF9-43E7-8A72-E8E50B56FABD}" destId="{9E46CBA5-1E69-42EC-802F-24D9D053EAFE}" srcOrd="0" destOrd="0" presId="urn:microsoft.com/office/officeart/2005/8/layout/vList6"/>
    <dgm:cxn modelId="{9D834CE0-9642-49FA-8149-D2E23B8A4F23}" type="presOf" srcId="{DB38A4E8-F8C7-4DEF-9C01-CA92FD817B35}" destId="{612DE7D2-392D-4AFA-9E90-96781A33EBB3}" srcOrd="0" destOrd="0" presId="urn:microsoft.com/office/officeart/2005/8/layout/vList6"/>
    <dgm:cxn modelId="{3BE550DA-0E16-40E7-86A5-92BDE9AD2285}" srcId="{DB38A4E8-F8C7-4DEF-9C01-CA92FD817B35}" destId="{65384C6E-1FF9-43E7-8A72-E8E50B56FABD}" srcOrd="0" destOrd="0" parTransId="{C94813BC-ED36-4592-93F8-945F4F204063}" sibTransId="{957A9FDD-540E-4C22-945C-711360849341}"/>
    <dgm:cxn modelId="{61F30C93-86A9-431A-8384-E3DE7836D643}" type="presParOf" srcId="{416C6578-7591-4CDB-A84F-5DABA66DD80F}" destId="{FDD252E4-4903-43FD-AA11-99361578B8EF}" srcOrd="0" destOrd="0" presId="urn:microsoft.com/office/officeart/2005/8/layout/vList6"/>
    <dgm:cxn modelId="{9E045A13-AD13-49CC-A443-2CD9F9C886AD}" type="presParOf" srcId="{FDD252E4-4903-43FD-AA11-99361578B8EF}" destId="{612DE7D2-392D-4AFA-9E90-96781A33EBB3}" srcOrd="0" destOrd="0" presId="urn:microsoft.com/office/officeart/2005/8/layout/vList6"/>
    <dgm:cxn modelId="{B8C0BB49-D62B-4C1F-9EB3-0DCC87C0292B}" type="presParOf" srcId="{FDD252E4-4903-43FD-AA11-99361578B8EF}" destId="{9E46CBA5-1E69-42EC-802F-24D9D053EAFE}" srcOrd="1" destOrd="0" presId="urn:microsoft.com/office/officeart/2005/8/layout/vList6"/>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6CBA5-1E69-42EC-802F-24D9D053EAFE}">
      <dsp:nvSpPr>
        <dsp:cNvPr id="0" name=""/>
        <dsp:cNvSpPr/>
      </dsp:nvSpPr>
      <dsp:spPr>
        <a:xfrm>
          <a:off x="3515025" y="0"/>
          <a:ext cx="5272537" cy="878348"/>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zh-CN" altLang="en-US" sz="2400" kern="1200" dirty="0">
              <a:solidFill>
                <a:schemeClr val="tx1">
                  <a:lumMod val="85000"/>
                  <a:lumOff val="15000"/>
                </a:schemeClr>
              </a:solidFill>
              <a:latin typeface="微软雅黑" pitchFamily="34" charset="-122"/>
              <a:ea typeface="微软雅黑" pitchFamily="34" charset="-122"/>
            </a:rPr>
            <a:t>如何解决节点故障，保证系统安全</a:t>
          </a:r>
          <a:endParaRPr lang="zh-CN" altLang="en-US" sz="2400" kern="1200" dirty="0"/>
        </a:p>
      </dsp:txBody>
      <dsp:txXfrm>
        <a:off x="3515025" y="109794"/>
        <a:ext cx="4943157" cy="658761"/>
      </dsp:txXfrm>
    </dsp:sp>
    <dsp:sp modelId="{612DE7D2-392D-4AFA-9E90-96781A33EBB3}">
      <dsp:nvSpPr>
        <dsp:cNvPr id="0" name=""/>
        <dsp:cNvSpPr/>
      </dsp:nvSpPr>
      <dsp:spPr>
        <a:xfrm>
          <a:off x="0" y="0"/>
          <a:ext cx="3515025" cy="878348"/>
        </a:xfrm>
        <a:prstGeom prst="roundRect">
          <a:avLst/>
        </a:prstGeom>
        <a:solidFill>
          <a:srgbClr val="41D22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rtl="0">
            <a:lnSpc>
              <a:spcPct val="90000"/>
            </a:lnSpc>
            <a:spcBef>
              <a:spcPct val="0"/>
            </a:spcBef>
            <a:spcAft>
              <a:spcPct val="35000"/>
            </a:spcAft>
          </a:pPr>
          <a:r>
            <a:rPr lang="zh-CN" altLang="en-US" sz="3300" kern="1200" dirty="0">
              <a:solidFill>
                <a:schemeClr val="tx1">
                  <a:lumMod val="85000"/>
                  <a:lumOff val="15000"/>
                </a:schemeClr>
              </a:solidFill>
              <a:latin typeface="微软雅黑" pitchFamily="34" charset="-122"/>
              <a:ea typeface="微软雅黑" pitchFamily="34" charset="-122"/>
            </a:rPr>
            <a:t>安全性能差</a:t>
          </a:r>
          <a:endParaRPr lang="zh-CN" sz="3300" kern="1200" dirty="0"/>
        </a:p>
      </dsp:txBody>
      <dsp:txXfrm>
        <a:off x="42877" y="42877"/>
        <a:ext cx="3429271" cy="7925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6CBA5-1E69-42EC-802F-24D9D053EAFE}">
      <dsp:nvSpPr>
        <dsp:cNvPr id="0" name=""/>
        <dsp:cNvSpPr/>
      </dsp:nvSpPr>
      <dsp:spPr>
        <a:xfrm>
          <a:off x="3531788" y="0"/>
          <a:ext cx="5297682" cy="98696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zh-CN" altLang="en-US" sz="2400" kern="1200" dirty="0">
              <a:solidFill>
                <a:schemeClr val="tx1">
                  <a:lumMod val="85000"/>
                  <a:lumOff val="15000"/>
                </a:schemeClr>
              </a:solidFill>
              <a:latin typeface="微软雅黑" pitchFamily="34" charset="-122"/>
              <a:ea typeface="微软雅黑" pitchFamily="34" charset="-122"/>
            </a:rPr>
            <a:t>如何提升集群性能</a:t>
          </a:r>
          <a:endParaRPr lang="zh-CN" altLang="en-US" sz="2400" kern="1200" dirty="0"/>
        </a:p>
      </dsp:txBody>
      <dsp:txXfrm>
        <a:off x="3531788" y="123371"/>
        <a:ext cx="4927569" cy="740227"/>
      </dsp:txXfrm>
    </dsp:sp>
    <dsp:sp modelId="{612DE7D2-392D-4AFA-9E90-96781A33EBB3}">
      <dsp:nvSpPr>
        <dsp:cNvPr id="0" name=""/>
        <dsp:cNvSpPr/>
      </dsp:nvSpPr>
      <dsp:spPr>
        <a:xfrm>
          <a:off x="0" y="0"/>
          <a:ext cx="3531788" cy="986969"/>
        </a:xfrm>
        <a:prstGeom prst="roundRect">
          <a:avLst/>
        </a:prstGeom>
        <a:solidFill>
          <a:srgbClr val="41D22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zh-CN" altLang="en-US" sz="2900" kern="1200" dirty="0">
              <a:solidFill>
                <a:schemeClr val="tx1">
                  <a:lumMod val="85000"/>
                  <a:lumOff val="15000"/>
                </a:schemeClr>
              </a:solidFill>
              <a:latin typeface="微软雅黑" pitchFamily="34" charset="-122"/>
              <a:ea typeface="微软雅黑" pitchFamily="34" charset="-122"/>
            </a:rPr>
            <a:t>系统</a:t>
          </a:r>
          <a:r>
            <a:rPr lang="en-US" altLang="zh-CN" sz="2900" kern="1200" dirty="0">
              <a:solidFill>
                <a:schemeClr val="tx1">
                  <a:lumMod val="85000"/>
                  <a:lumOff val="15000"/>
                </a:schemeClr>
              </a:solidFill>
              <a:latin typeface="微软雅黑" pitchFamily="34" charset="-122"/>
              <a:ea typeface="微软雅黑" pitchFamily="34" charset="-122"/>
            </a:rPr>
            <a:t>I/O</a:t>
          </a:r>
          <a:r>
            <a:rPr lang="zh-CN" altLang="en-US" sz="2900" kern="1200" dirty="0">
              <a:solidFill>
                <a:schemeClr val="tx1">
                  <a:lumMod val="85000"/>
                  <a:lumOff val="15000"/>
                </a:schemeClr>
              </a:solidFill>
              <a:latin typeface="微软雅黑" pitchFamily="34" charset="-122"/>
              <a:ea typeface="微软雅黑" pitchFamily="34" charset="-122"/>
            </a:rPr>
            <a:t>存储性能弱</a:t>
          </a:r>
          <a:endParaRPr lang="zh-CN" sz="2900" kern="1200" dirty="0"/>
        </a:p>
      </dsp:txBody>
      <dsp:txXfrm>
        <a:off x="48180" y="48180"/>
        <a:ext cx="3435428" cy="8906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6CBA5-1E69-42EC-802F-24D9D053EAFE}">
      <dsp:nvSpPr>
        <dsp:cNvPr id="0" name=""/>
        <dsp:cNvSpPr/>
      </dsp:nvSpPr>
      <dsp:spPr>
        <a:xfrm>
          <a:off x="3540478" y="0"/>
          <a:ext cx="5310717" cy="1052520"/>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zh-CN" altLang="en-US" sz="2400" kern="1200" dirty="0">
              <a:solidFill>
                <a:schemeClr val="tx1">
                  <a:lumMod val="85000"/>
                  <a:lumOff val="15000"/>
                </a:schemeClr>
              </a:solidFill>
              <a:latin typeface="微软雅黑" pitchFamily="34" charset="-122"/>
              <a:ea typeface="微软雅黑" pitchFamily="34" charset="-122"/>
            </a:rPr>
            <a:t>如何进行容量和性能提升</a:t>
          </a:r>
          <a:endParaRPr lang="zh-CN" altLang="en-US" sz="2400" kern="1200" dirty="0"/>
        </a:p>
      </dsp:txBody>
      <dsp:txXfrm>
        <a:off x="3540478" y="131565"/>
        <a:ext cx="4916022" cy="789390"/>
      </dsp:txXfrm>
    </dsp:sp>
    <dsp:sp modelId="{612DE7D2-392D-4AFA-9E90-96781A33EBB3}">
      <dsp:nvSpPr>
        <dsp:cNvPr id="0" name=""/>
        <dsp:cNvSpPr/>
      </dsp:nvSpPr>
      <dsp:spPr>
        <a:xfrm>
          <a:off x="0" y="0"/>
          <a:ext cx="3540478" cy="1052520"/>
        </a:xfrm>
        <a:prstGeom prst="roundRect">
          <a:avLst/>
        </a:prstGeom>
        <a:solidFill>
          <a:srgbClr val="41D22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rtl="0">
            <a:lnSpc>
              <a:spcPct val="90000"/>
            </a:lnSpc>
            <a:spcBef>
              <a:spcPct val="0"/>
            </a:spcBef>
            <a:spcAft>
              <a:spcPct val="35000"/>
            </a:spcAft>
          </a:pPr>
          <a:r>
            <a:rPr lang="zh-CN" altLang="en-US" sz="3900" kern="1200" dirty="0">
              <a:solidFill>
                <a:schemeClr val="tx1">
                  <a:lumMod val="85000"/>
                  <a:lumOff val="15000"/>
                </a:schemeClr>
              </a:solidFill>
              <a:latin typeface="微软雅黑" pitchFamily="34" charset="-122"/>
              <a:ea typeface="微软雅黑" pitchFamily="34" charset="-122"/>
            </a:rPr>
            <a:t>扩展性能差</a:t>
          </a:r>
          <a:endParaRPr lang="zh-CN" sz="3900" kern="1200" dirty="0"/>
        </a:p>
      </dsp:txBody>
      <dsp:txXfrm>
        <a:off x="51380" y="51380"/>
        <a:ext cx="3437718" cy="9497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6CBA5-1E69-42EC-802F-24D9D053EAFE}">
      <dsp:nvSpPr>
        <dsp:cNvPr id="0" name=""/>
        <dsp:cNvSpPr/>
      </dsp:nvSpPr>
      <dsp:spPr>
        <a:xfrm>
          <a:off x="3557896" y="499"/>
          <a:ext cx="5336844" cy="1022495"/>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zh-CN" altLang="en-US" sz="2400" kern="1200" dirty="0">
              <a:solidFill>
                <a:schemeClr val="tx1">
                  <a:lumMod val="85000"/>
                  <a:lumOff val="15000"/>
                </a:schemeClr>
              </a:solidFill>
              <a:latin typeface="微软雅黑" pitchFamily="34" charset="-122"/>
              <a:ea typeface="微软雅黑" pitchFamily="34" charset="-122"/>
            </a:rPr>
            <a:t>如何进行数据共享，便于大数据应用。</a:t>
          </a:r>
          <a:endParaRPr lang="zh-CN" altLang="en-US" sz="2400" kern="1200" dirty="0"/>
        </a:p>
      </dsp:txBody>
      <dsp:txXfrm>
        <a:off x="3557896" y="128311"/>
        <a:ext cx="4953408" cy="766871"/>
      </dsp:txXfrm>
    </dsp:sp>
    <dsp:sp modelId="{612DE7D2-392D-4AFA-9E90-96781A33EBB3}">
      <dsp:nvSpPr>
        <dsp:cNvPr id="0" name=""/>
        <dsp:cNvSpPr/>
      </dsp:nvSpPr>
      <dsp:spPr>
        <a:xfrm>
          <a:off x="0" y="999"/>
          <a:ext cx="3557896" cy="1022495"/>
        </a:xfrm>
        <a:prstGeom prst="roundRect">
          <a:avLst/>
        </a:prstGeom>
        <a:solidFill>
          <a:srgbClr val="41D228"/>
        </a:solidFill>
        <a:ln w="12700" cap="flat" cmpd="sng" algn="ctr">
          <a:solidFill>
            <a:srgbClr val="41D32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rtl="0">
            <a:lnSpc>
              <a:spcPct val="90000"/>
            </a:lnSpc>
            <a:spcBef>
              <a:spcPct val="0"/>
            </a:spcBef>
            <a:spcAft>
              <a:spcPct val="35000"/>
            </a:spcAft>
          </a:pPr>
          <a:r>
            <a:rPr lang="zh-CN" altLang="en-US" sz="3800" kern="1200" dirty="0">
              <a:solidFill>
                <a:schemeClr val="tx1">
                  <a:lumMod val="85000"/>
                  <a:lumOff val="15000"/>
                </a:schemeClr>
              </a:solidFill>
              <a:latin typeface="微软雅黑" pitchFamily="34" charset="-122"/>
              <a:ea typeface="微软雅黑" pitchFamily="34" charset="-122"/>
            </a:rPr>
            <a:t>孤岛数据</a:t>
          </a:r>
          <a:endParaRPr lang="zh-CN" sz="3800" kern="1200" dirty="0"/>
        </a:p>
      </dsp:txBody>
      <dsp:txXfrm>
        <a:off x="49914" y="50913"/>
        <a:ext cx="3458068" cy="922667"/>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A25BD25-6EA1-4B66-B26A-48AB93C6141B}" type="datetimeFigureOut">
              <a:rPr lang="zh-CN" altLang="en-US" smtClean="0"/>
              <a:t>2017/2/23</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B36F6B7-1E3A-41F9-90DD-FB4A5979BCAB}" type="slidenum">
              <a:rPr lang="zh-CN" altLang="en-US" smtClean="0"/>
              <a:t>‹#›</a:t>
            </a:fld>
            <a:endParaRPr lang="zh-CN" altLang="en-US"/>
          </a:p>
        </p:txBody>
      </p:sp>
    </p:spTree>
    <p:extLst>
      <p:ext uri="{BB962C8B-B14F-4D97-AF65-F5344CB8AC3E}">
        <p14:creationId xmlns:p14="http://schemas.microsoft.com/office/powerpoint/2010/main" val="39054793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C37B89-796B-4B80-AFEB-20A042588982}" type="datetimeFigureOut">
              <a:rPr lang="zh-CN" altLang="en-US" smtClean="0"/>
              <a:t>2017/2/23</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E7F923-4363-4BA8-A4EF-20B13A1087FD}" type="slidenum">
              <a:rPr lang="zh-CN" altLang="en-US" smtClean="0"/>
              <a:t>‹#›</a:t>
            </a:fld>
            <a:endParaRPr lang="zh-CN" altLang="en-US"/>
          </a:p>
        </p:txBody>
      </p:sp>
    </p:spTree>
    <p:extLst>
      <p:ext uri="{BB962C8B-B14F-4D97-AF65-F5344CB8AC3E}">
        <p14:creationId xmlns:p14="http://schemas.microsoft.com/office/powerpoint/2010/main" val="2244165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1</a:t>
            </a:fld>
            <a:endParaRPr lang="zh-CN" altLang="en-US"/>
          </a:p>
        </p:txBody>
      </p:sp>
    </p:spTree>
    <p:extLst>
      <p:ext uri="{BB962C8B-B14F-4D97-AF65-F5344CB8AC3E}">
        <p14:creationId xmlns:p14="http://schemas.microsoft.com/office/powerpoint/2010/main" val="3155457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t>11</a:t>
            </a:fld>
            <a:endParaRPr lang="zh-CN" altLang="en-US"/>
          </a:p>
        </p:txBody>
      </p:sp>
    </p:spTree>
    <p:extLst>
      <p:ext uri="{BB962C8B-B14F-4D97-AF65-F5344CB8AC3E}">
        <p14:creationId xmlns:p14="http://schemas.microsoft.com/office/powerpoint/2010/main" val="348644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t>12</a:t>
            </a:fld>
            <a:endParaRPr lang="zh-CN" altLang="en-US"/>
          </a:p>
        </p:txBody>
      </p:sp>
    </p:spTree>
    <p:extLst>
      <p:ext uri="{BB962C8B-B14F-4D97-AF65-F5344CB8AC3E}">
        <p14:creationId xmlns:p14="http://schemas.microsoft.com/office/powerpoint/2010/main" val="1967724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solidFill>
                  <a:prstClr val="black"/>
                </a:solidFill>
              </a:rPr>
              <a:pPr/>
              <a:t>13</a:t>
            </a:fld>
            <a:endParaRPr lang="zh-CN" altLang="en-US">
              <a:solidFill>
                <a:prstClr val="black"/>
              </a:solidFill>
            </a:endParaRPr>
          </a:p>
        </p:txBody>
      </p:sp>
    </p:spTree>
    <p:extLst>
      <p:ext uri="{BB962C8B-B14F-4D97-AF65-F5344CB8AC3E}">
        <p14:creationId xmlns:p14="http://schemas.microsoft.com/office/powerpoint/2010/main" val="2631975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微软雅黑" panose="020B0503020204020204" pitchFamily="34" charset="-122"/>
                <a:ea typeface="微软雅黑" panose="020B0503020204020204" pitchFamily="34" charset="-122"/>
              </a:rPr>
              <a:t>逆行、压黄线、不按车道行驶、违法变道、压车道线、违法掉头等检测抓拍</a:t>
            </a:r>
            <a:endParaRPr lang="en-US" altLang="zh-CN" dirty="0">
              <a:latin typeface="微软雅黑" panose="020B0503020204020204" pitchFamily="34" charset="-122"/>
              <a:ea typeface="微软雅黑" panose="020B0503020204020204" pitchFamily="34" charset="-122"/>
            </a:endParaRPr>
          </a:p>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solidFill>
                  <a:prstClr val="black"/>
                </a:solidFill>
              </a:rPr>
              <a:pPr/>
              <a:t>14</a:t>
            </a:fld>
            <a:endParaRPr lang="zh-CN" altLang="en-US">
              <a:solidFill>
                <a:prstClr val="black"/>
              </a:solidFill>
            </a:endParaRPr>
          </a:p>
        </p:txBody>
      </p:sp>
    </p:spTree>
    <p:extLst>
      <p:ext uri="{BB962C8B-B14F-4D97-AF65-F5344CB8AC3E}">
        <p14:creationId xmlns:p14="http://schemas.microsoft.com/office/powerpoint/2010/main" val="3401174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solidFill>
                  <a:prstClr val="black"/>
                </a:solidFill>
              </a:rPr>
              <a:pPr/>
              <a:t>15</a:t>
            </a:fld>
            <a:endParaRPr lang="zh-CN" altLang="en-US">
              <a:solidFill>
                <a:prstClr val="black"/>
              </a:solidFill>
            </a:endParaRPr>
          </a:p>
        </p:txBody>
      </p:sp>
    </p:spTree>
    <p:extLst>
      <p:ext uri="{BB962C8B-B14F-4D97-AF65-F5344CB8AC3E}">
        <p14:creationId xmlns:p14="http://schemas.microsoft.com/office/powerpoint/2010/main" val="19438194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solidFill>
                  <a:prstClr val="black"/>
                </a:solidFill>
              </a:rPr>
              <a:pPr/>
              <a:t>16</a:t>
            </a:fld>
            <a:endParaRPr lang="zh-CN" altLang="en-US">
              <a:solidFill>
                <a:prstClr val="black"/>
              </a:solidFill>
            </a:endParaRPr>
          </a:p>
        </p:txBody>
      </p:sp>
    </p:spTree>
    <p:extLst>
      <p:ext uri="{BB962C8B-B14F-4D97-AF65-F5344CB8AC3E}">
        <p14:creationId xmlns:p14="http://schemas.microsoft.com/office/powerpoint/2010/main" val="663328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solidFill>
                  <a:prstClr val="black"/>
                </a:solidFill>
              </a:rPr>
              <a:pPr/>
              <a:t>17</a:t>
            </a:fld>
            <a:endParaRPr lang="zh-CN" altLang="en-US">
              <a:solidFill>
                <a:prstClr val="black"/>
              </a:solidFill>
            </a:endParaRPr>
          </a:p>
        </p:txBody>
      </p:sp>
    </p:spTree>
    <p:extLst>
      <p:ext uri="{BB962C8B-B14F-4D97-AF65-F5344CB8AC3E}">
        <p14:creationId xmlns:p14="http://schemas.microsoft.com/office/powerpoint/2010/main" val="2186318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solidFill>
                  <a:prstClr val="black"/>
                </a:solidFill>
              </a:rPr>
              <a:pPr/>
              <a:t>18</a:t>
            </a:fld>
            <a:endParaRPr lang="zh-CN" altLang="en-US">
              <a:solidFill>
                <a:prstClr val="black"/>
              </a:solidFill>
            </a:endParaRPr>
          </a:p>
        </p:txBody>
      </p:sp>
    </p:spTree>
    <p:extLst>
      <p:ext uri="{BB962C8B-B14F-4D97-AF65-F5344CB8AC3E}">
        <p14:creationId xmlns:p14="http://schemas.microsoft.com/office/powerpoint/2010/main" val="1769533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solidFill>
                  <a:prstClr val="black"/>
                </a:solidFill>
              </a:rPr>
              <a:pPr/>
              <a:t>19</a:t>
            </a:fld>
            <a:endParaRPr lang="zh-CN" altLang="en-US">
              <a:solidFill>
                <a:prstClr val="black"/>
              </a:solidFill>
            </a:endParaRPr>
          </a:p>
        </p:txBody>
      </p:sp>
    </p:spTree>
    <p:extLst>
      <p:ext uri="{BB962C8B-B14F-4D97-AF65-F5344CB8AC3E}">
        <p14:creationId xmlns:p14="http://schemas.microsoft.com/office/powerpoint/2010/main" val="19260118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solidFill>
                  <a:prstClr val="black"/>
                </a:solidFill>
              </a:rPr>
              <a:pPr/>
              <a:t>20</a:t>
            </a:fld>
            <a:endParaRPr lang="zh-CN" altLang="en-US">
              <a:solidFill>
                <a:prstClr val="black"/>
              </a:solidFill>
            </a:endParaRPr>
          </a:p>
        </p:txBody>
      </p:sp>
    </p:spTree>
    <p:extLst>
      <p:ext uri="{BB962C8B-B14F-4D97-AF65-F5344CB8AC3E}">
        <p14:creationId xmlns:p14="http://schemas.microsoft.com/office/powerpoint/2010/main" val="1932561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1" dirty="0"/>
              <a:t>频发的大学安全事件（包含复旦大学舍友投毒案，南昌航空大学宿舍腐尸案） </a:t>
            </a:r>
          </a:p>
          <a:p>
            <a:r>
              <a:rPr lang="zh-CN" altLang="en-US" dirty="0"/>
              <a:t>短短数日，从复旦研究生投毒案，到南京航空航天大学金城学院学生斗殴致死案，再到</a:t>
            </a:r>
            <a:r>
              <a:rPr lang="en-US" altLang="zh-CN" dirty="0"/>
              <a:t>17</a:t>
            </a:r>
            <a:r>
              <a:rPr lang="zh-CN" altLang="en-US" dirty="0"/>
              <a:t>日发生的南昌航空大学宿舍腐尸案、张家港沙洲职业工学院学生持刀伤人案，被称作“象牙塔”的大学校园近期集中发生安全事件乃至命案。到底是什么，让这一方净土沾满血污？</a:t>
            </a:r>
            <a:br>
              <a:rPr lang="zh-CN" altLang="en-US" dirty="0"/>
            </a:br>
            <a:r>
              <a:rPr lang="zh-CN" altLang="en-US" dirty="0"/>
              <a:t>高校频发致命案件</a:t>
            </a:r>
            <a:br>
              <a:rPr lang="zh-CN" altLang="en-US" dirty="0"/>
            </a:br>
            <a:r>
              <a:rPr lang="zh-CN" altLang="en-US" dirty="0"/>
              <a:t>一、</a:t>
            </a:r>
            <a:r>
              <a:rPr lang="en-US" altLang="zh-CN" dirty="0"/>
              <a:t>4</a:t>
            </a:r>
            <a:r>
              <a:rPr lang="zh-CN" altLang="en-US" dirty="0"/>
              <a:t>月</a:t>
            </a:r>
            <a:r>
              <a:rPr lang="en-US" altLang="zh-CN" dirty="0"/>
              <a:t>1</a:t>
            </a:r>
            <a:r>
              <a:rPr lang="zh-CN" altLang="en-US" dirty="0"/>
              <a:t>日，复旦大学</a:t>
            </a:r>
            <a:r>
              <a:rPr lang="en-US" altLang="zh-CN" dirty="0"/>
              <a:t>2010</a:t>
            </a:r>
            <a:r>
              <a:rPr lang="zh-CN" altLang="en-US" dirty="0"/>
              <a:t>级在读研究生黄洋喝了一口寝室的饮用水后出现恶心、呕吐并伴有发烧，病情危重却多日找不出病因，直到一条神秘短信出现，才找到病源</a:t>
            </a:r>
            <a:r>
              <a:rPr lang="en-US" altLang="zh-CN" dirty="0"/>
              <a:t>——</a:t>
            </a:r>
            <a:r>
              <a:rPr lang="zh-CN" altLang="en-US" dirty="0"/>
              <a:t>饮用水遭投毒！而被警方认定有重大嫌疑并刑拘的，竟是黄洋的同寝室室友林某。</a:t>
            </a:r>
            <a:br>
              <a:rPr lang="zh-CN" altLang="en-US" dirty="0"/>
            </a:br>
            <a:r>
              <a:rPr lang="zh-CN" altLang="en-US" dirty="0"/>
              <a:t>二、月</a:t>
            </a:r>
            <a:r>
              <a:rPr lang="en-US" altLang="zh-CN" dirty="0"/>
              <a:t>4</a:t>
            </a:r>
            <a:r>
              <a:rPr lang="zh-CN" altLang="en-US" dirty="0"/>
              <a:t>日</a:t>
            </a:r>
            <a:r>
              <a:rPr lang="en-US" altLang="zh-CN" dirty="0"/>
              <a:t>18</a:t>
            </a:r>
            <a:r>
              <a:rPr lang="zh-CN" altLang="en-US" dirty="0"/>
              <a:t>时许，在上海交大校园内的思源湖旁靠近材料科学与工程学院的一段路上，一辆接送职工的班车与一辆自行车迎头相撞。事发后，经过警方确认，骑车受伤中年女子是材料科学与工程学院的女教师王敏敏。</a:t>
            </a:r>
            <a:r>
              <a:rPr lang="en-US" altLang="zh-CN" dirty="0"/>
              <a:t>1</a:t>
            </a:r>
            <a:r>
              <a:rPr lang="zh-CN" altLang="en-US" dirty="0"/>
              <a:t>月</a:t>
            </a:r>
            <a:r>
              <a:rPr lang="en-US" altLang="zh-CN" dirty="0"/>
              <a:t>6</a:t>
            </a:r>
            <a:r>
              <a:rPr lang="zh-CN" altLang="en-US" dirty="0"/>
              <a:t>日，上海交通大学官方微博发布消息，称受伤教师经全力抢救，终因伤势过重不幸去世。而肇事司机已被警方控制，事故原因警方在进一步调查中。据校方透露，目前学校已将该老师的家人接至上海，并成立工作组，配合家属全力做好善后事宜。</a:t>
            </a:r>
            <a:br>
              <a:rPr lang="zh-CN" altLang="en-US" dirty="0"/>
            </a:br>
            <a:r>
              <a:rPr lang="en-US" altLang="zh-CN" dirty="0"/>
              <a:t>16</a:t>
            </a:r>
            <a:r>
              <a:rPr lang="zh-CN" altLang="en-US" dirty="0"/>
              <a:t>日下午，年仅</a:t>
            </a:r>
            <a:r>
              <a:rPr lang="en-US" altLang="zh-CN" dirty="0"/>
              <a:t>28</a:t>
            </a:r>
            <a:r>
              <a:rPr lang="zh-CN" altLang="en-US" dirty="0"/>
              <a:t>岁的黄洋离开了人世。但这起投毒致死案引来的社会关注和反思，却远没有结束。在林某尚在接受调查的同时，人们早已开始对这一投毒事件的可能原因进行了各种猜测，更多的人开始反思：这究竟是事出偶然，还是管理出现问题。</a:t>
            </a:r>
            <a:br>
              <a:rPr lang="zh-CN" altLang="en-US" dirty="0"/>
            </a:br>
            <a:r>
              <a:rPr lang="zh-CN" altLang="en-US" dirty="0"/>
              <a:t>一波尚未平息，数波已接连漾起。</a:t>
            </a:r>
            <a:br>
              <a:rPr lang="zh-CN" altLang="en-US" dirty="0"/>
            </a:br>
            <a:r>
              <a:rPr lang="zh-CN" altLang="en-US" dirty="0"/>
              <a:t>就在研究生投毒案尚在热议之时，国内多所高校又连续发生多起暴力伤人案件。</a:t>
            </a:r>
            <a:br>
              <a:rPr lang="zh-CN" altLang="en-US" dirty="0"/>
            </a:br>
            <a:r>
              <a:rPr lang="en-US" altLang="zh-CN" dirty="0"/>
              <a:t>16</a:t>
            </a:r>
            <a:r>
              <a:rPr lang="zh-CN" altLang="en-US" dirty="0"/>
              <a:t>日</a:t>
            </a:r>
            <a:r>
              <a:rPr lang="en-US" altLang="zh-CN" dirty="0"/>
              <a:t>21</a:t>
            </a:r>
            <a:r>
              <a:rPr lang="zh-CN" altLang="en-US" dirty="0"/>
              <a:t>时许，南京航空航天大学金城学院学生袁某刺死室友蒋某，警方初步调查，案件起因竟是因为蒋某回寝室时敲门、正在玩游戏的袁某没有及时开门而导致两人口角和肢体冲突，袁某抓起一把水果刀刺向蒋某胸部致其死亡。</a:t>
            </a:r>
            <a:br>
              <a:rPr lang="zh-CN" altLang="en-US" dirty="0"/>
            </a:br>
            <a:r>
              <a:rPr lang="en-US" altLang="zh-CN" dirty="0"/>
              <a:t>17</a:t>
            </a:r>
            <a:r>
              <a:rPr lang="zh-CN" altLang="en-US" dirty="0"/>
              <a:t>日上午，南昌航空大学的学生宿舍发现一具男性死尸，死者基本确认是该校在读研究生，死亡现场暂未发现打斗、死者身上也无伤口，但死者身着女装衣着怪异，离奇死因引来高度关注。</a:t>
            </a:r>
            <a:br>
              <a:rPr lang="zh-CN" altLang="en-US" dirty="0"/>
            </a:br>
            <a:r>
              <a:rPr lang="en-US" altLang="zh-CN" dirty="0"/>
              <a:t>17</a:t>
            </a:r>
            <a:r>
              <a:rPr lang="zh-CN" altLang="en-US" dirty="0"/>
              <a:t>日晚，张家港沙洲职业工学院发生一起故意伤害案件，该校学生符某持水果刀将在该院短期培训的学员曾某刺伤，目前已被警方控制。</a:t>
            </a:r>
            <a:endParaRPr lang="en-US" altLang="zh-CN" dirty="0"/>
          </a:p>
          <a:p>
            <a:r>
              <a:rPr lang="en-US" altLang="zh-CN" dirty="0"/>
              <a:t>4</a:t>
            </a:r>
            <a:r>
              <a:rPr lang="zh-CN" altLang="en-US" dirty="0"/>
              <a:t>日</a:t>
            </a:r>
            <a:r>
              <a:rPr lang="en-US" altLang="zh-CN" dirty="0"/>
              <a:t>18</a:t>
            </a:r>
            <a:r>
              <a:rPr lang="zh-CN" altLang="en-US" dirty="0"/>
              <a:t>时许，在交大校园内的思源湖旁靠近材料科学与工程学院的一段路上，一辆接送职工的班车与一辆自行车迎头相撞。</a:t>
            </a:r>
          </a:p>
          <a:p>
            <a:r>
              <a:rPr lang="zh-CN" altLang="en-US" dirty="0"/>
              <a:t>事发后，经过警方确认受伤女子是材料科学与工程学院的老师。终因伤势过重去世。而肇事司机已被警方控制，事故原因警方尚在进一步调查中。</a:t>
            </a:r>
          </a:p>
          <a:p>
            <a:endParaRPr lang="en-US" altLang="zh-CN" dirty="0"/>
          </a:p>
          <a:p>
            <a:endParaRPr lang="en-US" altLang="zh-CN" dirty="0"/>
          </a:p>
          <a:p>
            <a:r>
              <a:rPr lang="zh-CN" altLang="en-US" dirty="0"/>
              <a:t/>
            </a:r>
            <a:br>
              <a:rPr lang="zh-CN" altLang="en-US" dirty="0"/>
            </a:br>
            <a:r>
              <a:rPr lang="zh-CN" altLang="en-US" dirty="0"/>
              <a:t/>
            </a:r>
            <a:br>
              <a:rPr lang="zh-CN" altLang="en-US" dirty="0"/>
            </a:b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t>2</a:t>
            </a:fld>
            <a:endParaRPr lang="zh-CN" altLang="en-US"/>
          </a:p>
        </p:txBody>
      </p:sp>
    </p:spTree>
    <p:extLst>
      <p:ext uri="{BB962C8B-B14F-4D97-AF65-F5344CB8AC3E}">
        <p14:creationId xmlns:p14="http://schemas.microsoft.com/office/powerpoint/2010/main" val="2998156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solidFill>
                  <a:prstClr val="black"/>
                </a:solidFill>
              </a:rPr>
              <a:pPr/>
              <a:t>21</a:t>
            </a:fld>
            <a:endParaRPr lang="zh-CN" altLang="en-US">
              <a:solidFill>
                <a:prstClr val="black"/>
              </a:solidFill>
            </a:endParaRPr>
          </a:p>
        </p:txBody>
      </p:sp>
    </p:spTree>
    <p:extLst>
      <p:ext uri="{BB962C8B-B14F-4D97-AF65-F5344CB8AC3E}">
        <p14:creationId xmlns:p14="http://schemas.microsoft.com/office/powerpoint/2010/main" val="1046176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t>23</a:t>
            </a:fld>
            <a:endParaRPr lang="zh-CN" altLang="en-US"/>
          </a:p>
        </p:txBody>
      </p:sp>
    </p:spTree>
    <p:extLst>
      <p:ext uri="{BB962C8B-B14F-4D97-AF65-F5344CB8AC3E}">
        <p14:creationId xmlns:p14="http://schemas.microsoft.com/office/powerpoint/2010/main" val="377316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solidFill>
                  <a:prstClr val="black"/>
                </a:solidFill>
              </a:rPr>
              <a:pPr/>
              <a:t>24</a:t>
            </a:fld>
            <a:endParaRPr lang="zh-CN" altLang="en-US">
              <a:solidFill>
                <a:prstClr val="black"/>
              </a:solidFill>
            </a:endParaRPr>
          </a:p>
        </p:txBody>
      </p:sp>
    </p:spTree>
    <p:extLst>
      <p:ext uri="{BB962C8B-B14F-4D97-AF65-F5344CB8AC3E}">
        <p14:creationId xmlns:p14="http://schemas.microsoft.com/office/powerpoint/2010/main" val="2471150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25</a:t>
            </a:fld>
            <a:endParaRPr lang="zh-CN" altLang="en-US"/>
          </a:p>
        </p:txBody>
      </p:sp>
    </p:spTree>
    <p:extLst>
      <p:ext uri="{BB962C8B-B14F-4D97-AF65-F5344CB8AC3E}">
        <p14:creationId xmlns:p14="http://schemas.microsoft.com/office/powerpoint/2010/main" val="15463284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26</a:t>
            </a:fld>
            <a:endParaRPr lang="zh-CN" altLang="en-US"/>
          </a:p>
        </p:txBody>
      </p:sp>
    </p:spTree>
    <p:extLst>
      <p:ext uri="{BB962C8B-B14F-4D97-AF65-F5344CB8AC3E}">
        <p14:creationId xmlns:p14="http://schemas.microsoft.com/office/powerpoint/2010/main" val="9199859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27</a:t>
            </a:fld>
            <a:endParaRPr lang="zh-CN" altLang="en-US"/>
          </a:p>
        </p:txBody>
      </p:sp>
    </p:spTree>
    <p:extLst>
      <p:ext uri="{BB962C8B-B14F-4D97-AF65-F5344CB8AC3E}">
        <p14:creationId xmlns:p14="http://schemas.microsoft.com/office/powerpoint/2010/main" val="11495503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t>28</a:t>
            </a:fld>
            <a:endParaRPr lang="zh-CN" altLang="en-US"/>
          </a:p>
        </p:txBody>
      </p:sp>
    </p:spTree>
    <p:extLst>
      <p:ext uri="{BB962C8B-B14F-4D97-AF65-F5344CB8AC3E}">
        <p14:creationId xmlns:p14="http://schemas.microsoft.com/office/powerpoint/2010/main" val="34306763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solidFill>
                  <a:prstClr val="black"/>
                </a:solidFill>
              </a:rPr>
              <a:pPr/>
              <a:t>29</a:t>
            </a:fld>
            <a:endParaRPr lang="zh-CN" altLang="en-US">
              <a:solidFill>
                <a:prstClr val="black"/>
              </a:solidFill>
            </a:endParaRPr>
          </a:p>
        </p:txBody>
      </p:sp>
    </p:spTree>
    <p:extLst>
      <p:ext uri="{BB962C8B-B14F-4D97-AF65-F5344CB8AC3E}">
        <p14:creationId xmlns:p14="http://schemas.microsoft.com/office/powerpoint/2010/main" val="24711505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30</a:t>
            </a:fld>
            <a:endParaRPr lang="zh-CN" altLang="en-US"/>
          </a:p>
        </p:txBody>
      </p:sp>
    </p:spTree>
    <p:extLst>
      <p:ext uri="{BB962C8B-B14F-4D97-AF65-F5344CB8AC3E}">
        <p14:creationId xmlns:p14="http://schemas.microsoft.com/office/powerpoint/2010/main" val="15463284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31</a:t>
            </a:fld>
            <a:endParaRPr lang="zh-CN" altLang="en-US"/>
          </a:p>
        </p:txBody>
      </p:sp>
    </p:spTree>
    <p:extLst>
      <p:ext uri="{BB962C8B-B14F-4D97-AF65-F5344CB8AC3E}">
        <p14:creationId xmlns:p14="http://schemas.microsoft.com/office/powerpoint/2010/main" val="3404210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3</a:t>
            </a:fld>
            <a:endParaRPr lang="zh-CN" altLang="en-US"/>
          </a:p>
        </p:txBody>
      </p:sp>
    </p:spTree>
    <p:extLst>
      <p:ext uri="{BB962C8B-B14F-4D97-AF65-F5344CB8AC3E}">
        <p14:creationId xmlns:p14="http://schemas.microsoft.com/office/powerpoint/2010/main" val="21744525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t>32</a:t>
            </a:fld>
            <a:endParaRPr lang="zh-CN" altLang="en-US"/>
          </a:p>
        </p:txBody>
      </p:sp>
    </p:spTree>
    <p:extLst>
      <p:ext uri="{BB962C8B-B14F-4D97-AF65-F5344CB8AC3E}">
        <p14:creationId xmlns:p14="http://schemas.microsoft.com/office/powerpoint/2010/main" val="14934430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33</a:t>
            </a:fld>
            <a:endParaRPr lang="zh-CN" altLang="en-US"/>
          </a:p>
        </p:txBody>
      </p:sp>
    </p:spTree>
    <p:extLst>
      <p:ext uri="{BB962C8B-B14F-4D97-AF65-F5344CB8AC3E}">
        <p14:creationId xmlns:p14="http://schemas.microsoft.com/office/powerpoint/2010/main" val="39424801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34</a:t>
            </a:fld>
            <a:endParaRPr lang="zh-CN" altLang="en-US"/>
          </a:p>
        </p:txBody>
      </p:sp>
    </p:spTree>
    <p:extLst>
      <p:ext uri="{BB962C8B-B14F-4D97-AF65-F5344CB8AC3E}">
        <p14:creationId xmlns:p14="http://schemas.microsoft.com/office/powerpoint/2010/main" val="12891715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35</a:t>
            </a:fld>
            <a:endParaRPr lang="zh-CN" altLang="en-US"/>
          </a:p>
        </p:txBody>
      </p:sp>
    </p:spTree>
    <p:extLst>
      <p:ext uri="{BB962C8B-B14F-4D97-AF65-F5344CB8AC3E}">
        <p14:creationId xmlns:p14="http://schemas.microsoft.com/office/powerpoint/2010/main" val="13014727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36</a:t>
            </a:fld>
            <a:endParaRPr lang="zh-CN" altLang="en-US"/>
          </a:p>
        </p:txBody>
      </p:sp>
    </p:spTree>
    <p:extLst>
      <p:ext uri="{BB962C8B-B14F-4D97-AF65-F5344CB8AC3E}">
        <p14:creationId xmlns:p14="http://schemas.microsoft.com/office/powerpoint/2010/main" val="2279772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t>37</a:t>
            </a:fld>
            <a:endParaRPr lang="zh-CN" altLang="en-US"/>
          </a:p>
        </p:txBody>
      </p:sp>
    </p:spTree>
    <p:extLst>
      <p:ext uri="{BB962C8B-B14F-4D97-AF65-F5344CB8AC3E}">
        <p14:creationId xmlns:p14="http://schemas.microsoft.com/office/powerpoint/2010/main" val="8532353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38</a:t>
            </a:fld>
            <a:endParaRPr lang="zh-CN" altLang="en-US"/>
          </a:p>
        </p:txBody>
      </p:sp>
    </p:spTree>
    <p:extLst>
      <p:ext uri="{BB962C8B-B14F-4D97-AF65-F5344CB8AC3E}">
        <p14:creationId xmlns:p14="http://schemas.microsoft.com/office/powerpoint/2010/main" val="18472669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39</a:t>
            </a:fld>
            <a:endParaRPr lang="zh-CN" altLang="en-US"/>
          </a:p>
        </p:txBody>
      </p:sp>
    </p:spTree>
    <p:extLst>
      <p:ext uri="{BB962C8B-B14F-4D97-AF65-F5344CB8AC3E}">
        <p14:creationId xmlns:p14="http://schemas.microsoft.com/office/powerpoint/2010/main" val="18258692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40</a:t>
            </a:fld>
            <a:endParaRPr lang="zh-CN" altLang="en-US"/>
          </a:p>
        </p:txBody>
      </p:sp>
    </p:spTree>
    <p:extLst>
      <p:ext uri="{BB962C8B-B14F-4D97-AF65-F5344CB8AC3E}">
        <p14:creationId xmlns:p14="http://schemas.microsoft.com/office/powerpoint/2010/main" val="17901792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t>41</a:t>
            </a:fld>
            <a:endParaRPr lang="zh-CN" altLang="en-US"/>
          </a:p>
        </p:txBody>
      </p:sp>
    </p:spTree>
    <p:extLst>
      <p:ext uri="{BB962C8B-B14F-4D97-AF65-F5344CB8AC3E}">
        <p14:creationId xmlns:p14="http://schemas.microsoft.com/office/powerpoint/2010/main" val="2513324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4</a:t>
            </a:fld>
            <a:endParaRPr lang="zh-CN" altLang="en-US"/>
          </a:p>
        </p:txBody>
      </p:sp>
    </p:spTree>
    <p:extLst>
      <p:ext uri="{BB962C8B-B14F-4D97-AF65-F5344CB8AC3E}">
        <p14:creationId xmlns:p14="http://schemas.microsoft.com/office/powerpoint/2010/main" val="2653490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42</a:t>
            </a:fld>
            <a:endParaRPr lang="zh-CN" altLang="en-US"/>
          </a:p>
        </p:txBody>
      </p:sp>
    </p:spTree>
    <p:extLst>
      <p:ext uri="{BB962C8B-B14F-4D97-AF65-F5344CB8AC3E}">
        <p14:creationId xmlns:p14="http://schemas.microsoft.com/office/powerpoint/2010/main" val="39424801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43</a:t>
            </a:fld>
            <a:endParaRPr lang="zh-CN" altLang="en-US"/>
          </a:p>
        </p:txBody>
      </p:sp>
    </p:spTree>
    <p:extLst>
      <p:ext uri="{BB962C8B-B14F-4D97-AF65-F5344CB8AC3E}">
        <p14:creationId xmlns:p14="http://schemas.microsoft.com/office/powerpoint/2010/main" val="39424801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44</a:t>
            </a:fld>
            <a:endParaRPr lang="zh-CN" altLang="en-US"/>
          </a:p>
        </p:txBody>
      </p:sp>
    </p:spTree>
    <p:extLst>
      <p:ext uri="{BB962C8B-B14F-4D97-AF65-F5344CB8AC3E}">
        <p14:creationId xmlns:p14="http://schemas.microsoft.com/office/powerpoint/2010/main" val="33993465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t>45</a:t>
            </a:fld>
            <a:endParaRPr lang="zh-CN" altLang="en-US"/>
          </a:p>
        </p:txBody>
      </p:sp>
    </p:spTree>
    <p:extLst>
      <p:ext uri="{BB962C8B-B14F-4D97-AF65-F5344CB8AC3E}">
        <p14:creationId xmlns:p14="http://schemas.microsoft.com/office/powerpoint/2010/main" val="21208407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46</a:t>
            </a:fld>
            <a:endParaRPr lang="zh-CN" altLang="en-US"/>
          </a:p>
        </p:txBody>
      </p:sp>
    </p:spTree>
    <p:extLst>
      <p:ext uri="{BB962C8B-B14F-4D97-AF65-F5344CB8AC3E}">
        <p14:creationId xmlns:p14="http://schemas.microsoft.com/office/powerpoint/2010/main" val="17270439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47</a:t>
            </a:fld>
            <a:endParaRPr lang="zh-CN" altLang="en-US"/>
          </a:p>
        </p:txBody>
      </p:sp>
    </p:spTree>
    <p:extLst>
      <p:ext uri="{BB962C8B-B14F-4D97-AF65-F5344CB8AC3E}">
        <p14:creationId xmlns:p14="http://schemas.microsoft.com/office/powerpoint/2010/main" val="8148947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b="1" dirty="0">
                <a:solidFill>
                  <a:srgbClr val="FF0000"/>
                </a:solidFill>
                <a:latin typeface="微软雅黑" pitchFamily="34" charset="-122"/>
                <a:ea typeface="微软雅黑" pitchFamily="34" charset="-122"/>
              </a:rPr>
              <a:t>及时发现异常画面采取补救措施，保证学校前端视频清晰流畅传到监控中心</a:t>
            </a:r>
            <a:r>
              <a:rPr lang="zh-CN" altLang="en-US" sz="1200" b="1" dirty="0">
                <a:solidFill>
                  <a:srgbClr val="FF0000"/>
                </a:solidFill>
                <a:latin typeface="微软雅黑" pitchFamily="34" charset="-122"/>
                <a:ea typeface="微软雅黑" pitchFamily="34" charset="-122"/>
              </a:rPr>
              <a:t>。</a:t>
            </a:r>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48</a:t>
            </a:fld>
            <a:endParaRPr lang="zh-CN" altLang="en-US"/>
          </a:p>
        </p:txBody>
      </p:sp>
    </p:spTree>
    <p:extLst>
      <p:ext uri="{BB962C8B-B14F-4D97-AF65-F5344CB8AC3E}">
        <p14:creationId xmlns:p14="http://schemas.microsoft.com/office/powerpoint/2010/main" val="19816391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49</a:t>
            </a:fld>
            <a:endParaRPr lang="zh-CN" altLang="en-US"/>
          </a:p>
        </p:txBody>
      </p:sp>
    </p:spTree>
    <p:extLst>
      <p:ext uri="{BB962C8B-B14F-4D97-AF65-F5344CB8AC3E}">
        <p14:creationId xmlns:p14="http://schemas.microsoft.com/office/powerpoint/2010/main" val="18691937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50</a:t>
            </a:fld>
            <a:endParaRPr lang="zh-CN" altLang="en-US"/>
          </a:p>
        </p:txBody>
      </p:sp>
    </p:spTree>
    <p:extLst>
      <p:ext uri="{BB962C8B-B14F-4D97-AF65-F5344CB8AC3E}">
        <p14:creationId xmlns:p14="http://schemas.microsoft.com/office/powerpoint/2010/main" val="40891719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51</a:t>
            </a:fld>
            <a:endParaRPr lang="zh-CN" altLang="en-US"/>
          </a:p>
        </p:txBody>
      </p:sp>
    </p:spTree>
    <p:extLst>
      <p:ext uri="{BB962C8B-B14F-4D97-AF65-F5344CB8AC3E}">
        <p14:creationId xmlns:p14="http://schemas.microsoft.com/office/powerpoint/2010/main" val="3125758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5</a:t>
            </a:fld>
            <a:endParaRPr lang="zh-CN" altLang="en-US"/>
          </a:p>
        </p:txBody>
      </p:sp>
    </p:spTree>
    <p:extLst>
      <p:ext uri="{BB962C8B-B14F-4D97-AF65-F5344CB8AC3E}">
        <p14:creationId xmlns:p14="http://schemas.microsoft.com/office/powerpoint/2010/main" val="18457466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52</a:t>
            </a:fld>
            <a:endParaRPr lang="zh-CN" altLang="en-US"/>
          </a:p>
        </p:txBody>
      </p:sp>
    </p:spTree>
    <p:extLst>
      <p:ext uri="{BB962C8B-B14F-4D97-AF65-F5344CB8AC3E}">
        <p14:creationId xmlns:p14="http://schemas.microsoft.com/office/powerpoint/2010/main" val="20898719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53</a:t>
            </a:fld>
            <a:endParaRPr lang="zh-CN" altLang="en-US"/>
          </a:p>
        </p:txBody>
      </p:sp>
    </p:spTree>
    <p:extLst>
      <p:ext uri="{BB962C8B-B14F-4D97-AF65-F5344CB8AC3E}">
        <p14:creationId xmlns:p14="http://schemas.microsoft.com/office/powerpoint/2010/main" val="5107941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54</a:t>
            </a:fld>
            <a:endParaRPr lang="zh-CN" altLang="en-US"/>
          </a:p>
        </p:txBody>
      </p:sp>
    </p:spTree>
    <p:extLst>
      <p:ext uri="{BB962C8B-B14F-4D97-AF65-F5344CB8AC3E}">
        <p14:creationId xmlns:p14="http://schemas.microsoft.com/office/powerpoint/2010/main" val="20911842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55</a:t>
            </a:fld>
            <a:endParaRPr lang="zh-CN" altLang="en-US"/>
          </a:p>
        </p:txBody>
      </p:sp>
    </p:spTree>
    <p:extLst>
      <p:ext uri="{BB962C8B-B14F-4D97-AF65-F5344CB8AC3E}">
        <p14:creationId xmlns:p14="http://schemas.microsoft.com/office/powerpoint/2010/main" val="21042557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56</a:t>
            </a:fld>
            <a:endParaRPr lang="zh-CN" altLang="en-US"/>
          </a:p>
        </p:txBody>
      </p:sp>
    </p:spTree>
    <p:extLst>
      <p:ext uri="{BB962C8B-B14F-4D97-AF65-F5344CB8AC3E}">
        <p14:creationId xmlns:p14="http://schemas.microsoft.com/office/powerpoint/2010/main" val="20038193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57</a:t>
            </a:fld>
            <a:endParaRPr lang="zh-CN" altLang="en-US"/>
          </a:p>
        </p:txBody>
      </p:sp>
    </p:spTree>
    <p:extLst>
      <p:ext uri="{BB962C8B-B14F-4D97-AF65-F5344CB8AC3E}">
        <p14:creationId xmlns:p14="http://schemas.microsoft.com/office/powerpoint/2010/main" val="219595664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58</a:t>
            </a:fld>
            <a:endParaRPr lang="zh-CN" altLang="en-US"/>
          </a:p>
        </p:txBody>
      </p:sp>
    </p:spTree>
    <p:extLst>
      <p:ext uri="{BB962C8B-B14F-4D97-AF65-F5344CB8AC3E}">
        <p14:creationId xmlns:p14="http://schemas.microsoft.com/office/powerpoint/2010/main" val="36548874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60</a:t>
            </a:fld>
            <a:endParaRPr lang="zh-CN" altLang="en-US"/>
          </a:p>
        </p:txBody>
      </p:sp>
    </p:spTree>
    <p:extLst>
      <p:ext uri="{BB962C8B-B14F-4D97-AF65-F5344CB8AC3E}">
        <p14:creationId xmlns:p14="http://schemas.microsoft.com/office/powerpoint/2010/main" val="7929824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61</a:t>
            </a:fld>
            <a:endParaRPr lang="zh-CN" altLang="en-US"/>
          </a:p>
        </p:txBody>
      </p:sp>
    </p:spTree>
    <p:extLst>
      <p:ext uri="{BB962C8B-B14F-4D97-AF65-F5344CB8AC3E}">
        <p14:creationId xmlns:p14="http://schemas.microsoft.com/office/powerpoint/2010/main" val="331274737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62</a:t>
            </a:fld>
            <a:endParaRPr lang="zh-CN" altLang="en-US"/>
          </a:p>
        </p:txBody>
      </p:sp>
    </p:spTree>
    <p:extLst>
      <p:ext uri="{BB962C8B-B14F-4D97-AF65-F5344CB8AC3E}">
        <p14:creationId xmlns:p14="http://schemas.microsoft.com/office/powerpoint/2010/main" val="3598358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6</a:t>
            </a:fld>
            <a:endParaRPr lang="zh-CN" altLang="en-US"/>
          </a:p>
        </p:txBody>
      </p:sp>
    </p:spTree>
    <p:extLst>
      <p:ext uri="{BB962C8B-B14F-4D97-AF65-F5344CB8AC3E}">
        <p14:creationId xmlns:p14="http://schemas.microsoft.com/office/powerpoint/2010/main" val="80929287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63</a:t>
            </a:fld>
            <a:endParaRPr lang="zh-CN" altLang="en-US"/>
          </a:p>
        </p:txBody>
      </p:sp>
    </p:spTree>
    <p:extLst>
      <p:ext uri="{BB962C8B-B14F-4D97-AF65-F5344CB8AC3E}">
        <p14:creationId xmlns:p14="http://schemas.microsoft.com/office/powerpoint/2010/main" val="14946010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64</a:t>
            </a:fld>
            <a:endParaRPr lang="zh-CN" altLang="en-US"/>
          </a:p>
        </p:txBody>
      </p:sp>
    </p:spTree>
    <p:extLst>
      <p:ext uri="{BB962C8B-B14F-4D97-AF65-F5344CB8AC3E}">
        <p14:creationId xmlns:p14="http://schemas.microsoft.com/office/powerpoint/2010/main" val="231459899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65</a:t>
            </a:fld>
            <a:endParaRPr lang="zh-CN" altLang="en-US"/>
          </a:p>
        </p:txBody>
      </p:sp>
    </p:spTree>
    <p:extLst>
      <p:ext uri="{BB962C8B-B14F-4D97-AF65-F5344CB8AC3E}">
        <p14:creationId xmlns:p14="http://schemas.microsoft.com/office/powerpoint/2010/main" val="7153996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66</a:t>
            </a:fld>
            <a:endParaRPr lang="zh-CN" altLang="en-US"/>
          </a:p>
        </p:txBody>
      </p:sp>
    </p:spTree>
    <p:extLst>
      <p:ext uri="{BB962C8B-B14F-4D97-AF65-F5344CB8AC3E}">
        <p14:creationId xmlns:p14="http://schemas.microsoft.com/office/powerpoint/2010/main" val="257571333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67</a:t>
            </a:fld>
            <a:endParaRPr lang="zh-CN" altLang="en-US"/>
          </a:p>
        </p:txBody>
      </p:sp>
    </p:spTree>
    <p:extLst>
      <p:ext uri="{BB962C8B-B14F-4D97-AF65-F5344CB8AC3E}">
        <p14:creationId xmlns:p14="http://schemas.microsoft.com/office/powerpoint/2010/main" val="41017255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68</a:t>
            </a:fld>
            <a:endParaRPr lang="zh-CN" altLang="en-US"/>
          </a:p>
        </p:txBody>
      </p:sp>
    </p:spTree>
    <p:extLst>
      <p:ext uri="{BB962C8B-B14F-4D97-AF65-F5344CB8AC3E}">
        <p14:creationId xmlns:p14="http://schemas.microsoft.com/office/powerpoint/2010/main" val="166707039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69</a:t>
            </a:fld>
            <a:endParaRPr lang="zh-CN" altLang="en-US"/>
          </a:p>
        </p:txBody>
      </p:sp>
    </p:spTree>
    <p:extLst>
      <p:ext uri="{BB962C8B-B14F-4D97-AF65-F5344CB8AC3E}">
        <p14:creationId xmlns:p14="http://schemas.microsoft.com/office/powerpoint/2010/main" val="22691219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70</a:t>
            </a:fld>
            <a:endParaRPr lang="zh-CN" altLang="en-US"/>
          </a:p>
        </p:txBody>
      </p:sp>
    </p:spTree>
    <p:extLst>
      <p:ext uri="{BB962C8B-B14F-4D97-AF65-F5344CB8AC3E}">
        <p14:creationId xmlns:p14="http://schemas.microsoft.com/office/powerpoint/2010/main" val="3942480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7</a:t>
            </a:fld>
            <a:endParaRPr lang="zh-CN" altLang="en-US"/>
          </a:p>
        </p:txBody>
      </p:sp>
    </p:spTree>
    <p:extLst>
      <p:ext uri="{BB962C8B-B14F-4D97-AF65-F5344CB8AC3E}">
        <p14:creationId xmlns:p14="http://schemas.microsoft.com/office/powerpoint/2010/main" val="2777305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E7F923-4363-4BA8-A4EF-20B13A1087FD}" type="slidenum">
              <a:rPr lang="zh-CN" altLang="en-US" smtClean="0"/>
              <a:t>8</a:t>
            </a:fld>
            <a:endParaRPr lang="zh-CN" altLang="en-US"/>
          </a:p>
        </p:txBody>
      </p:sp>
    </p:spTree>
    <p:extLst>
      <p:ext uri="{BB962C8B-B14F-4D97-AF65-F5344CB8AC3E}">
        <p14:creationId xmlns:p14="http://schemas.microsoft.com/office/powerpoint/2010/main" val="3511398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14996D-4762-41D1-BAFC-8091B524D18D}" type="slidenum">
              <a:rPr lang="zh-CN" altLang="en-US" smtClean="0"/>
              <a:t>10</a:t>
            </a:fld>
            <a:endParaRPr lang="zh-CN" altLang="en-US"/>
          </a:p>
        </p:txBody>
      </p:sp>
    </p:spTree>
    <p:extLst>
      <p:ext uri="{BB962C8B-B14F-4D97-AF65-F5344CB8AC3E}">
        <p14:creationId xmlns:p14="http://schemas.microsoft.com/office/powerpoint/2010/main" val="1053629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kumimoji="1" lang="zh-CN" altLang="en-US"/>
              <a:t>单击此处编辑母版标题样式</a:t>
            </a:r>
          </a:p>
        </p:txBody>
      </p:sp>
      <p:sp>
        <p:nvSpPr>
          <p:cNvPr id="3" name="副标题 2"/>
          <p:cNvSpPr>
            <a:spLocks noGrp="1"/>
          </p:cNvSpPr>
          <p:nvPr>
            <p:ph type="subTitle" idx="1"/>
          </p:nvPr>
        </p:nvSpPr>
        <p:spPr>
          <a:xfrm>
            <a:off x="1828801" y="3886201"/>
            <a:ext cx="8534400" cy="1752600"/>
          </a:xfrm>
        </p:spPr>
        <p:txBody>
          <a:bodyPr/>
          <a:lstStyle>
            <a:lvl1pPr marL="0" indent="0" algn="ctr">
              <a:buNone/>
              <a:defRPr>
                <a:solidFill>
                  <a:schemeClr val="tx1">
                    <a:tint val="75000"/>
                  </a:schemeClr>
                </a:solidFill>
              </a:defRPr>
            </a:lvl1pPr>
            <a:lvl2pPr marL="455828" indent="0" algn="ctr">
              <a:buNone/>
              <a:defRPr>
                <a:solidFill>
                  <a:schemeClr val="tx1">
                    <a:tint val="75000"/>
                  </a:schemeClr>
                </a:solidFill>
              </a:defRPr>
            </a:lvl2pPr>
            <a:lvl3pPr marL="911657" indent="0" algn="ctr">
              <a:buNone/>
              <a:defRPr>
                <a:solidFill>
                  <a:schemeClr val="tx1">
                    <a:tint val="75000"/>
                  </a:schemeClr>
                </a:solidFill>
              </a:defRPr>
            </a:lvl3pPr>
            <a:lvl4pPr marL="1367485" indent="0" algn="ctr">
              <a:buNone/>
              <a:defRPr>
                <a:solidFill>
                  <a:schemeClr val="tx1">
                    <a:tint val="75000"/>
                  </a:schemeClr>
                </a:solidFill>
              </a:defRPr>
            </a:lvl4pPr>
            <a:lvl5pPr marL="1823314" indent="0" algn="ctr">
              <a:buNone/>
              <a:defRPr>
                <a:solidFill>
                  <a:schemeClr val="tx1">
                    <a:tint val="75000"/>
                  </a:schemeClr>
                </a:solidFill>
              </a:defRPr>
            </a:lvl5pPr>
            <a:lvl6pPr marL="2279142" indent="0" algn="ctr">
              <a:buNone/>
              <a:defRPr>
                <a:solidFill>
                  <a:schemeClr val="tx1">
                    <a:tint val="75000"/>
                  </a:schemeClr>
                </a:solidFill>
              </a:defRPr>
            </a:lvl6pPr>
            <a:lvl7pPr marL="2734970" indent="0" algn="ctr">
              <a:buNone/>
              <a:defRPr>
                <a:solidFill>
                  <a:schemeClr val="tx1">
                    <a:tint val="75000"/>
                  </a:schemeClr>
                </a:solidFill>
              </a:defRPr>
            </a:lvl7pPr>
            <a:lvl8pPr marL="3190799" indent="0" algn="ctr">
              <a:buNone/>
              <a:defRPr>
                <a:solidFill>
                  <a:schemeClr val="tx1">
                    <a:tint val="75000"/>
                  </a:schemeClr>
                </a:solidFill>
              </a:defRPr>
            </a:lvl8pPr>
            <a:lvl9pPr marL="3646627" indent="0" algn="ctr">
              <a:buNone/>
              <a:defRPr>
                <a:solidFill>
                  <a:schemeClr val="tx1">
                    <a:tint val="75000"/>
                  </a:schemeClr>
                </a:solidFill>
              </a:defRPr>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E85D0000-329C-B742-9EEF-84F24D0ECE94}" type="datetimeFigureOut">
              <a:rPr kumimoji="1" lang="zh-CN" altLang="en-US" smtClean="0">
                <a:solidFill>
                  <a:prstClr val="black">
                    <a:tint val="75000"/>
                  </a:prstClr>
                </a:solidFill>
              </a:rPr>
              <a:pPr/>
              <a:t>2017/2/23</a:t>
            </a:fld>
            <a:endParaRPr kumimoji="1"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kumimoji="1"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p>
            <a:fld id="{3076CA53-9AC2-9344-BD6E-F8BF42BA3F1B}"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504141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E85D0000-329C-B742-9EEF-84F24D0ECE94}" type="datetimeFigureOut">
              <a:rPr kumimoji="1" lang="zh-CN" altLang="en-US" smtClean="0">
                <a:solidFill>
                  <a:prstClr val="black">
                    <a:tint val="75000"/>
                  </a:prstClr>
                </a:solidFill>
              </a:rPr>
              <a:pPr/>
              <a:t>2017/2/23</a:t>
            </a:fld>
            <a:endParaRPr kumimoji="1"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kumimoji="1"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p>
            <a:fld id="{3076CA53-9AC2-9344-BD6E-F8BF42BA3F1B}"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433122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1" y="206375"/>
            <a:ext cx="2743200" cy="4387850"/>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609600" y="206375"/>
            <a:ext cx="8026400" cy="4387850"/>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E85D0000-329C-B742-9EEF-84F24D0ECE94}" type="datetimeFigureOut">
              <a:rPr kumimoji="1" lang="zh-CN" altLang="en-US" smtClean="0">
                <a:solidFill>
                  <a:prstClr val="black">
                    <a:tint val="75000"/>
                  </a:prstClr>
                </a:solidFill>
              </a:rPr>
              <a:pPr/>
              <a:t>2017/2/23</a:t>
            </a:fld>
            <a:endParaRPr kumimoji="1"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kumimoji="1"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p>
            <a:fld id="{3076CA53-9AC2-9344-BD6E-F8BF42BA3F1B}"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032134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987065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15561" y="350195"/>
            <a:ext cx="1710492" cy="286236"/>
          </a:xfrm>
          <a:prstGeom prst="rect">
            <a:avLst/>
          </a:prstGeom>
        </p:spPr>
      </p:pic>
    </p:spTree>
    <p:extLst>
      <p:ext uri="{BB962C8B-B14F-4D97-AF65-F5344CB8AC3E}">
        <p14:creationId xmlns:p14="http://schemas.microsoft.com/office/powerpoint/2010/main" val="3695298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D4352540-9642-4586-BB8D-D6D8388302DE}"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12DD3E1-9418-4C16-8A23-2947C2F87E4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994627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4_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D4352540-9642-4586-BB8D-D6D8388302DE}"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12DD3E1-9418-4C16-8A23-2947C2F87E4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49527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标题和内容">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18790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0" y="2830058"/>
            <a:ext cx="12192000" cy="1006475"/>
          </a:xfrm>
        </p:spPr>
        <p:txBody>
          <a:bodyPr anchor="b">
            <a:noAutofit/>
          </a:bodyPr>
          <a:lstStyle>
            <a:lvl1pPr algn="ctr">
              <a:defRPr sz="7200">
                <a:solidFill>
                  <a:schemeClr val="bg1"/>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31960" y="4156524"/>
            <a:ext cx="4619345" cy="1010387"/>
          </a:xfrm>
          <a:prstGeom prst="rect">
            <a:avLst/>
          </a:prstGeom>
        </p:spPr>
      </p:pic>
    </p:spTree>
    <p:extLst>
      <p:ext uri="{BB962C8B-B14F-4D97-AF65-F5344CB8AC3E}">
        <p14:creationId xmlns:p14="http://schemas.microsoft.com/office/powerpoint/2010/main" val="1711064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24E27A3-BE6E-4132-8EF2-66D09EEA63E3}"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659C294-7973-43BB-ABEA-C06D33734B3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332134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24E27A3-BE6E-4132-8EF2-66D09EEA63E3}"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659C294-7973-43BB-ABEA-C06D33734B3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63710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E85D0000-329C-B742-9EEF-84F24D0ECE94}" type="datetimeFigureOut">
              <a:rPr kumimoji="1" lang="zh-CN" altLang="en-US" smtClean="0">
                <a:solidFill>
                  <a:prstClr val="black">
                    <a:tint val="75000"/>
                  </a:prstClr>
                </a:solidFill>
              </a:rPr>
              <a:pPr/>
              <a:t>2017/2/23</a:t>
            </a:fld>
            <a:endParaRPr kumimoji="1"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kumimoji="1"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p>
            <a:fld id="{3076CA53-9AC2-9344-BD6E-F8BF42BA3F1B}"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186061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24E27A3-BE6E-4132-8EF2-66D09EEA63E3}"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659C294-7973-43BB-ABEA-C06D33734B3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272880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24E27A3-BE6E-4132-8EF2-66D09EEA63E3}"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A659C294-7973-43BB-ABEA-C06D33734B3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751337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24E27A3-BE6E-4132-8EF2-66D09EEA63E3}"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A659C294-7973-43BB-ABEA-C06D33734B3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824819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24E27A3-BE6E-4132-8EF2-66D09EEA63E3}"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A659C294-7973-43BB-ABEA-C06D33734B3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206786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24E27A3-BE6E-4132-8EF2-66D09EEA63E3}"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A659C294-7973-43BB-ABEA-C06D33734B3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589485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24E27A3-BE6E-4132-8EF2-66D09EEA63E3}"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A659C294-7973-43BB-ABEA-C06D33734B3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428322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24E27A3-BE6E-4132-8EF2-66D09EEA63E3}"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A659C294-7973-43BB-ABEA-C06D33734B3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569279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24E27A3-BE6E-4132-8EF2-66D09EEA63E3}"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659C294-7973-43BB-ABEA-C06D33734B3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459337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24E27A3-BE6E-4132-8EF2-66D09EEA63E3}"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659C294-7973-43BB-ABEA-C06D33734B3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161851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2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D4352540-9642-4586-BB8D-D6D8388302DE}"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12DD3E1-9418-4C16-8A23-2947C2F87E4E}" type="slidenum">
              <a:rPr lang="zh-CN" altLang="en-US" smtClean="0">
                <a:solidFill>
                  <a:prstClr val="black">
                    <a:tint val="75000"/>
                  </a:prstClr>
                </a:solidFill>
              </a:rPr>
              <a:pPr/>
              <a:t>‹#›</a:t>
            </a:fld>
            <a:endParaRPr lang="zh-CN" altLang="en-US">
              <a:solidFill>
                <a:prstClr val="black">
                  <a:tint val="75000"/>
                </a:prstClr>
              </a:solidFill>
            </a:endParaRPr>
          </a:p>
        </p:txBody>
      </p:sp>
      <p:sp>
        <p:nvSpPr>
          <p:cNvPr id="9" name="内容占位符 8"/>
          <p:cNvSpPr>
            <a:spLocks noGrp="1"/>
          </p:cNvSpPr>
          <p:nvPr>
            <p:ph sz="quarter" idx="13"/>
          </p:nvPr>
        </p:nvSpPr>
        <p:spPr>
          <a:xfrm>
            <a:off x="1162270" y="200435"/>
            <a:ext cx="4057651" cy="482600"/>
          </a:xfrm>
        </p:spPr>
        <p:txBody>
          <a:bodyPr/>
          <a:lstStyle>
            <a:lvl1pPr>
              <a:defRPr>
                <a:latin typeface="微软雅黑" panose="020B0503020204020204" pitchFamily="34" charset="-122"/>
                <a:ea typeface="微软雅黑" panose="020B0503020204020204" pitchFamily="34" charset="-122"/>
              </a:defRPr>
            </a:lvl1pPr>
          </a:lstStyle>
          <a:p>
            <a:pPr lvl="0"/>
            <a:r>
              <a:rPr lang="zh-CN" altLang="en-US" dirty="0"/>
              <a:t>单击此处编辑母版文本</a:t>
            </a:r>
          </a:p>
        </p:txBody>
      </p:sp>
    </p:spTree>
    <p:extLst>
      <p:ext uri="{BB962C8B-B14F-4D97-AF65-F5344CB8AC3E}">
        <p14:creationId xmlns:p14="http://schemas.microsoft.com/office/powerpoint/2010/main" val="4108155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3988" b="1" cap="all"/>
            </a:lvl1pPr>
          </a:lstStyle>
          <a:p>
            <a:r>
              <a:rPr kumimoji="1"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1994">
                <a:solidFill>
                  <a:schemeClr val="tx1">
                    <a:tint val="75000"/>
                  </a:schemeClr>
                </a:solidFill>
              </a:defRPr>
            </a:lvl1pPr>
            <a:lvl2pPr marL="455828" indent="0">
              <a:buNone/>
              <a:defRPr sz="1795">
                <a:solidFill>
                  <a:schemeClr val="tx1">
                    <a:tint val="75000"/>
                  </a:schemeClr>
                </a:solidFill>
              </a:defRPr>
            </a:lvl2pPr>
            <a:lvl3pPr marL="911657" indent="0">
              <a:buNone/>
              <a:defRPr sz="1595">
                <a:solidFill>
                  <a:schemeClr val="tx1">
                    <a:tint val="75000"/>
                  </a:schemeClr>
                </a:solidFill>
              </a:defRPr>
            </a:lvl3pPr>
            <a:lvl4pPr marL="1367485" indent="0">
              <a:buNone/>
              <a:defRPr sz="1396">
                <a:solidFill>
                  <a:schemeClr val="tx1">
                    <a:tint val="75000"/>
                  </a:schemeClr>
                </a:solidFill>
              </a:defRPr>
            </a:lvl4pPr>
            <a:lvl5pPr marL="1823314" indent="0">
              <a:buNone/>
              <a:defRPr sz="1396">
                <a:solidFill>
                  <a:schemeClr val="tx1">
                    <a:tint val="75000"/>
                  </a:schemeClr>
                </a:solidFill>
              </a:defRPr>
            </a:lvl5pPr>
            <a:lvl6pPr marL="2279142" indent="0">
              <a:buNone/>
              <a:defRPr sz="1396">
                <a:solidFill>
                  <a:schemeClr val="tx1">
                    <a:tint val="75000"/>
                  </a:schemeClr>
                </a:solidFill>
              </a:defRPr>
            </a:lvl6pPr>
            <a:lvl7pPr marL="2734970" indent="0">
              <a:buNone/>
              <a:defRPr sz="1396">
                <a:solidFill>
                  <a:schemeClr val="tx1">
                    <a:tint val="75000"/>
                  </a:schemeClr>
                </a:solidFill>
              </a:defRPr>
            </a:lvl7pPr>
            <a:lvl8pPr marL="3190799" indent="0">
              <a:buNone/>
              <a:defRPr sz="1396">
                <a:solidFill>
                  <a:schemeClr val="tx1">
                    <a:tint val="75000"/>
                  </a:schemeClr>
                </a:solidFill>
              </a:defRPr>
            </a:lvl8pPr>
            <a:lvl9pPr marL="3646627" indent="0">
              <a:buNone/>
              <a:defRPr sz="1396">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p:txBody>
          <a:bodyPr/>
          <a:lstStyle/>
          <a:p>
            <a:fld id="{E85D0000-329C-B742-9EEF-84F24D0ECE94}" type="datetimeFigureOut">
              <a:rPr kumimoji="1" lang="zh-CN" altLang="en-US" smtClean="0">
                <a:solidFill>
                  <a:prstClr val="black">
                    <a:tint val="75000"/>
                  </a:prstClr>
                </a:solidFill>
              </a:rPr>
              <a:pPr/>
              <a:t>2017/2/23</a:t>
            </a:fld>
            <a:endParaRPr kumimoji="1"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kumimoji="1"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p>
            <a:fld id="{3076CA53-9AC2-9344-BD6E-F8BF42BA3F1B}"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2007603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0" y="2830058"/>
            <a:ext cx="12192000" cy="1006475"/>
          </a:xfrm>
        </p:spPr>
        <p:txBody>
          <a:bodyPr anchor="b">
            <a:noAutofit/>
          </a:bodyPr>
          <a:lstStyle>
            <a:lvl1pPr algn="ctr">
              <a:defRPr sz="7200">
                <a:solidFill>
                  <a:schemeClr val="bg1"/>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31960" y="4156524"/>
            <a:ext cx="4619345" cy="1010387"/>
          </a:xfrm>
          <a:prstGeom prst="rect">
            <a:avLst/>
          </a:prstGeom>
        </p:spPr>
      </p:pic>
    </p:spTree>
    <p:extLst>
      <p:ext uri="{BB962C8B-B14F-4D97-AF65-F5344CB8AC3E}">
        <p14:creationId xmlns:p14="http://schemas.microsoft.com/office/powerpoint/2010/main" val="12832138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0" y="2830058"/>
            <a:ext cx="12192000" cy="1006475"/>
          </a:xfrm>
        </p:spPr>
        <p:txBody>
          <a:bodyPr anchor="b">
            <a:noAutofit/>
          </a:bodyPr>
          <a:lstStyle>
            <a:lvl1pPr algn="ctr">
              <a:defRPr sz="7200">
                <a:solidFill>
                  <a:schemeClr val="bg1"/>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31960" y="4156524"/>
            <a:ext cx="4619345" cy="1010387"/>
          </a:xfrm>
          <a:prstGeom prst="rect">
            <a:avLst/>
          </a:prstGeom>
        </p:spPr>
      </p:pic>
    </p:spTree>
    <p:extLst>
      <p:ext uri="{BB962C8B-B14F-4D97-AF65-F5344CB8AC3E}">
        <p14:creationId xmlns:p14="http://schemas.microsoft.com/office/powerpoint/2010/main" val="4178582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194" y="849854"/>
            <a:ext cx="10515600" cy="1011219"/>
          </a:xfrm>
        </p:spPr>
        <p:txBody>
          <a:bodyPr>
            <a:normAutofit/>
          </a:bodyPr>
          <a:lstStyle>
            <a:lvl1pPr>
              <a:defRPr sz="4000">
                <a:solidFill>
                  <a:schemeClr val="bg1">
                    <a:lumMod val="50000"/>
                  </a:schemeClr>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内容占位符 2"/>
          <p:cNvSpPr>
            <a:spLocks noGrp="1"/>
          </p:cNvSpPr>
          <p:nvPr>
            <p:ph idx="1"/>
          </p:nvPr>
        </p:nvSpPr>
        <p:spPr>
          <a:xfrm>
            <a:off x="629194" y="1979407"/>
            <a:ext cx="10515600" cy="4524127"/>
          </a:xfrm>
        </p:spPr>
        <p:txBody>
          <a:bodyPr/>
          <a:lstStyle>
            <a:lvl1pPr>
              <a:defRPr>
                <a:solidFill>
                  <a:schemeClr val="bg1">
                    <a:lumMod val="50000"/>
                  </a:schemeClr>
                </a:solidFill>
                <a:latin typeface="微软雅黑" panose="020B0503020204020204" pitchFamily="34" charset="-122"/>
                <a:ea typeface="微软雅黑" panose="020B0503020204020204" pitchFamily="34" charset="-122"/>
              </a:defRPr>
            </a:lvl1pPr>
            <a:lvl2pPr>
              <a:defRPr>
                <a:solidFill>
                  <a:schemeClr val="bg1">
                    <a:lumMod val="50000"/>
                  </a:schemeClr>
                </a:solidFill>
                <a:latin typeface="微软雅黑" panose="020B0503020204020204" pitchFamily="34" charset="-122"/>
                <a:ea typeface="微软雅黑" panose="020B0503020204020204" pitchFamily="34" charset="-122"/>
              </a:defRPr>
            </a:lvl2pPr>
            <a:lvl3pPr>
              <a:defRPr>
                <a:solidFill>
                  <a:schemeClr val="bg1">
                    <a:lumMod val="50000"/>
                  </a:schemeClr>
                </a:solidFill>
                <a:latin typeface="微软雅黑" panose="020B0503020204020204" pitchFamily="34" charset="-122"/>
                <a:ea typeface="微软雅黑" panose="020B0503020204020204" pitchFamily="34" charset="-122"/>
              </a:defRPr>
            </a:lvl3pPr>
            <a:lvl4pPr>
              <a:defRPr>
                <a:solidFill>
                  <a:schemeClr val="bg1">
                    <a:lumMod val="50000"/>
                  </a:schemeClr>
                </a:solidFill>
                <a:latin typeface="微软雅黑" panose="020B0503020204020204" pitchFamily="34" charset="-122"/>
                <a:ea typeface="微软雅黑" panose="020B0503020204020204" pitchFamily="34" charset="-122"/>
              </a:defRPr>
            </a:lvl4pPr>
            <a:lvl5pPr>
              <a:defRPr>
                <a:solidFill>
                  <a:schemeClr val="bg1">
                    <a:lumMod val="50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D4352540-9642-4586-BB8D-D6D8388302DE}"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612DD3E1-9418-4C16-8A23-2947C2F87E4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17992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979078"/>
            <a:ext cx="10515600" cy="928099"/>
          </a:xfrm>
        </p:spPr>
        <p:txBody>
          <a:bodyPr vert="horz" lIns="91440" tIns="45720" rIns="91440" bIns="45720" rtlCol="0" anchor="ctr">
            <a:normAutofit/>
          </a:bodyPr>
          <a:lstStyle>
            <a:lvl1pPr algn="ctr">
              <a:defRPr lang="zh-CN" altLang="en-US" sz="4000" dirty="0">
                <a:solidFill>
                  <a:schemeClr val="bg1">
                    <a:lumMod val="50000"/>
                  </a:schemeClr>
                </a:solidFill>
                <a:latin typeface="微软雅黑" panose="020B0503020204020204" pitchFamily="34" charset="-122"/>
                <a:ea typeface="微软雅黑" panose="020B0503020204020204" pitchFamily="34" charset="-122"/>
              </a:defRPr>
            </a:lvl1pPr>
          </a:lstStyle>
          <a:p>
            <a:pPr lvl="0"/>
            <a:r>
              <a:rPr lang="zh-CN" altLang="en-US" dirty="0"/>
              <a:t>单击此处编辑母版标题样式</a:t>
            </a:r>
          </a:p>
        </p:txBody>
      </p:sp>
      <p:sp>
        <p:nvSpPr>
          <p:cNvPr id="3" name="日期占位符 2"/>
          <p:cNvSpPr>
            <a:spLocks noGrp="1"/>
          </p:cNvSpPr>
          <p:nvPr>
            <p:ph type="dt" sz="half" idx="10"/>
          </p:nvPr>
        </p:nvSpPr>
        <p:spPr/>
        <p:txBody>
          <a:bodyPr/>
          <a:lstStyle>
            <a:lvl1pPr algn="ctr">
              <a:defRPr/>
            </a:lvl1pPr>
          </a:lstStyle>
          <a:p>
            <a:fld id="{D4352540-9642-4586-BB8D-D6D8388302DE}"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lvl1pPr algn="ctr">
              <a:defRPr/>
            </a:lvl1p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lvl1pPr algn="ctr">
              <a:defRPr/>
            </a:lvl1pPr>
          </a:lstStyle>
          <a:p>
            <a:fld id="{612DD3E1-9418-4C16-8A23-2947C2F87E4E}" type="slidenum">
              <a:rPr lang="zh-CN" altLang="en-US" smtClean="0">
                <a:solidFill>
                  <a:prstClr val="black">
                    <a:tint val="75000"/>
                  </a:prstClr>
                </a:solidFill>
              </a:rPr>
              <a:pPr/>
              <a:t>‹#›</a:t>
            </a:fld>
            <a:endParaRPr lang="zh-CN" altLang="en-US">
              <a:solidFill>
                <a:prstClr val="black">
                  <a:tint val="75000"/>
                </a:prstClr>
              </a:solidFill>
            </a:endParaRPr>
          </a:p>
        </p:txBody>
      </p:sp>
      <p:sp>
        <p:nvSpPr>
          <p:cNvPr id="12" name="图片占位符 11"/>
          <p:cNvSpPr>
            <a:spLocks noGrp="1"/>
          </p:cNvSpPr>
          <p:nvPr>
            <p:ph type="pic" sz="quarter" idx="13"/>
          </p:nvPr>
        </p:nvSpPr>
        <p:spPr>
          <a:xfrm>
            <a:off x="838201" y="2011363"/>
            <a:ext cx="10515600" cy="3618728"/>
          </a:xfrm>
        </p:spPr>
        <p:txBody>
          <a:bodyPr/>
          <a:lstStyle>
            <a:lvl1pPr algn="ctr">
              <a:defRPr/>
            </a:lvl1pPr>
          </a:lstStyle>
          <a:p>
            <a:endParaRPr lang="zh-CN" altLang="en-US"/>
          </a:p>
        </p:txBody>
      </p:sp>
    </p:spTree>
    <p:extLst>
      <p:ext uri="{BB962C8B-B14F-4D97-AF65-F5344CB8AC3E}">
        <p14:creationId xmlns:p14="http://schemas.microsoft.com/office/powerpoint/2010/main" val="19204466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a:off x="0" y="3234075"/>
            <a:ext cx="12192000" cy="830997"/>
          </a:xfrm>
          <a:prstGeom prst="rect">
            <a:avLst/>
          </a:prstGeom>
        </p:spPr>
        <p:txBody>
          <a:bodyPr wrap="square">
            <a:spAutoFit/>
          </a:bodyPr>
          <a:lstStyle/>
          <a:p>
            <a:pPr algn="ctr"/>
            <a:r>
              <a:rPr lang="en-US" altLang="zh-CN" sz="4800" dirty="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rPr>
              <a:t>Thank You</a:t>
            </a:r>
            <a:endParaRPr lang="zh-CN" altLang="en-US" sz="4800" dirty="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4" name="标题 1"/>
          <p:cNvSpPr txBox="1">
            <a:spLocks/>
          </p:cNvSpPr>
          <p:nvPr userDrawn="1"/>
        </p:nvSpPr>
        <p:spPr>
          <a:xfrm>
            <a:off x="0" y="2331634"/>
            <a:ext cx="12192000" cy="1102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bg1"/>
                </a:solidFill>
                <a:latin typeface="微软雅黑" panose="020B0503020204020204" pitchFamily="34" charset="-122"/>
                <a:ea typeface="微软雅黑" panose="020B0503020204020204" pitchFamily="34" charset="-122"/>
                <a:cs typeface="Arial Unicode MS" panose="020B0604020202020204" pitchFamily="34" charset="-122"/>
              </a:defRPr>
            </a:lvl1pPr>
          </a:lstStyle>
          <a:p>
            <a:r>
              <a:rPr lang="zh-CN" altLang="en-US" dirty="0">
                <a:solidFill>
                  <a:prstClr val="white"/>
                </a:solidFill>
              </a:rPr>
              <a:t>谢 谢 观 看</a:t>
            </a:r>
          </a:p>
        </p:txBody>
      </p:sp>
      <p:pic>
        <p:nvPicPr>
          <p:cNvPr id="5" name="图片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31960" y="4156524"/>
            <a:ext cx="4619345" cy="1010387"/>
          </a:xfrm>
          <a:prstGeom prst="rect">
            <a:avLst/>
          </a:prstGeom>
        </p:spPr>
      </p:pic>
    </p:spTree>
    <p:extLst>
      <p:ext uri="{BB962C8B-B14F-4D97-AF65-F5344CB8AC3E}">
        <p14:creationId xmlns:p14="http://schemas.microsoft.com/office/powerpoint/2010/main" val="35806930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两栏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93838" y="2337072"/>
            <a:ext cx="9204325" cy="193357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41455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2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D4352540-9642-4586-BB8D-D6D8388302DE}"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12DD3E1-9418-4C16-8A23-2947C2F87E4E}" type="slidenum">
              <a:rPr lang="zh-CN" altLang="en-US" smtClean="0">
                <a:solidFill>
                  <a:prstClr val="black">
                    <a:tint val="75000"/>
                  </a:prstClr>
                </a:solidFill>
              </a:rPr>
              <a:pPr/>
              <a:t>‹#›</a:t>
            </a:fld>
            <a:endParaRPr lang="zh-CN" altLang="en-US">
              <a:solidFill>
                <a:prstClr val="black">
                  <a:tint val="75000"/>
                </a:prstClr>
              </a:solidFill>
            </a:endParaRPr>
          </a:p>
        </p:txBody>
      </p:sp>
      <p:sp>
        <p:nvSpPr>
          <p:cNvPr id="9" name="内容占位符 8"/>
          <p:cNvSpPr>
            <a:spLocks noGrp="1"/>
          </p:cNvSpPr>
          <p:nvPr>
            <p:ph sz="quarter" idx="13"/>
          </p:nvPr>
        </p:nvSpPr>
        <p:spPr>
          <a:xfrm>
            <a:off x="1162270" y="200435"/>
            <a:ext cx="4057651" cy="482600"/>
          </a:xfrm>
        </p:spPr>
        <p:txBody>
          <a:bodyPr/>
          <a:lstStyle>
            <a:lvl1pPr>
              <a:defRPr>
                <a:latin typeface="微软雅黑" panose="020B0503020204020204" pitchFamily="34" charset="-122"/>
                <a:ea typeface="微软雅黑" panose="020B0503020204020204" pitchFamily="34" charset="-122"/>
              </a:defRPr>
            </a:lvl1pPr>
          </a:lstStyle>
          <a:p>
            <a:pPr lvl="0"/>
            <a:r>
              <a:rPr lang="zh-CN" altLang="en-US" dirty="0"/>
              <a:t>单击此处编辑母版文本</a:t>
            </a:r>
          </a:p>
        </p:txBody>
      </p:sp>
    </p:spTree>
    <p:extLst>
      <p:ext uri="{BB962C8B-B14F-4D97-AF65-F5344CB8AC3E}">
        <p14:creationId xmlns:p14="http://schemas.microsoft.com/office/powerpoint/2010/main" val="759496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sz="half" idx="1"/>
          </p:nvPr>
        </p:nvSpPr>
        <p:spPr>
          <a:xfrm>
            <a:off x="609601" y="1200151"/>
            <a:ext cx="5384800" cy="3394075"/>
          </a:xfrm>
        </p:spPr>
        <p:txBody>
          <a:bodyPr/>
          <a:lstStyle>
            <a:lvl1pPr>
              <a:defRPr sz="2792"/>
            </a:lvl1pPr>
            <a:lvl2pPr>
              <a:defRPr sz="2393"/>
            </a:lvl2pPr>
            <a:lvl3pPr>
              <a:defRPr sz="1994"/>
            </a:lvl3pPr>
            <a:lvl4pPr>
              <a:defRPr sz="1795"/>
            </a:lvl4pPr>
            <a:lvl5pPr>
              <a:defRPr sz="1795"/>
            </a:lvl5pPr>
            <a:lvl6pPr>
              <a:defRPr sz="1795"/>
            </a:lvl6pPr>
            <a:lvl7pPr>
              <a:defRPr sz="1795"/>
            </a:lvl7pPr>
            <a:lvl8pPr>
              <a:defRPr sz="1795"/>
            </a:lvl8pPr>
            <a:lvl9pPr>
              <a:defRPr sz="1795"/>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p:cNvSpPr>
            <a:spLocks noGrp="1"/>
          </p:cNvSpPr>
          <p:nvPr>
            <p:ph sz="half" idx="2"/>
          </p:nvPr>
        </p:nvSpPr>
        <p:spPr>
          <a:xfrm>
            <a:off x="6197602" y="1200151"/>
            <a:ext cx="5384800" cy="3394075"/>
          </a:xfrm>
        </p:spPr>
        <p:txBody>
          <a:bodyPr/>
          <a:lstStyle>
            <a:lvl1pPr>
              <a:defRPr sz="2792"/>
            </a:lvl1pPr>
            <a:lvl2pPr>
              <a:defRPr sz="2393"/>
            </a:lvl2pPr>
            <a:lvl3pPr>
              <a:defRPr sz="1994"/>
            </a:lvl3pPr>
            <a:lvl4pPr>
              <a:defRPr sz="1795"/>
            </a:lvl4pPr>
            <a:lvl5pPr>
              <a:defRPr sz="1795"/>
            </a:lvl5pPr>
            <a:lvl6pPr>
              <a:defRPr sz="1795"/>
            </a:lvl6pPr>
            <a:lvl7pPr>
              <a:defRPr sz="1795"/>
            </a:lvl7pPr>
            <a:lvl8pPr>
              <a:defRPr sz="1795"/>
            </a:lvl8pPr>
            <a:lvl9pPr>
              <a:defRPr sz="1795"/>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p:cNvSpPr>
            <a:spLocks noGrp="1"/>
          </p:cNvSpPr>
          <p:nvPr>
            <p:ph type="dt" sz="half" idx="10"/>
          </p:nvPr>
        </p:nvSpPr>
        <p:spPr/>
        <p:txBody>
          <a:bodyPr/>
          <a:lstStyle/>
          <a:p>
            <a:fld id="{E85D0000-329C-B742-9EEF-84F24D0ECE94}" type="datetimeFigureOut">
              <a:rPr kumimoji="1" lang="zh-CN" altLang="en-US" smtClean="0">
                <a:solidFill>
                  <a:prstClr val="black">
                    <a:tint val="75000"/>
                  </a:prstClr>
                </a:solidFill>
              </a:rPr>
              <a:pPr/>
              <a:t>2017/2/23</a:t>
            </a:fld>
            <a:endParaRPr kumimoji="1"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kumimoji="1" lang="zh-CN" altLang="en-US">
              <a:solidFill>
                <a:prstClr val="black">
                  <a:tint val="75000"/>
                </a:prstClr>
              </a:solidFill>
            </a:endParaRPr>
          </a:p>
        </p:txBody>
      </p:sp>
      <p:sp>
        <p:nvSpPr>
          <p:cNvPr id="7" name="幻灯片编号占位符 6"/>
          <p:cNvSpPr>
            <a:spLocks noGrp="1"/>
          </p:cNvSpPr>
          <p:nvPr>
            <p:ph type="sldNum" sz="quarter" idx="12"/>
          </p:nvPr>
        </p:nvSpPr>
        <p:spPr/>
        <p:txBody>
          <a:bodyPr/>
          <a:lstStyle/>
          <a:p>
            <a:fld id="{3076CA53-9AC2-9344-BD6E-F8BF42BA3F1B}"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379430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1"/>
          </a:xfrm>
        </p:spPr>
        <p:txBody>
          <a:bodyPr/>
          <a:lstStyle>
            <a:lvl1pPr>
              <a:defRPr/>
            </a:lvl1pPr>
          </a:lstStyle>
          <a:p>
            <a:r>
              <a:rPr kumimoji="1" lang="zh-CN" altLang="en-US"/>
              <a:t>单击此处编辑母版标题样式</a:t>
            </a:r>
          </a:p>
        </p:txBody>
      </p:sp>
      <p:sp>
        <p:nvSpPr>
          <p:cNvPr id="3" name="文本占位符 2"/>
          <p:cNvSpPr>
            <a:spLocks noGrp="1"/>
          </p:cNvSpPr>
          <p:nvPr>
            <p:ph type="body" idx="1"/>
          </p:nvPr>
        </p:nvSpPr>
        <p:spPr>
          <a:xfrm>
            <a:off x="609600" y="1535112"/>
            <a:ext cx="5386917" cy="639763"/>
          </a:xfrm>
        </p:spPr>
        <p:txBody>
          <a:bodyPr anchor="b"/>
          <a:lstStyle>
            <a:lvl1pPr marL="0" indent="0">
              <a:buNone/>
              <a:defRPr sz="2393" b="1"/>
            </a:lvl1pPr>
            <a:lvl2pPr marL="455828" indent="0">
              <a:buNone/>
              <a:defRPr sz="1994" b="1"/>
            </a:lvl2pPr>
            <a:lvl3pPr marL="911657" indent="0">
              <a:buNone/>
              <a:defRPr sz="1795" b="1"/>
            </a:lvl3pPr>
            <a:lvl4pPr marL="1367485" indent="0">
              <a:buNone/>
              <a:defRPr sz="1595" b="1"/>
            </a:lvl4pPr>
            <a:lvl5pPr marL="1823314" indent="0">
              <a:buNone/>
              <a:defRPr sz="1595" b="1"/>
            </a:lvl5pPr>
            <a:lvl6pPr marL="2279142" indent="0">
              <a:buNone/>
              <a:defRPr sz="1595" b="1"/>
            </a:lvl6pPr>
            <a:lvl7pPr marL="2734970" indent="0">
              <a:buNone/>
              <a:defRPr sz="1595" b="1"/>
            </a:lvl7pPr>
            <a:lvl8pPr marL="3190799" indent="0">
              <a:buNone/>
              <a:defRPr sz="1595" b="1"/>
            </a:lvl8pPr>
            <a:lvl9pPr marL="3646627" indent="0">
              <a:buNone/>
              <a:defRPr sz="1595" b="1"/>
            </a:lvl9pPr>
          </a:lstStyle>
          <a:p>
            <a:pPr lvl="0"/>
            <a:r>
              <a:rPr kumimoji="1" lang="zh-CN" altLang="en-US"/>
              <a:t>单击此处编辑母版文本样式</a:t>
            </a:r>
          </a:p>
        </p:txBody>
      </p:sp>
      <p:sp>
        <p:nvSpPr>
          <p:cNvPr id="4" name="内容占位符 3"/>
          <p:cNvSpPr>
            <a:spLocks noGrp="1"/>
          </p:cNvSpPr>
          <p:nvPr>
            <p:ph sz="half" idx="2"/>
          </p:nvPr>
        </p:nvSpPr>
        <p:spPr>
          <a:xfrm>
            <a:off x="609600" y="2174876"/>
            <a:ext cx="5386917" cy="3951287"/>
          </a:xfrm>
        </p:spPr>
        <p:txBody>
          <a:bodyPr/>
          <a:lstStyle>
            <a:lvl1pPr>
              <a:defRPr sz="2393"/>
            </a:lvl1pPr>
            <a:lvl2pPr>
              <a:defRPr sz="1994"/>
            </a:lvl2pPr>
            <a:lvl3pPr>
              <a:defRPr sz="1795"/>
            </a:lvl3pPr>
            <a:lvl4pPr>
              <a:defRPr sz="1595"/>
            </a:lvl4pPr>
            <a:lvl5pPr>
              <a:defRPr sz="1595"/>
            </a:lvl5pPr>
            <a:lvl6pPr>
              <a:defRPr sz="1595"/>
            </a:lvl6pPr>
            <a:lvl7pPr>
              <a:defRPr sz="1595"/>
            </a:lvl7pPr>
            <a:lvl8pPr>
              <a:defRPr sz="1595"/>
            </a:lvl8pPr>
            <a:lvl9pPr>
              <a:defRPr sz="1595"/>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p:cNvSpPr>
            <a:spLocks noGrp="1"/>
          </p:cNvSpPr>
          <p:nvPr>
            <p:ph type="body" sz="quarter" idx="3"/>
          </p:nvPr>
        </p:nvSpPr>
        <p:spPr>
          <a:xfrm>
            <a:off x="6193370" y="1535112"/>
            <a:ext cx="5389034" cy="639763"/>
          </a:xfrm>
        </p:spPr>
        <p:txBody>
          <a:bodyPr anchor="b"/>
          <a:lstStyle>
            <a:lvl1pPr marL="0" indent="0">
              <a:buNone/>
              <a:defRPr sz="2393" b="1"/>
            </a:lvl1pPr>
            <a:lvl2pPr marL="455828" indent="0">
              <a:buNone/>
              <a:defRPr sz="1994" b="1"/>
            </a:lvl2pPr>
            <a:lvl3pPr marL="911657" indent="0">
              <a:buNone/>
              <a:defRPr sz="1795" b="1"/>
            </a:lvl3pPr>
            <a:lvl4pPr marL="1367485" indent="0">
              <a:buNone/>
              <a:defRPr sz="1595" b="1"/>
            </a:lvl4pPr>
            <a:lvl5pPr marL="1823314" indent="0">
              <a:buNone/>
              <a:defRPr sz="1595" b="1"/>
            </a:lvl5pPr>
            <a:lvl6pPr marL="2279142" indent="0">
              <a:buNone/>
              <a:defRPr sz="1595" b="1"/>
            </a:lvl6pPr>
            <a:lvl7pPr marL="2734970" indent="0">
              <a:buNone/>
              <a:defRPr sz="1595" b="1"/>
            </a:lvl7pPr>
            <a:lvl8pPr marL="3190799" indent="0">
              <a:buNone/>
              <a:defRPr sz="1595" b="1"/>
            </a:lvl8pPr>
            <a:lvl9pPr marL="3646627" indent="0">
              <a:buNone/>
              <a:defRPr sz="1595" b="1"/>
            </a:lvl9pPr>
          </a:lstStyle>
          <a:p>
            <a:pPr lvl="0"/>
            <a:r>
              <a:rPr kumimoji="1" lang="zh-CN" altLang="en-US"/>
              <a:t>单击此处编辑母版文本样式</a:t>
            </a:r>
          </a:p>
        </p:txBody>
      </p:sp>
      <p:sp>
        <p:nvSpPr>
          <p:cNvPr id="6" name="内容占位符 5"/>
          <p:cNvSpPr>
            <a:spLocks noGrp="1"/>
          </p:cNvSpPr>
          <p:nvPr>
            <p:ph sz="quarter" idx="4"/>
          </p:nvPr>
        </p:nvSpPr>
        <p:spPr>
          <a:xfrm>
            <a:off x="6193370" y="2174876"/>
            <a:ext cx="5389034" cy="3951287"/>
          </a:xfrm>
        </p:spPr>
        <p:txBody>
          <a:bodyPr/>
          <a:lstStyle>
            <a:lvl1pPr>
              <a:defRPr sz="2393"/>
            </a:lvl1pPr>
            <a:lvl2pPr>
              <a:defRPr sz="1994"/>
            </a:lvl2pPr>
            <a:lvl3pPr>
              <a:defRPr sz="1795"/>
            </a:lvl3pPr>
            <a:lvl4pPr>
              <a:defRPr sz="1595"/>
            </a:lvl4pPr>
            <a:lvl5pPr>
              <a:defRPr sz="1595"/>
            </a:lvl5pPr>
            <a:lvl6pPr>
              <a:defRPr sz="1595"/>
            </a:lvl6pPr>
            <a:lvl7pPr>
              <a:defRPr sz="1595"/>
            </a:lvl7pPr>
            <a:lvl8pPr>
              <a:defRPr sz="1595"/>
            </a:lvl8pPr>
            <a:lvl9pPr>
              <a:defRPr sz="1595"/>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p:cNvSpPr>
            <a:spLocks noGrp="1"/>
          </p:cNvSpPr>
          <p:nvPr>
            <p:ph type="dt" sz="half" idx="10"/>
          </p:nvPr>
        </p:nvSpPr>
        <p:spPr/>
        <p:txBody>
          <a:bodyPr/>
          <a:lstStyle/>
          <a:p>
            <a:fld id="{E85D0000-329C-B742-9EEF-84F24D0ECE94}" type="datetimeFigureOut">
              <a:rPr kumimoji="1" lang="zh-CN" altLang="en-US" smtClean="0">
                <a:solidFill>
                  <a:prstClr val="black">
                    <a:tint val="75000"/>
                  </a:prstClr>
                </a:solidFill>
              </a:rPr>
              <a:pPr/>
              <a:t>2017/2/23</a:t>
            </a:fld>
            <a:endParaRPr kumimoji="1"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kumimoji="1" lang="zh-CN" altLang="en-US">
              <a:solidFill>
                <a:prstClr val="black">
                  <a:tint val="75000"/>
                </a:prstClr>
              </a:solidFill>
            </a:endParaRPr>
          </a:p>
        </p:txBody>
      </p:sp>
      <p:sp>
        <p:nvSpPr>
          <p:cNvPr id="9" name="幻灯片编号占位符 8"/>
          <p:cNvSpPr>
            <a:spLocks noGrp="1"/>
          </p:cNvSpPr>
          <p:nvPr>
            <p:ph type="sldNum" sz="quarter" idx="12"/>
          </p:nvPr>
        </p:nvSpPr>
        <p:spPr/>
        <p:txBody>
          <a:bodyPr/>
          <a:lstStyle/>
          <a:p>
            <a:fld id="{3076CA53-9AC2-9344-BD6E-F8BF42BA3F1B}"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527376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fld id="{E85D0000-329C-B742-9EEF-84F24D0ECE94}" type="datetimeFigureOut">
              <a:rPr kumimoji="1" lang="zh-CN" altLang="en-US" smtClean="0">
                <a:solidFill>
                  <a:prstClr val="black">
                    <a:tint val="75000"/>
                  </a:prstClr>
                </a:solidFill>
              </a:rPr>
              <a:pPr/>
              <a:t>2017/2/23</a:t>
            </a:fld>
            <a:endParaRPr kumimoji="1"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kumimoji="1" lang="zh-CN" altLang="en-US">
              <a:solidFill>
                <a:prstClr val="black">
                  <a:tint val="75000"/>
                </a:prstClr>
              </a:solidFill>
            </a:endParaRPr>
          </a:p>
        </p:txBody>
      </p:sp>
      <p:sp>
        <p:nvSpPr>
          <p:cNvPr id="5" name="幻灯片编号占位符 4"/>
          <p:cNvSpPr>
            <a:spLocks noGrp="1"/>
          </p:cNvSpPr>
          <p:nvPr>
            <p:ph type="sldNum" sz="quarter" idx="12"/>
          </p:nvPr>
        </p:nvSpPr>
        <p:spPr/>
        <p:txBody>
          <a:bodyPr/>
          <a:lstStyle/>
          <a:p>
            <a:fld id="{3076CA53-9AC2-9344-BD6E-F8BF42BA3F1B}"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805031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85D0000-329C-B742-9EEF-84F24D0ECE94}" type="datetimeFigureOut">
              <a:rPr kumimoji="1" lang="zh-CN" altLang="en-US" smtClean="0">
                <a:solidFill>
                  <a:prstClr val="black">
                    <a:tint val="75000"/>
                  </a:prstClr>
                </a:solidFill>
              </a:rPr>
              <a:pPr/>
              <a:t>2017/2/23</a:t>
            </a:fld>
            <a:endParaRPr kumimoji="1"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kumimoji="1" lang="zh-CN" altLang="en-US">
              <a:solidFill>
                <a:prstClr val="black">
                  <a:tint val="75000"/>
                </a:prstClr>
              </a:solidFill>
            </a:endParaRPr>
          </a:p>
        </p:txBody>
      </p:sp>
      <p:sp>
        <p:nvSpPr>
          <p:cNvPr id="4" name="幻灯片编号占位符 3"/>
          <p:cNvSpPr>
            <a:spLocks noGrp="1"/>
          </p:cNvSpPr>
          <p:nvPr>
            <p:ph type="sldNum" sz="quarter" idx="12"/>
          </p:nvPr>
        </p:nvSpPr>
        <p:spPr/>
        <p:txBody>
          <a:bodyPr/>
          <a:lstStyle/>
          <a:p>
            <a:fld id="{3076CA53-9AC2-9344-BD6E-F8BF42BA3F1B}"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4213200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0"/>
            <a:ext cx="4011084" cy="1162051"/>
          </a:xfrm>
        </p:spPr>
        <p:txBody>
          <a:bodyPr anchor="b"/>
          <a:lstStyle>
            <a:lvl1pPr algn="l">
              <a:defRPr sz="1994" b="1"/>
            </a:lvl1pPr>
          </a:lstStyle>
          <a:p>
            <a:r>
              <a:rPr kumimoji="1" lang="zh-CN" altLang="en-US"/>
              <a:t>单击此处编辑母版标题样式</a:t>
            </a:r>
          </a:p>
        </p:txBody>
      </p:sp>
      <p:sp>
        <p:nvSpPr>
          <p:cNvPr id="3" name="内容占位符 2"/>
          <p:cNvSpPr>
            <a:spLocks noGrp="1"/>
          </p:cNvSpPr>
          <p:nvPr>
            <p:ph idx="1"/>
          </p:nvPr>
        </p:nvSpPr>
        <p:spPr>
          <a:xfrm>
            <a:off x="4766734" y="273051"/>
            <a:ext cx="6815666" cy="5853113"/>
          </a:xfrm>
        </p:spPr>
        <p:txBody>
          <a:bodyPr/>
          <a:lstStyle>
            <a:lvl1pPr>
              <a:defRPr sz="3190"/>
            </a:lvl1pPr>
            <a:lvl2pPr>
              <a:defRPr sz="2792"/>
            </a:lvl2pPr>
            <a:lvl3pPr>
              <a:defRPr sz="2393"/>
            </a:lvl3pPr>
            <a:lvl4pPr>
              <a:defRPr sz="1994"/>
            </a:lvl4pPr>
            <a:lvl5pPr>
              <a:defRPr sz="1994"/>
            </a:lvl5pPr>
            <a:lvl6pPr>
              <a:defRPr sz="1994"/>
            </a:lvl6pPr>
            <a:lvl7pPr>
              <a:defRPr sz="1994"/>
            </a:lvl7pPr>
            <a:lvl8pPr>
              <a:defRPr sz="1994"/>
            </a:lvl8pPr>
            <a:lvl9pPr>
              <a:defRPr sz="1994"/>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396"/>
            </a:lvl1pPr>
            <a:lvl2pPr marL="455828" indent="0">
              <a:buNone/>
              <a:defRPr sz="1196"/>
            </a:lvl2pPr>
            <a:lvl3pPr marL="911657" indent="0">
              <a:buNone/>
              <a:defRPr sz="997"/>
            </a:lvl3pPr>
            <a:lvl4pPr marL="1367485" indent="0">
              <a:buNone/>
              <a:defRPr sz="897"/>
            </a:lvl4pPr>
            <a:lvl5pPr marL="1823314" indent="0">
              <a:buNone/>
              <a:defRPr sz="897"/>
            </a:lvl5pPr>
            <a:lvl6pPr marL="2279142" indent="0">
              <a:buNone/>
              <a:defRPr sz="897"/>
            </a:lvl6pPr>
            <a:lvl7pPr marL="2734970" indent="0">
              <a:buNone/>
              <a:defRPr sz="897"/>
            </a:lvl7pPr>
            <a:lvl8pPr marL="3190799" indent="0">
              <a:buNone/>
              <a:defRPr sz="897"/>
            </a:lvl8pPr>
            <a:lvl9pPr marL="3646627" indent="0">
              <a:buNone/>
              <a:defRPr sz="897"/>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E85D0000-329C-B742-9EEF-84F24D0ECE94}" type="datetimeFigureOut">
              <a:rPr kumimoji="1" lang="zh-CN" altLang="en-US" smtClean="0">
                <a:solidFill>
                  <a:prstClr val="black">
                    <a:tint val="75000"/>
                  </a:prstClr>
                </a:solidFill>
              </a:rPr>
              <a:pPr/>
              <a:t>2017/2/23</a:t>
            </a:fld>
            <a:endParaRPr kumimoji="1"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kumimoji="1" lang="zh-CN" altLang="en-US">
              <a:solidFill>
                <a:prstClr val="black">
                  <a:tint val="75000"/>
                </a:prstClr>
              </a:solidFill>
            </a:endParaRPr>
          </a:p>
        </p:txBody>
      </p:sp>
      <p:sp>
        <p:nvSpPr>
          <p:cNvPr id="7" name="幻灯片编号占位符 6"/>
          <p:cNvSpPr>
            <a:spLocks noGrp="1"/>
          </p:cNvSpPr>
          <p:nvPr>
            <p:ph type="sldNum" sz="quarter" idx="12"/>
          </p:nvPr>
        </p:nvSpPr>
        <p:spPr/>
        <p:txBody>
          <a:bodyPr/>
          <a:lstStyle/>
          <a:p>
            <a:fld id="{3076CA53-9AC2-9344-BD6E-F8BF42BA3F1B}"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511074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1994" b="1"/>
            </a:lvl1pPr>
          </a:lstStyle>
          <a:p>
            <a:r>
              <a:rPr kumimoji="1"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190"/>
            </a:lvl1pPr>
            <a:lvl2pPr marL="455828" indent="0">
              <a:buNone/>
              <a:defRPr sz="2792"/>
            </a:lvl2pPr>
            <a:lvl3pPr marL="911657" indent="0">
              <a:buNone/>
              <a:defRPr sz="2393"/>
            </a:lvl3pPr>
            <a:lvl4pPr marL="1367485" indent="0">
              <a:buNone/>
              <a:defRPr sz="1994"/>
            </a:lvl4pPr>
            <a:lvl5pPr marL="1823314" indent="0">
              <a:buNone/>
              <a:defRPr sz="1994"/>
            </a:lvl5pPr>
            <a:lvl6pPr marL="2279142" indent="0">
              <a:buNone/>
              <a:defRPr sz="1994"/>
            </a:lvl6pPr>
            <a:lvl7pPr marL="2734970" indent="0">
              <a:buNone/>
              <a:defRPr sz="1994"/>
            </a:lvl7pPr>
            <a:lvl8pPr marL="3190799" indent="0">
              <a:buNone/>
              <a:defRPr sz="1994"/>
            </a:lvl8pPr>
            <a:lvl9pPr marL="3646627" indent="0">
              <a:buNone/>
              <a:defRPr sz="1994"/>
            </a:lvl9pPr>
          </a:lstStyle>
          <a:p>
            <a:endParaRPr kumimoji="1" lang="zh-CN" altLang="en-US"/>
          </a:p>
        </p:txBody>
      </p:sp>
      <p:sp>
        <p:nvSpPr>
          <p:cNvPr id="4" name="文本占位符 3"/>
          <p:cNvSpPr>
            <a:spLocks noGrp="1"/>
          </p:cNvSpPr>
          <p:nvPr>
            <p:ph type="body" sz="half" idx="2"/>
          </p:nvPr>
        </p:nvSpPr>
        <p:spPr>
          <a:xfrm>
            <a:off x="2389717" y="5367340"/>
            <a:ext cx="7315200" cy="804862"/>
          </a:xfrm>
        </p:spPr>
        <p:txBody>
          <a:bodyPr/>
          <a:lstStyle>
            <a:lvl1pPr marL="0" indent="0">
              <a:buNone/>
              <a:defRPr sz="1396"/>
            </a:lvl1pPr>
            <a:lvl2pPr marL="455828" indent="0">
              <a:buNone/>
              <a:defRPr sz="1196"/>
            </a:lvl2pPr>
            <a:lvl3pPr marL="911657" indent="0">
              <a:buNone/>
              <a:defRPr sz="997"/>
            </a:lvl3pPr>
            <a:lvl4pPr marL="1367485" indent="0">
              <a:buNone/>
              <a:defRPr sz="897"/>
            </a:lvl4pPr>
            <a:lvl5pPr marL="1823314" indent="0">
              <a:buNone/>
              <a:defRPr sz="897"/>
            </a:lvl5pPr>
            <a:lvl6pPr marL="2279142" indent="0">
              <a:buNone/>
              <a:defRPr sz="897"/>
            </a:lvl6pPr>
            <a:lvl7pPr marL="2734970" indent="0">
              <a:buNone/>
              <a:defRPr sz="897"/>
            </a:lvl7pPr>
            <a:lvl8pPr marL="3190799" indent="0">
              <a:buNone/>
              <a:defRPr sz="897"/>
            </a:lvl8pPr>
            <a:lvl9pPr marL="3646627" indent="0">
              <a:buNone/>
              <a:defRPr sz="897"/>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E85D0000-329C-B742-9EEF-84F24D0ECE94}" type="datetimeFigureOut">
              <a:rPr kumimoji="1" lang="zh-CN" altLang="en-US" smtClean="0">
                <a:solidFill>
                  <a:prstClr val="black">
                    <a:tint val="75000"/>
                  </a:prstClr>
                </a:solidFill>
              </a:rPr>
              <a:pPr/>
              <a:t>2017/2/23</a:t>
            </a:fld>
            <a:endParaRPr kumimoji="1"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kumimoji="1" lang="zh-CN" altLang="en-US">
              <a:solidFill>
                <a:prstClr val="black">
                  <a:tint val="75000"/>
                </a:prstClr>
              </a:solidFill>
            </a:endParaRPr>
          </a:p>
        </p:txBody>
      </p:sp>
      <p:sp>
        <p:nvSpPr>
          <p:cNvPr id="7" name="幻灯片编号占位符 6"/>
          <p:cNvSpPr>
            <a:spLocks noGrp="1"/>
          </p:cNvSpPr>
          <p:nvPr>
            <p:ph type="sldNum" sz="quarter" idx="12"/>
          </p:nvPr>
        </p:nvSpPr>
        <p:spPr/>
        <p:txBody>
          <a:bodyPr/>
          <a:lstStyle/>
          <a:p>
            <a:fld id="{3076CA53-9AC2-9344-BD6E-F8BF42BA3F1B}"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484376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image" Target="../media/image1.png"/><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slideLayout" Target="../slideLayouts/slideLayout33.xml"/><Relationship Id="rId7"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1"/>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196">
                <a:solidFill>
                  <a:schemeClr val="tx1">
                    <a:tint val="75000"/>
                  </a:schemeClr>
                </a:solidFill>
              </a:defRPr>
            </a:lvl1pPr>
          </a:lstStyle>
          <a:p>
            <a:pPr defTabSz="608348"/>
            <a:fld id="{E85D0000-329C-B742-9EEF-84F24D0ECE94}" type="datetimeFigureOut">
              <a:rPr kumimoji="1" lang="zh-CN" altLang="en-US" smtClean="0">
                <a:solidFill>
                  <a:prstClr val="black">
                    <a:tint val="75000"/>
                  </a:prstClr>
                </a:solidFill>
              </a:rPr>
              <a:pPr defTabSz="608348"/>
              <a:t>2017/2/23</a:t>
            </a:fld>
            <a:endParaRPr kumimoji="1" lang="zh-CN" altLang="en-US">
              <a:solidFill>
                <a:prstClr val="black">
                  <a:tint val="75000"/>
                </a:prstClr>
              </a:solidFill>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196">
                <a:solidFill>
                  <a:schemeClr val="tx1">
                    <a:tint val="75000"/>
                  </a:schemeClr>
                </a:solidFill>
              </a:defRPr>
            </a:lvl1pPr>
          </a:lstStyle>
          <a:p>
            <a:pPr defTabSz="608348"/>
            <a:endParaRPr kumimoji="1" lang="zh-CN" altLang="en-US">
              <a:solidFill>
                <a:prstClr val="black">
                  <a:tint val="75000"/>
                </a:prstClr>
              </a:solidFill>
            </a:endParaRPr>
          </a:p>
        </p:txBody>
      </p:sp>
      <p:sp>
        <p:nvSpPr>
          <p:cNvPr id="6" name="幻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196">
                <a:solidFill>
                  <a:schemeClr val="tx1">
                    <a:tint val="75000"/>
                  </a:schemeClr>
                </a:solidFill>
              </a:defRPr>
            </a:lvl1pPr>
          </a:lstStyle>
          <a:p>
            <a:pPr defTabSz="608348"/>
            <a:fld id="{3076CA53-9AC2-9344-BD6E-F8BF42BA3F1B}" type="slidenum">
              <a:rPr kumimoji="1" lang="zh-CN" altLang="en-US" smtClean="0">
                <a:solidFill>
                  <a:prstClr val="black">
                    <a:tint val="75000"/>
                  </a:prstClr>
                </a:solidFill>
              </a:rPr>
              <a:pPr defTabSz="608348"/>
              <a:t>‹#›</a:t>
            </a:fld>
            <a:endParaRPr kumimoji="1" lang="zh-CN" altLang="en-US">
              <a:solidFill>
                <a:prstClr val="black">
                  <a:tint val="75000"/>
                </a:prstClr>
              </a:solidFill>
            </a:endParaRPr>
          </a:p>
        </p:txBody>
      </p:sp>
    </p:spTree>
    <p:extLst>
      <p:ext uri="{BB962C8B-B14F-4D97-AF65-F5344CB8AC3E}">
        <p14:creationId xmlns:p14="http://schemas.microsoft.com/office/powerpoint/2010/main" val="544680977"/>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823" r:id="rId17"/>
  </p:sldLayoutIdLst>
  <p:txStyles>
    <p:titleStyle>
      <a:lvl1pPr algn="ctr" defTabSz="455828" rtl="0" eaLnBrk="1" latinLnBrk="0" hangingPunct="1">
        <a:spcBef>
          <a:spcPct val="0"/>
        </a:spcBef>
        <a:buNone/>
        <a:defRPr sz="4387" kern="1200">
          <a:solidFill>
            <a:schemeClr val="tx1"/>
          </a:solidFill>
          <a:latin typeface="+mj-lt"/>
          <a:ea typeface="+mj-ea"/>
          <a:cs typeface="+mj-cs"/>
        </a:defRPr>
      </a:lvl1pPr>
    </p:titleStyle>
    <p:bodyStyle>
      <a:lvl1pPr marL="341871" indent="-341871" algn="l" defTabSz="455828" rtl="0" eaLnBrk="1" latinLnBrk="0" hangingPunct="1">
        <a:spcBef>
          <a:spcPct val="20000"/>
        </a:spcBef>
        <a:buFont typeface="Arial"/>
        <a:buChar char="•"/>
        <a:defRPr sz="3190" kern="1200">
          <a:solidFill>
            <a:schemeClr val="tx1"/>
          </a:solidFill>
          <a:latin typeface="+mn-lt"/>
          <a:ea typeface="+mn-ea"/>
          <a:cs typeface="+mn-cs"/>
        </a:defRPr>
      </a:lvl1pPr>
      <a:lvl2pPr marL="740721" indent="-284893" algn="l" defTabSz="455828" rtl="0" eaLnBrk="1" latinLnBrk="0" hangingPunct="1">
        <a:spcBef>
          <a:spcPct val="20000"/>
        </a:spcBef>
        <a:buFont typeface="Arial"/>
        <a:buChar char="–"/>
        <a:defRPr sz="2792" kern="1200">
          <a:solidFill>
            <a:schemeClr val="tx1"/>
          </a:solidFill>
          <a:latin typeface="+mn-lt"/>
          <a:ea typeface="+mn-ea"/>
          <a:cs typeface="+mn-cs"/>
        </a:defRPr>
      </a:lvl2pPr>
      <a:lvl3pPr marL="1139571" indent="-227914" algn="l" defTabSz="455828" rtl="0" eaLnBrk="1" latinLnBrk="0" hangingPunct="1">
        <a:spcBef>
          <a:spcPct val="20000"/>
        </a:spcBef>
        <a:buFont typeface="Arial"/>
        <a:buChar char="•"/>
        <a:defRPr sz="2393" kern="1200">
          <a:solidFill>
            <a:schemeClr val="tx1"/>
          </a:solidFill>
          <a:latin typeface="+mn-lt"/>
          <a:ea typeface="+mn-ea"/>
          <a:cs typeface="+mn-cs"/>
        </a:defRPr>
      </a:lvl3pPr>
      <a:lvl4pPr marL="1595399" indent="-227914" algn="l" defTabSz="455828" rtl="0" eaLnBrk="1" latinLnBrk="0" hangingPunct="1">
        <a:spcBef>
          <a:spcPct val="20000"/>
        </a:spcBef>
        <a:buFont typeface="Arial"/>
        <a:buChar char="–"/>
        <a:defRPr sz="1994" kern="1200">
          <a:solidFill>
            <a:schemeClr val="tx1"/>
          </a:solidFill>
          <a:latin typeface="+mn-lt"/>
          <a:ea typeface="+mn-ea"/>
          <a:cs typeface="+mn-cs"/>
        </a:defRPr>
      </a:lvl4pPr>
      <a:lvl5pPr marL="2051228" indent="-227914" algn="l" defTabSz="455828" rtl="0" eaLnBrk="1" latinLnBrk="0" hangingPunct="1">
        <a:spcBef>
          <a:spcPct val="20000"/>
        </a:spcBef>
        <a:buFont typeface="Arial"/>
        <a:buChar char="»"/>
        <a:defRPr sz="1994" kern="1200">
          <a:solidFill>
            <a:schemeClr val="tx1"/>
          </a:solidFill>
          <a:latin typeface="+mn-lt"/>
          <a:ea typeface="+mn-ea"/>
          <a:cs typeface="+mn-cs"/>
        </a:defRPr>
      </a:lvl5pPr>
      <a:lvl6pPr marL="2507056" indent="-227914" algn="l" defTabSz="455828" rtl="0" eaLnBrk="1" latinLnBrk="0" hangingPunct="1">
        <a:spcBef>
          <a:spcPct val="20000"/>
        </a:spcBef>
        <a:buFont typeface="Arial"/>
        <a:buChar char="•"/>
        <a:defRPr sz="1994" kern="1200">
          <a:solidFill>
            <a:schemeClr val="tx1"/>
          </a:solidFill>
          <a:latin typeface="+mn-lt"/>
          <a:ea typeface="+mn-ea"/>
          <a:cs typeface="+mn-cs"/>
        </a:defRPr>
      </a:lvl6pPr>
      <a:lvl7pPr marL="2962885" indent="-227914" algn="l" defTabSz="455828" rtl="0" eaLnBrk="1" latinLnBrk="0" hangingPunct="1">
        <a:spcBef>
          <a:spcPct val="20000"/>
        </a:spcBef>
        <a:buFont typeface="Arial"/>
        <a:buChar char="•"/>
        <a:defRPr sz="1994" kern="1200">
          <a:solidFill>
            <a:schemeClr val="tx1"/>
          </a:solidFill>
          <a:latin typeface="+mn-lt"/>
          <a:ea typeface="+mn-ea"/>
          <a:cs typeface="+mn-cs"/>
        </a:defRPr>
      </a:lvl7pPr>
      <a:lvl8pPr marL="3418713" indent="-227914" algn="l" defTabSz="455828" rtl="0" eaLnBrk="1" latinLnBrk="0" hangingPunct="1">
        <a:spcBef>
          <a:spcPct val="20000"/>
        </a:spcBef>
        <a:buFont typeface="Arial"/>
        <a:buChar char="•"/>
        <a:defRPr sz="1994" kern="1200">
          <a:solidFill>
            <a:schemeClr val="tx1"/>
          </a:solidFill>
          <a:latin typeface="+mn-lt"/>
          <a:ea typeface="+mn-ea"/>
          <a:cs typeface="+mn-cs"/>
        </a:defRPr>
      </a:lvl8pPr>
      <a:lvl9pPr marL="3874541" indent="-227914" algn="l" defTabSz="455828" rtl="0" eaLnBrk="1" latinLnBrk="0" hangingPunct="1">
        <a:spcBef>
          <a:spcPct val="20000"/>
        </a:spcBef>
        <a:buFont typeface="Arial"/>
        <a:buChar char="•"/>
        <a:defRPr sz="1994" kern="1200">
          <a:solidFill>
            <a:schemeClr val="tx1"/>
          </a:solidFill>
          <a:latin typeface="+mn-lt"/>
          <a:ea typeface="+mn-ea"/>
          <a:cs typeface="+mn-cs"/>
        </a:defRPr>
      </a:lvl9pPr>
    </p:bodyStyle>
    <p:otherStyle>
      <a:defPPr>
        <a:defRPr lang="zh-CN"/>
      </a:defPPr>
      <a:lvl1pPr marL="0" algn="l" defTabSz="455828" rtl="0" eaLnBrk="1" latinLnBrk="0" hangingPunct="1">
        <a:defRPr sz="1795" kern="1200">
          <a:solidFill>
            <a:schemeClr val="tx1"/>
          </a:solidFill>
          <a:latin typeface="+mn-lt"/>
          <a:ea typeface="+mn-ea"/>
          <a:cs typeface="+mn-cs"/>
        </a:defRPr>
      </a:lvl1pPr>
      <a:lvl2pPr marL="455828" algn="l" defTabSz="455828" rtl="0" eaLnBrk="1" latinLnBrk="0" hangingPunct="1">
        <a:defRPr sz="1795" kern="1200">
          <a:solidFill>
            <a:schemeClr val="tx1"/>
          </a:solidFill>
          <a:latin typeface="+mn-lt"/>
          <a:ea typeface="+mn-ea"/>
          <a:cs typeface="+mn-cs"/>
        </a:defRPr>
      </a:lvl2pPr>
      <a:lvl3pPr marL="911657" algn="l" defTabSz="455828" rtl="0" eaLnBrk="1" latinLnBrk="0" hangingPunct="1">
        <a:defRPr sz="1795" kern="1200">
          <a:solidFill>
            <a:schemeClr val="tx1"/>
          </a:solidFill>
          <a:latin typeface="+mn-lt"/>
          <a:ea typeface="+mn-ea"/>
          <a:cs typeface="+mn-cs"/>
        </a:defRPr>
      </a:lvl3pPr>
      <a:lvl4pPr marL="1367485" algn="l" defTabSz="455828" rtl="0" eaLnBrk="1" latinLnBrk="0" hangingPunct="1">
        <a:defRPr sz="1795" kern="1200">
          <a:solidFill>
            <a:schemeClr val="tx1"/>
          </a:solidFill>
          <a:latin typeface="+mn-lt"/>
          <a:ea typeface="+mn-ea"/>
          <a:cs typeface="+mn-cs"/>
        </a:defRPr>
      </a:lvl4pPr>
      <a:lvl5pPr marL="1823314" algn="l" defTabSz="455828" rtl="0" eaLnBrk="1" latinLnBrk="0" hangingPunct="1">
        <a:defRPr sz="1795" kern="1200">
          <a:solidFill>
            <a:schemeClr val="tx1"/>
          </a:solidFill>
          <a:latin typeface="+mn-lt"/>
          <a:ea typeface="+mn-ea"/>
          <a:cs typeface="+mn-cs"/>
        </a:defRPr>
      </a:lvl5pPr>
      <a:lvl6pPr marL="2279142" algn="l" defTabSz="455828" rtl="0" eaLnBrk="1" latinLnBrk="0" hangingPunct="1">
        <a:defRPr sz="1795" kern="1200">
          <a:solidFill>
            <a:schemeClr val="tx1"/>
          </a:solidFill>
          <a:latin typeface="+mn-lt"/>
          <a:ea typeface="+mn-ea"/>
          <a:cs typeface="+mn-cs"/>
        </a:defRPr>
      </a:lvl6pPr>
      <a:lvl7pPr marL="2734970" algn="l" defTabSz="455828" rtl="0" eaLnBrk="1" latinLnBrk="0" hangingPunct="1">
        <a:defRPr sz="1795" kern="1200">
          <a:solidFill>
            <a:schemeClr val="tx1"/>
          </a:solidFill>
          <a:latin typeface="+mn-lt"/>
          <a:ea typeface="+mn-ea"/>
          <a:cs typeface="+mn-cs"/>
        </a:defRPr>
      </a:lvl7pPr>
      <a:lvl8pPr marL="3190799" algn="l" defTabSz="455828" rtl="0" eaLnBrk="1" latinLnBrk="0" hangingPunct="1">
        <a:defRPr sz="1795" kern="1200">
          <a:solidFill>
            <a:schemeClr val="tx1"/>
          </a:solidFill>
          <a:latin typeface="+mn-lt"/>
          <a:ea typeface="+mn-ea"/>
          <a:cs typeface="+mn-cs"/>
        </a:defRPr>
      </a:lvl8pPr>
      <a:lvl9pPr marL="3646627" algn="l" defTabSz="455828" rtl="0" eaLnBrk="1" latinLnBrk="0" hangingPunct="1">
        <a:defRPr sz="179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4E27A3-BE6E-4132-8EF2-66D09EEA63E3}"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9C294-7973-43BB-ABEA-C06D33734B3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7708614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82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352540-9642-4586-BB8D-D6D8388302DE}" type="datetimeFigureOut">
              <a:rPr lang="zh-CN" altLang="en-US" smtClean="0">
                <a:solidFill>
                  <a:prstClr val="black">
                    <a:tint val="75000"/>
                  </a:prstClr>
                </a:solidFill>
              </a:rPr>
              <a:pPr/>
              <a:t>2017/2/23</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DD3E1-9418-4C16-8A23-2947C2F87E4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84292074"/>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26.jpeg"/><Relationship Id="rId7" Type="http://schemas.openxmlformats.org/officeDocument/2006/relationships/image" Target="../media/image29.jpg"/><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image" Target="../media/image28.jpeg"/><Relationship Id="rId5" Type="http://schemas.openxmlformats.org/officeDocument/2006/relationships/image" Target="../media/image10.png"/><Relationship Id="rId10" Type="http://schemas.openxmlformats.org/officeDocument/2006/relationships/image" Target="../media/image32.jpeg"/><Relationship Id="rId4" Type="http://schemas.openxmlformats.org/officeDocument/2006/relationships/image" Target="../media/image27.png"/><Relationship Id="rId9" Type="http://schemas.openxmlformats.org/officeDocument/2006/relationships/image" Target="../media/image31.jp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9.xml"/><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5.jpg"/><Relationship Id="rId2" Type="http://schemas.openxmlformats.org/officeDocument/2006/relationships/notesSlide" Target="../notesSlides/notesSlide13.xml"/><Relationship Id="rId1" Type="http://schemas.openxmlformats.org/officeDocument/2006/relationships/slideLayout" Target="../slideLayouts/slideLayout29.xml"/><Relationship Id="rId6" Type="http://schemas.openxmlformats.org/officeDocument/2006/relationships/image" Target="../media/image34.jpg"/><Relationship Id="rId5" Type="http://schemas.openxmlformats.org/officeDocument/2006/relationships/image" Target="../media/image27.pn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8.jpg"/><Relationship Id="rId2" Type="http://schemas.openxmlformats.org/officeDocument/2006/relationships/notesSlide" Target="../notesSlides/notesSlide14.xml"/><Relationship Id="rId1" Type="http://schemas.openxmlformats.org/officeDocument/2006/relationships/slideLayout" Target="../slideLayouts/slideLayout29.xml"/><Relationship Id="rId6" Type="http://schemas.openxmlformats.org/officeDocument/2006/relationships/image" Target="../media/image37.jpg"/><Relationship Id="rId5" Type="http://schemas.openxmlformats.org/officeDocument/2006/relationships/image" Target="../media/image36.png"/><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9.xml"/><Relationship Id="rId6" Type="http://schemas.openxmlformats.org/officeDocument/2006/relationships/image" Target="../media/image40.jpg"/><Relationship Id="rId5" Type="http://schemas.openxmlformats.org/officeDocument/2006/relationships/image" Target="../media/image39.png"/><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29.xml"/><Relationship Id="rId6" Type="http://schemas.openxmlformats.org/officeDocument/2006/relationships/image" Target="../media/image46.jpg"/><Relationship Id="rId5" Type="http://schemas.openxmlformats.org/officeDocument/2006/relationships/image" Target="../media/image45.jpg"/><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0.tif"/><Relationship Id="rId2" Type="http://schemas.openxmlformats.org/officeDocument/2006/relationships/notesSlide" Target="../notesSlides/notesSlide18.xml"/><Relationship Id="rId1" Type="http://schemas.openxmlformats.org/officeDocument/2006/relationships/slideLayout" Target="../slideLayouts/slideLayout29.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9.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29.xml"/><Relationship Id="rId6" Type="http://schemas.openxmlformats.org/officeDocument/2006/relationships/image" Target="../media/image54.jpg"/><Relationship Id="rId5" Type="http://schemas.openxmlformats.org/officeDocument/2006/relationships/image" Target="../media/image53.pn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10.png"/><Relationship Id="rId2" Type="http://schemas.openxmlformats.org/officeDocument/2006/relationships/image" Target="../media/image56.png"/><Relationship Id="rId1" Type="http://schemas.openxmlformats.org/officeDocument/2006/relationships/slideLayout" Target="../slideLayouts/slideLayout29.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9.xml"/><Relationship Id="rId6" Type="http://schemas.openxmlformats.org/officeDocument/2006/relationships/image" Target="../media/image63.jpg"/><Relationship Id="rId5" Type="http://schemas.openxmlformats.org/officeDocument/2006/relationships/image" Target="../media/image62.jp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9.xml"/><Relationship Id="rId5" Type="http://schemas.openxmlformats.org/officeDocument/2006/relationships/image" Target="../media/image65.jpg"/><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67.png"/><Relationship Id="rId2" Type="http://schemas.microsoft.com/office/2007/relationships/media" Target="../media/media1.avi"/><Relationship Id="rId1" Type="http://schemas.openxmlformats.org/officeDocument/2006/relationships/video" Target="NULL" TargetMode="External"/><Relationship Id="rId6" Type="http://schemas.openxmlformats.org/officeDocument/2006/relationships/image" Target="../media/image66.jpeg"/><Relationship Id="rId5" Type="http://schemas.openxmlformats.org/officeDocument/2006/relationships/image" Target="../media/image10.png"/><Relationship Id="rId4"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29.xml"/><Relationship Id="rId5" Type="http://schemas.openxmlformats.org/officeDocument/2006/relationships/image" Target="../media/image69.jpg"/><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9.xml"/><Relationship Id="rId5" Type="http://schemas.openxmlformats.org/officeDocument/2006/relationships/image" Target="../media/image71.jpeg"/><Relationship Id="rId4" Type="http://schemas.openxmlformats.org/officeDocument/2006/relationships/image" Target="../media/image70.jpe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0.pn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29.xml"/><Relationship Id="rId5" Type="http://schemas.openxmlformats.org/officeDocument/2006/relationships/image" Target="../media/image73.jpg"/><Relationship Id="rId4" Type="http://schemas.openxmlformats.org/officeDocument/2006/relationships/image" Target="../media/image72.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9.xml"/><Relationship Id="rId5" Type="http://schemas.openxmlformats.org/officeDocument/2006/relationships/image" Target="../media/image75.png"/><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19.xml"/><Relationship Id="rId5" Type="http://schemas.openxmlformats.org/officeDocument/2006/relationships/image" Target="../media/image77.jpeg"/><Relationship Id="rId4" Type="http://schemas.openxmlformats.org/officeDocument/2006/relationships/image" Target="../media/image76.jpe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29.xml"/><Relationship Id="rId4" Type="http://schemas.openxmlformats.org/officeDocument/2006/relationships/image" Target="../media/image78.jp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29.xml"/><Relationship Id="rId4" Type="http://schemas.openxmlformats.org/officeDocument/2006/relationships/image" Target="../media/image79.jp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83.png"/><Relationship Id="rId2" Type="http://schemas.openxmlformats.org/officeDocument/2006/relationships/notesSlide" Target="../notesSlides/notesSlide34.xml"/><Relationship Id="rId1" Type="http://schemas.openxmlformats.org/officeDocument/2006/relationships/slideLayout" Target="../slideLayouts/slideLayout29.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29.xml"/><Relationship Id="rId4" Type="http://schemas.openxmlformats.org/officeDocument/2006/relationships/image" Target="../media/image84.jp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29.xml"/><Relationship Id="rId4" Type="http://schemas.openxmlformats.org/officeDocument/2006/relationships/image" Target="../media/image85.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29.xml"/><Relationship Id="rId4" Type="http://schemas.openxmlformats.org/officeDocument/2006/relationships/image" Target="../media/image86.png"/></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18" Type="http://schemas.microsoft.com/office/2007/relationships/diagramDrawing" Target="../diagrams/drawing3.xml"/><Relationship Id="rId3" Type="http://schemas.openxmlformats.org/officeDocument/2006/relationships/image" Target="../media/image10.png"/><Relationship Id="rId21" Type="http://schemas.openxmlformats.org/officeDocument/2006/relationships/diagramQuickStyle" Target="../diagrams/quickStyle4.xml"/><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Colors" Target="../diagrams/colors3.xml"/><Relationship Id="rId2" Type="http://schemas.openxmlformats.org/officeDocument/2006/relationships/notesSlide" Target="../notesSlides/notesSlide40.xml"/><Relationship Id="rId16" Type="http://schemas.openxmlformats.org/officeDocument/2006/relationships/diagramQuickStyle" Target="../diagrams/quickStyle3.xml"/><Relationship Id="rId20" Type="http://schemas.openxmlformats.org/officeDocument/2006/relationships/diagramLayout" Target="../diagrams/layout4.xml"/><Relationship Id="rId1" Type="http://schemas.openxmlformats.org/officeDocument/2006/relationships/slideLayout" Target="../slideLayouts/slideLayout19.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diagramLayout" Target="../diagrams/layout3.xml"/><Relationship Id="rId23" Type="http://schemas.microsoft.com/office/2007/relationships/diagramDrawing" Target="../diagrams/drawing4.xml"/><Relationship Id="rId10" Type="http://schemas.openxmlformats.org/officeDocument/2006/relationships/diagramLayout" Target="../diagrams/layout2.xml"/><Relationship Id="rId19" Type="http://schemas.openxmlformats.org/officeDocument/2006/relationships/diagramData" Target="../diagrams/data4.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diagramData" Target="../diagrams/data3.xml"/><Relationship Id="rId22" Type="http://schemas.openxmlformats.org/officeDocument/2006/relationships/diagramColors" Target="../diagrams/colors4.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19.xml"/><Relationship Id="rId6" Type="http://schemas.openxmlformats.org/officeDocument/2006/relationships/image" Target="../media/image88.png"/><Relationship Id="rId5" Type="http://schemas.microsoft.com/office/2007/relationships/hdphoto" Target="../media/hdphoto1.wdp"/><Relationship Id="rId4" Type="http://schemas.openxmlformats.org/officeDocument/2006/relationships/image" Target="../media/image87.png"/></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29.xml"/><Relationship Id="rId4" Type="http://schemas.openxmlformats.org/officeDocument/2006/relationships/image" Target="../media/image89.png"/></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29.xml"/><Relationship Id="rId4" Type="http://schemas.openxmlformats.org/officeDocument/2006/relationships/image" Target="../media/image90.png"/></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6.xml"/><Relationship Id="rId1" Type="http://schemas.openxmlformats.org/officeDocument/2006/relationships/slideLayout" Target="../slideLayouts/slideLayout29.xml"/><Relationship Id="rId4" Type="http://schemas.openxmlformats.org/officeDocument/2006/relationships/image" Target="../media/image91.jpeg"/></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29.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9.xml"/><Relationship Id="rId4"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8.xml"/><Relationship Id="rId1" Type="http://schemas.openxmlformats.org/officeDocument/2006/relationships/slideLayout" Target="../slideLayouts/slideLayout29.xml"/><Relationship Id="rId5" Type="http://schemas.openxmlformats.org/officeDocument/2006/relationships/image" Target="../media/image96.png"/><Relationship Id="rId4" Type="http://schemas.openxmlformats.org/officeDocument/2006/relationships/image" Target="../media/image95.png"/></Relationships>
</file>

<file path=ppt/slides/_rels/slide51.xml.rels><?xml version="1.0" encoding="UTF-8" standalone="yes"?>
<Relationships xmlns="http://schemas.openxmlformats.org/package/2006/relationships"><Relationship Id="rId8" Type="http://schemas.openxmlformats.org/officeDocument/2006/relationships/image" Target="../media/image101.jpeg"/><Relationship Id="rId3" Type="http://schemas.openxmlformats.org/officeDocument/2006/relationships/image" Target="../media/image10.png"/><Relationship Id="rId7" Type="http://schemas.openxmlformats.org/officeDocument/2006/relationships/image" Target="../media/image100.jpeg"/><Relationship Id="rId2" Type="http://schemas.openxmlformats.org/officeDocument/2006/relationships/notesSlide" Target="../notesSlides/notesSlide49.xml"/><Relationship Id="rId1" Type="http://schemas.openxmlformats.org/officeDocument/2006/relationships/slideLayout" Target="../slideLayouts/slideLayout29.xml"/><Relationship Id="rId6" Type="http://schemas.openxmlformats.org/officeDocument/2006/relationships/image" Target="../media/image99.jpeg"/><Relationship Id="rId5" Type="http://schemas.openxmlformats.org/officeDocument/2006/relationships/image" Target="../media/image98.jpeg"/><Relationship Id="rId10" Type="http://schemas.openxmlformats.org/officeDocument/2006/relationships/image" Target="../media/image103.jpg"/><Relationship Id="rId4" Type="http://schemas.openxmlformats.org/officeDocument/2006/relationships/image" Target="../media/image97.jpeg"/><Relationship Id="rId9" Type="http://schemas.openxmlformats.org/officeDocument/2006/relationships/image" Target="../media/image102.jpeg"/></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0.xml"/><Relationship Id="rId1" Type="http://schemas.openxmlformats.org/officeDocument/2006/relationships/slideLayout" Target="../slideLayouts/slideLayout29.xml"/><Relationship Id="rId4" Type="http://schemas.openxmlformats.org/officeDocument/2006/relationships/image" Target="../media/image104.png"/></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29.xml"/><Relationship Id="rId5" Type="http://schemas.openxmlformats.org/officeDocument/2006/relationships/image" Target="../media/image106.png"/><Relationship Id="rId4" Type="http://schemas.openxmlformats.org/officeDocument/2006/relationships/image" Target="../media/image105.png"/></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29.xml"/><Relationship Id="rId4" Type="http://schemas.openxmlformats.org/officeDocument/2006/relationships/image" Target="../media/image107.jpg"/></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29.xml"/><Relationship Id="rId4" Type="http://schemas.openxmlformats.org/officeDocument/2006/relationships/image" Target="../media/image108.png"/></Relationships>
</file>

<file path=ppt/slides/_rels/slide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29.xml"/><Relationship Id="rId4" Type="http://schemas.openxmlformats.org/officeDocument/2006/relationships/image" Target="../media/image109.png"/></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19.xml"/><Relationship Id="rId4" Type="http://schemas.openxmlformats.org/officeDocument/2006/relationships/image" Target="../media/image110.png"/></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11.jpeg"/></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13.jpg"/></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114.jpg"/></Relationships>
</file>

<file path=ppt/slides/_rels/slide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117.jpg"/><Relationship Id="rId4" Type="http://schemas.openxmlformats.org/officeDocument/2006/relationships/image" Target="../media/image116.jpg"/></Relationships>
</file>

<file path=ppt/slides/_rels/slide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116.jpg"/></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118.jpg"/><Relationship Id="rId4" Type="http://schemas.openxmlformats.org/officeDocument/2006/relationships/image" Target="../media/image116.jpg"/></Relationships>
</file>

<file path=ppt/slides/_rels/slide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120.png"/><Relationship Id="rId4" Type="http://schemas.openxmlformats.org/officeDocument/2006/relationships/image" Target="../media/image116.jp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24.jpg"/></Relationships>
</file>

<file path=ppt/slides/_rels/slide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p:txBody>
          <a:bodyPr/>
          <a:lstStyle/>
          <a:p>
            <a:r>
              <a:rPr lang="zh-CN" altLang="en-US" dirty="0"/>
              <a:t>智慧校园解决方案</a:t>
            </a:r>
          </a:p>
        </p:txBody>
      </p:sp>
    </p:spTree>
    <p:extLst>
      <p:ext uri="{BB962C8B-B14F-4D97-AF65-F5344CB8AC3E}">
        <p14:creationId xmlns:p14="http://schemas.microsoft.com/office/powerpoint/2010/main" val="16479693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79581"/>
            <a:chOff x="-13648" y="466801"/>
            <a:chExt cx="11869753" cy="479581"/>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系统拓扑图</a:t>
              </a:r>
              <a:endParaRPr lang="en-US" altLang="zh-CN" sz="2400" b="1" dirty="0">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9" name="图片 28"/>
          <p:cNvPicPr/>
          <p:nvPr/>
        </p:nvPicPr>
        <p:blipFill>
          <a:blip r:embed="rId4" cstate="print">
            <a:extLst>
              <a:ext uri="{28A0092B-C50C-407E-A947-70E740481C1C}">
                <a14:useLocalDpi xmlns:a14="http://schemas.microsoft.com/office/drawing/2010/main" val="0"/>
              </a:ext>
            </a:extLst>
          </a:blip>
          <a:stretch>
            <a:fillRect/>
          </a:stretch>
        </p:blipFill>
        <p:spPr>
          <a:xfrm>
            <a:off x="285751" y="1123950"/>
            <a:ext cx="11715749" cy="5505450"/>
          </a:xfrm>
          <a:prstGeom prst="rect">
            <a:avLst/>
          </a:prstGeom>
          <a:effectLst>
            <a:glow rad="355600">
              <a:srgbClr val="66FF66"/>
            </a:glow>
            <a:outerShdw blurRad="50800" dist="50800" dir="5400000" algn="ctr" rotWithShape="0">
              <a:srgbClr val="66FF66"/>
            </a:outerShdw>
          </a:effectLst>
        </p:spPr>
      </p:pic>
    </p:spTree>
    <p:extLst>
      <p:ext uri="{BB962C8B-B14F-4D97-AF65-F5344CB8AC3E}">
        <p14:creationId xmlns:p14="http://schemas.microsoft.com/office/powerpoint/2010/main" val="24635211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p:cNvGrpSpPr/>
          <p:nvPr/>
        </p:nvGrpSpPr>
        <p:grpSpPr>
          <a:xfrm>
            <a:off x="-1260767" y="953036"/>
            <a:ext cx="8382060" cy="5033671"/>
            <a:chOff x="-1260767" y="953036"/>
            <a:chExt cx="8382060" cy="5033671"/>
          </a:xfrm>
        </p:grpSpPr>
        <p:pic>
          <p:nvPicPr>
            <p:cNvPr id="26" name="图片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66" y="1096458"/>
              <a:ext cx="7124759" cy="4890249"/>
            </a:xfrm>
            <a:prstGeom prst="rect">
              <a:avLst/>
            </a:prstGeom>
          </p:spPr>
        </p:pic>
        <p:pic>
          <p:nvPicPr>
            <p:cNvPr id="27" name="图片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767" y="953036"/>
              <a:ext cx="6154258" cy="4616415"/>
            </a:xfrm>
            <a:prstGeom prst="rect">
              <a:avLst/>
            </a:prstGeom>
            <a:effectLst>
              <a:glow>
                <a:srgbClr val="41D329"/>
              </a:glow>
            </a:effectLst>
          </p:spPr>
        </p:pic>
      </p:grpSp>
      <p:grpSp>
        <p:nvGrpSpPr>
          <p:cNvPr id="17" name="组合 16"/>
          <p:cNvGrpSpPr/>
          <p:nvPr/>
        </p:nvGrpSpPr>
        <p:grpSpPr>
          <a:xfrm>
            <a:off x="-18235" y="491371"/>
            <a:ext cx="11869753" cy="479581"/>
            <a:chOff x="-13648" y="466801"/>
            <a:chExt cx="11869753" cy="479581"/>
          </a:xfrm>
        </p:grpSpPr>
        <p:pic>
          <p:nvPicPr>
            <p:cNvPr id="18" name="图片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平台组成</a:t>
              </a:r>
              <a:endParaRPr lang="en-US" altLang="zh-CN" sz="2400" b="1" dirty="0">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9" name="图片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57403" y="1096458"/>
            <a:ext cx="6434748" cy="4890249"/>
          </a:xfrm>
          <a:prstGeom prst="parallelogram">
            <a:avLst>
              <a:gd name="adj" fmla="val 0"/>
            </a:avLst>
          </a:prstGeom>
        </p:spPr>
      </p:pic>
      <p:pic>
        <p:nvPicPr>
          <p:cNvPr id="4" name="图片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37252" y="1096457"/>
            <a:ext cx="6792012" cy="4890249"/>
          </a:xfrm>
          <a:prstGeom prst="rect">
            <a:avLst/>
          </a:prstGeom>
        </p:spPr>
      </p:pic>
      <p:pic>
        <p:nvPicPr>
          <p:cNvPr id="34" name="图片 3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26103" y="1101570"/>
            <a:ext cx="7770847" cy="4860909"/>
          </a:xfrm>
          <a:prstGeom prst="rect">
            <a:avLst/>
          </a:prstGeom>
        </p:spPr>
      </p:pic>
      <p:pic>
        <p:nvPicPr>
          <p:cNvPr id="5" name="图片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16682" y="1120681"/>
            <a:ext cx="4622967" cy="4890251"/>
          </a:xfrm>
          <a:prstGeom prst="rect">
            <a:avLst/>
          </a:prstGeom>
          <a:scene3d>
            <a:camera prst="orthographicFront">
              <a:rot lat="0" lon="0" rev="0"/>
            </a:camera>
            <a:lightRig rig="threePt" dir="t"/>
          </a:scene3d>
        </p:spPr>
      </p:pic>
      <p:pic>
        <p:nvPicPr>
          <p:cNvPr id="6"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20300" y="1106811"/>
            <a:ext cx="3676650" cy="4890252"/>
          </a:xfrm>
          <a:prstGeom prst="rect">
            <a:avLst/>
          </a:prstGeom>
          <a:scene3d>
            <a:camera prst="orthographicFront">
              <a:rot lat="0" lon="0" rev="0"/>
            </a:camera>
            <a:lightRig rig="threePt" dir="t"/>
          </a:scene3d>
        </p:spPr>
      </p:pic>
      <p:sp>
        <p:nvSpPr>
          <p:cNvPr id="7" name="矩形 6"/>
          <p:cNvSpPr/>
          <p:nvPr/>
        </p:nvSpPr>
        <p:spPr>
          <a:xfrm>
            <a:off x="-18235" y="5986705"/>
            <a:ext cx="12210235" cy="871295"/>
          </a:xfrm>
          <a:prstGeom prst="rect">
            <a:avLst/>
          </a:prstGeom>
          <a:solidFill>
            <a:schemeClr val="tx1">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633531" y="6222297"/>
            <a:ext cx="3454234" cy="400110"/>
          </a:xfrm>
          <a:prstGeom prst="rect">
            <a:avLst/>
          </a:prstGeom>
          <a:ln>
            <a:noFill/>
          </a:ln>
        </p:spPr>
        <p:txBody>
          <a:bodyPr wrap="square">
            <a:spAutoFit/>
          </a:bodyPr>
          <a:lstStyle/>
          <a:p>
            <a:pPr algn="ctr" eaLnBrk="0" hangingPunct="0"/>
            <a:r>
              <a:rPr lang="zh-CN" altLang="en-US" sz="2000" dirty="0">
                <a:solidFill>
                  <a:schemeClr val="bg1"/>
                </a:solidFill>
                <a:latin typeface="微软雅黑" panose="020B0503020204020204" pitchFamily="34" charset="-122"/>
                <a:ea typeface="微软雅黑" panose="020B0503020204020204" pitchFamily="34" charset="-122"/>
              </a:rPr>
              <a:t>视频监控</a:t>
            </a:r>
            <a:endParaRPr lang="en-US" altLang="zh-CN" sz="2000" dirty="0">
              <a:solidFill>
                <a:schemeClr val="bg1"/>
              </a:solidFill>
              <a:latin typeface="微软雅黑" panose="020B0503020204020204" pitchFamily="34" charset="-122"/>
              <a:ea typeface="微软雅黑" panose="020B0503020204020204" pitchFamily="34" charset="-122"/>
            </a:endParaRPr>
          </a:p>
        </p:txBody>
      </p:sp>
      <p:sp>
        <p:nvSpPr>
          <p:cNvPr id="36" name="矩形 35"/>
          <p:cNvSpPr/>
          <p:nvPr/>
        </p:nvSpPr>
        <p:spPr>
          <a:xfrm>
            <a:off x="2065354" y="6267331"/>
            <a:ext cx="2071898" cy="400110"/>
          </a:xfrm>
          <a:prstGeom prst="rect">
            <a:avLst/>
          </a:prstGeom>
          <a:ln>
            <a:noFill/>
          </a:ln>
        </p:spPr>
        <p:txBody>
          <a:bodyPr wrap="square">
            <a:spAutoFit/>
          </a:bodyPr>
          <a:lstStyle/>
          <a:p>
            <a:pPr algn="ctr" eaLnBrk="0" hangingPunct="0"/>
            <a:r>
              <a:rPr lang="zh-CN" altLang="en-US" sz="2000" dirty="0">
                <a:solidFill>
                  <a:schemeClr val="bg1"/>
                </a:solidFill>
                <a:latin typeface="微软雅黑" panose="020B0503020204020204" pitchFamily="34" charset="-122"/>
                <a:ea typeface="微软雅黑" panose="020B0503020204020204" pitchFamily="34" charset="-122"/>
              </a:rPr>
              <a:t>车辆管理</a:t>
            </a:r>
          </a:p>
        </p:txBody>
      </p:sp>
      <p:sp>
        <p:nvSpPr>
          <p:cNvPr id="37" name="矩形 36"/>
          <p:cNvSpPr/>
          <p:nvPr/>
        </p:nvSpPr>
        <p:spPr>
          <a:xfrm>
            <a:off x="4109351" y="6248220"/>
            <a:ext cx="1959767" cy="400110"/>
          </a:xfrm>
          <a:prstGeom prst="rect">
            <a:avLst/>
          </a:prstGeom>
          <a:ln>
            <a:noFill/>
          </a:ln>
        </p:spPr>
        <p:txBody>
          <a:bodyPr wrap="square">
            <a:spAutoFit/>
          </a:bodyPr>
          <a:lstStyle/>
          <a:p>
            <a:pPr algn="ctr" eaLnBrk="0" hangingPunct="0"/>
            <a:r>
              <a:rPr lang="zh-CN" altLang="en-US" sz="2000" dirty="0">
                <a:solidFill>
                  <a:schemeClr val="bg1"/>
                </a:solidFill>
                <a:latin typeface="微软雅黑" panose="020B0503020204020204" pitchFamily="34" charset="-122"/>
                <a:ea typeface="微软雅黑" panose="020B0503020204020204" pitchFamily="34" charset="-122"/>
              </a:rPr>
              <a:t>移动巡查</a:t>
            </a:r>
          </a:p>
        </p:txBody>
      </p:sp>
      <p:sp>
        <p:nvSpPr>
          <p:cNvPr id="38" name="矩形 37"/>
          <p:cNvSpPr/>
          <p:nvPr/>
        </p:nvSpPr>
        <p:spPr>
          <a:xfrm>
            <a:off x="6086882" y="6267329"/>
            <a:ext cx="1663277" cy="400111"/>
          </a:xfrm>
          <a:prstGeom prst="rect">
            <a:avLst/>
          </a:prstGeom>
          <a:ln>
            <a:noFill/>
          </a:ln>
        </p:spPr>
        <p:txBody>
          <a:bodyPr wrap="square">
            <a:spAutoFit/>
          </a:bodyPr>
          <a:lstStyle/>
          <a:p>
            <a:pPr algn="ctr" eaLnBrk="0" hangingPunct="0"/>
            <a:r>
              <a:rPr lang="zh-CN" altLang="en-US" sz="2000" dirty="0">
                <a:solidFill>
                  <a:schemeClr val="bg1"/>
                </a:solidFill>
                <a:latin typeface="微软雅黑" panose="020B0503020204020204" pitchFamily="34" charset="-122"/>
                <a:ea typeface="微软雅黑" panose="020B0503020204020204" pitchFamily="34" charset="-122"/>
              </a:rPr>
              <a:t>人脸识别</a:t>
            </a:r>
          </a:p>
        </p:txBody>
      </p:sp>
      <p:sp>
        <p:nvSpPr>
          <p:cNvPr id="39" name="矩形 38"/>
          <p:cNvSpPr/>
          <p:nvPr/>
        </p:nvSpPr>
        <p:spPr>
          <a:xfrm>
            <a:off x="7731087" y="6267331"/>
            <a:ext cx="2822613" cy="400111"/>
          </a:xfrm>
          <a:prstGeom prst="rect">
            <a:avLst/>
          </a:prstGeom>
          <a:ln>
            <a:noFill/>
          </a:ln>
        </p:spPr>
        <p:txBody>
          <a:bodyPr wrap="square">
            <a:spAutoFit/>
          </a:bodyPr>
          <a:lstStyle/>
          <a:p>
            <a:pPr algn="ctr" eaLnBrk="0" hangingPunct="0"/>
            <a:r>
              <a:rPr lang="zh-CN" altLang="en-US" sz="2000" dirty="0">
                <a:solidFill>
                  <a:schemeClr val="bg1"/>
                </a:solidFill>
                <a:latin typeface="微软雅黑" panose="020B0503020204020204" pitchFamily="34" charset="-122"/>
                <a:ea typeface="微软雅黑" panose="020B0503020204020204" pitchFamily="34" charset="-122"/>
              </a:rPr>
              <a:t>门禁、报警、信息发布</a:t>
            </a:r>
          </a:p>
        </p:txBody>
      </p:sp>
      <p:sp>
        <p:nvSpPr>
          <p:cNvPr id="40" name="矩形 39"/>
          <p:cNvSpPr/>
          <p:nvPr/>
        </p:nvSpPr>
        <p:spPr>
          <a:xfrm>
            <a:off x="10784814" y="6267330"/>
            <a:ext cx="1514540" cy="400110"/>
          </a:xfrm>
          <a:prstGeom prst="rect">
            <a:avLst/>
          </a:prstGeom>
          <a:ln>
            <a:noFill/>
          </a:ln>
        </p:spPr>
        <p:txBody>
          <a:bodyPr wrap="square">
            <a:spAutoFit/>
          </a:bodyPr>
          <a:lstStyle/>
          <a:p>
            <a:pPr algn="ctr" eaLnBrk="0" hangingPunct="0"/>
            <a:r>
              <a:rPr lang="zh-CN" altLang="en-US" sz="2000" dirty="0">
                <a:solidFill>
                  <a:schemeClr val="bg1"/>
                </a:solidFill>
                <a:latin typeface="微软雅黑" panose="020B0503020204020204" pitchFamily="34" charset="-122"/>
                <a:ea typeface="微软雅黑" panose="020B0503020204020204" pitchFamily="34" charset="-122"/>
              </a:rPr>
              <a:t>云存储</a:t>
            </a:r>
          </a:p>
        </p:txBody>
      </p:sp>
    </p:spTree>
    <p:extLst>
      <p:ext uri="{BB962C8B-B14F-4D97-AF65-F5344CB8AC3E}">
        <p14:creationId xmlns:p14="http://schemas.microsoft.com/office/powerpoint/2010/main" val="410893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25"/>
                                        </p:tgtEl>
                                        <p:attrNameLst>
                                          <p:attrName>style.visibility</p:attrName>
                                        </p:attrNameLst>
                                      </p:cBhvr>
                                      <p:to>
                                        <p:strVal val="visible"/>
                                      </p:to>
                                    </p:set>
                                    <p:anim calcmode="lin" valueType="num">
                                      <p:cBhvr additive="base">
                                        <p:cTn id="9" dur="900" fill="hold"/>
                                        <p:tgtEl>
                                          <p:spTgt spid="25"/>
                                        </p:tgtEl>
                                        <p:attrNameLst>
                                          <p:attrName>ppt_x</p:attrName>
                                        </p:attrNameLst>
                                      </p:cBhvr>
                                      <p:tavLst>
                                        <p:tav tm="0">
                                          <p:val>
                                            <p:strVal val="#ppt_x"/>
                                          </p:val>
                                        </p:tav>
                                        <p:tav tm="100000">
                                          <p:val>
                                            <p:strVal val="#ppt_x"/>
                                          </p:val>
                                        </p:tav>
                                      </p:tavLst>
                                    </p:anim>
                                    <p:anim calcmode="lin" valueType="num">
                                      <p:cBhvr additive="base">
                                        <p:cTn id="10" dur="900" fill="hold"/>
                                        <p:tgtEl>
                                          <p:spTgt spid="25"/>
                                        </p:tgtEl>
                                        <p:attrNameLst>
                                          <p:attrName>ppt_y</p:attrName>
                                        </p:attrNameLst>
                                      </p:cBhvr>
                                      <p:tavLst>
                                        <p:tav tm="0">
                                          <p:val>
                                            <p:strVal val="1+#ppt_h/2"/>
                                          </p:val>
                                        </p:tav>
                                        <p:tav tm="100000">
                                          <p:val>
                                            <p:strVal val="#ppt_y"/>
                                          </p:val>
                                        </p:tav>
                                      </p:tavLst>
                                    </p:anim>
                                  </p:childTnLst>
                                </p:cTn>
                              </p:par>
                            </p:childTnLst>
                          </p:cTn>
                        </p:par>
                        <p:par>
                          <p:cTn id="11" fill="hold">
                            <p:stCondLst>
                              <p:cond delay="900"/>
                            </p:stCondLst>
                            <p:childTnLst>
                              <p:par>
                                <p:cTn id="12" presetID="2" presetClass="entr" presetSubtype="4" fill="hold" grpId="0" nodeType="afterEffect">
                                  <p:stCondLst>
                                    <p:cond delay="1000"/>
                                  </p:stCondLst>
                                  <p:childTnLst>
                                    <p:set>
                                      <p:cBhvr>
                                        <p:cTn id="13" dur="1" fill="hold">
                                          <p:stCondLst>
                                            <p:cond delay="0"/>
                                          </p:stCondLst>
                                        </p:cTn>
                                        <p:tgtEl>
                                          <p:spTgt spid="36"/>
                                        </p:tgtEl>
                                        <p:attrNameLst>
                                          <p:attrName>style.visibility</p:attrName>
                                        </p:attrNameLst>
                                      </p:cBhvr>
                                      <p:to>
                                        <p:strVal val="visible"/>
                                      </p:to>
                                    </p:set>
                                    <p:anim calcmode="lin" valueType="num">
                                      <p:cBhvr additive="base">
                                        <p:cTn id="14" dur="1000" fill="hold"/>
                                        <p:tgtEl>
                                          <p:spTgt spid="36"/>
                                        </p:tgtEl>
                                        <p:attrNameLst>
                                          <p:attrName>ppt_x</p:attrName>
                                        </p:attrNameLst>
                                      </p:cBhvr>
                                      <p:tavLst>
                                        <p:tav tm="0">
                                          <p:val>
                                            <p:strVal val="#ppt_x"/>
                                          </p:val>
                                        </p:tav>
                                        <p:tav tm="100000">
                                          <p:val>
                                            <p:strVal val="#ppt_x"/>
                                          </p:val>
                                        </p:tav>
                                      </p:tavLst>
                                    </p:anim>
                                    <p:anim calcmode="lin" valueType="num">
                                      <p:cBhvr additive="base">
                                        <p:cTn id="15" dur="1000" fill="hold"/>
                                        <p:tgtEl>
                                          <p:spTgt spid="36"/>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1000"/>
                                  </p:stCondLst>
                                  <p:childTnLst>
                                    <p:set>
                                      <p:cBhvr>
                                        <p:cTn id="17" dur="1" fill="hold">
                                          <p:stCondLst>
                                            <p:cond delay="0"/>
                                          </p:stCondLst>
                                        </p:cTn>
                                        <p:tgtEl>
                                          <p:spTgt spid="29"/>
                                        </p:tgtEl>
                                        <p:attrNameLst>
                                          <p:attrName>style.visibility</p:attrName>
                                        </p:attrNameLst>
                                      </p:cBhvr>
                                      <p:to>
                                        <p:strVal val="visible"/>
                                      </p:to>
                                    </p:set>
                                    <p:anim calcmode="lin" valueType="num">
                                      <p:cBhvr additive="base">
                                        <p:cTn id="18" dur="1000" fill="hold"/>
                                        <p:tgtEl>
                                          <p:spTgt spid="29"/>
                                        </p:tgtEl>
                                        <p:attrNameLst>
                                          <p:attrName>ppt_x</p:attrName>
                                        </p:attrNameLst>
                                      </p:cBhvr>
                                      <p:tavLst>
                                        <p:tav tm="0">
                                          <p:val>
                                            <p:strVal val="#ppt_x"/>
                                          </p:val>
                                        </p:tav>
                                        <p:tav tm="100000">
                                          <p:val>
                                            <p:strVal val="#ppt_x"/>
                                          </p:val>
                                        </p:tav>
                                      </p:tavLst>
                                    </p:anim>
                                    <p:anim calcmode="lin" valueType="num">
                                      <p:cBhvr additive="base">
                                        <p:cTn id="19" dur="1000" fill="hold"/>
                                        <p:tgtEl>
                                          <p:spTgt spid="29"/>
                                        </p:tgtEl>
                                        <p:attrNameLst>
                                          <p:attrName>ppt_y</p:attrName>
                                        </p:attrNameLst>
                                      </p:cBhvr>
                                      <p:tavLst>
                                        <p:tav tm="0">
                                          <p:val>
                                            <p:strVal val="1+#ppt_h/2"/>
                                          </p:val>
                                        </p:tav>
                                        <p:tav tm="100000">
                                          <p:val>
                                            <p:strVal val="#ppt_y"/>
                                          </p:val>
                                        </p:tav>
                                      </p:tavLst>
                                    </p:anim>
                                  </p:childTnLst>
                                </p:cTn>
                              </p:par>
                            </p:childTnLst>
                          </p:cTn>
                        </p:par>
                        <p:par>
                          <p:cTn id="20" fill="hold">
                            <p:stCondLst>
                              <p:cond delay="2900"/>
                            </p:stCondLst>
                            <p:childTnLst>
                              <p:par>
                                <p:cTn id="21" presetID="2" presetClass="entr" presetSubtype="4" fill="hold" grpId="0" nodeType="afterEffect">
                                  <p:stCondLst>
                                    <p:cond delay="500"/>
                                  </p:stCondLst>
                                  <p:childTnLst>
                                    <p:set>
                                      <p:cBhvr>
                                        <p:cTn id="22" dur="1" fill="hold">
                                          <p:stCondLst>
                                            <p:cond delay="0"/>
                                          </p:stCondLst>
                                        </p:cTn>
                                        <p:tgtEl>
                                          <p:spTgt spid="37"/>
                                        </p:tgtEl>
                                        <p:attrNameLst>
                                          <p:attrName>style.visibility</p:attrName>
                                        </p:attrNameLst>
                                      </p:cBhvr>
                                      <p:to>
                                        <p:strVal val="visible"/>
                                      </p:to>
                                    </p:set>
                                    <p:anim calcmode="lin" valueType="num">
                                      <p:cBhvr additive="base">
                                        <p:cTn id="23" dur="1000" fill="hold"/>
                                        <p:tgtEl>
                                          <p:spTgt spid="37"/>
                                        </p:tgtEl>
                                        <p:attrNameLst>
                                          <p:attrName>ppt_x</p:attrName>
                                        </p:attrNameLst>
                                      </p:cBhvr>
                                      <p:tavLst>
                                        <p:tav tm="0">
                                          <p:val>
                                            <p:strVal val="#ppt_x"/>
                                          </p:val>
                                        </p:tav>
                                        <p:tav tm="100000">
                                          <p:val>
                                            <p:strVal val="#ppt_x"/>
                                          </p:val>
                                        </p:tav>
                                      </p:tavLst>
                                    </p:anim>
                                    <p:anim calcmode="lin" valueType="num">
                                      <p:cBhvr additive="base">
                                        <p:cTn id="24" dur="1000" fill="hold"/>
                                        <p:tgtEl>
                                          <p:spTgt spid="37"/>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60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1000" fill="hold"/>
                                        <p:tgtEl>
                                          <p:spTgt spid="4"/>
                                        </p:tgtEl>
                                        <p:attrNameLst>
                                          <p:attrName>ppt_x</p:attrName>
                                        </p:attrNameLst>
                                      </p:cBhvr>
                                      <p:tavLst>
                                        <p:tav tm="0">
                                          <p:val>
                                            <p:strVal val="#ppt_x"/>
                                          </p:val>
                                        </p:tav>
                                        <p:tav tm="100000">
                                          <p:val>
                                            <p:strVal val="#ppt_x"/>
                                          </p:val>
                                        </p:tav>
                                      </p:tavLst>
                                    </p:anim>
                                    <p:anim calcmode="lin" valueType="num">
                                      <p:cBhvr additive="base">
                                        <p:cTn id="28" dur="1000" fill="hold"/>
                                        <p:tgtEl>
                                          <p:spTgt spid="4"/>
                                        </p:tgtEl>
                                        <p:attrNameLst>
                                          <p:attrName>ppt_y</p:attrName>
                                        </p:attrNameLst>
                                      </p:cBhvr>
                                      <p:tavLst>
                                        <p:tav tm="0">
                                          <p:val>
                                            <p:strVal val="1+#ppt_h/2"/>
                                          </p:val>
                                        </p:tav>
                                        <p:tav tm="100000">
                                          <p:val>
                                            <p:strVal val="#ppt_y"/>
                                          </p:val>
                                        </p:tav>
                                      </p:tavLst>
                                    </p:anim>
                                  </p:childTnLst>
                                </p:cTn>
                              </p:par>
                            </p:childTnLst>
                          </p:cTn>
                        </p:par>
                        <p:par>
                          <p:cTn id="29" fill="hold">
                            <p:stCondLst>
                              <p:cond delay="4500"/>
                            </p:stCondLst>
                            <p:childTnLst>
                              <p:par>
                                <p:cTn id="30" presetID="2" presetClass="entr" presetSubtype="4" fill="hold" nodeType="afterEffect">
                                  <p:stCondLst>
                                    <p:cond delay="900"/>
                                  </p:stCondLst>
                                  <p:childTnLst>
                                    <p:set>
                                      <p:cBhvr>
                                        <p:cTn id="31" dur="1" fill="hold">
                                          <p:stCondLst>
                                            <p:cond delay="0"/>
                                          </p:stCondLst>
                                        </p:cTn>
                                        <p:tgtEl>
                                          <p:spTgt spid="34"/>
                                        </p:tgtEl>
                                        <p:attrNameLst>
                                          <p:attrName>style.visibility</p:attrName>
                                        </p:attrNameLst>
                                      </p:cBhvr>
                                      <p:to>
                                        <p:strVal val="visible"/>
                                      </p:to>
                                    </p:set>
                                    <p:anim calcmode="lin" valueType="num">
                                      <p:cBhvr additive="base">
                                        <p:cTn id="32" dur="1000" fill="hold"/>
                                        <p:tgtEl>
                                          <p:spTgt spid="34"/>
                                        </p:tgtEl>
                                        <p:attrNameLst>
                                          <p:attrName>ppt_x</p:attrName>
                                        </p:attrNameLst>
                                      </p:cBhvr>
                                      <p:tavLst>
                                        <p:tav tm="0">
                                          <p:val>
                                            <p:strVal val="#ppt_x"/>
                                          </p:val>
                                        </p:tav>
                                        <p:tav tm="100000">
                                          <p:val>
                                            <p:strVal val="#ppt_x"/>
                                          </p:val>
                                        </p:tav>
                                      </p:tavLst>
                                    </p:anim>
                                    <p:anim calcmode="lin" valueType="num">
                                      <p:cBhvr additive="base">
                                        <p:cTn id="33" dur="1000" fill="hold"/>
                                        <p:tgtEl>
                                          <p:spTgt spid="34"/>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900"/>
                                  </p:stCondLst>
                                  <p:childTnLst>
                                    <p:set>
                                      <p:cBhvr>
                                        <p:cTn id="35" dur="1" fill="hold">
                                          <p:stCondLst>
                                            <p:cond delay="0"/>
                                          </p:stCondLst>
                                        </p:cTn>
                                        <p:tgtEl>
                                          <p:spTgt spid="38"/>
                                        </p:tgtEl>
                                        <p:attrNameLst>
                                          <p:attrName>style.visibility</p:attrName>
                                        </p:attrNameLst>
                                      </p:cBhvr>
                                      <p:to>
                                        <p:strVal val="visible"/>
                                      </p:to>
                                    </p:set>
                                    <p:anim calcmode="lin" valueType="num">
                                      <p:cBhvr additive="base">
                                        <p:cTn id="36" dur="1000" fill="hold"/>
                                        <p:tgtEl>
                                          <p:spTgt spid="38"/>
                                        </p:tgtEl>
                                        <p:attrNameLst>
                                          <p:attrName>ppt_x</p:attrName>
                                        </p:attrNameLst>
                                      </p:cBhvr>
                                      <p:tavLst>
                                        <p:tav tm="0">
                                          <p:val>
                                            <p:strVal val="#ppt_x"/>
                                          </p:val>
                                        </p:tav>
                                        <p:tav tm="100000">
                                          <p:val>
                                            <p:strVal val="#ppt_x"/>
                                          </p:val>
                                        </p:tav>
                                      </p:tavLst>
                                    </p:anim>
                                    <p:anim calcmode="lin" valueType="num">
                                      <p:cBhvr additive="base">
                                        <p:cTn id="37" dur="1000" fill="hold"/>
                                        <p:tgtEl>
                                          <p:spTgt spid="38"/>
                                        </p:tgtEl>
                                        <p:attrNameLst>
                                          <p:attrName>ppt_y</p:attrName>
                                        </p:attrNameLst>
                                      </p:cBhvr>
                                      <p:tavLst>
                                        <p:tav tm="0">
                                          <p:val>
                                            <p:strVal val="1+#ppt_h/2"/>
                                          </p:val>
                                        </p:tav>
                                        <p:tav tm="100000">
                                          <p:val>
                                            <p:strVal val="#ppt_y"/>
                                          </p:val>
                                        </p:tav>
                                      </p:tavLst>
                                    </p:anim>
                                  </p:childTnLst>
                                </p:cTn>
                              </p:par>
                            </p:childTnLst>
                          </p:cTn>
                        </p:par>
                        <p:par>
                          <p:cTn id="38" fill="hold">
                            <p:stCondLst>
                              <p:cond delay="6400"/>
                            </p:stCondLst>
                            <p:childTnLst>
                              <p:par>
                                <p:cTn id="39" presetID="2" presetClass="entr" presetSubtype="4" fill="hold" grpId="0" nodeType="afterEffect">
                                  <p:stCondLst>
                                    <p:cond delay="700"/>
                                  </p:stCondLst>
                                  <p:childTnLst>
                                    <p:set>
                                      <p:cBhvr>
                                        <p:cTn id="40" dur="1" fill="hold">
                                          <p:stCondLst>
                                            <p:cond delay="0"/>
                                          </p:stCondLst>
                                        </p:cTn>
                                        <p:tgtEl>
                                          <p:spTgt spid="39"/>
                                        </p:tgtEl>
                                        <p:attrNameLst>
                                          <p:attrName>style.visibility</p:attrName>
                                        </p:attrNameLst>
                                      </p:cBhvr>
                                      <p:to>
                                        <p:strVal val="visible"/>
                                      </p:to>
                                    </p:set>
                                    <p:anim calcmode="lin" valueType="num">
                                      <p:cBhvr additive="base">
                                        <p:cTn id="41" dur="1000" fill="hold"/>
                                        <p:tgtEl>
                                          <p:spTgt spid="39"/>
                                        </p:tgtEl>
                                        <p:attrNameLst>
                                          <p:attrName>ppt_x</p:attrName>
                                        </p:attrNameLst>
                                      </p:cBhvr>
                                      <p:tavLst>
                                        <p:tav tm="0">
                                          <p:val>
                                            <p:strVal val="#ppt_x"/>
                                          </p:val>
                                        </p:tav>
                                        <p:tav tm="100000">
                                          <p:val>
                                            <p:strVal val="#ppt_x"/>
                                          </p:val>
                                        </p:tav>
                                      </p:tavLst>
                                    </p:anim>
                                    <p:anim calcmode="lin" valueType="num">
                                      <p:cBhvr additive="base">
                                        <p:cTn id="42" dur="1000" fill="hold"/>
                                        <p:tgtEl>
                                          <p:spTgt spid="39"/>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700"/>
                                  </p:stCondLst>
                                  <p:childTnLst>
                                    <p:set>
                                      <p:cBhvr>
                                        <p:cTn id="44" dur="1" fill="hold">
                                          <p:stCondLst>
                                            <p:cond delay="0"/>
                                          </p:stCondLst>
                                        </p:cTn>
                                        <p:tgtEl>
                                          <p:spTgt spid="5"/>
                                        </p:tgtEl>
                                        <p:attrNameLst>
                                          <p:attrName>style.visibility</p:attrName>
                                        </p:attrNameLst>
                                      </p:cBhvr>
                                      <p:to>
                                        <p:strVal val="visible"/>
                                      </p:to>
                                    </p:set>
                                    <p:anim calcmode="lin" valueType="num">
                                      <p:cBhvr additive="base">
                                        <p:cTn id="45" dur="1000" fill="hold"/>
                                        <p:tgtEl>
                                          <p:spTgt spid="5"/>
                                        </p:tgtEl>
                                        <p:attrNameLst>
                                          <p:attrName>ppt_x</p:attrName>
                                        </p:attrNameLst>
                                      </p:cBhvr>
                                      <p:tavLst>
                                        <p:tav tm="0">
                                          <p:val>
                                            <p:strVal val="#ppt_x"/>
                                          </p:val>
                                        </p:tav>
                                        <p:tav tm="100000">
                                          <p:val>
                                            <p:strVal val="#ppt_x"/>
                                          </p:val>
                                        </p:tav>
                                      </p:tavLst>
                                    </p:anim>
                                    <p:anim calcmode="lin" valueType="num">
                                      <p:cBhvr additive="base">
                                        <p:cTn id="46" dur="1000" fill="hold"/>
                                        <p:tgtEl>
                                          <p:spTgt spid="5"/>
                                        </p:tgtEl>
                                        <p:attrNameLst>
                                          <p:attrName>ppt_y</p:attrName>
                                        </p:attrNameLst>
                                      </p:cBhvr>
                                      <p:tavLst>
                                        <p:tav tm="0">
                                          <p:val>
                                            <p:strVal val="1+#ppt_h/2"/>
                                          </p:val>
                                        </p:tav>
                                        <p:tav tm="100000">
                                          <p:val>
                                            <p:strVal val="#ppt_y"/>
                                          </p:val>
                                        </p:tav>
                                      </p:tavLst>
                                    </p:anim>
                                  </p:childTnLst>
                                </p:cTn>
                              </p:par>
                            </p:childTnLst>
                          </p:cTn>
                        </p:par>
                        <p:par>
                          <p:cTn id="47" fill="hold">
                            <p:stCondLst>
                              <p:cond delay="8100"/>
                            </p:stCondLst>
                            <p:childTnLst>
                              <p:par>
                                <p:cTn id="48" presetID="2" presetClass="entr" presetSubtype="4" fill="hold" grpId="0" nodeType="afterEffect">
                                  <p:stCondLst>
                                    <p:cond delay="900"/>
                                  </p:stCondLst>
                                  <p:childTnLst>
                                    <p:set>
                                      <p:cBhvr>
                                        <p:cTn id="49" dur="1" fill="hold">
                                          <p:stCondLst>
                                            <p:cond delay="0"/>
                                          </p:stCondLst>
                                        </p:cTn>
                                        <p:tgtEl>
                                          <p:spTgt spid="40"/>
                                        </p:tgtEl>
                                        <p:attrNameLst>
                                          <p:attrName>style.visibility</p:attrName>
                                        </p:attrNameLst>
                                      </p:cBhvr>
                                      <p:to>
                                        <p:strVal val="visible"/>
                                      </p:to>
                                    </p:set>
                                    <p:anim calcmode="lin" valueType="num">
                                      <p:cBhvr additive="base">
                                        <p:cTn id="50" dur="1000" fill="hold"/>
                                        <p:tgtEl>
                                          <p:spTgt spid="40"/>
                                        </p:tgtEl>
                                        <p:attrNameLst>
                                          <p:attrName>ppt_x</p:attrName>
                                        </p:attrNameLst>
                                      </p:cBhvr>
                                      <p:tavLst>
                                        <p:tav tm="0">
                                          <p:val>
                                            <p:strVal val="#ppt_x"/>
                                          </p:val>
                                        </p:tav>
                                        <p:tav tm="100000">
                                          <p:val>
                                            <p:strVal val="#ppt_x"/>
                                          </p:val>
                                        </p:tav>
                                      </p:tavLst>
                                    </p:anim>
                                    <p:anim calcmode="lin" valueType="num">
                                      <p:cBhvr additive="base">
                                        <p:cTn id="51" dur="1000" fill="hold"/>
                                        <p:tgtEl>
                                          <p:spTgt spid="40"/>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900"/>
                                  </p:stCondLst>
                                  <p:childTnLst>
                                    <p:set>
                                      <p:cBhvr>
                                        <p:cTn id="53" dur="1" fill="hold">
                                          <p:stCondLst>
                                            <p:cond delay="0"/>
                                          </p:stCondLst>
                                        </p:cTn>
                                        <p:tgtEl>
                                          <p:spTgt spid="6"/>
                                        </p:tgtEl>
                                        <p:attrNameLst>
                                          <p:attrName>style.visibility</p:attrName>
                                        </p:attrNameLst>
                                      </p:cBhvr>
                                      <p:to>
                                        <p:strVal val="visible"/>
                                      </p:to>
                                    </p:set>
                                    <p:anim calcmode="lin" valueType="num">
                                      <p:cBhvr additive="base">
                                        <p:cTn id="54" dur="900" fill="hold"/>
                                        <p:tgtEl>
                                          <p:spTgt spid="6"/>
                                        </p:tgtEl>
                                        <p:attrNameLst>
                                          <p:attrName>ppt_x</p:attrName>
                                        </p:attrNameLst>
                                      </p:cBhvr>
                                      <p:tavLst>
                                        <p:tav tm="0">
                                          <p:val>
                                            <p:strVal val="#ppt_x"/>
                                          </p:val>
                                        </p:tav>
                                        <p:tav tm="100000">
                                          <p:val>
                                            <p:strVal val="#ppt_x"/>
                                          </p:val>
                                        </p:tav>
                                      </p:tavLst>
                                    </p:anim>
                                    <p:anim calcmode="lin" valueType="num">
                                      <p:cBhvr additive="base">
                                        <p:cTn id="55" dur="9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p:bldP spid="38" grpId="0"/>
      <p:bldP spid="39" grpId="0"/>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79581"/>
            <a:chOff x="-13648" y="466801"/>
            <a:chExt cx="11869753" cy="479581"/>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目录</a:t>
              </a:r>
              <a:endParaRPr lang="en-US" altLang="zh-CN" sz="2400" b="1" dirty="0">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2" name="组合 61"/>
          <p:cNvGrpSpPr/>
          <p:nvPr/>
        </p:nvGrpSpPr>
        <p:grpSpPr>
          <a:xfrm>
            <a:off x="2286000" y="991486"/>
            <a:ext cx="1463589" cy="647401"/>
            <a:chOff x="2215144" y="982844"/>
            <a:chExt cx="1385306" cy="842781"/>
          </a:xfrm>
        </p:grpSpPr>
        <p:sp>
          <p:nvSpPr>
            <p:cNvPr id="63" name="平行四边形 62"/>
            <p:cNvSpPr/>
            <p:nvPr/>
          </p:nvSpPr>
          <p:spPr>
            <a:xfrm>
              <a:off x="2215144" y="982844"/>
              <a:ext cx="1120898" cy="842781"/>
            </a:xfrm>
            <a:prstGeom prst="parallelogram">
              <a:avLst>
                <a:gd name="adj" fmla="val 48207"/>
              </a:avLst>
            </a:prstGeom>
            <a:solidFill>
              <a:srgbClr val="C5D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64" name="文本框 63"/>
            <p:cNvSpPr txBox="1"/>
            <p:nvPr/>
          </p:nvSpPr>
          <p:spPr>
            <a:xfrm>
              <a:off x="2533650" y="1019513"/>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1</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65" name="组合 64"/>
          <p:cNvGrpSpPr/>
          <p:nvPr/>
        </p:nvGrpSpPr>
        <p:grpSpPr>
          <a:xfrm>
            <a:off x="2286000" y="1823613"/>
            <a:ext cx="1463589" cy="647401"/>
            <a:chOff x="2215144" y="2033848"/>
            <a:chExt cx="1385306" cy="842781"/>
          </a:xfrm>
        </p:grpSpPr>
        <p:sp>
          <p:nvSpPr>
            <p:cNvPr id="66" name="平行四边形 65"/>
            <p:cNvSpPr/>
            <p:nvPr/>
          </p:nvSpPr>
          <p:spPr>
            <a:xfrm>
              <a:off x="2215144" y="2033848"/>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4" name="文本框 73"/>
            <p:cNvSpPr txBox="1"/>
            <p:nvPr/>
          </p:nvSpPr>
          <p:spPr>
            <a:xfrm>
              <a:off x="2533650" y="20496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2</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5" name="组合 74"/>
          <p:cNvGrpSpPr/>
          <p:nvPr/>
        </p:nvGrpSpPr>
        <p:grpSpPr>
          <a:xfrm>
            <a:off x="2286000" y="2655741"/>
            <a:ext cx="1463589" cy="647401"/>
            <a:chOff x="2215144" y="3084852"/>
            <a:chExt cx="1385306" cy="842781"/>
          </a:xfrm>
        </p:grpSpPr>
        <p:sp>
          <p:nvSpPr>
            <p:cNvPr id="76" name="平行四边形 75"/>
            <p:cNvSpPr/>
            <p:nvPr/>
          </p:nvSpPr>
          <p:spPr>
            <a:xfrm>
              <a:off x="2215144" y="3084852"/>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7" name="文本框 76"/>
            <p:cNvSpPr txBox="1"/>
            <p:nvPr/>
          </p:nvSpPr>
          <p:spPr>
            <a:xfrm>
              <a:off x="2533650" y="31164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3</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8" name="组合 77"/>
          <p:cNvGrpSpPr/>
          <p:nvPr/>
        </p:nvGrpSpPr>
        <p:grpSpPr>
          <a:xfrm>
            <a:off x="2286000" y="3487869"/>
            <a:ext cx="1463589" cy="647401"/>
            <a:chOff x="2215144" y="4135856"/>
            <a:chExt cx="1385306" cy="842781"/>
          </a:xfrm>
        </p:grpSpPr>
        <p:sp>
          <p:nvSpPr>
            <p:cNvPr id="79" name="平行四边形 78"/>
            <p:cNvSpPr/>
            <p:nvPr/>
          </p:nvSpPr>
          <p:spPr>
            <a:xfrm>
              <a:off x="2215144" y="4135856"/>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0" name="文本框 79"/>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4</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81" name="组合 80"/>
          <p:cNvGrpSpPr/>
          <p:nvPr/>
        </p:nvGrpSpPr>
        <p:grpSpPr>
          <a:xfrm>
            <a:off x="2286000" y="4319997"/>
            <a:ext cx="1463589" cy="647401"/>
            <a:chOff x="2215144" y="5186859"/>
            <a:chExt cx="1385306" cy="842781"/>
          </a:xfrm>
        </p:grpSpPr>
        <p:sp>
          <p:nvSpPr>
            <p:cNvPr id="82" name="平行四边形 81"/>
            <p:cNvSpPr/>
            <p:nvPr/>
          </p:nvSpPr>
          <p:spPr>
            <a:xfrm>
              <a:off x="2215144" y="5186859"/>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3" name="文本框 82"/>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5</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85" name="平行四边形 84"/>
          <p:cNvSpPr/>
          <p:nvPr/>
        </p:nvSpPr>
        <p:spPr>
          <a:xfrm>
            <a:off x="3470239" y="971550"/>
            <a:ext cx="6781631" cy="647401"/>
          </a:xfrm>
          <a:prstGeom prst="parallelogram">
            <a:avLst>
              <a:gd name="adj" fmla="val 48207"/>
            </a:avLst>
          </a:prstGeom>
          <a:solidFill>
            <a:srgbClr val="C5D5E9"/>
          </a:solid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6" name="矩形 85"/>
          <p:cNvSpPr/>
          <p:nvPr/>
        </p:nvSpPr>
        <p:spPr>
          <a:xfrm>
            <a:off x="4337548" y="1902773"/>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车辆管理子系统</a:t>
            </a:r>
          </a:p>
        </p:txBody>
      </p:sp>
      <p:sp>
        <p:nvSpPr>
          <p:cNvPr id="87" name="平行四边形 86"/>
          <p:cNvSpPr/>
          <p:nvPr/>
        </p:nvSpPr>
        <p:spPr>
          <a:xfrm>
            <a:off x="3470239" y="1803678"/>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rgbClr val="FF0000"/>
              </a:solidFill>
              <a:latin typeface="微软雅黑" panose="020B0503020204020204" pitchFamily="34" charset="-122"/>
              <a:ea typeface="微软雅黑" panose="020B0503020204020204" pitchFamily="34" charset="-122"/>
            </a:endParaRPr>
          </a:p>
        </p:txBody>
      </p:sp>
      <p:sp>
        <p:nvSpPr>
          <p:cNvPr id="88" name="矩形 87"/>
          <p:cNvSpPr/>
          <p:nvPr/>
        </p:nvSpPr>
        <p:spPr>
          <a:xfrm>
            <a:off x="4337549" y="2734901"/>
            <a:ext cx="467420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移动巡查子系统</a:t>
            </a:r>
          </a:p>
        </p:txBody>
      </p:sp>
      <p:sp>
        <p:nvSpPr>
          <p:cNvPr id="97" name="平行四边形 96"/>
          <p:cNvSpPr/>
          <p:nvPr/>
        </p:nvSpPr>
        <p:spPr>
          <a:xfrm>
            <a:off x="3470239" y="2635806"/>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98" name="矩形 97"/>
          <p:cNvSpPr/>
          <p:nvPr/>
        </p:nvSpPr>
        <p:spPr>
          <a:xfrm>
            <a:off x="4337548" y="3567029"/>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人脸识别子系统</a:t>
            </a:r>
          </a:p>
        </p:txBody>
      </p:sp>
      <p:sp>
        <p:nvSpPr>
          <p:cNvPr id="106" name="平行四边形 105"/>
          <p:cNvSpPr/>
          <p:nvPr/>
        </p:nvSpPr>
        <p:spPr>
          <a:xfrm>
            <a:off x="3470239" y="3467934"/>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14" name="矩形 113"/>
          <p:cNvSpPr/>
          <p:nvPr/>
        </p:nvSpPr>
        <p:spPr>
          <a:xfrm>
            <a:off x="4337549" y="4399156"/>
            <a:ext cx="5856760"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门禁、报警、信息发布子系统</a:t>
            </a:r>
          </a:p>
        </p:txBody>
      </p:sp>
      <p:sp>
        <p:nvSpPr>
          <p:cNvPr id="123" name="平行四边形 122"/>
          <p:cNvSpPr/>
          <p:nvPr/>
        </p:nvSpPr>
        <p:spPr>
          <a:xfrm>
            <a:off x="3470239" y="4300061"/>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grpSp>
        <p:nvGrpSpPr>
          <p:cNvPr id="132" name="组合 131"/>
          <p:cNvGrpSpPr/>
          <p:nvPr/>
        </p:nvGrpSpPr>
        <p:grpSpPr>
          <a:xfrm>
            <a:off x="2286000" y="5226071"/>
            <a:ext cx="1463589" cy="647401"/>
            <a:chOff x="2215144" y="4135856"/>
            <a:chExt cx="1385306" cy="842781"/>
          </a:xfrm>
        </p:grpSpPr>
        <p:sp>
          <p:nvSpPr>
            <p:cNvPr id="133" name="平行四边形 132"/>
            <p:cNvSpPr/>
            <p:nvPr/>
          </p:nvSpPr>
          <p:spPr>
            <a:xfrm>
              <a:off x="2215144" y="4135856"/>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4" name="文本框 133"/>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6</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135" name="组合 134"/>
          <p:cNvGrpSpPr/>
          <p:nvPr/>
        </p:nvGrpSpPr>
        <p:grpSpPr>
          <a:xfrm>
            <a:off x="2286000" y="6058199"/>
            <a:ext cx="1463589" cy="647401"/>
            <a:chOff x="2215144" y="5186859"/>
            <a:chExt cx="1385306" cy="842781"/>
          </a:xfrm>
        </p:grpSpPr>
        <p:sp>
          <p:nvSpPr>
            <p:cNvPr id="136" name="平行四边形 135"/>
            <p:cNvSpPr/>
            <p:nvPr/>
          </p:nvSpPr>
          <p:spPr>
            <a:xfrm>
              <a:off x="2215144" y="5186859"/>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7" name="文本框 136"/>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7</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138" name="矩形 137"/>
          <p:cNvSpPr/>
          <p:nvPr/>
        </p:nvSpPr>
        <p:spPr>
          <a:xfrm>
            <a:off x="4337548" y="5305230"/>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云存储子系统</a:t>
            </a:r>
          </a:p>
        </p:txBody>
      </p:sp>
      <p:sp>
        <p:nvSpPr>
          <p:cNvPr id="139" name="平行四边形 138"/>
          <p:cNvSpPr/>
          <p:nvPr/>
        </p:nvSpPr>
        <p:spPr>
          <a:xfrm>
            <a:off x="3470239" y="5206135"/>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0" name="矩形 139"/>
          <p:cNvSpPr/>
          <p:nvPr/>
        </p:nvSpPr>
        <p:spPr>
          <a:xfrm>
            <a:off x="4337549" y="6137358"/>
            <a:ext cx="438329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系统特色</a:t>
            </a:r>
          </a:p>
        </p:txBody>
      </p:sp>
      <p:sp>
        <p:nvSpPr>
          <p:cNvPr id="141" name="平行四边形 140"/>
          <p:cNvSpPr/>
          <p:nvPr/>
        </p:nvSpPr>
        <p:spPr>
          <a:xfrm>
            <a:off x="3470239" y="6038263"/>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2" name="矩形 141"/>
          <p:cNvSpPr/>
          <p:nvPr/>
        </p:nvSpPr>
        <p:spPr>
          <a:xfrm>
            <a:off x="3988010" y="976063"/>
            <a:ext cx="3774921" cy="584775"/>
          </a:xfrm>
          <a:prstGeom prst="rect">
            <a:avLst/>
          </a:prstGeom>
          <a:ln>
            <a:noFill/>
          </a:ln>
        </p:spPr>
        <p:txBody>
          <a:bodyPr wrap="square">
            <a:spAutoFit/>
          </a:bodyPr>
          <a:lstStyle/>
          <a:p>
            <a:pPr algn="ctr" eaLnBrk="0" hangingPunct="0"/>
            <a:r>
              <a:rPr lang="zh-CN" altLang="en-US" sz="3200" b="1" dirty="0">
                <a:latin typeface="微软雅黑" panose="020B0503020204020204" pitchFamily="34" charset="-122"/>
                <a:ea typeface="微软雅黑" panose="020B0503020204020204" pitchFamily="34" charset="-122"/>
              </a:rPr>
              <a:t>视频监控子系统</a:t>
            </a:r>
            <a:endParaRPr lang="en-US" altLang="zh-CN" sz="32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6679209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84712"/>
            <a:chOff x="-13648" y="466801"/>
            <a:chExt cx="11869753" cy="484712"/>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05033" y="489848"/>
              <a:ext cx="4056887"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校园关键区域</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solidFill>
                  <a:prstClr val="white"/>
                </a:solidFill>
              </a:endParaRPr>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76084"/>
            <a:ext cx="12192000" cy="5924346"/>
          </a:xfrm>
          <a:prstGeom prst="rect">
            <a:avLst/>
          </a:prstGeom>
        </p:spPr>
      </p:pic>
      <p:grpSp>
        <p:nvGrpSpPr>
          <p:cNvPr id="5" name="组合 4"/>
          <p:cNvGrpSpPr/>
          <p:nvPr/>
        </p:nvGrpSpPr>
        <p:grpSpPr>
          <a:xfrm>
            <a:off x="627697" y="-384096"/>
            <a:ext cx="1841723" cy="2527500"/>
            <a:chOff x="5787119" y="3838575"/>
            <a:chExt cx="1841723" cy="2527500"/>
          </a:xfrm>
        </p:grpSpPr>
        <p:sp>
          <p:nvSpPr>
            <p:cNvPr id="82" name="Line 42"/>
            <p:cNvSpPr>
              <a:spLocks noChangeShapeType="1"/>
            </p:cNvSpPr>
            <p:nvPr/>
          </p:nvSpPr>
          <p:spPr bwMode="gray">
            <a:xfrm>
              <a:off x="6203950" y="3838575"/>
              <a:ext cx="1098550" cy="1588"/>
            </a:xfrm>
            <a:prstGeom prst="line">
              <a:avLst/>
            </a:prstGeom>
            <a:noFill/>
            <a:ln w="9525">
              <a:solidFill>
                <a:srgbClr val="C0C0C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9" name="AutoShape 26"/>
            <p:cNvSpPr>
              <a:spLocks noChangeArrowheads="1"/>
            </p:cNvSpPr>
            <p:nvPr/>
          </p:nvSpPr>
          <p:spPr bwMode="gray">
            <a:xfrm>
              <a:off x="5787119" y="5488755"/>
              <a:ext cx="1841723" cy="877320"/>
            </a:xfrm>
            <a:prstGeom prst="roundRect">
              <a:avLst>
                <a:gd name="adj" fmla="val 50000"/>
              </a:avLst>
            </a:prstGeom>
            <a:solidFill>
              <a:srgbClr val="C0C0C0"/>
            </a:solid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p>
          </p:txBody>
        </p:sp>
        <p:sp>
          <p:nvSpPr>
            <p:cNvPr id="110" name="AutoShape 27"/>
            <p:cNvSpPr>
              <a:spLocks noChangeArrowheads="1"/>
            </p:cNvSpPr>
            <p:nvPr/>
          </p:nvSpPr>
          <p:spPr bwMode="gray">
            <a:xfrm>
              <a:off x="5831473" y="5540119"/>
              <a:ext cx="1731895" cy="760208"/>
            </a:xfrm>
            <a:prstGeom prst="roundRect">
              <a:avLst>
                <a:gd name="adj" fmla="val 50000"/>
              </a:avLst>
            </a:prstGeom>
            <a:solidFill>
              <a:srgbClr val="43D22A"/>
            </a:solidFill>
            <a:ln w="19050" algn="ctr">
              <a:solidFill>
                <a:srgbClr val="F8F8F8"/>
              </a:solidFill>
              <a:round/>
              <a:headEnd/>
              <a:tailEnd/>
            </a:ln>
            <a:effectLst/>
          </p:spPr>
          <p:txBody>
            <a:bodyPr wrap="none" anchor="ctr"/>
            <a:lstStyle/>
            <a:p>
              <a:pPr>
                <a:defRPr/>
              </a:pPr>
              <a:endParaRPr lang="zh-CN" altLang="en-US"/>
            </a:p>
          </p:txBody>
        </p:sp>
        <p:sp>
          <p:nvSpPr>
            <p:cNvPr id="111" name="Rectangle 30"/>
            <p:cNvSpPr>
              <a:spLocks noChangeArrowheads="1"/>
            </p:cNvSpPr>
            <p:nvPr/>
          </p:nvSpPr>
          <p:spPr bwMode="auto">
            <a:xfrm>
              <a:off x="5956160" y="5614119"/>
              <a:ext cx="16209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rPr>
                <a:t>校大门口</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grpSp>
      <p:grpSp>
        <p:nvGrpSpPr>
          <p:cNvPr id="113" name="组合 112"/>
          <p:cNvGrpSpPr/>
          <p:nvPr/>
        </p:nvGrpSpPr>
        <p:grpSpPr>
          <a:xfrm>
            <a:off x="5594274" y="1304364"/>
            <a:ext cx="2008815" cy="877321"/>
            <a:chOff x="1918446" y="3687924"/>
            <a:chExt cx="2008815" cy="877321"/>
          </a:xfrm>
        </p:grpSpPr>
        <p:sp>
          <p:nvSpPr>
            <p:cNvPr id="114" name="AutoShape 32"/>
            <p:cNvSpPr>
              <a:spLocks noChangeArrowheads="1"/>
            </p:cNvSpPr>
            <p:nvPr/>
          </p:nvSpPr>
          <p:spPr bwMode="gray">
            <a:xfrm>
              <a:off x="2028002" y="3687924"/>
              <a:ext cx="1841723" cy="877321"/>
            </a:xfrm>
            <a:prstGeom prst="roundRect">
              <a:avLst>
                <a:gd name="adj" fmla="val 50000"/>
              </a:avLst>
            </a:prstGeom>
            <a:solidFill>
              <a:srgbClr val="C0C0C0"/>
            </a:solid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p>
          </p:txBody>
        </p:sp>
        <p:sp>
          <p:nvSpPr>
            <p:cNvPr id="115" name="AutoShape 33"/>
            <p:cNvSpPr>
              <a:spLocks noChangeArrowheads="1"/>
            </p:cNvSpPr>
            <p:nvPr/>
          </p:nvSpPr>
          <p:spPr bwMode="gray">
            <a:xfrm>
              <a:off x="2072354" y="3739290"/>
              <a:ext cx="1731895" cy="760208"/>
            </a:xfrm>
            <a:prstGeom prst="roundRect">
              <a:avLst>
                <a:gd name="adj" fmla="val 50000"/>
              </a:avLst>
            </a:prstGeom>
            <a:solidFill>
              <a:schemeClr val="accent5"/>
            </a:solidFill>
            <a:ln w="19050" algn="ctr">
              <a:solidFill>
                <a:srgbClr val="F8F8F8"/>
              </a:solidFill>
              <a:round/>
              <a:headEnd/>
              <a:tailEnd/>
            </a:ln>
            <a:effectLst/>
          </p:spPr>
          <p:txBody>
            <a:bodyPr wrap="none" anchor="ctr"/>
            <a:lstStyle/>
            <a:p>
              <a:pPr>
                <a:defRPr/>
              </a:pPr>
              <a:endParaRPr lang="zh-CN" altLang="en-US"/>
            </a:p>
          </p:txBody>
        </p:sp>
        <p:sp>
          <p:nvSpPr>
            <p:cNvPr id="116" name="Rectangle 34"/>
            <p:cNvSpPr>
              <a:spLocks noChangeArrowheads="1"/>
            </p:cNvSpPr>
            <p:nvPr/>
          </p:nvSpPr>
          <p:spPr bwMode="auto">
            <a:xfrm>
              <a:off x="1918446" y="3895441"/>
              <a:ext cx="20088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rPr>
                <a:t>运动场</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grpSp>
      <p:grpSp>
        <p:nvGrpSpPr>
          <p:cNvPr id="117" name="组合 116"/>
          <p:cNvGrpSpPr/>
          <p:nvPr/>
        </p:nvGrpSpPr>
        <p:grpSpPr>
          <a:xfrm>
            <a:off x="3170225" y="1299804"/>
            <a:ext cx="1841723" cy="877321"/>
            <a:chOff x="2422957" y="5093281"/>
            <a:chExt cx="1841723" cy="877321"/>
          </a:xfrm>
          <a:solidFill>
            <a:srgbClr val="FFC000"/>
          </a:solidFill>
        </p:grpSpPr>
        <p:sp>
          <p:nvSpPr>
            <p:cNvPr id="118" name="AutoShape 35"/>
            <p:cNvSpPr>
              <a:spLocks noChangeArrowheads="1"/>
            </p:cNvSpPr>
            <p:nvPr/>
          </p:nvSpPr>
          <p:spPr bwMode="gray">
            <a:xfrm>
              <a:off x="2422957" y="5093281"/>
              <a:ext cx="1841723" cy="877321"/>
            </a:xfrm>
            <a:prstGeom prst="roundRect">
              <a:avLst>
                <a:gd name="adj" fmla="val 50000"/>
              </a:avLst>
            </a:prstGeom>
            <a:grp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p>
          </p:txBody>
        </p:sp>
        <p:sp>
          <p:nvSpPr>
            <p:cNvPr id="119" name="AutoShape 36"/>
            <p:cNvSpPr>
              <a:spLocks noChangeArrowheads="1"/>
            </p:cNvSpPr>
            <p:nvPr/>
          </p:nvSpPr>
          <p:spPr bwMode="gray">
            <a:xfrm>
              <a:off x="2467311" y="5144647"/>
              <a:ext cx="1731895" cy="760208"/>
            </a:xfrm>
            <a:prstGeom prst="roundRect">
              <a:avLst>
                <a:gd name="adj" fmla="val 50000"/>
              </a:avLst>
            </a:prstGeom>
            <a:grpFill/>
            <a:ln w="19050" algn="ctr">
              <a:solidFill>
                <a:srgbClr val="F8F8F8"/>
              </a:solidFill>
              <a:round/>
              <a:headEnd/>
              <a:tailEnd/>
            </a:ln>
            <a:effectLst/>
          </p:spPr>
          <p:txBody>
            <a:bodyPr wrap="none" anchor="ctr"/>
            <a:lstStyle/>
            <a:p>
              <a:pPr>
                <a:defRPr/>
              </a:pPr>
              <a:endParaRPr lang="zh-CN" altLang="en-US"/>
            </a:p>
          </p:txBody>
        </p:sp>
        <p:sp>
          <p:nvSpPr>
            <p:cNvPr id="120" name="Rectangle 37"/>
            <p:cNvSpPr>
              <a:spLocks noChangeArrowheads="1"/>
            </p:cNvSpPr>
            <p:nvPr/>
          </p:nvSpPr>
          <p:spPr bwMode="auto">
            <a:xfrm>
              <a:off x="2519596" y="5264940"/>
              <a:ext cx="1693878" cy="52322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rPr>
                <a:t>校园广场</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grpSp>
      <p:grpSp>
        <p:nvGrpSpPr>
          <p:cNvPr id="124" name="组合 123"/>
          <p:cNvGrpSpPr/>
          <p:nvPr/>
        </p:nvGrpSpPr>
        <p:grpSpPr>
          <a:xfrm>
            <a:off x="10238477" y="1321966"/>
            <a:ext cx="1841723" cy="877320"/>
            <a:chOff x="4378731" y="5908964"/>
            <a:chExt cx="1841723" cy="877320"/>
          </a:xfrm>
          <a:solidFill>
            <a:srgbClr val="FF0000"/>
          </a:solidFill>
        </p:grpSpPr>
        <p:sp>
          <p:nvSpPr>
            <p:cNvPr id="125" name="AutoShape 38"/>
            <p:cNvSpPr>
              <a:spLocks noChangeArrowheads="1"/>
            </p:cNvSpPr>
            <p:nvPr/>
          </p:nvSpPr>
          <p:spPr bwMode="gray">
            <a:xfrm>
              <a:off x="4378731" y="5908964"/>
              <a:ext cx="1841723" cy="877320"/>
            </a:xfrm>
            <a:prstGeom prst="roundRect">
              <a:avLst>
                <a:gd name="adj" fmla="val 50000"/>
              </a:avLst>
            </a:prstGeom>
            <a:grp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p>
          </p:txBody>
        </p:sp>
        <p:sp>
          <p:nvSpPr>
            <p:cNvPr id="126" name="AutoShape 39"/>
            <p:cNvSpPr>
              <a:spLocks noChangeArrowheads="1"/>
            </p:cNvSpPr>
            <p:nvPr/>
          </p:nvSpPr>
          <p:spPr bwMode="gray">
            <a:xfrm>
              <a:off x="4423085" y="5960329"/>
              <a:ext cx="1731895" cy="760208"/>
            </a:xfrm>
            <a:prstGeom prst="roundRect">
              <a:avLst>
                <a:gd name="adj" fmla="val 50000"/>
              </a:avLst>
            </a:prstGeom>
            <a:grpFill/>
            <a:ln w="19050" algn="ctr">
              <a:solidFill>
                <a:srgbClr val="F8F8F8"/>
              </a:solidFill>
              <a:round/>
              <a:headEnd/>
              <a:tailEnd/>
            </a:ln>
            <a:effectLst/>
          </p:spPr>
          <p:txBody>
            <a:bodyPr wrap="none" anchor="ctr"/>
            <a:lstStyle/>
            <a:p>
              <a:pPr>
                <a:defRPr/>
              </a:pPr>
              <a:endParaRPr lang="zh-CN" altLang="en-US"/>
            </a:p>
          </p:txBody>
        </p:sp>
        <p:sp>
          <p:nvSpPr>
            <p:cNvPr id="127" name="Rectangle 40"/>
            <p:cNvSpPr>
              <a:spLocks noChangeArrowheads="1"/>
            </p:cNvSpPr>
            <p:nvPr/>
          </p:nvSpPr>
          <p:spPr bwMode="auto">
            <a:xfrm>
              <a:off x="4477507" y="6116479"/>
              <a:ext cx="1620958" cy="52322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rPr>
                <a:t>校园周界</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grpSp>
      <p:sp>
        <p:nvSpPr>
          <p:cNvPr id="6" name="椭圆 5"/>
          <p:cNvSpPr/>
          <p:nvPr/>
        </p:nvSpPr>
        <p:spPr>
          <a:xfrm>
            <a:off x="6597199" y="5594533"/>
            <a:ext cx="449060" cy="435175"/>
          </a:xfrm>
          <a:prstGeom prst="ellipse">
            <a:avLst/>
          </a:prstGeom>
          <a:solidFill>
            <a:srgbClr val="41D3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9337554" y="1803935"/>
            <a:ext cx="449060" cy="435175"/>
          </a:xfrm>
          <a:prstGeom prst="ellipse">
            <a:avLst/>
          </a:prstGeom>
          <a:solidFill>
            <a:srgbClr val="43D22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5594274" y="4892927"/>
            <a:ext cx="449060" cy="4351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椭圆 129"/>
          <p:cNvSpPr/>
          <p:nvPr/>
        </p:nvSpPr>
        <p:spPr>
          <a:xfrm>
            <a:off x="975916" y="2701833"/>
            <a:ext cx="449060" cy="4351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p:cNvSpPr/>
          <p:nvPr/>
        </p:nvSpPr>
        <p:spPr>
          <a:xfrm>
            <a:off x="3677060" y="3503082"/>
            <a:ext cx="449060" cy="4351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8575554" y="3503081"/>
            <a:ext cx="449060" cy="435175"/>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6624691" y="2245511"/>
            <a:ext cx="449060" cy="435175"/>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11201317" y="2650845"/>
            <a:ext cx="449060" cy="4351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8121526" y="1000610"/>
            <a:ext cx="449060" cy="4351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椭圆 135"/>
          <p:cNvSpPr/>
          <p:nvPr/>
        </p:nvSpPr>
        <p:spPr>
          <a:xfrm>
            <a:off x="11225366" y="4114682"/>
            <a:ext cx="449060" cy="4351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椭圆 136"/>
          <p:cNvSpPr/>
          <p:nvPr/>
        </p:nvSpPr>
        <p:spPr>
          <a:xfrm>
            <a:off x="1537998" y="4549857"/>
            <a:ext cx="449060" cy="4351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椭圆 141"/>
          <p:cNvSpPr/>
          <p:nvPr/>
        </p:nvSpPr>
        <p:spPr>
          <a:xfrm>
            <a:off x="7557914" y="2476322"/>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椭圆 142"/>
          <p:cNvSpPr/>
          <p:nvPr/>
        </p:nvSpPr>
        <p:spPr>
          <a:xfrm>
            <a:off x="9100323" y="4428825"/>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5493005" y="2865358"/>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1621174" y="3129434"/>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6" name="组合 145"/>
          <p:cNvGrpSpPr/>
          <p:nvPr/>
        </p:nvGrpSpPr>
        <p:grpSpPr>
          <a:xfrm>
            <a:off x="7867416" y="1381997"/>
            <a:ext cx="1841723" cy="877320"/>
            <a:chOff x="2237095" y="2243531"/>
            <a:chExt cx="1841723" cy="877320"/>
          </a:xfrm>
          <a:solidFill>
            <a:srgbClr val="FF0066"/>
          </a:solidFill>
        </p:grpSpPr>
        <p:sp>
          <p:nvSpPr>
            <p:cNvPr id="147" name="AutoShape 26"/>
            <p:cNvSpPr>
              <a:spLocks noChangeArrowheads="1"/>
            </p:cNvSpPr>
            <p:nvPr/>
          </p:nvSpPr>
          <p:spPr bwMode="gray">
            <a:xfrm>
              <a:off x="2237095" y="2243531"/>
              <a:ext cx="1841723" cy="877320"/>
            </a:xfrm>
            <a:prstGeom prst="roundRect">
              <a:avLst>
                <a:gd name="adj" fmla="val 50000"/>
              </a:avLst>
            </a:prstGeom>
            <a:grp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p>
          </p:txBody>
        </p:sp>
        <p:sp>
          <p:nvSpPr>
            <p:cNvPr id="148" name="AutoShape 27"/>
            <p:cNvSpPr>
              <a:spLocks noChangeArrowheads="1"/>
            </p:cNvSpPr>
            <p:nvPr/>
          </p:nvSpPr>
          <p:spPr bwMode="gray">
            <a:xfrm>
              <a:off x="2281449" y="2294895"/>
              <a:ext cx="1731895" cy="760208"/>
            </a:xfrm>
            <a:prstGeom prst="roundRect">
              <a:avLst>
                <a:gd name="adj" fmla="val 50000"/>
              </a:avLst>
            </a:prstGeom>
            <a:grpFill/>
            <a:ln w="19050" algn="ctr">
              <a:solidFill>
                <a:srgbClr val="F8F8F8"/>
              </a:solidFill>
              <a:round/>
              <a:headEnd/>
              <a:tailEnd/>
            </a:ln>
            <a:effectLst/>
          </p:spPr>
          <p:txBody>
            <a:bodyPr wrap="none" anchor="ctr"/>
            <a:lstStyle/>
            <a:p>
              <a:pPr>
                <a:defRPr/>
              </a:pPr>
              <a:endParaRPr lang="zh-CN" altLang="en-US"/>
            </a:p>
          </p:txBody>
        </p:sp>
        <p:sp>
          <p:nvSpPr>
            <p:cNvPr id="149" name="Rectangle 30"/>
            <p:cNvSpPr>
              <a:spLocks noChangeArrowheads="1"/>
            </p:cNvSpPr>
            <p:nvPr/>
          </p:nvSpPr>
          <p:spPr bwMode="auto">
            <a:xfrm>
              <a:off x="2335859" y="2451046"/>
              <a:ext cx="1620957" cy="52322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rPr>
                <a:t>主要通道</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grpSp>
      <p:grpSp>
        <p:nvGrpSpPr>
          <p:cNvPr id="150" name="组合 149"/>
          <p:cNvGrpSpPr/>
          <p:nvPr/>
        </p:nvGrpSpPr>
        <p:grpSpPr>
          <a:xfrm>
            <a:off x="437844" y="5919614"/>
            <a:ext cx="1841723" cy="877320"/>
            <a:chOff x="2237095" y="2243531"/>
            <a:chExt cx="1841723" cy="877320"/>
          </a:xfrm>
          <a:solidFill>
            <a:srgbClr val="7030A0"/>
          </a:solidFill>
        </p:grpSpPr>
        <p:sp>
          <p:nvSpPr>
            <p:cNvPr id="151" name="AutoShape 26"/>
            <p:cNvSpPr>
              <a:spLocks noChangeArrowheads="1"/>
            </p:cNvSpPr>
            <p:nvPr/>
          </p:nvSpPr>
          <p:spPr bwMode="gray">
            <a:xfrm>
              <a:off x="2237095" y="2243531"/>
              <a:ext cx="1841723" cy="877320"/>
            </a:xfrm>
            <a:prstGeom prst="roundRect">
              <a:avLst>
                <a:gd name="adj" fmla="val 50000"/>
              </a:avLst>
            </a:prstGeom>
            <a:grp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p>
          </p:txBody>
        </p:sp>
        <p:sp>
          <p:nvSpPr>
            <p:cNvPr id="152" name="AutoShape 27"/>
            <p:cNvSpPr>
              <a:spLocks noChangeArrowheads="1"/>
            </p:cNvSpPr>
            <p:nvPr/>
          </p:nvSpPr>
          <p:spPr bwMode="gray">
            <a:xfrm>
              <a:off x="2281449" y="2294895"/>
              <a:ext cx="1731895" cy="760208"/>
            </a:xfrm>
            <a:prstGeom prst="roundRect">
              <a:avLst>
                <a:gd name="adj" fmla="val 50000"/>
              </a:avLst>
            </a:prstGeom>
            <a:grpFill/>
            <a:ln w="19050" algn="ctr">
              <a:solidFill>
                <a:srgbClr val="F8F8F8"/>
              </a:solidFill>
              <a:round/>
              <a:headEnd/>
              <a:tailEnd/>
            </a:ln>
            <a:effectLst/>
          </p:spPr>
          <p:txBody>
            <a:bodyPr wrap="none" anchor="ctr"/>
            <a:lstStyle/>
            <a:p>
              <a:pPr>
                <a:defRPr/>
              </a:pPr>
              <a:endParaRPr lang="zh-CN" altLang="en-US"/>
            </a:p>
          </p:txBody>
        </p:sp>
        <p:sp>
          <p:nvSpPr>
            <p:cNvPr id="153" name="Rectangle 30"/>
            <p:cNvSpPr>
              <a:spLocks noChangeArrowheads="1"/>
            </p:cNvSpPr>
            <p:nvPr/>
          </p:nvSpPr>
          <p:spPr bwMode="auto">
            <a:xfrm>
              <a:off x="2515396" y="2451046"/>
              <a:ext cx="1261884" cy="52322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rPr>
                <a:t>教室内</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grpSp>
      <p:grpSp>
        <p:nvGrpSpPr>
          <p:cNvPr id="154" name="组合 153"/>
          <p:cNvGrpSpPr/>
          <p:nvPr/>
        </p:nvGrpSpPr>
        <p:grpSpPr>
          <a:xfrm>
            <a:off x="2859701" y="5912421"/>
            <a:ext cx="2008815" cy="877321"/>
            <a:chOff x="1918446" y="3687924"/>
            <a:chExt cx="2008815" cy="877321"/>
          </a:xfrm>
          <a:solidFill>
            <a:srgbClr val="7030A0"/>
          </a:solidFill>
        </p:grpSpPr>
        <p:sp>
          <p:nvSpPr>
            <p:cNvPr id="155" name="AutoShape 32"/>
            <p:cNvSpPr>
              <a:spLocks noChangeArrowheads="1"/>
            </p:cNvSpPr>
            <p:nvPr/>
          </p:nvSpPr>
          <p:spPr bwMode="gray">
            <a:xfrm>
              <a:off x="2028002" y="3687924"/>
              <a:ext cx="1841723" cy="877321"/>
            </a:xfrm>
            <a:prstGeom prst="roundRect">
              <a:avLst>
                <a:gd name="adj" fmla="val 50000"/>
              </a:avLst>
            </a:prstGeom>
            <a:grp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p>
          </p:txBody>
        </p:sp>
        <p:sp>
          <p:nvSpPr>
            <p:cNvPr id="156" name="AutoShape 33"/>
            <p:cNvSpPr>
              <a:spLocks noChangeArrowheads="1"/>
            </p:cNvSpPr>
            <p:nvPr/>
          </p:nvSpPr>
          <p:spPr bwMode="gray">
            <a:xfrm>
              <a:off x="2072354" y="3739290"/>
              <a:ext cx="1731895" cy="760208"/>
            </a:xfrm>
            <a:prstGeom prst="roundRect">
              <a:avLst>
                <a:gd name="adj" fmla="val 50000"/>
              </a:avLst>
            </a:prstGeom>
            <a:grpFill/>
            <a:ln w="19050" algn="ctr">
              <a:solidFill>
                <a:srgbClr val="F8F8F8"/>
              </a:solidFill>
              <a:round/>
              <a:headEnd/>
              <a:tailEnd/>
            </a:ln>
            <a:effectLst/>
          </p:spPr>
          <p:txBody>
            <a:bodyPr wrap="none" anchor="ctr"/>
            <a:lstStyle/>
            <a:p>
              <a:pPr>
                <a:defRPr/>
              </a:pPr>
              <a:endParaRPr lang="zh-CN" altLang="en-US"/>
            </a:p>
          </p:txBody>
        </p:sp>
        <p:sp>
          <p:nvSpPr>
            <p:cNvPr id="157" name="Rectangle 34"/>
            <p:cNvSpPr>
              <a:spLocks noChangeArrowheads="1"/>
            </p:cNvSpPr>
            <p:nvPr/>
          </p:nvSpPr>
          <p:spPr bwMode="auto">
            <a:xfrm>
              <a:off x="1918446" y="3895441"/>
              <a:ext cx="2008815" cy="523220"/>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rPr>
                <a:t>出入口</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grpSp>
      <p:grpSp>
        <p:nvGrpSpPr>
          <p:cNvPr id="158" name="组合 157"/>
          <p:cNvGrpSpPr/>
          <p:nvPr/>
        </p:nvGrpSpPr>
        <p:grpSpPr>
          <a:xfrm>
            <a:off x="5335659" y="5919614"/>
            <a:ext cx="1979542" cy="877320"/>
            <a:chOff x="2156325" y="2243531"/>
            <a:chExt cx="1979542" cy="877320"/>
          </a:xfrm>
          <a:solidFill>
            <a:srgbClr val="7030A0"/>
          </a:solidFill>
        </p:grpSpPr>
        <p:sp>
          <p:nvSpPr>
            <p:cNvPr id="159" name="AutoShape 26"/>
            <p:cNvSpPr>
              <a:spLocks noChangeArrowheads="1"/>
            </p:cNvSpPr>
            <p:nvPr/>
          </p:nvSpPr>
          <p:spPr bwMode="gray">
            <a:xfrm>
              <a:off x="2237095" y="2243531"/>
              <a:ext cx="1841723" cy="877320"/>
            </a:xfrm>
            <a:prstGeom prst="roundRect">
              <a:avLst>
                <a:gd name="adj" fmla="val 50000"/>
              </a:avLst>
            </a:prstGeom>
            <a:grp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p>
          </p:txBody>
        </p:sp>
        <p:sp>
          <p:nvSpPr>
            <p:cNvPr id="160" name="AutoShape 27"/>
            <p:cNvSpPr>
              <a:spLocks noChangeArrowheads="1"/>
            </p:cNvSpPr>
            <p:nvPr/>
          </p:nvSpPr>
          <p:spPr bwMode="gray">
            <a:xfrm>
              <a:off x="2281449" y="2294895"/>
              <a:ext cx="1731895" cy="760208"/>
            </a:xfrm>
            <a:prstGeom prst="roundRect">
              <a:avLst>
                <a:gd name="adj" fmla="val 50000"/>
              </a:avLst>
            </a:prstGeom>
            <a:grpFill/>
            <a:ln w="19050" algn="ctr">
              <a:solidFill>
                <a:srgbClr val="F8F8F8"/>
              </a:solidFill>
              <a:round/>
              <a:headEnd/>
              <a:tailEnd/>
            </a:ln>
            <a:effectLst/>
          </p:spPr>
          <p:txBody>
            <a:bodyPr wrap="none" anchor="ctr"/>
            <a:lstStyle/>
            <a:p>
              <a:pPr>
                <a:defRPr/>
              </a:pPr>
              <a:endParaRPr lang="zh-CN" altLang="en-US"/>
            </a:p>
          </p:txBody>
        </p:sp>
        <p:sp>
          <p:nvSpPr>
            <p:cNvPr id="161" name="Rectangle 30"/>
            <p:cNvSpPr>
              <a:spLocks noChangeArrowheads="1"/>
            </p:cNvSpPr>
            <p:nvPr/>
          </p:nvSpPr>
          <p:spPr bwMode="auto">
            <a:xfrm>
              <a:off x="2156325" y="2451046"/>
              <a:ext cx="1979542" cy="521321"/>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rPr>
                <a:t>楼梯</a:t>
              </a:r>
              <a:r>
                <a:rPr lang="en-US" altLang="zh-CN" sz="2800" b="1" dirty="0">
                  <a:solidFill>
                    <a:schemeClr val="bg1"/>
                  </a:solidFill>
                  <a:latin typeface="微软雅黑" panose="020B0503020204020204" pitchFamily="34" charset="-122"/>
                  <a:ea typeface="微软雅黑" panose="020B0503020204020204" pitchFamily="34" charset="-122"/>
                </a:rPr>
                <a:t>/</a:t>
              </a:r>
              <a:r>
                <a:rPr lang="zh-CN" altLang="en-US" sz="2800" b="1" dirty="0">
                  <a:solidFill>
                    <a:schemeClr val="bg1"/>
                  </a:solidFill>
                  <a:latin typeface="微软雅黑" panose="020B0503020204020204" pitchFamily="34" charset="-122"/>
                  <a:ea typeface="微软雅黑" panose="020B0503020204020204" pitchFamily="34" charset="-122"/>
                </a:rPr>
                <a:t>电梯</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grpSp>
      <p:grpSp>
        <p:nvGrpSpPr>
          <p:cNvPr id="162" name="组合 161"/>
          <p:cNvGrpSpPr/>
          <p:nvPr/>
        </p:nvGrpSpPr>
        <p:grpSpPr>
          <a:xfrm>
            <a:off x="7741990" y="5919614"/>
            <a:ext cx="1841723" cy="877320"/>
            <a:chOff x="2237095" y="2243531"/>
            <a:chExt cx="1841723" cy="877320"/>
          </a:xfrm>
          <a:solidFill>
            <a:srgbClr val="7030A0"/>
          </a:solidFill>
        </p:grpSpPr>
        <p:sp>
          <p:nvSpPr>
            <p:cNvPr id="163" name="AutoShape 26"/>
            <p:cNvSpPr>
              <a:spLocks noChangeArrowheads="1"/>
            </p:cNvSpPr>
            <p:nvPr/>
          </p:nvSpPr>
          <p:spPr bwMode="gray">
            <a:xfrm>
              <a:off x="2237095" y="2243531"/>
              <a:ext cx="1841723" cy="877320"/>
            </a:xfrm>
            <a:prstGeom prst="roundRect">
              <a:avLst>
                <a:gd name="adj" fmla="val 50000"/>
              </a:avLst>
            </a:prstGeom>
            <a:grp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p>
          </p:txBody>
        </p:sp>
        <p:sp>
          <p:nvSpPr>
            <p:cNvPr id="164" name="AutoShape 27"/>
            <p:cNvSpPr>
              <a:spLocks noChangeArrowheads="1"/>
            </p:cNvSpPr>
            <p:nvPr/>
          </p:nvSpPr>
          <p:spPr bwMode="gray">
            <a:xfrm>
              <a:off x="2281449" y="2294895"/>
              <a:ext cx="1731895" cy="760208"/>
            </a:xfrm>
            <a:prstGeom prst="roundRect">
              <a:avLst>
                <a:gd name="adj" fmla="val 50000"/>
              </a:avLst>
            </a:prstGeom>
            <a:grpFill/>
            <a:ln w="19050" algn="ctr">
              <a:solidFill>
                <a:srgbClr val="F8F8F8"/>
              </a:solidFill>
              <a:round/>
              <a:headEnd/>
              <a:tailEnd/>
            </a:ln>
            <a:effectLst/>
          </p:spPr>
          <p:txBody>
            <a:bodyPr wrap="none" anchor="ctr"/>
            <a:lstStyle/>
            <a:p>
              <a:pPr>
                <a:defRPr/>
              </a:pPr>
              <a:endParaRPr lang="zh-CN" altLang="en-US"/>
            </a:p>
          </p:txBody>
        </p:sp>
        <p:sp>
          <p:nvSpPr>
            <p:cNvPr id="165" name="Rectangle 30"/>
            <p:cNvSpPr>
              <a:spLocks noChangeArrowheads="1"/>
            </p:cNvSpPr>
            <p:nvPr/>
          </p:nvSpPr>
          <p:spPr bwMode="auto">
            <a:xfrm>
              <a:off x="2694932" y="2451046"/>
              <a:ext cx="902811" cy="52322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rPr>
                <a:t>楼道</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grpSp>
      <p:grpSp>
        <p:nvGrpSpPr>
          <p:cNvPr id="166" name="组合 165"/>
          <p:cNvGrpSpPr/>
          <p:nvPr/>
        </p:nvGrpSpPr>
        <p:grpSpPr>
          <a:xfrm>
            <a:off x="9978905" y="5942888"/>
            <a:ext cx="1841723" cy="877320"/>
            <a:chOff x="2237095" y="2243531"/>
            <a:chExt cx="1841723" cy="877320"/>
          </a:xfrm>
          <a:solidFill>
            <a:srgbClr val="7030A0"/>
          </a:solidFill>
        </p:grpSpPr>
        <p:sp>
          <p:nvSpPr>
            <p:cNvPr id="167" name="AutoShape 26"/>
            <p:cNvSpPr>
              <a:spLocks noChangeArrowheads="1"/>
            </p:cNvSpPr>
            <p:nvPr/>
          </p:nvSpPr>
          <p:spPr bwMode="gray">
            <a:xfrm>
              <a:off x="2237095" y="2243531"/>
              <a:ext cx="1841723" cy="877320"/>
            </a:xfrm>
            <a:prstGeom prst="roundRect">
              <a:avLst>
                <a:gd name="adj" fmla="val 50000"/>
              </a:avLst>
            </a:prstGeom>
            <a:grp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p>
          </p:txBody>
        </p:sp>
        <p:sp>
          <p:nvSpPr>
            <p:cNvPr id="168" name="AutoShape 27"/>
            <p:cNvSpPr>
              <a:spLocks noChangeArrowheads="1"/>
            </p:cNvSpPr>
            <p:nvPr/>
          </p:nvSpPr>
          <p:spPr bwMode="gray">
            <a:xfrm>
              <a:off x="2281449" y="2294895"/>
              <a:ext cx="1731895" cy="760208"/>
            </a:xfrm>
            <a:prstGeom prst="roundRect">
              <a:avLst>
                <a:gd name="adj" fmla="val 50000"/>
              </a:avLst>
            </a:prstGeom>
            <a:grpFill/>
            <a:ln w="19050" algn="ctr">
              <a:solidFill>
                <a:srgbClr val="F8F8F8"/>
              </a:solidFill>
              <a:round/>
              <a:headEnd/>
              <a:tailEnd/>
            </a:ln>
            <a:effectLst/>
          </p:spPr>
          <p:txBody>
            <a:bodyPr wrap="none" anchor="ctr"/>
            <a:lstStyle/>
            <a:p>
              <a:pPr>
                <a:defRPr/>
              </a:pPr>
              <a:endParaRPr lang="zh-CN" altLang="en-US"/>
            </a:p>
          </p:txBody>
        </p:sp>
        <p:sp>
          <p:nvSpPr>
            <p:cNvPr id="169" name="Rectangle 30"/>
            <p:cNvSpPr>
              <a:spLocks noChangeArrowheads="1"/>
            </p:cNvSpPr>
            <p:nvPr/>
          </p:nvSpPr>
          <p:spPr bwMode="auto">
            <a:xfrm>
              <a:off x="2694932" y="2451046"/>
              <a:ext cx="902811" cy="52322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rPr>
                <a:t>走廊</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grpSp>
      <p:grpSp>
        <p:nvGrpSpPr>
          <p:cNvPr id="170" name="组合 169"/>
          <p:cNvGrpSpPr/>
          <p:nvPr/>
        </p:nvGrpSpPr>
        <p:grpSpPr>
          <a:xfrm>
            <a:off x="448533" y="4767444"/>
            <a:ext cx="1841723" cy="877320"/>
            <a:chOff x="2237095" y="2243531"/>
            <a:chExt cx="1841723" cy="877320"/>
          </a:xfrm>
          <a:solidFill>
            <a:srgbClr val="7030A0"/>
          </a:solidFill>
        </p:grpSpPr>
        <p:sp>
          <p:nvSpPr>
            <p:cNvPr id="171" name="AutoShape 26"/>
            <p:cNvSpPr>
              <a:spLocks noChangeArrowheads="1"/>
            </p:cNvSpPr>
            <p:nvPr/>
          </p:nvSpPr>
          <p:spPr bwMode="gray">
            <a:xfrm>
              <a:off x="2237095" y="2243531"/>
              <a:ext cx="1841723" cy="877320"/>
            </a:xfrm>
            <a:prstGeom prst="roundRect">
              <a:avLst>
                <a:gd name="adj" fmla="val 50000"/>
              </a:avLst>
            </a:prstGeom>
            <a:grp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p>
          </p:txBody>
        </p:sp>
        <p:sp>
          <p:nvSpPr>
            <p:cNvPr id="172" name="AutoShape 27"/>
            <p:cNvSpPr>
              <a:spLocks noChangeArrowheads="1"/>
            </p:cNvSpPr>
            <p:nvPr/>
          </p:nvSpPr>
          <p:spPr bwMode="gray">
            <a:xfrm>
              <a:off x="2281449" y="2294895"/>
              <a:ext cx="1731895" cy="760208"/>
            </a:xfrm>
            <a:prstGeom prst="roundRect">
              <a:avLst>
                <a:gd name="adj" fmla="val 50000"/>
              </a:avLst>
            </a:prstGeom>
            <a:grpFill/>
            <a:ln w="19050" algn="ctr">
              <a:solidFill>
                <a:srgbClr val="F8F8F8"/>
              </a:solidFill>
              <a:round/>
              <a:headEnd/>
              <a:tailEnd/>
            </a:ln>
            <a:effectLst/>
          </p:spPr>
          <p:txBody>
            <a:bodyPr wrap="none" anchor="ctr"/>
            <a:lstStyle/>
            <a:p>
              <a:pPr>
                <a:defRPr/>
              </a:pPr>
              <a:endParaRPr lang="zh-CN" altLang="en-US"/>
            </a:p>
          </p:txBody>
        </p:sp>
        <p:sp>
          <p:nvSpPr>
            <p:cNvPr id="173" name="Rectangle 30"/>
            <p:cNvSpPr>
              <a:spLocks noChangeArrowheads="1"/>
            </p:cNvSpPr>
            <p:nvPr/>
          </p:nvSpPr>
          <p:spPr bwMode="auto">
            <a:xfrm>
              <a:off x="2694932" y="2451046"/>
              <a:ext cx="902811" cy="52322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rPr>
                <a:t>食堂</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grpSp>
      <p:grpSp>
        <p:nvGrpSpPr>
          <p:cNvPr id="174" name="组合 173"/>
          <p:cNvGrpSpPr/>
          <p:nvPr/>
        </p:nvGrpSpPr>
        <p:grpSpPr>
          <a:xfrm>
            <a:off x="10005750" y="4924527"/>
            <a:ext cx="1841723" cy="877320"/>
            <a:chOff x="2237095" y="2243531"/>
            <a:chExt cx="1841723" cy="877320"/>
          </a:xfrm>
          <a:solidFill>
            <a:srgbClr val="7030A0"/>
          </a:solidFill>
        </p:grpSpPr>
        <p:sp>
          <p:nvSpPr>
            <p:cNvPr id="175" name="AutoShape 26"/>
            <p:cNvSpPr>
              <a:spLocks noChangeArrowheads="1"/>
            </p:cNvSpPr>
            <p:nvPr/>
          </p:nvSpPr>
          <p:spPr bwMode="gray">
            <a:xfrm>
              <a:off x="2237095" y="2243531"/>
              <a:ext cx="1841723" cy="877320"/>
            </a:xfrm>
            <a:prstGeom prst="roundRect">
              <a:avLst>
                <a:gd name="adj" fmla="val 50000"/>
              </a:avLst>
            </a:prstGeom>
            <a:grp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p>
          </p:txBody>
        </p:sp>
        <p:sp>
          <p:nvSpPr>
            <p:cNvPr id="176" name="AutoShape 27"/>
            <p:cNvSpPr>
              <a:spLocks noChangeArrowheads="1"/>
            </p:cNvSpPr>
            <p:nvPr/>
          </p:nvSpPr>
          <p:spPr bwMode="gray">
            <a:xfrm>
              <a:off x="2281449" y="2294895"/>
              <a:ext cx="1731895" cy="760208"/>
            </a:xfrm>
            <a:prstGeom prst="roundRect">
              <a:avLst>
                <a:gd name="adj" fmla="val 50000"/>
              </a:avLst>
            </a:prstGeom>
            <a:grpFill/>
            <a:ln w="19050" algn="ctr">
              <a:solidFill>
                <a:srgbClr val="F8F8F8"/>
              </a:solidFill>
              <a:round/>
              <a:headEnd/>
              <a:tailEnd/>
            </a:ln>
            <a:effectLst/>
          </p:spPr>
          <p:txBody>
            <a:bodyPr wrap="none" anchor="ctr"/>
            <a:lstStyle/>
            <a:p>
              <a:pPr>
                <a:defRPr/>
              </a:pPr>
              <a:endParaRPr lang="zh-CN" altLang="en-US"/>
            </a:p>
          </p:txBody>
        </p:sp>
        <p:sp>
          <p:nvSpPr>
            <p:cNvPr id="177" name="Rectangle 30"/>
            <p:cNvSpPr>
              <a:spLocks noChangeArrowheads="1"/>
            </p:cNvSpPr>
            <p:nvPr/>
          </p:nvSpPr>
          <p:spPr bwMode="auto">
            <a:xfrm>
              <a:off x="2342271" y="2451046"/>
              <a:ext cx="1608134" cy="52322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rPr>
                <a:t>室内大厅</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grpSp>
      <p:sp>
        <p:nvSpPr>
          <p:cNvPr id="74" name="椭圆 73"/>
          <p:cNvSpPr/>
          <p:nvPr/>
        </p:nvSpPr>
        <p:spPr>
          <a:xfrm>
            <a:off x="4868516" y="3938256"/>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4556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8"/>
                                        </p:tgtEl>
                                        <p:attrNameLst>
                                          <p:attrName>style.visibility</p:attrName>
                                        </p:attrNameLst>
                                      </p:cBhvr>
                                      <p:to>
                                        <p:strVal val="visible"/>
                                      </p:to>
                                    </p:set>
                                    <p:anim calcmode="lin" valueType="num">
                                      <p:cBhvr additive="base">
                                        <p:cTn id="7" dur="500" fill="hold"/>
                                        <p:tgtEl>
                                          <p:spTgt spid="128"/>
                                        </p:tgtEl>
                                        <p:attrNameLst>
                                          <p:attrName>ppt_x</p:attrName>
                                        </p:attrNameLst>
                                      </p:cBhvr>
                                      <p:tavLst>
                                        <p:tav tm="0">
                                          <p:val>
                                            <p:strVal val="#ppt_x"/>
                                          </p:val>
                                        </p:tav>
                                        <p:tav tm="100000">
                                          <p:val>
                                            <p:strVal val="#ppt_x"/>
                                          </p:val>
                                        </p:tav>
                                      </p:tavLst>
                                    </p:anim>
                                    <p:anim calcmode="lin" valueType="num">
                                      <p:cBhvr additive="base">
                                        <p:cTn id="8" dur="500" fill="hold"/>
                                        <p:tgtEl>
                                          <p:spTgt spid="1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0"/>
                                        </p:tgtEl>
                                        <p:attrNameLst>
                                          <p:attrName>style.visibility</p:attrName>
                                        </p:attrNameLst>
                                      </p:cBhvr>
                                      <p:to>
                                        <p:strVal val="visible"/>
                                      </p:to>
                                    </p:set>
                                    <p:anim calcmode="lin" valueType="num">
                                      <p:cBhvr additive="base">
                                        <p:cTn id="19" dur="500" fill="hold"/>
                                        <p:tgtEl>
                                          <p:spTgt spid="130"/>
                                        </p:tgtEl>
                                        <p:attrNameLst>
                                          <p:attrName>ppt_x</p:attrName>
                                        </p:attrNameLst>
                                      </p:cBhvr>
                                      <p:tavLst>
                                        <p:tav tm="0">
                                          <p:val>
                                            <p:strVal val="#ppt_x"/>
                                          </p:val>
                                        </p:tav>
                                        <p:tav tm="100000">
                                          <p:val>
                                            <p:strVal val="#ppt_x"/>
                                          </p:val>
                                        </p:tav>
                                      </p:tavLst>
                                    </p:anim>
                                    <p:anim calcmode="lin" valueType="num">
                                      <p:cBhvr additive="base">
                                        <p:cTn id="20" dur="500" fill="hold"/>
                                        <p:tgtEl>
                                          <p:spTgt spid="13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31"/>
                                        </p:tgtEl>
                                        <p:attrNameLst>
                                          <p:attrName>style.visibility</p:attrName>
                                        </p:attrNameLst>
                                      </p:cBhvr>
                                      <p:to>
                                        <p:strVal val="visible"/>
                                      </p:to>
                                    </p:set>
                                    <p:anim calcmode="lin" valueType="num">
                                      <p:cBhvr additive="base">
                                        <p:cTn id="23" dur="500" fill="hold"/>
                                        <p:tgtEl>
                                          <p:spTgt spid="131"/>
                                        </p:tgtEl>
                                        <p:attrNameLst>
                                          <p:attrName>ppt_x</p:attrName>
                                        </p:attrNameLst>
                                      </p:cBhvr>
                                      <p:tavLst>
                                        <p:tav tm="0">
                                          <p:val>
                                            <p:strVal val="#ppt_x"/>
                                          </p:val>
                                        </p:tav>
                                        <p:tav tm="100000">
                                          <p:val>
                                            <p:strVal val="#ppt_x"/>
                                          </p:val>
                                        </p:tav>
                                      </p:tavLst>
                                    </p:anim>
                                    <p:anim calcmode="lin" valueType="num">
                                      <p:cBhvr additive="base">
                                        <p:cTn id="24" dur="500" fill="hold"/>
                                        <p:tgtEl>
                                          <p:spTgt spid="131"/>
                                        </p:tgtEl>
                                        <p:attrNameLst>
                                          <p:attrName>ppt_y</p:attrName>
                                        </p:attrNameLst>
                                      </p:cBhvr>
                                      <p:tavLst>
                                        <p:tav tm="0">
                                          <p:val>
                                            <p:strVal val="1+#ppt_h/2"/>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9"/>
                                        </p:tgtEl>
                                        <p:attrNameLst>
                                          <p:attrName>style.visibility</p:attrName>
                                        </p:attrNameLst>
                                      </p:cBhvr>
                                      <p:to>
                                        <p:strVal val="visible"/>
                                      </p:to>
                                    </p:set>
                                    <p:animEffect transition="in" filter="fade">
                                      <p:cBhvr>
                                        <p:cTn id="27" dur="1000"/>
                                        <p:tgtEl>
                                          <p:spTgt spid="129"/>
                                        </p:tgtEl>
                                      </p:cBhvr>
                                    </p:animEffect>
                                    <p:anim calcmode="lin" valueType="num">
                                      <p:cBhvr>
                                        <p:cTn id="28" dur="1000" fill="hold"/>
                                        <p:tgtEl>
                                          <p:spTgt spid="129"/>
                                        </p:tgtEl>
                                        <p:attrNameLst>
                                          <p:attrName>ppt_x</p:attrName>
                                        </p:attrNameLst>
                                      </p:cBhvr>
                                      <p:tavLst>
                                        <p:tav tm="0">
                                          <p:val>
                                            <p:strVal val="#ppt_x"/>
                                          </p:val>
                                        </p:tav>
                                        <p:tav tm="100000">
                                          <p:val>
                                            <p:strVal val="#ppt_x"/>
                                          </p:val>
                                        </p:tav>
                                      </p:tavLst>
                                    </p:anim>
                                    <p:anim calcmode="lin" valueType="num">
                                      <p:cBhvr>
                                        <p:cTn id="29" dur="1000" fill="hold"/>
                                        <p:tgtEl>
                                          <p:spTgt spid="129"/>
                                        </p:tgtEl>
                                        <p:attrNameLst>
                                          <p:attrName>ppt_y</p:attrName>
                                        </p:attrNameLst>
                                      </p:cBhvr>
                                      <p:tavLst>
                                        <p:tav tm="0">
                                          <p:val>
                                            <p:strVal val="#ppt_y+.1"/>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17"/>
                                        </p:tgtEl>
                                        <p:attrNameLst>
                                          <p:attrName>style.visibility</p:attrName>
                                        </p:attrNameLst>
                                      </p:cBhvr>
                                      <p:to>
                                        <p:strVal val="visible"/>
                                      </p:to>
                                    </p:set>
                                    <p:anim calcmode="lin" valueType="num">
                                      <p:cBhvr additive="base">
                                        <p:cTn id="32" dur="500" fill="hold"/>
                                        <p:tgtEl>
                                          <p:spTgt spid="117"/>
                                        </p:tgtEl>
                                        <p:attrNameLst>
                                          <p:attrName>ppt_x</p:attrName>
                                        </p:attrNameLst>
                                      </p:cBhvr>
                                      <p:tavLst>
                                        <p:tav tm="0">
                                          <p:val>
                                            <p:strVal val="#ppt_x"/>
                                          </p:val>
                                        </p:tav>
                                        <p:tav tm="100000">
                                          <p:val>
                                            <p:strVal val="#ppt_x"/>
                                          </p:val>
                                        </p:tav>
                                      </p:tavLst>
                                    </p:anim>
                                    <p:anim calcmode="lin" valueType="num">
                                      <p:cBhvr additive="base">
                                        <p:cTn id="33" dur="500" fill="hold"/>
                                        <p:tgtEl>
                                          <p:spTgt spid="11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32"/>
                                        </p:tgtEl>
                                        <p:attrNameLst>
                                          <p:attrName>style.visibility</p:attrName>
                                        </p:attrNameLst>
                                      </p:cBhvr>
                                      <p:to>
                                        <p:strVal val="visible"/>
                                      </p:to>
                                    </p:set>
                                    <p:anim calcmode="lin" valueType="num">
                                      <p:cBhvr additive="base">
                                        <p:cTn id="38" dur="500" fill="hold"/>
                                        <p:tgtEl>
                                          <p:spTgt spid="132"/>
                                        </p:tgtEl>
                                        <p:attrNameLst>
                                          <p:attrName>ppt_x</p:attrName>
                                        </p:attrNameLst>
                                      </p:cBhvr>
                                      <p:tavLst>
                                        <p:tav tm="0">
                                          <p:val>
                                            <p:strVal val="#ppt_x"/>
                                          </p:val>
                                        </p:tav>
                                        <p:tav tm="100000">
                                          <p:val>
                                            <p:strVal val="#ppt_x"/>
                                          </p:val>
                                        </p:tav>
                                      </p:tavLst>
                                    </p:anim>
                                    <p:anim calcmode="lin" valueType="num">
                                      <p:cBhvr additive="base">
                                        <p:cTn id="39" dur="500" fill="hold"/>
                                        <p:tgtEl>
                                          <p:spTgt spid="132"/>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33"/>
                                        </p:tgtEl>
                                        <p:attrNameLst>
                                          <p:attrName>style.visibility</p:attrName>
                                        </p:attrNameLst>
                                      </p:cBhvr>
                                      <p:to>
                                        <p:strVal val="visible"/>
                                      </p:to>
                                    </p:set>
                                    <p:anim calcmode="lin" valueType="num">
                                      <p:cBhvr additive="base">
                                        <p:cTn id="42" dur="500" fill="hold"/>
                                        <p:tgtEl>
                                          <p:spTgt spid="133"/>
                                        </p:tgtEl>
                                        <p:attrNameLst>
                                          <p:attrName>ppt_x</p:attrName>
                                        </p:attrNameLst>
                                      </p:cBhvr>
                                      <p:tavLst>
                                        <p:tav tm="0">
                                          <p:val>
                                            <p:strVal val="#ppt_x"/>
                                          </p:val>
                                        </p:tav>
                                        <p:tav tm="100000">
                                          <p:val>
                                            <p:strVal val="#ppt_x"/>
                                          </p:val>
                                        </p:tav>
                                      </p:tavLst>
                                    </p:anim>
                                    <p:anim calcmode="lin" valueType="num">
                                      <p:cBhvr additive="base">
                                        <p:cTn id="43" dur="500" fill="hold"/>
                                        <p:tgtEl>
                                          <p:spTgt spid="133"/>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113"/>
                                        </p:tgtEl>
                                        <p:attrNameLst>
                                          <p:attrName>style.visibility</p:attrName>
                                        </p:attrNameLst>
                                      </p:cBhvr>
                                      <p:to>
                                        <p:strVal val="visible"/>
                                      </p:to>
                                    </p:set>
                                    <p:anim calcmode="lin" valueType="num">
                                      <p:cBhvr additive="base">
                                        <p:cTn id="46" dur="500" fill="hold"/>
                                        <p:tgtEl>
                                          <p:spTgt spid="113"/>
                                        </p:tgtEl>
                                        <p:attrNameLst>
                                          <p:attrName>ppt_x</p:attrName>
                                        </p:attrNameLst>
                                      </p:cBhvr>
                                      <p:tavLst>
                                        <p:tav tm="0">
                                          <p:val>
                                            <p:strVal val="#ppt_x"/>
                                          </p:val>
                                        </p:tav>
                                        <p:tav tm="100000">
                                          <p:val>
                                            <p:strVal val="#ppt_x"/>
                                          </p:val>
                                        </p:tav>
                                      </p:tavLst>
                                    </p:anim>
                                    <p:anim calcmode="lin" valueType="num">
                                      <p:cBhvr additive="base">
                                        <p:cTn id="47" dur="500" fill="hold"/>
                                        <p:tgtEl>
                                          <p:spTgt spid="113"/>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42"/>
                                        </p:tgtEl>
                                        <p:attrNameLst>
                                          <p:attrName>style.visibility</p:attrName>
                                        </p:attrNameLst>
                                      </p:cBhvr>
                                      <p:to>
                                        <p:strVal val="visible"/>
                                      </p:to>
                                    </p:set>
                                    <p:anim calcmode="lin" valueType="num">
                                      <p:cBhvr additive="base">
                                        <p:cTn id="52" dur="500" fill="hold"/>
                                        <p:tgtEl>
                                          <p:spTgt spid="142"/>
                                        </p:tgtEl>
                                        <p:attrNameLst>
                                          <p:attrName>ppt_x</p:attrName>
                                        </p:attrNameLst>
                                      </p:cBhvr>
                                      <p:tavLst>
                                        <p:tav tm="0">
                                          <p:val>
                                            <p:strVal val="#ppt_x"/>
                                          </p:val>
                                        </p:tav>
                                        <p:tav tm="100000">
                                          <p:val>
                                            <p:strVal val="#ppt_x"/>
                                          </p:val>
                                        </p:tav>
                                      </p:tavLst>
                                    </p:anim>
                                    <p:anim calcmode="lin" valueType="num">
                                      <p:cBhvr additive="base">
                                        <p:cTn id="53" dur="500" fill="hold"/>
                                        <p:tgtEl>
                                          <p:spTgt spid="142"/>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143"/>
                                        </p:tgtEl>
                                        <p:attrNameLst>
                                          <p:attrName>style.visibility</p:attrName>
                                        </p:attrNameLst>
                                      </p:cBhvr>
                                      <p:to>
                                        <p:strVal val="visible"/>
                                      </p:to>
                                    </p:set>
                                    <p:anim calcmode="lin" valueType="num">
                                      <p:cBhvr additive="base">
                                        <p:cTn id="56" dur="500" fill="hold"/>
                                        <p:tgtEl>
                                          <p:spTgt spid="143"/>
                                        </p:tgtEl>
                                        <p:attrNameLst>
                                          <p:attrName>ppt_x</p:attrName>
                                        </p:attrNameLst>
                                      </p:cBhvr>
                                      <p:tavLst>
                                        <p:tav tm="0">
                                          <p:val>
                                            <p:strVal val="#ppt_x"/>
                                          </p:val>
                                        </p:tav>
                                        <p:tav tm="100000">
                                          <p:val>
                                            <p:strVal val="#ppt_x"/>
                                          </p:val>
                                        </p:tav>
                                      </p:tavLst>
                                    </p:anim>
                                    <p:anim calcmode="lin" valueType="num">
                                      <p:cBhvr additive="base">
                                        <p:cTn id="57" dur="500" fill="hold"/>
                                        <p:tgtEl>
                                          <p:spTgt spid="143"/>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144"/>
                                        </p:tgtEl>
                                        <p:attrNameLst>
                                          <p:attrName>style.visibility</p:attrName>
                                        </p:attrNameLst>
                                      </p:cBhvr>
                                      <p:to>
                                        <p:strVal val="visible"/>
                                      </p:to>
                                    </p:set>
                                    <p:anim calcmode="lin" valueType="num">
                                      <p:cBhvr additive="base">
                                        <p:cTn id="60" dur="500" fill="hold"/>
                                        <p:tgtEl>
                                          <p:spTgt spid="144"/>
                                        </p:tgtEl>
                                        <p:attrNameLst>
                                          <p:attrName>ppt_x</p:attrName>
                                        </p:attrNameLst>
                                      </p:cBhvr>
                                      <p:tavLst>
                                        <p:tav tm="0">
                                          <p:val>
                                            <p:strVal val="#ppt_x"/>
                                          </p:val>
                                        </p:tav>
                                        <p:tav tm="100000">
                                          <p:val>
                                            <p:strVal val="#ppt_x"/>
                                          </p:val>
                                        </p:tav>
                                      </p:tavLst>
                                    </p:anim>
                                    <p:anim calcmode="lin" valueType="num">
                                      <p:cBhvr additive="base">
                                        <p:cTn id="61" dur="500" fill="hold"/>
                                        <p:tgtEl>
                                          <p:spTgt spid="144"/>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145"/>
                                        </p:tgtEl>
                                        <p:attrNameLst>
                                          <p:attrName>style.visibility</p:attrName>
                                        </p:attrNameLst>
                                      </p:cBhvr>
                                      <p:to>
                                        <p:strVal val="visible"/>
                                      </p:to>
                                    </p:set>
                                    <p:anim calcmode="lin" valueType="num">
                                      <p:cBhvr additive="base">
                                        <p:cTn id="64" dur="500" fill="hold"/>
                                        <p:tgtEl>
                                          <p:spTgt spid="145"/>
                                        </p:tgtEl>
                                        <p:attrNameLst>
                                          <p:attrName>ppt_x</p:attrName>
                                        </p:attrNameLst>
                                      </p:cBhvr>
                                      <p:tavLst>
                                        <p:tav tm="0">
                                          <p:val>
                                            <p:strVal val="#ppt_x"/>
                                          </p:val>
                                        </p:tav>
                                        <p:tav tm="100000">
                                          <p:val>
                                            <p:strVal val="#ppt_x"/>
                                          </p:val>
                                        </p:tav>
                                      </p:tavLst>
                                    </p:anim>
                                    <p:anim calcmode="lin" valueType="num">
                                      <p:cBhvr additive="base">
                                        <p:cTn id="65" dur="500" fill="hold"/>
                                        <p:tgtEl>
                                          <p:spTgt spid="145"/>
                                        </p:tgtEl>
                                        <p:attrNameLst>
                                          <p:attrName>ppt_y</p:attrName>
                                        </p:attrNameLst>
                                      </p:cBhvr>
                                      <p:tavLst>
                                        <p:tav tm="0">
                                          <p:val>
                                            <p:strVal val="1+#ppt_h/2"/>
                                          </p:val>
                                        </p:tav>
                                        <p:tav tm="100000">
                                          <p:val>
                                            <p:strVal val="#ppt_y"/>
                                          </p:val>
                                        </p:tav>
                                      </p:tavLst>
                                    </p:anim>
                                  </p:childTnLst>
                                </p:cTn>
                              </p:par>
                              <p:par>
                                <p:cTn id="66" presetID="2" presetClass="entr" presetSubtype="4" fill="hold" nodeType="withEffect">
                                  <p:stCondLst>
                                    <p:cond delay="0"/>
                                  </p:stCondLst>
                                  <p:childTnLst>
                                    <p:set>
                                      <p:cBhvr>
                                        <p:cTn id="67" dur="1" fill="hold">
                                          <p:stCondLst>
                                            <p:cond delay="0"/>
                                          </p:stCondLst>
                                        </p:cTn>
                                        <p:tgtEl>
                                          <p:spTgt spid="146"/>
                                        </p:tgtEl>
                                        <p:attrNameLst>
                                          <p:attrName>style.visibility</p:attrName>
                                        </p:attrNameLst>
                                      </p:cBhvr>
                                      <p:to>
                                        <p:strVal val="visible"/>
                                      </p:to>
                                    </p:set>
                                    <p:anim calcmode="lin" valueType="num">
                                      <p:cBhvr additive="base">
                                        <p:cTn id="68" dur="500" fill="hold"/>
                                        <p:tgtEl>
                                          <p:spTgt spid="146"/>
                                        </p:tgtEl>
                                        <p:attrNameLst>
                                          <p:attrName>ppt_x</p:attrName>
                                        </p:attrNameLst>
                                      </p:cBhvr>
                                      <p:tavLst>
                                        <p:tav tm="0">
                                          <p:val>
                                            <p:strVal val="#ppt_x"/>
                                          </p:val>
                                        </p:tav>
                                        <p:tav tm="100000">
                                          <p:val>
                                            <p:strVal val="#ppt_x"/>
                                          </p:val>
                                        </p:tav>
                                      </p:tavLst>
                                    </p:anim>
                                    <p:anim calcmode="lin" valueType="num">
                                      <p:cBhvr additive="base">
                                        <p:cTn id="69" dur="500" fill="hold"/>
                                        <p:tgtEl>
                                          <p:spTgt spid="146"/>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37"/>
                                        </p:tgtEl>
                                        <p:attrNameLst>
                                          <p:attrName>style.visibility</p:attrName>
                                        </p:attrNameLst>
                                      </p:cBhvr>
                                      <p:to>
                                        <p:strVal val="visible"/>
                                      </p:to>
                                    </p:set>
                                    <p:anim calcmode="lin" valueType="num">
                                      <p:cBhvr additive="base">
                                        <p:cTn id="74" dur="500" fill="hold"/>
                                        <p:tgtEl>
                                          <p:spTgt spid="137"/>
                                        </p:tgtEl>
                                        <p:attrNameLst>
                                          <p:attrName>ppt_x</p:attrName>
                                        </p:attrNameLst>
                                      </p:cBhvr>
                                      <p:tavLst>
                                        <p:tav tm="0">
                                          <p:val>
                                            <p:strVal val="#ppt_x"/>
                                          </p:val>
                                        </p:tav>
                                        <p:tav tm="100000">
                                          <p:val>
                                            <p:strVal val="#ppt_x"/>
                                          </p:val>
                                        </p:tav>
                                      </p:tavLst>
                                    </p:anim>
                                    <p:anim calcmode="lin" valueType="num">
                                      <p:cBhvr additive="base">
                                        <p:cTn id="75" dur="500" fill="hold"/>
                                        <p:tgtEl>
                                          <p:spTgt spid="137"/>
                                        </p:tgtEl>
                                        <p:attrNameLst>
                                          <p:attrName>ppt_y</p:attrName>
                                        </p:attrNameLst>
                                      </p:cBhvr>
                                      <p:tavLst>
                                        <p:tav tm="0">
                                          <p:val>
                                            <p:strVal val="1+#ppt_h/2"/>
                                          </p:val>
                                        </p:tav>
                                        <p:tav tm="100000">
                                          <p:val>
                                            <p:strVal val="#ppt_y"/>
                                          </p:val>
                                        </p:tav>
                                      </p:tavLst>
                                    </p:anim>
                                  </p:childTnLst>
                                </p:cTn>
                              </p:par>
                              <p:par>
                                <p:cTn id="76" presetID="2" presetClass="entr" presetSubtype="4" fill="hold" grpId="0" nodeType="withEffect">
                                  <p:stCondLst>
                                    <p:cond delay="0"/>
                                  </p:stCondLst>
                                  <p:childTnLst>
                                    <p:set>
                                      <p:cBhvr>
                                        <p:cTn id="77" dur="1" fill="hold">
                                          <p:stCondLst>
                                            <p:cond delay="0"/>
                                          </p:stCondLst>
                                        </p:cTn>
                                        <p:tgtEl>
                                          <p:spTgt spid="136"/>
                                        </p:tgtEl>
                                        <p:attrNameLst>
                                          <p:attrName>style.visibility</p:attrName>
                                        </p:attrNameLst>
                                      </p:cBhvr>
                                      <p:to>
                                        <p:strVal val="visible"/>
                                      </p:to>
                                    </p:set>
                                    <p:anim calcmode="lin" valueType="num">
                                      <p:cBhvr additive="base">
                                        <p:cTn id="78" dur="500" fill="hold"/>
                                        <p:tgtEl>
                                          <p:spTgt spid="136"/>
                                        </p:tgtEl>
                                        <p:attrNameLst>
                                          <p:attrName>ppt_x</p:attrName>
                                        </p:attrNameLst>
                                      </p:cBhvr>
                                      <p:tavLst>
                                        <p:tav tm="0">
                                          <p:val>
                                            <p:strVal val="#ppt_x"/>
                                          </p:val>
                                        </p:tav>
                                        <p:tav tm="100000">
                                          <p:val>
                                            <p:strVal val="#ppt_x"/>
                                          </p:val>
                                        </p:tav>
                                      </p:tavLst>
                                    </p:anim>
                                    <p:anim calcmode="lin" valueType="num">
                                      <p:cBhvr additive="base">
                                        <p:cTn id="79" dur="500" fill="hold"/>
                                        <p:tgtEl>
                                          <p:spTgt spid="136"/>
                                        </p:tgtEl>
                                        <p:attrNameLst>
                                          <p:attrName>ppt_y</p:attrName>
                                        </p:attrNameLst>
                                      </p:cBhvr>
                                      <p:tavLst>
                                        <p:tav tm="0">
                                          <p:val>
                                            <p:strVal val="1+#ppt_h/2"/>
                                          </p:val>
                                        </p:tav>
                                        <p:tav tm="100000">
                                          <p:val>
                                            <p:strVal val="#ppt_y"/>
                                          </p:val>
                                        </p:tav>
                                      </p:tavLst>
                                    </p:anim>
                                  </p:childTnLst>
                                </p:cTn>
                              </p:par>
                              <p:par>
                                <p:cTn id="80" presetID="2" presetClass="entr" presetSubtype="4" fill="hold" grpId="0" nodeType="withEffect">
                                  <p:stCondLst>
                                    <p:cond delay="0"/>
                                  </p:stCondLst>
                                  <p:childTnLst>
                                    <p:set>
                                      <p:cBhvr>
                                        <p:cTn id="81" dur="1" fill="hold">
                                          <p:stCondLst>
                                            <p:cond delay="0"/>
                                          </p:stCondLst>
                                        </p:cTn>
                                        <p:tgtEl>
                                          <p:spTgt spid="134"/>
                                        </p:tgtEl>
                                        <p:attrNameLst>
                                          <p:attrName>style.visibility</p:attrName>
                                        </p:attrNameLst>
                                      </p:cBhvr>
                                      <p:to>
                                        <p:strVal val="visible"/>
                                      </p:to>
                                    </p:set>
                                    <p:anim calcmode="lin" valueType="num">
                                      <p:cBhvr additive="base">
                                        <p:cTn id="82" dur="500" fill="hold"/>
                                        <p:tgtEl>
                                          <p:spTgt spid="134"/>
                                        </p:tgtEl>
                                        <p:attrNameLst>
                                          <p:attrName>ppt_x</p:attrName>
                                        </p:attrNameLst>
                                      </p:cBhvr>
                                      <p:tavLst>
                                        <p:tav tm="0">
                                          <p:val>
                                            <p:strVal val="#ppt_x"/>
                                          </p:val>
                                        </p:tav>
                                        <p:tav tm="100000">
                                          <p:val>
                                            <p:strVal val="#ppt_x"/>
                                          </p:val>
                                        </p:tav>
                                      </p:tavLst>
                                    </p:anim>
                                    <p:anim calcmode="lin" valueType="num">
                                      <p:cBhvr additive="base">
                                        <p:cTn id="83" dur="500" fill="hold"/>
                                        <p:tgtEl>
                                          <p:spTgt spid="134"/>
                                        </p:tgtEl>
                                        <p:attrNameLst>
                                          <p:attrName>ppt_y</p:attrName>
                                        </p:attrNameLst>
                                      </p:cBhvr>
                                      <p:tavLst>
                                        <p:tav tm="0">
                                          <p:val>
                                            <p:strVal val="1+#ppt_h/2"/>
                                          </p:val>
                                        </p:tav>
                                        <p:tav tm="100000">
                                          <p:val>
                                            <p:strVal val="#ppt_y"/>
                                          </p:val>
                                        </p:tav>
                                      </p:tavLst>
                                    </p:anim>
                                  </p:childTnLst>
                                </p:cTn>
                              </p:par>
                              <p:par>
                                <p:cTn id="84" presetID="2" presetClass="entr" presetSubtype="4" fill="hold" grpId="0" nodeType="withEffect">
                                  <p:stCondLst>
                                    <p:cond delay="0"/>
                                  </p:stCondLst>
                                  <p:childTnLst>
                                    <p:set>
                                      <p:cBhvr>
                                        <p:cTn id="85" dur="1" fill="hold">
                                          <p:stCondLst>
                                            <p:cond delay="0"/>
                                          </p:stCondLst>
                                        </p:cTn>
                                        <p:tgtEl>
                                          <p:spTgt spid="135"/>
                                        </p:tgtEl>
                                        <p:attrNameLst>
                                          <p:attrName>style.visibility</p:attrName>
                                        </p:attrNameLst>
                                      </p:cBhvr>
                                      <p:to>
                                        <p:strVal val="visible"/>
                                      </p:to>
                                    </p:set>
                                    <p:anim calcmode="lin" valueType="num">
                                      <p:cBhvr additive="base">
                                        <p:cTn id="86" dur="500" fill="hold"/>
                                        <p:tgtEl>
                                          <p:spTgt spid="135"/>
                                        </p:tgtEl>
                                        <p:attrNameLst>
                                          <p:attrName>ppt_x</p:attrName>
                                        </p:attrNameLst>
                                      </p:cBhvr>
                                      <p:tavLst>
                                        <p:tav tm="0">
                                          <p:val>
                                            <p:strVal val="#ppt_x"/>
                                          </p:val>
                                        </p:tav>
                                        <p:tav tm="100000">
                                          <p:val>
                                            <p:strVal val="#ppt_x"/>
                                          </p:val>
                                        </p:tav>
                                      </p:tavLst>
                                    </p:anim>
                                    <p:anim calcmode="lin" valueType="num">
                                      <p:cBhvr additive="base">
                                        <p:cTn id="87" dur="500" fill="hold"/>
                                        <p:tgtEl>
                                          <p:spTgt spid="135"/>
                                        </p:tgtEl>
                                        <p:attrNameLst>
                                          <p:attrName>ppt_y</p:attrName>
                                        </p:attrNameLst>
                                      </p:cBhvr>
                                      <p:tavLst>
                                        <p:tav tm="0">
                                          <p:val>
                                            <p:strVal val="1+#ppt_h/2"/>
                                          </p:val>
                                        </p:tav>
                                        <p:tav tm="100000">
                                          <p:val>
                                            <p:strVal val="#ppt_y"/>
                                          </p:val>
                                        </p:tav>
                                      </p:tavLst>
                                    </p:anim>
                                  </p:childTnLst>
                                </p:cTn>
                              </p:par>
                              <p:par>
                                <p:cTn id="88" presetID="2" presetClass="entr" presetSubtype="4" fill="hold" nodeType="withEffect">
                                  <p:stCondLst>
                                    <p:cond delay="0"/>
                                  </p:stCondLst>
                                  <p:childTnLst>
                                    <p:set>
                                      <p:cBhvr>
                                        <p:cTn id="89" dur="1" fill="hold">
                                          <p:stCondLst>
                                            <p:cond delay="0"/>
                                          </p:stCondLst>
                                        </p:cTn>
                                        <p:tgtEl>
                                          <p:spTgt spid="124"/>
                                        </p:tgtEl>
                                        <p:attrNameLst>
                                          <p:attrName>style.visibility</p:attrName>
                                        </p:attrNameLst>
                                      </p:cBhvr>
                                      <p:to>
                                        <p:strVal val="visible"/>
                                      </p:to>
                                    </p:set>
                                    <p:anim calcmode="lin" valueType="num">
                                      <p:cBhvr additive="base">
                                        <p:cTn id="90" dur="500" fill="hold"/>
                                        <p:tgtEl>
                                          <p:spTgt spid="124"/>
                                        </p:tgtEl>
                                        <p:attrNameLst>
                                          <p:attrName>ppt_x</p:attrName>
                                        </p:attrNameLst>
                                      </p:cBhvr>
                                      <p:tavLst>
                                        <p:tav tm="0">
                                          <p:val>
                                            <p:strVal val="#ppt_x"/>
                                          </p:val>
                                        </p:tav>
                                        <p:tav tm="100000">
                                          <p:val>
                                            <p:strVal val="#ppt_x"/>
                                          </p:val>
                                        </p:tav>
                                      </p:tavLst>
                                    </p:anim>
                                    <p:anim calcmode="lin" valueType="num">
                                      <p:cBhvr additive="base">
                                        <p:cTn id="91" dur="500" fill="hold"/>
                                        <p:tgtEl>
                                          <p:spTgt spid="124"/>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74"/>
                                        </p:tgtEl>
                                        <p:attrNameLst>
                                          <p:attrName>style.visibility</p:attrName>
                                        </p:attrNameLst>
                                      </p:cBhvr>
                                      <p:to>
                                        <p:strVal val="visible"/>
                                      </p:to>
                                    </p:set>
                                    <p:anim calcmode="lin" valueType="num">
                                      <p:cBhvr additive="base">
                                        <p:cTn id="96" dur="500" fill="hold"/>
                                        <p:tgtEl>
                                          <p:spTgt spid="74"/>
                                        </p:tgtEl>
                                        <p:attrNameLst>
                                          <p:attrName>ppt_x</p:attrName>
                                        </p:attrNameLst>
                                      </p:cBhvr>
                                      <p:tavLst>
                                        <p:tav tm="0">
                                          <p:val>
                                            <p:strVal val="#ppt_x"/>
                                          </p:val>
                                        </p:tav>
                                        <p:tav tm="100000">
                                          <p:val>
                                            <p:strVal val="#ppt_x"/>
                                          </p:val>
                                        </p:tav>
                                      </p:tavLst>
                                    </p:anim>
                                    <p:anim calcmode="lin" valueType="num">
                                      <p:cBhvr additive="base">
                                        <p:cTn id="97" dur="500" fill="hold"/>
                                        <p:tgtEl>
                                          <p:spTgt spid="74"/>
                                        </p:tgtEl>
                                        <p:attrNameLst>
                                          <p:attrName>ppt_y</p:attrName>
                                        </p:attrNameLst>
                                      </p:cBhvr>
                                      <p:tavLst>
                                        <p:tav tm="0">
                                          <p:val>
                                            <p:strVal val="1+#ppt_h/2"/>
                                          </p:val>
                                        </p:tav>
                                        <p:tav tm="100000">
                                          <p:val>
                                            <p:strVal val="#ppt_y"/>
                                          </p:val>
                                        </p:tav>
                                      </p:tavLst>
                                    </p:anim>
                                  </p:childTnLst>
                                </p:cTn>
                              </p:par>
                              <p:par>
                                <p:cTn id="98" presetID="2" presetClass="entr" presetSubtype="4" fill="hold" nodeType="withEffect">
                                  <p:stCondLst>
                                    <p:cond delay="0"/>
                                  </p:stCondLst>
                                  <p:childTnLst>
                                    <p:set>
                                      <p:cBhvr>
                                        <p:cTn id="99" dur="1" fill="hold">
                                          <p:stCondLst>
                                            <p:cond delay="0"/>
                                          </p:stCondLst>
                                        </p:cTn>
                                        <p:tgtEl>
                                          <p:spTgt spid="170"/>
                                        </p:tgtEl>
                                        <p:attrNameLst>
                                          <p:attrName>style.visibility</p:attrName>
                                        </p:attrNameLst>
                                      </p:cBhvr>
                                      <p:to>
                                        <p:strVal val="visible"/>
                                      </p:to>
                                    </p:set>
                                    <p:anim calcmode="lin" valueType="num">
                                      <p:cBhvr additive="base">
                                        <p:cTn id="100" dur="500" fill="hold"/>
                                        <p:tgtEl>
                                          <p:spTgt spid="170"/>
                                        </p:tgtEl>
                                        <p:attrNameLst>
                                          <p:attrName>ppt_x</p:attrName>
                                        </p:attrNameLst>
                                      </p:cBhvr>
                                      <p:tavLst>
                                        <p:tav tm="0">
                                          <p:val>
                                            <p:strVal val="#ppt_x"/>
                                          </p:val>
                                        </p:tav>
                                        <p:tav tm="100000">
                                          <p:val>
                                            <p:strVal val="#ppt_x"/>
                                          </p:val>
                                        </p:tav>
                                      </p:tavLst>
                                    </p:anim>
                                    <p:anim calcmode="lin" valueType="num">
                                      <p:cBhvr additive="base">
                                        <p:cTn id="101" dur="500" fill="hold"/>
                                        <p:tgtEl>
                                          <p:spTgt spid="170"/>
                                        </p:tgtEl>
                                        <p:attrNameLst>
                                          <p:attrName>ppt_y</p:attrName>
                                        </p:attrNameLst>
                                      </p:cBhvr>
                                      <p:tavLst>
                                        <p:tav tm="0">
                                          <p:val>
                                            <p:strVal val="1+#ppt_h/2"/>
                                          </p:val>
                                        </p:tav>
                                        <p:tav tm="100000">
                                          <p:val>
                                            <p:strVal val="#ppt_y"/>
                                          </p:val>
                                        </p:tav>
                                      </p:tavLst>
                                    </p:anim>
                                  </p:childTnLst>
                                </p:cTn>
                              </p:par>
                              <p:par>
                                <p:cTn id="102" presetID="2" presetClass="entr" presetSubtype="4" fill="hold" nodeType="withEffect">
                                  <p:stCondLst>
                                    <p:cond delay="0"/>
                                  </p:stCondLst>
                                  <p:childTnLst>
                                    <p:set>
                                      <p:cBhvr>
                                        <p:cTn id="103" dur="1" fill="hold">
                                          <p:stCondLst>
                                            <p:cond delay="0"/>
                                          </p:stCondLst>
                                        </p:cTn>
                                        <p:tgtEl>
                                          <p:spTgt spid="150"/>
                                        </p:tgtEl>
                                        <p:attrNameLst>
                                          <p:attrName>style.visibility</p:attrName>
                                        </p:attrNameLst>
                                      </p:cBhvr>
                                      <p:to>
                                        <p:strVal val="visible"/>
                                      </p:to>
                                    </p:set>
                                    <p:anim calcmode="lin" valueType="num">
                                      <p:cBhvr additive="base">
                                        <p:cTn id="104" dur="500" fill="hold"/>
                                        <p:tgtEl>
                                          <p:spTgt spid="150"/>
                                        </p:tgtEl>
                                        <p:attrNameLst>
                                          <p:attrName>ppt_x</p:attrName>
                                        </p:attrNameLst>
                                      </p:cBhvr>
                                      <p:tavLst>
                                        <p:tav tm="0">
                                          <p:val>
                                            <p:strVal val="#ppt_x"/>
                                          </p:val>
                                        </p:tav>
                                        <p:tav tm="100000">
                                          <p:val>
                                            <p:strVal val="#ppt_x"/>
                                          </p:val>
                                        </p:tav>
                                      </p:tavLst>
                                    </p:anim>
                                    <p:anim calcmode="lin" valueType="num">
                                      <p:cBhvr additive="base">
                                        <p:cTn id="105" dur="500" fill="hold"/>
                                        <p:tgtEl>
                                          <p:spTgt spid="150"/>
                                        </p:tgtEl>
                                        <p:attrNameLst>
                                          <p:attrName>ppt_y</p:attrName>
                                        </p:attrNameLst>
                                      </p:cBhvr>
                                      <p:tavLst>
                                        <p:tav tm="0">
                                          <p:val>
                                            <p:strVal val="1+#ppt_h/2"/>
                                          </p:val>
                                        </p:tav>
                                        <p:tav tm="100000">
                                          <p:val>
                                            <p:strVal val="#ppt_y"/>
                                          </p:val>
                                        </p:tav>
                                      </p:tavLst>
                                    </p:anim>
                                  </p:childTnLst>
                                </p:cTn>
                              </p:par>
                              <p:par>
                                <p:cTn id="106" presetID="2" presetClass="entr" presetSubtype="4" fill="hold" nodeType="withEffect">
                                  <p:stCondLst>
                                    <p:cond delay="0"/>
                                  </p:stCondLst>
                                  <p:childTnLst>
                                    <p:set>
                                      <p:cBhvr>
                                        <p:cTn id="107" dur="1" fill="hold">
                                          <p:stCondLst>
                                            <p:cond delay="0"/>
                                          </p:stCondLst>
                                        </p:cTn>
                                        <p:tgtEl>
                                          <p:spTgt spid="154"/>
                                        </p:tgtEl>
                                        <p:attrNameLst>
                                          <p:attrName>style.visibility</p:attrName>
                                        </p:attrNameLst>
                                      </p:cBhvr>
                                      <p:to>
                                        <p:strVal val="visible"/>
                                      </p:to>
                                    </p:set>
                                    <p:anim calcmode="lin" valueType="num">
                                      <p:cBhvr additive="base">
                                        <p:cTn id="108" dur="500" fill="hold"/>
                                        <p:tgtEl>
                                          <p:spTgt spid="154"/>
                                        </p:tgtEl>
                                        <p:attrNameLst>
                                          <p:attrName>ppt_x</p:attrName>
                                        </p:attrNameLst>
                                      </p:cBhvr>
                                      <p:tavLst>
                                        <p:tav tm="0">
                                          <p:val>
                                            <p:strVal val="#ppt_x"/>
                                          </p:val>
                                        </p:tav>
                                        <p:tav tm="100000">
                                          <p:val>
                                            <p:strVal val="#ppt_x"/>
                                          </p:val>
                                        </p:tav>
                                      </p:tavLst>
                                    </p:anim>
                                    <p:anim calcmode="lin" valueType="num">
                                      <p:cBhvr additive="base">
                                        <p:cTn id="109" dur="500" fill="hold"/>
                                        <p:tgtEl>
                                          <p:spTgt spid="154"/>
                                        </p:tgtEl>
                                        <p:attrNameLst>
                                          <p:attrName>ppt_y</p:attrName>
                                        </p:attrNameLst>
                                      </p:cBhvr>
                                      <p:tavLst>
                                        <p:tav tm="0">
                                          <p:val>
                                            <p:strVal val="1+#ppt_h/2"/>
                                          </p:val>
                                        </p:tav>
                                        <p:tav tm="100000">
                                          <p:val>
                                            <p:strVal val="#ppt_y"/>
                                          </p:val>
                                        </p:tav>
                                      </p:tavLst>
                                    </p:anim>
                                  </p:childTnLst>
                                </p:cTn>
                              </p:par>
                              <p:par>
                                <p:cTn id="110" presetID="2" presetClass="entr" presetSubtype="4" fill="hold" nodeType="withEffect">
                                  <p:stCondLst>
                                    <p:cond delay="0"/>
                                  </p:stCondLst>
                                  <p:childTnLst>
                                    <p:set>
                                      <p:cBhvr>
                                        <p:cTn id="111" dur="1" fill="hold">
                                          <p:stCondLst>
                                            <p:cond delay="0"/>
                                          </p:stCondLst>
                                        </p:cTn>
                                        <p:tgtEl>
                                          <p:spTgt spid="158"/>
                                        </p:tgtEl>
                                        <p:attrNameLst>
                                          <p:attrName>style.visibility</p:attrName>
                                        </p:attrNameLst>
                                      </p:cBhvr>
                                      <p:to>
                                        <p:strVal val="visible"/>
                                      </p:to>
                                    </p:set>
                                    <p:anim calcmode="lin" valueType="num">
                                      <p:cBhvr additive="base">
                                        <p:cTn id="112" dur="500" fill="hold"/>
                                        <p:tgtEl>
                                          <p:spTgt spid="158"/>
                                        </p:tgtEl>
                                        <p:attrNameLst>
                                          <p:attrName>ppt_x</p:attrName>
                                        </p:attrNameLst>
                                      </p:cBhvr>
                                      <p:tavLst>
                                        <p:tav tm="0">
                                          <p:val>
                                            <p:strVal val="#ppt_x"/>
                                          </p:val>
                                        </p:tav>
                                        <p:tav tm="100000">
                                          <p:val>
                                            <p:strVal val="#ppt_x"/>
                                          </p:val>
                                        </p:tav>
                                      </p:tavLst>
                                    </p:anim>
                                    <p:anim calcmode="lin" valueType="num">
                                      <p:cBhvr additive="base">
                                        <p:cTn id="113" dur="500" fill="hold"/>
                                        <p:tgtEl>
                                          <p:spTgt spid="158"/>
                                        </p:tgtEl>
                                        <p:attrNameLst>
                                          <p:attrName>ppt_y</p:attrName>
                                        </p:attrNameLst>
                                      </p:cBhvr>
                                      <p:tavLst>
                                        <p:tav tm="0">
                                          <p:val>
                                            <p:strVal val="1+#ppt_h/2"/>
                                          </p:val>
                                        </p:tav>
                                        <p:tav tm="100000">
                                          <p:val>
                                            <p:strVal val="#ppt_y"/>
                                          </p:val>
                                        </p:tav>
                                      </p:tavLst>
                                    </p:anim>
                                  </p:childTnLst>
                                </p:cTn>
                              </p:par>
                              <p:par>
                                <p:cTn id="114" presetID="2" presetClass="entr" presetSubtype="4" fill="hold" nodeType="withEffect">
                                  <p:stCondLst>
                                    <p:cond delay="0"/>
                                  </p:stCondLst>
                                  <p:childTnLst>
                                    <p:set>
                                      <p:cBhvr>
                                        <p:cTn id="115" dur="1" fill="hold">
                                          <p:stCondLst>
                                            <p:cond delay="0"/>
                                          </p:stCondLst>
                                        </p:cTn>
                                        <p:tgtEl>
                                          <p:spTgt spid="162"/>
                                        </p:tgtEl>
                                        <p:attrNameLst>
                                          <p:attrName>style.visibility</p:attrName>
                                        </p:attrNameLst>
                                      </p:cBhvr>
                                      <p:to>
                                        <p:strVal val="visible"/>
                                      </p:to>
                                    </p:set>
                                    <p:anim calcmode="lin" valueType="num">
                                      <p:cBhvr additive="base">
                                        <p:cTn id="116" dur="500" fill="hold"/>
                                        <p:tgtEl>
                                          <p:spTgt spid="162"/>
                                        </p:tgtEl>
                                        <p:attrNameLst>
                                          <p:attrName>ppt_x</p:attrName>
                                        </p:attrNameLst>
                                      </p:cBhvr>
                                      <p:tavLst>
                                        <p:tav tm="0">
                                          <p:val>
                                            <p:strVal val="#ppt_x"/>
                                          </p:val>
                                        </p:tav>
                                        <p:tav tm="100000">
                                          <p:val>
                                            <p:strVal val="#ppt_x"/>
                                          </p:val>
                                        </p:tav>
                                      </p:tavLst>
                                    </p:anim>
                                    <p:anim calcmode="lin" valueType="num">
                                      <p:cBhvr additive="base">
                                        <p:cTn id="117" dur="500" fill="hold"/>
                                        <p:tgtEl>
                                          <p:spTgt spid="162"/>
                                        </p:tgtEl>
                                        <p:attrNameLst>
                                          <p:attrName>ppt_y</p:attrName>
                                        </p:attrNameLst>
                                      </p:cBhvr>
                                      <p:tavLst>
                                        <p:tav tm="0">
                                          <p:val>
                                            <p:strVal val="1+#ppt_h/2"/>
                                          </p:val>
                                        </p:tav>
                                        <p:tav tm="100000">
                                          <p:val>
                                            <p:strVal val="#ppt_y"/>
                                          </p:val>
                                        </p:tav>
                                      </p:tavLst>
                                    </p:anim>
                                  </p:childTnLst>
                                </p:cTn>
                              </p:par>
                              <p:par>
                                <p:cTn id="118" presetID="2" presetClass="entr" presetSubtype="4" fill="hold" nodeType="withEffect">
                                  <p:stCondLst>
                                    <p:cond delay="0"/>
                                  </p:stCondLst>
                                  <p:childTnLst>
                                    <p:set>
                                      <p:cBhvr>
                                        <p:cTn id="119" dur="1" fill="hold">
                                          <p:stCondLst>
                                            <p:cond delay="0"/>
                                          </p:stCondLst>
                                        </p:cTn>
                                        <p:tgtEl>
                                          <p:spTgt spid="166"/>
                                        </p:tgtEl>
                                        <p:attrNameLst>
                                          <p:attrName>style.visibility</p:attrName>
                                        </p:attrNameLst>
                                      </p:cBhvr>
                                      <p:to>
                                        <p:strVal val="visible"/>
                                      </p:to>
                                    </p:set>
                                    <p:anim calcmode="lin" valueType="num">
                                      <p:cBhvr additive="base">
                                        <p:cTn id="120" dur="500" fill="hold"/>
                                        <p:tgtEl>
                                          <p:spTgt spid="166"/>
                                        </p:tgtEl>
                                        <p:attrNameLst>
                                          <p:attrName>ppt_x</p:attrName>
                                        </p:attrNameLst>
                                      </p:cBhvr>
                                      <p:tavLst>
                                        <p:tav tm="0">
                                          <p:val>
                                            <p:strVal val="#ppt_x"/>
                                          </p:val>
                                        </p:tav>
                                        <p:tav tm="100000">
                                          <p:val>
                                            <p:strVal val="#ppt_x"/>
                                          </p:val>
                                        </p:tav>
                                      </p:tavLst>
                                    </p:anim>
                                    <p:anim calcmode="lin" valueType="num">
                                      <p:cBhvr additive="base">
                                        <p:cTn id="121" dur="500" fill="hold"/>
                                        <p:tgtEl>
                                          <p:spTgt spid="166"/>
                                        </p:tgtEl>
                                        <p:attrNameLst>
                                          <p:attrName>ppt_y</p:attrName>
                                        </p:attrNameLst>
                                      </p:cBhvr>
                                      <p:tavLst>
                                        <p:tav tm="0">
                                          <p:val>
                                            <p:strVal val="1+#ppt_h/2"/>
                                          </p:val>
                                        </p:tav>
                                        <p:tav tm="100000">
                                          <p:val>
                                            <p:strVal val="#ppt_y"/>
                                          </p:val>
                                        </p:tav>
                                      </p:tavLst>
                                    </p:anim>
                                  </p:childTnLst>
                                </p:cTn>
                              </p:par>
                              <p:par>
                                <p:cTn id="122" presetID="2" presetClass="entr" presetSubtype="4" fill="hold" nodeType="withEffect">
                                  <p:stCondLst>
                                    <p:cond delay="0"/>
                                  </p:stCondLst>
                                  <p:childTnLst>
                                    <p:set>
                                      <p:cBhvr>
                                        <p:cTn id="123" dur="1" fill="hold">
                                          <p:stCondLst>
                                            <p:cond delay="0"/>
                                          </p:stCondLst>
                                        </p:cTn>
                                        <p:tgtEl>
                                          <p:spTgt spid="174"/>
                                        </p:tgtEl>
                                        <p:attrNameLst>
                                          <p:attrName>style.visibility</p:attrName>
                                        </p:attrNameLst>
                                      </p:cBhvr>
                                      <p:to>
                                        <p:strVal val="visible"/>
                                      </p:to>
                                    </p:set>
                                    <p:anim calcmode="lin" valueType="num">
                                      <p:cBhvr additive="base">
                                        <p:cTn id="124" dur="500" fill="hold"/>
                                        <p:tgtEl>
                                          <p:spTgt spid="174"/>
                                        </p:tgtEl>
                                        <p:attrNameLst>
                                          <p:attrName>ppt_x</p:attrName>
                                        </p:attrNameLst>
                                      </p:cBhvr>
                                      <p:tavLst>
                                        <p:tav tm="0">
                                          <p:val>
                                            <p:strVal val="#ppt_x"/>
                                          </p:val>
                                        </p:tav>
                                        <p:tav tm="100000">
                                          <p:val>
                                            <p:strVal val="#ppt_x"/>
                                          </p:val>
                                        </p:tav>
                                      </p:tavLst>
                                    </p:anim>
                                    <p:anim calcmode="lin" valueType="num">
                                      <p:cBhvr additive="base">
                                        <p:cTn id="125" dur="500" fill="hold"/>
                                        <p:tgtEl>
                                          <p:spTgt spid="1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42" grpId="0" animBg="1"/>
      <p:bldP spid="143" grpId="0" animBg="1"/>
      <p:bldP spid="144" grpId="0" animBg="1"/>
      <p:bldP spid="145" grpId="0" animBg="1"/>
      <p:bldP spid="7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84712"/>
            <a:chOff x="-13648" y="466801"/>
            <a:chExt cx="11869753" cy="484712"/>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05033" y="489848"/>
              <a:ext cx="8832293"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室外场景</a:t>
              </a:r>
              <a:r>
                <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rPr>
                <a:t>——</a:t>
              </a:r>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违停球机（校园门口、主要通道、广场）</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solidFill>
                  <a:prstClr val="white"/>
                </a:solidFill>
              </a:endParaRPr>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76084"/>
            <a:ext cx="12192000" cy="5924346"/>
          </a:xfrm>
          <a:prstGeom prst="rect">
            <a:avLst/>
          </a:prstGeom>
        </p:spPr>
      </p:pic>
      <p:sp>
        <p:nvSpPr>
          <p:cNvPr id="6" name="椭圆 5"/>
          <p:cNvSpPr/>
          <p:nvPr/>
        </p:nvSpPr>
        <p:spPr>
          <a:xfrm>
            <a:off x="6597199" y="5594533"/>
            <a:ext cx="449060" cy="435175"/>
          </a:xfrm>
          <a:prstGeom prst="ellipse">
            <a:avLst/>
          </a:prstGeom>
          <a:solidFill>
            <a:srgbClr val="41D3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9337554" y="1803935"/>
            <a:ext cx="449060" cy="435175"/>
          </a:xfrm>
          <a:prstGeom prst="ellipse">
            <a:avLst/>
          </a:prstGeom>
          <a:solidFill>
            <a:srgbClr val="43D22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7" name="图片 7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7092" y="847114"/>
            <a:ext cx="3966092" cy="2975034"/>
          </a:xfrm>
          <a:prstGeom prst="rect">
            <a:avLst/>
          </a:prstGeom>
          <a:effectLst>
            <a:glow rad="990600">
              <a:srgbClr val="41D329">
                <a:alpha val="40000"/>
              </a:srgbClr>
            </a:glow>
          </a:effectLst>
        </p:spPr>
      </p:pic>
      <p:sp>
        <p:nvSpPr>
          <p:cNvPr id="89" name="椭圆 88"/>
          <p:cNvSpPr/>
          <p:nvPr/>
        </p:nvSpPr>
        <p:spPr>
          <a:xfrm>
            <a:off x="3677060" y="3503082"/>
            <a:ext cx="449060" cy="4351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椭圆 89"/>
          <p:cNvSpPr/>
          <p:nvPr/>
        </p:nvSpPr>
        <p:spPr>
          <a:xfrm>
            <a:off x="5642385" y="4950882"/>
            <a:ext cx="449060" cy="4351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p:cNvGrpSpPr/>
          <p:nvPr/>
        </p:nvGrpSpPr>
        <p:grpSpPr>
          <a:xfrm>
            <a:off x="-400756" y="4290874"/>
            <a:ext cx="6997954" cy="2319525"/>
            <a:chOff x="-435743" y="3675516"/>
            <a:chExt cx="6543671" cy="3084272"/>
          </a:xfrm>
        </p:grpSpPr>
        <p:sp>
          <p:nvSpPr>
            <p:cNvPr id="2" name="矩形 1"/>
            <p:cNvSpPr/>
            <p:nvPr/>
          </p:nvSpPr>
          <p:spPr>
            <a:xfrm>
              <a:off x="63141" y="3675516"/>
              <a:ext cx="6044787" cy="3084272"/>
            </a:xfrm>
            <a:prstGeom prst="rect">
              <a:avLst/>
            </a:prstGeom>
            <a:solidFill>
              <a:schemeClr val="bg1">
                <a:alpha val="60000"/>
              </a:schemeClr>
            </a:solidFill>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Text Box 20"/>
            <p:cNvSpPr txBox="1">
              <a:spLocks noChangeArrowheads="1"/>
            </p:cNvSpPr>
            <p:nvPr/>
          </p:nvSpPr>
          <p:spPr bwMode="gray">
            <a:xfrm>
              <a:off x="-435743" y="4114847"/>
              <a:ext cx="619358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2">
                <a:lnSpc>
                  <a:spcPct val="150000"/>
                </a:lnSpc>
                <a:buFont typeface="Wingdings" panose="05000000000000000000" pitchFamily="2" charset="2"/>
                <a:buChar char=""/>
              </a:pPr>
              <a:r>
                <a:rPr lang="zh-CN" altLang="en-US" sz="2400" dirty="0">
                  <a:latin typeface="微软雅黑" panose="020B0503020204020204" pitchFamily="34" charset="-122"/>
                  <a:ea typeface="微软雅黑" panose="020B0503020204020204" pitchFamily="34" charset="-122"/>
                </a:rPr>
                <a:t>星光违停球支持违法停车</a:t>
              </a:r>
              <a:endParaRPr lang="en-US" altLang="zh-CN" sz="2400" dirty="0">
                <a:latin typeface="微软雅黑" panose="020B0503020204020204" pitchFamily="34" charset="-122"/>
                <a:ea typeface="微软雅黑" panose="020B0503020204020204" pitchFamily="34" charset="-122"/>
              </a:endParaRPr>
            </a:p>
            <a:p>
              <a:pPr lvl="2">
                <a:lnSpc>
                  <a:spcPct val="150000"/>
                </a:lnSpc>
                <a:buFont typeface="Wingdings" panose="05000000000000000000" pitchFamily="2" charset="2"/>
                <a:buChar char=""/>
              </a:pPr>
              <a:r>
                <a:rPr lang="zh-CN" altLang="en-US" sz="2400" dirty="0">
                  <a:latin typeface="微软雅黑" panose="020B0503020204020204" pitchFamily="34" charset="-122"/>
                  <a:ea typeface="微软雅黑" panose="020B0503020204020204" pitchFamily="34" charset="-122"/>
                </a:rPr>
                <a:t>超星光效果大大提高夜间检测抓拍效率</a:t>
              </a:r>
              <a:endParaRPr lang="en-US" altLang="zh-CN" sz="2400" dirty="0">
                <a:latin typeface="微软雅黑" panose="020B0503020204020204" pitchFamily="34" charset="-122"/>
                <a:ea typeface="微软雅黑" panose="020B0503020204020204" pitchFamily="34" charset="-122"/>
              </a:endParaRPr>
            </a:p>
            <a:p>
              <a:pPr lvl="2">
                <a:lnSpc>
                  <a:spcPct val="150000"/>
                </a:lnSpc>
                <a:buFont typeface="Wingdings" panose="05000000000000000000" pitchFamily="2" charset="2"/>
                <a:buChar char=""/>
              </a:pPr>
              <a:r>
                <a:rPr lang="zh-CN" altLang="en-US" sz="2400" dirty="0">
                  <a:latin typeface="微软雅黑" panose="020B0503020204020204" pitchFamily="34" charset="-122"/>
                  <a:ea typeface="微软雅黑" panose="020B0503020204020204" pitchFamily="34" charset="-122"/>
                </a:rPr>
                <a:t>内置扬声器，可预录声音提示</a:t>
              </a:r>
              <a:endParaRPr lang="en-US" altLang="zh-CN" sz="2400" dirty="0">
                <a:latin typeface="微软雅黑" panose="020B0503020204020204" pitchFamily="34" charset="-122"/>
                <a:ea typeface="微软雅黑" panose="020B0503020204020204" pitchFamily="34" charset="-122"/>
              </a:endParaRPr>
            </a:p>
          </p:txBody>
        </p:sp>
      </p:grpSp>
      <p:sp>
        <p:nvSpPr>
          <p:cNvPr id="91" name="椭圆 90"/>
          <p:cNvSpPr/>
          <p:nvPr/>
        </p:nvSpPr>
        <p:spPr>
          <a:xfrm>
            <a:off x="7791860" y="2386688"/>
            <a:ext cx="449060" cy="4351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椭圆 91"/>
          <p:cNvSpPr/>
          <p:nvPr/>
        </p:nvSpPr>
        <p:spPr>
          <a:xfrm>
            <a:off x="5421691" y="3067907"/>
            <a:ext cx="449060" cy="4351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AutoShape 8"/>
          <p:cNvSpPr>
            <a:spLocks noChangeArrowheads="1"/>
          </p:cNvSpPr>
          <p:nvPr/>
        </p:nvSpPr>
        <p:spPr bwMode="gray">
          <a:xfrm>
            <a:off x="-5775792" y="107911"/>
            <a:ext cx="5586344" cy="3827222"/>
          </a:xfrm>
          <a:prstGeom prst="roundRect">
            <a:avLst>
              <a:gd name="adj" fmla="val 16667"/>
            </a:avLst>
          </a:prstGeom>
          <a:blipFill>
            <a:blip r:embed="rId6"/>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
        <p:nvSpPr>
          <p:cNvPr id="26" name="AutoShape 8"/>
          <p:cNvSpPr>
            <a:spLocks noChangeArrowheads="1"/>
          </p:cNvSpPr>
          <p:nvPr/>
        </p:nvSpPr>
        <p:spPr bwMode="gray">
          <a:xfrm>
            <a:off x="-5804457" y="3067907"/>
            <a:ext cx="5586344" cy="3827222"/>
          </a:xfrm>
          <a:prstGeom prst="roundRect">
            <a:avLst>
              <a:gd name="adj" fmla="val 16667"/>
            </a:avLst>
          </a:prstGeom>
          <a:blipFill>
            <a:blip r:embed="rId7"/>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49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1000" fill="hold"/>
                                        <p:tgtEl>
                                          <p:spTgt spid="90"/>
                                        </p:tgtEl>
                                        <p:attrNameLst>
                                          <p:attrName>ppt_x</p:attrName>
                                        </p:attrNameLst>
                                      </p:cBhvr>
                                      <p:tavLst>
                                        <p:tav tm="0">
                                          <p:val>
                                            <p:strVal val="#ppt_x"/>
                                          </p:val>
                                        </p:tav>
                                        <p:tav tm="100000">
                                          <p:val>
                                            <p:strVal val="#ppt_x"/>
                                          </p:val>
                                        </p:tav>
                                      </p:tavLst>
                                    </p:anim>
                                    <p:anim calcmode="lin" valueType="num">
                                      <p:cBhvr additive="base">
                                        <p:cTn id="12" dur="1000" fill="hold"/>
                                        <p:tgtEl>
                                          <p:spTgt spid="9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2"/>
                                        </p:tgtEl>
                                        <p:attrNameLst>
                                          <p:attrName>style.visibility</p:attrName>
                                        </p:attrNameLst>
                                      </p:cBhvr>
                                      <p:to>
                                        <p:strVal val="visible"/>
                                      </p:to>
                                    </p:set>
                                    <p:anim calcmode="lin" valueType="num">
                                      <p:cBhvr additive="base">
                                        <p:cTn id="15" dur="1000" fill="hold"/>
                                        <p:tgtEl>
                                          <p:spTgt spid="92"/>
                                        </p:tgtEl>
                                        <p:attrNameLst>
                                          <p:attrName>ppt_x</p:attrName>
                                        </p:attrNameLst>
                                      </p:cBhvr>
                                      <p:tavLst>
                                        <p:tav tm="0">
                                          <p:val>
                                            <p:strVal val="#ppt_x"/>
                                          </p:val>
                                        </p:tav>
                                        <p:tav tm="100000">
                                          <p:val>
                                            <p:strVal val="#ppt_x"/>
                                          </p:val>
                                        </p:tav>
                                      </p:tavLst>
                                    </p:anim>
                                    <p:anim calcmode="lin" valueType="num">
                                      <p:cBhvr additive="base">
                                        <p:cTn id="16" dur="1000" fill="hold"/>
                                        <p:tgtEl>
                                          <p:spTgt spid="9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1"/>
                                        </p:tgtEl>
                                        <p:attrNameLst>
                                          <p:attrName>style.visibility</p:attrName>
                                        </p:attrNameLst>
                                      </p:cBhvr>
                                      <p:to>
                                        <p:strVal val="visible"/>
                                      </p:to>
                                    </p:set>
                                    <p:anim calcmode="lin" valueType="num">
                                      <p:cBhvr additive="base">
                                        <p:cTn id="19" dur="1000" fill="hold"/>
                                        <p:tgtEl>
                                          <p:spTgt spid="91"/>
                                        </p:tgtEl>
                                        <p:attrNameLst>
                                          <p:attrName>ppt_x</p:attrName>
                                        </p:attrNameLst>
                                      </p:cBhvr>
                                      <p:tavLst>
                                        <p:tav tm="0">
                                          <p:val>
                                            <p:strVal val="#ppt_x"/>
                                          </p:val>
                                        </p:tav>
                                        <p:tav tm="100000">
                                          <p:val>
                                            <p:strVal val="#ppt_x"/>
                                          </p:val>
                                        </p:tav>
                                      </p:tavLst>
                                    </p:anim>
                                    <p:anim calcmode="lin" valueType="num">
                                      <p:cBhvr additive="base">
                                        <p:cTn id="20" dur="1000" fill="hold"/>
                                        <p:tgtEl>
                                          <p:spTgt spid="9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28"/>
                                        </p:tgtEl>
                                        <p:attrNameLst>
                                          <p:attrName>style.visibility</p:attrName>
                                        </p:attrNameLst>
                                      </p:cBhvr>
                                      <p:to>
                                        <p:strVal val="visible"/>
                                      </p:to>
                                    </p:set>
                                    <p:anim calcmode="lin" valueType="num">
                                      <p:cBhvr additive="base">
                                        <p:cTn id="23" dur="1000" fill="hold"/>
                                        <p:tgtEl>
                                          <p:spTgt spid="128"/>
                                        </p:tgtEl>
                                        <p:attrNameLst>
                                          <p:attrName>ppt_x</p:attrName>
                                        </p:attrNameLst>
                                      </p:cBhvr>
                                      <p:tavLst>
                                        <p:tav tm="0">
                                          <p:val>
                                            <p:strVal val="#ppt_x"/>
                                          </p:val>
                                        </p:tav>
                                        <p:tav tm="100000">
                                          <p:val>
                                            <p:strVal val="#ppt_x"/>
                                          </p:val>
                                        </p:tav>
                                      </p:tavLst>
                                    </p:anim>
                                    <p:anim calcmode="lin" valueType="num">
                                      <p:cBhvr additive="base">
                                        <p:cTn id="24" dur="1000" fill="hold"/>
                                        <p:tgtEl>
                                          <p:spTgt spid="12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9"/>
                                        </p:tgtEl>
                                        <p:attrNameLst>
                                          <p:attrName>style.visibility</p:attrName>
                                        </p:attrNameLst>
                                      </p:cBhvr>
                                      <p:to>
                                        <p:strVal val="visible"/>
                                      </p:to>
                                    </p:set>
                                    <p:anim calcmode="lin" valueType="num">
                                      <p:cBhvr additive="base">
                                        <p:cTn id="27" dur="1000" fill="hold"/>
                                        <p:tgtEl>
                                          <p:spTgt spid="89"/>
                                        </p:tgtEl>
                                        <p:attrNameLst>
                                          <p:attrName>ppt_x</p:attrName>
                                        </p:attrNameLst>
                                      </p:cBhvr>
                                      <p:tavLst>
                                        <p:tav tm="0">
                                          <p:val>
                                            <p:strVal val="#ppt_x"/>
                                          </p:val>
                                        </p:tav>
                                        <p:tav tm="100000">
                                          <p:val>
                                            <p:strVal val="#ppt_x"/>
                                          </p:val>
                                        </p:tav>
                                      </p:tavLst>
                                    </p:anim>
                                    <p:anim calcmode="lin" valueType="num">
                                      <p:cBhvr additive="base">
                                        <p:cTn id="28" dur="1000" fill="hold"/>
                                        <p:tgtEl>
                                          <p:spTgt spid="8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77"/>
                                        </p:tgtEl>
                                        <p:attrNameLst>
                                          <p:attrName>style.visibility</p:attrName>
                                        </p:attrNameLst>
                                      </p:cBhvr>
                                      <p:to>
                                        <p:strVal val="visible"/>
                                      </p:to>
                                    </p:set>
                                    <p:anim calcmode="lin" valueType="num">
                                      <p:cBhvr additive="base">
                                        <p:cTn id="33" dur="1000" fill="hold"/>
                                        <p:tgtEl>
                                          <p:spTgt spid="77"/>
                                        </p:tgtEl>
                                        <p:attrNameLst>
                                          <p:attrName>ppt_x</p:attrName>
                                        </p:attrNameLst>
                                      </p:cBhvr>
                                      <p:tavLst>
                                        <p:tav tm="0">
                                          <p:val>
                                            <p:strVal val="#ppt_x"/>
                                          </p:val>
                                        </p:tav>
                                        <p:tav tm="100000">
                                          <p:val>
                                            <p:strVal val="#ppt_x"/>
                                          </p:val>
                                        </p:tav>
                                      </p:tavLst>
                                    </p:anim>
                                    <p:anim calcmode="lin" valueType="num">
                                      <p:cBhvr additive="base">
                                        <p:cTn id="34" dur="1000" fill="hold"/>
                                        <p:tgtEl>
                                          <p:spTgt spid="77"/>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1000" fill="hold"/>
                                        <p:tgtEl>
                                          <p:spTgt spid="4"/>
                                        </p:tgtEl>
                                        <p:attrNameLst>
                                          <p:attrName>ppt_x</p:attrName>
                                        </p:attrNameLst>
                                      </p:cBhvr>
                                      <p:tavLst>
                                        <p:tav tm="0">
                                          <p:val>
                                            <p:strVal val="#ppt_x"/>
                                          </p:val>
                                        </p:tav>
                                        <p:tav tm="100000">
                                          <p:val>
                                            <p:strVal val="#ppt_x"/>
                                          </p:val>
                                        </p:tav>
                                      </p:tavLst>
                                    </p:anim>
                                    <p:anim calcmode="lin" valueType="num">
                                      <p:cBhvr additive="base">
                                        <p:cTn id="3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grpId="0" nodeType="clickEffect">
                                  <p:stCondLst>
                                    <p:cond delay="0"/>
                                  </p:stCondLst>
                                  <p:childTnLst>
                                    <p:animMotion origin="layout" path="M 0.01015 -0.16436 L 0.94935 0.16388 " pathEditMode="relative" rAng="0" ptsTypes="AA">
                                      <p:cBhvr>
                                        <p:cTn id="42" dur="2000" fill="hold"/>
                                        <p:tgtEl>
                                          <p:spTgt spid="80"/>
                                        </p:tgtEl>
                                        <p:attrNameLst>
                                          <p:attrName>ppt_x</p:attrName>
                                          <p:attrName>ppt_y</p:attrName>
                                        </p:attrNameLst>
                                      </p:cBhvr>
                                      <p:rCtr x="46953" y="16412"/>
                                    </p:animMotion>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0" nodeType="clickEffect">
                                  <p:stCondLst>
                                    <p:cond delay="0"/>
                                  </p:stCondLst>
                                  <p:childTnLst>
                                    <p:animMotion origin="layout" path="M 0.01016 -0.16435 L 0.88594 -0.02824 " pathEditMode="relative" rAng="0" ptsTypes="AA">
                                      <p:cBhvr>
                                        <p:cTn id="46" dur="2000" fill="hold"/>
                                        <p:tgtEl>
                                          <p:spTgt spid="26"/>
                                        </p:tgtEl>
                                        <p:attrNameLst>
                                          <p:attrName>ppt_x</p:attrName>
                                          <p:attrName>ppt_y</p:attrName>
                                        </p:attrNameLst>
                                      </p:cBhvr>
                                      <p:rCtr x="43789" y="68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8" grpId="0" animBg="1"/>
      <p:bldP spid="89" grpId="0" animBg="1"/>
      <p:bldP spid="90" grpId="0" animBg="1"/>
      <p:bldP spid="91" grpId="0" animBg="1"/>
      <p:bldP spid="92" grpId="0" animBg="1"/>
      <p:bldP spid="80" grpId="0" animBg="1"/>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84712"/>
            <a:chOff x="-13648" y="466801"/>
            <a:chExt cx="11869753" cy="484712"/>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05033" y="489848"/>
              <a:ext cx="9180683"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室外场景</a:t>
              </a:r>
              <a:r>
                <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rPr>
                <a:t>——</a:t>
              </a:r>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超星光摄像机（校园门口、周界、主要通道、广场）</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solidFill>
                  <a:prstClr val="white"/>
                </a:solidFill>
              </a:endParaRPr>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76084"/>
            <a:ext cx="12192000" cy="5924346"/>
          </a:xfrm>
          <a:prstGeom prst="rect">
            <a:avLst/>
          </a:prstGeom>
        </p:spPr>
      </p:pic>
      <p:sp>
        <p:nvSpPr>
          <p:cNvPr id="6" name="椭圆 5"/>
          <p:cNvSpPr/>
          <p:nvPr/>
        </p:nvSpPr>
        <p:spPr>
          <a:xfrm>
            <a:off x="6597199" y="5594533"/>
            <a:ext cx="449060" cy="435175"/>
          </a:xfrm>
          <a:prstGeom prst="ellipse">
            <a:avLst/>
          </a:prstGeom>
          <a:solidFill>
            <a:srgbClr val="41D3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9337554" y="1803935"/>
            <a:ext cx="449060" cy="435175"/>
          </a:xfrm>
          <a:prstGeom prst="ellipse">
            <a:avLst/>
          </a:prstGeom>
          <a:solidFill>
            <a:srgbClr val="43D22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5594274" y="4892927"/>
            <a:ext cx="449060" cy="4351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椭圆 129"/>
          <p:cNvSpPr/>
          <p:nvPr/>
        </p:nvSpPr>
        <p:spPr>
          <a:xfrm>
            <a:off x="975916" y="2701833"/>
            <a:ext cx="449060" cy="4351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p:cNvSpPr/>
          <p:nvPr/>
        </p:nvSpPr>
        <p:spPr>
          <a:xfrm>
            <a:off x="3677060" y="3503082"/>
            <a:ext cx="449060" cy="4351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8575554" y="3503081"/>
            <a:ext cx="449060" cy="435175"/>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6624691" y="2245511"/>
            <a:ext cx="449060" cy="435175"/>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11201317" y="2650845"/>
            <a:ext cx="449060" cy="4351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8121526" y="1000610"/>
            <a:ext cx="449060" cy="4351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椭圆 135"/>
          <p:cNvSpPr/>
          <p:nvPr/>
        </p:nvSpPr>
        <p:spPr>
          <a:xfrm>
            <a:off x="11225366" y="4114682"/>
            <a:ext cx="449060" cy="4351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椭圆 136"/>
          <p:cNvSpPr/>
          <p:nvPr/>
        </p:nvSpPr>
        <p:spPr>
          <a:xfrm>
            <a:off x="1537998" y="4549857"/>
            <a:ext cx="449060" cy="4351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椭圆 141"/>
          <p:cNvSpPr/>
          <p:nvPr/>
        </p:nvSpPr>
        <p:spPr>
          <a:xfrm>
            <a:off x="7557914" y="2476322"/>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椭圆 142"/>
          <p:cNvSpPr/>
          <p:nvPr/>
        </p:nvSpPr>
        <p:spPr>
          <a:xfrm>
            <a:off x="9100323" y="4428825"/>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5493005" y="2865358"/>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1621174" y="3129434"/>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5" name="图片 7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87929" y="1400475"/>
            <a:ext cx="2496139" cy="1602854"/>
          </a:xfrm>
          <a:prstGeom prst="rect">
            <a:avLst/>
          </a:prstGeom>
          <a:noFill/>
          <a:effectLst>
            <a:glow rad="1016000">
              <a:srgbClr val="41D329"/>
            </a:glow>
          </a:effectLst>
        </p:spPr>
      </p:pic>
      <p:grpSp>
        <p:nvGrpSpPr>
          <p:cNvPr id="80" name="组合 79"/>
          <p:cNvGrpSpPr/>
          <p:nvPr/>
        </p:nvGrpSpPr>
        <p:grpSpPr>
          <a:xfrm>
            <a:off x="-668984" y="4304687"/>
            <a:ext cx="7245625" cy="2313841"/>
            <a:chOff x="-686553" y="3870057"/>
            <a:chExt cx="6775264" cy="2772862"/>
          </a:xfrm>
        </p:grpSpPr>
        <p:sp>
          <p:nvSpPr>
            <p:cNvPr id="81" name="矩形 80"/>
            <p:cNvSpPr/>
            <p:nvPr/>
          </p:nvSpPr>
          <p:spPr>
            <a:xfrm>
              <a:off x="63141" y="3870057"/>
              <a:ext cx="5938102" cy="2772862"/>
            </a:xfrm>
            <a:prstGeom prst="rect">
              <a:avLst/>
            </a:prstGeom>
            <a:solidFill>
              <a:schemeClr val="bg1">
                <a:alpha val="60000"/>
              </a:schemeClr>
            </a:solidFill>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Text Box 20"/>
            <p:cNvSpPr txBox="1">
              <a:spLocks noChangeArrowheads="1"/>
            </p:cNvSpPr>
            <p:nvPr/>
          </p:nvSpPr>
          <p:spPr bwMode="gray">
            <a:xfrm>
              <a:off x="-686553" y="4052625"/>
              <a:ext cx="6775264" cy="247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2">
                <a:lnSpc>
                  <a:spcPct val="150000"/>
                </a:lnSpc>
                <a:spcBef>
                  <a:spcPts val="600"/>
                </a:spcBef>
                <a:spcAft>
                  <a:spcPts val="600"/>
                </a:spcAft>
                <a:buFont typeface="Wingdings" panose="05000000000000000000" pitchFamily="2" charset="2"/>
                <a:buChar char=""/>
              </a:pPr>
              <a:r>
                <a:rPr lang="zh-CN" altLang="en-US" sz="2400" dirty="0" smtClean="0">
                  <a:latin typeface="微软雅黑" pitchFamily="34" charset="-122"/>
                  <a:ea typeface="微软雅黑" pitchFamily="34" charset="-122"/>
                </a:rPr>
                <a:t>彩色</a:t>
              </a:r>
              <a:r>
                <a:rPr lang="en-US" altLang="zh-CN" sz="2400" dirty="0">
                  <a:latin typeface="微软雅黑" pitchFamily="34" charset="-122"/>
                  <a:ea typeface="微软雅黑" pitchFamily="34" charset="-122"/>
                </a:rPr>
                <a:t>: 0.0008Lux</a:t>
              </a:r>
            </a:p>
            <a:p>
              <a:pPr lvl="2">
                <a:lnSpc>
                  <a:spcPct val="150000"/>
                </a:lnSpc>
                <a:spcBef>
                  <a:spcPts val="600"/>
                </a:spcBef>
                <a:spcAft>
                  <a:spcPts val="600"/>
                </a:spcAft>
                <a:buFont typeface="Wingdings" panose="05000000000000000000" pitchFamily="2" charset="2"/>
                <a:buChar char=""/>
              </a:pPr>
              <a:r>
                <a:rPr lang="zh-CN" altLang="en-US" sz="2400" dirty="0">
                  <a:latin typeface="微软雅黑" pitchFamily="34" charset="-122"/>
                  <a:ea typeface="微软雅黑" pitchFamily="34" charset="-122"/>
                </a:rPr>
                <a:t>支持报警输入、音频输入、音频输出</a:t>
              </a:r>
              <a:endParaRPr lang="zh-CN" altLang="zh-CN" sz="2400" kern="100" dirty="0">
                <a:latin typeface="微软雅黑" panose="020B0503020204020204" pitchFamily="34" charset="-122"/>
                <a:ea typeface="微软雅黑" panose="020B0503020204020204" pitchFamily="34" charset="-122"/>
              </a:endParaRPr>
            </a:p>
            <a:p>
              <a:pPr lvl="2">
                <a:lnSpc>
                  <a:spcPct val="150000"/>
                </a:lnSpc>
                <a:spcBef>
                  <a:spcPts val="600"/>
                </a:spcBef>
                <a:spcAft>
                  <a:spcPts val="600"/>
                </a:spcAft>
                <a:buFont typeface="Wingdings" panose="05000000000000000000" pitchFamily="2" charset="2"/>
                <a:buChar char=""/>
              </a:pPr>
              <a:endParaRPr lang="zh-CN" altLang="zh-CN" sz="2400" kern="100" dirty="0">
                <a:latin typeface="微软雅黑" panose="020B0503020204020204" pitchFamily="34" charset="-122"/>
                <a:ea typeface="微软雅黑" panose="020B0503020204020204" pitchFamily="34" charset="-122"/>
              </a:endParaRPr>
            </a:p>
          </p:txBody>
        </p:sp>
      </p:grpSp>
      <p:sp>
        <p:nvSpPr>
          <p:cNvPr id="87" name="AutoShape 8"/>
          <p:cNvSpPr>
            <a:spLocks noChangeArrowheads="1"/>
          </p:cNvSpPr>
          <p:nvPr/>
        </p:nvSpPr>
        <p:spPr bwMode="gray">
          <a:xfrm>
            <a:off x="-5079816" y="460610"/>
            <a:ext cx="4986089" cy="3088612"/>
          </a:xfrm>
          <a:prstGeom prst="roundRect">
            <a:avLst>
              <a:gd name="adj" fmla="val 16667"/>
            </a:avLst>
          </a:prstGeom>
          <a:blipFill>
            <a:blip r:embed="rId6"/>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
        <p:nvSpPr>
          <p:cNvPr id="33" name="AutoShape 8"/>
          <p:cNvSpPr>
            <a:spLocks noChangeArrowheads="1"/>
          </p:cNvSpPr>
          <p:nvPr/>
        </p:nvSpPr>
        <p:spPr bwMode="gray">
          <a:xfrm>
            <a:off x="-4955964" y="3593536"/>
            <a:ext cx="4879473" cy="2995245"/>
          </a:xfrm>
          <a:prstGeom prst="roundRect">
            <a:avLst>
              <a:gd name="adj" fmla="val 16667"/>
            </a:avLst>
          </a:prstGeom>
          <a:blipFill>
            <a:blip r:embed="rId7"/>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7917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8"/>
                                        </p:tgtEl>
                                        <p:attrNameLst>
                                          <p:attrName>style.visibility</p:attrName>
                                        </p:attrNameLst>
                                      </p:cBhvr>
                                      <p:to>
                                        <p:strVal val="visible"/>
                                      </p:to>
                                    </p:set>
                                    <p:anim calcmode="lin" valueType="num">
                                      <p:cBhvr additive="base">
                                        <p:cTn id="11" dur="1000" fill="hold"/>
                                        <p:tgtEl>
                                          <p:spTgt spid="128"/>
                                        </p:tgtEl>
                                        <p:attrNameLst>
                                          <p:attrName>ppt_x</p:attrName>
                                        </p:attrNameLst>
                                      </p:cBhvr>
                                      <p:tavLst>
                                        <p:tav tm="0">
                                          <p:val>
                                            <p:strVal val="#ppt_x"/>
                                          </p:val>
                                        </p:tav>
                                        <p:tav tm="100000">
                                          <p:val>
                                            <p:strVal val="#ppt_x"/>
                                          </p:val>
                                        </p:tav>
                                      </p:tavLst>
                                    </p:anim>
                                    <p:anim calcmode="lin" valueType="num">
                                      <p:cBhvr additive="base">
                                        <p:cTn id="12" dur="1000" fill="hold"/>
                                        <p:tgtEl>
                                          <p:spTgt spid="12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9"/>
                                        </p:tgtEl>
                                        <p:attrNameLst>
                                          <p:attrName>style.visibility</p:attrName>
                                        </p:attrNameLst>
                                      </p:cBhvr>
                                      <p:to>
                                        <p:strVal val="visible"/>
                                      </p:to>
                                    </p:set>
                                    <p:anim calcmode="lin" valueType="num">
                                      <p:cBhvr additive="base">
                                        <p:cTn id="15" dur="1000" fill="hold"/>
                                        <p:tgtEl>
                                          <p:spTgt spid="129"/>
                                        </p:tgtEl>
                                        <p:attrNameLst>
                                          <p:attrName>ppt_x</p:attrName>
                                        </p:attrNameLst>
                                      </p:cBhvr>
                                      <p:tavLst>
                                        <p:tav tm="0">
                                          <p:val>
                                            <p:strVal val="#ppt_x"/>
                                          </p:val>
                                        </p:tav>
                                        <p:tav tm="100000">
                                          <p:val>
                                            <p:strVal val="#ppt_x"/>
                                          </p:val>
                                        </p:tav>
                                      </p:tavLst>
                                    </p:anim>
                                    <p:anim calcmode="lin" valueType="num">
                                      <p:cBhvr additive="base">
                                        <p:cTn id="16" dur="1000" fill="hold"/>
                                        <p:tgtEl>
                                          <p:spTgt spid="12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0"/>
                                        </p:tgtEl>
                                        <p:attrNameLst>
                                          <p:attrName>style.visibility</p:attrName>
                                        </p:attrNameLst>
                                      </p:cBhvr>
                                      <p:to>
                                        <p:strVal val="visible"/>
                                      </p:to>
                                    </p:set>
                                    <p:anim calcmode="lin" valueType="num">
                                      <p:cBhvr additive="base">
                                        <p:cTn id="19" dur="1000" fill="hold"/>
                                        <p:tgtEl>
                                          <p:spTgt spid="130"/>
                                        </p:tgtEl>
                                        <p:attrNameLst>
                                          <p:attrName>ppt_x</p:attrName>
                                        </p:attrNameLst>
                                      </p:cBhvr>
                                      <p:tavLst>
                                        <p:tav tm="0">
                                          <p:val>
                                            <p:strVal val="#ppt_x"/>
                                          </p:val>
                                        </p:tav>
                                        <p:tav tm="100000">
                                          <p:val>
                                            <p:strVal val="#ppt_x"/>
                                          </p:val>
                                        </p:tav>
                                      </p:tavLst>
                                    </p:anim>
                                    <p:anim calcmode="lin" valueType="num">
                                      <p:cBhvr additive="base">
                                        <p:cTn id="20" dur="1000" fill="hold"/>
                                        <p:tgtEl>
                                          <p:spTgt spid="13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31"/>
                                        </p:tgtEl>
                                        <p:attrNameLst>
                                          <p:attrName>style.visibility</p:attrName>
                                        </p:attrNameLst>
                                      </p:cBhvr>
                                      <p:to>
                                        <p:strVal val="visible"/>
                                      </p:to>
                                    </p:set>
                                    <p:anim calcmode="lin" valueType="num">
                                      <p:cBhvr additive="base">
                                        <p:cTn id="23" dur="1000" fill="hold"/>
                                        <p:tgtEl>
                                          <p:spTgt spid="131"/>
                                        </p:tgtEl>
                                        <p:attrNameLst>
                                          <p:attrName>ppt_x</p:attrName>
                                        </p:attrNameLst>
                                      </p:cBhvr>
                                      <p:tavLst>
                                        <p:tav tm="0">
                                          <p:val>
                                            <p:strVal val="#ppt_x"/>
                                          </p:val>
                                        </p:tav>
                                        <p:tav tm="100000">
                                          <p:val>
                                            <p:strVal val="#ppt_x"/>
                                          </p:val>
                                        </p:tav>
                                      </p:tavLst>
                                    </p:anim>
                                    <p:anim calcmode="lin" valueType="num">
                                      <p:cBhvr additive="base">
                                        <p:cTn id="24" dur="1000" fill="hold"/>
                                        <p:tgtEl>
                                          <p:spTgt spid="13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2"/>
                                        </p:tgtEl>
                                        <p:attrNameLst>
                                          <p:attrName>style.visibility</p:attrName>
                                        </p:attrNameLst>
                                      </p:cBhvr>
                                      <p:to>
                                        <p:strVal val="visible"/>
                                      </p:to>
                                    </p:set>
                                    <p:anim calcmode="lin" valueType="num">
                                      <p:cBhvr additive="base">
                                        <p:cTn id="27" dur="1000" fill="hold"/>
                                        <p:tgtEl>
                                          <p:spTgt spid="132"/>
                                        </p:tgtEl>
                                        <p:attrNameLst>
                                          <p:attrName>ppt_x</p:attrName>
                                        </p:attrNameLst>
                                      </p:cBhvr>
                                      <p:tavLst>
                                        <p:tav tm="0">
                                          <p:val>
                                            <p:strVal val="#ppt_x"/>
                                          </p:val>
                                        </p:tav>
                                        <p:tav tm="100000">
                                          <p:val>
                                            <p:strVal val="#ppt_x"/>
                                          </p:val>
                                        </p:tav>
                                      </p:tavLst>
                                    </p:anim>
                                    <p:anim calcmode="lin" valueType="num">
                                      <p:cBhvr additive="base">
                                        <p:cTn id="28" dur="1000" fill="hold"/>
                                        <p:tgtEl>
                                          <p:spTgt spid="13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3"/>
                                        </p:tgtEl>
                                        <p:attrNameLst>
                                          <p:attrName>style.visibility</p:attrName>
                                        </p:attrNameLst>
                                      </p:cBhvr>
                                      <p:to>
                                        <p:strVal val="visible"/>
                                      </p:to>
                                    </p:set>
                                    <p:anim calcmode="lin" valueType="num">
                                      <p:cBhvr additive="base">
                                        <p:cTn id="31" dur="1000" fill="hold"/>
                                        <p:tgtEl>
                                          <p:spTgt spid="133"/>
                                        </p:tgtEl>
                                        <p:attrNameLst>
                                          <p:attrName>ppt_x</p:attrName>
                                        </p:attrNameLst>
                                      </p:cBhvr>
                                      <p:tavLst>
                                        <p:tav tm="0">
                                          <p:val>
                                            <p:strVal val="#ppt_x"/>
                                          </p:val>
                                        </p:tav>
                                        <p:tav tm="100000">
                                          <p:val>
                                            <p:strVal val="#ppt_x"/>
                                          </p:val>
                                        </p:tav>
                                      </p:tavLst>
                                    </p:anim>
                                    <p:anim calcmode="lin" valueType="num">
                                      <p:cBhvr additive="base">
                                        <p:cTn id="32" dur="1000" fill="hold"/>
                                        <p:tgtEl>
                                          <p:spTgt spid="13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4"/>
                                        </p:tgtEl>
                                        <p:attrNameLst>
                                          <p:attrName>style.visibility</p:attrName>
                                        </p:attrNameLst>
                                      </p:cBhvr>
                                      <p:to>
                                        <p:strVal val="visible"/>
                                      </p:to>
                                    </p:set>
                                    <p:anim calcmode="lin" valueType="num">
                                      <p:cBhvr additive="base">
                                        <p:cTn id="35" dur="1000" fill="hold"/>
                                        <p:tgtEl>
                                          <p:spTgt spid="134"/>
                                        </p:tgtEl>
                                        <p:attrNameLst>
                                          <p:attrName>ppt_x</p:attrName>
                                        </p:attrNameLst>
                                      </p:cBhvr>
                                      <p:tavLst>
                                        <p:tav tm="0">
                                          <p:val>
                                            <p:strVal val="#ppt_x"/>
                                          </p:val>
                                        </p:tav>
                                        <p:tav tm="100000">
                                          <p:val>
                                            <p:strVal val="#ppt_x"/>
                                          </p:val>
                                        </p:tav>
                                      </p:tavLst>
                                    </p:anim>
                                    <p:anim calcmode="lin" valueType="num">
                                      <p:cBhvr additive="base">
                                        <p:cTn id="36" dur="1000" fill="hold"/>
                                        <p:tgtEl>
                                          <p:spTgt spid="134"/>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36"/>
                                        </p:tgtEl>
                                        <p:attrNameLst>
                                          <p:attrName>style.visibility</p:attrName>
                                        </p:attrNameLst>
                                      </p:cBhvr>
                                      <p:to>
                                        <p:strVal val="visible"/>
                                      </p:to>
                                    </p:set>
                                    <p:anim calcmode="lin" valueType="num">
                                      <p:cBhvr additive="base">
                                        <p:cTn id="39" dur="1000" fill="hold"/>
                                        <p:tgtEl>
                                          <p:spTgt spid="136"/>
                                        </p:tgtEl>
                                        <p:attrNameLst>
                                          <p:attrName>ppt_x</p:attrName>
                                        </p:attrNameLst>
                                      </p:cBhvr>
                                      <p:tavLst>
                                        <p:tav tm="0">
                                          <p:val>
                                            <p:strVal val="#ppt_x"/>
                                          </p:val>
                                        </p:tav>
                                        <p:tav tm="100000">
                                          <p:val>
                                            <p:strVal val="#ppt_x"/>
                                          </p:val>
                                        </p:tav>
                                      </p:tavLst>
                                    </p:anim>
                                    <p:anim calcmode="lin" valueType="num">
                                      <p:cBhvr additive="base">
                                        <p:cTn id="40" dur="1000" fill="hold"/>
                                        <p:tgtEl>
                                          <p:spTgt spid="13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37"/>
                                        </p:tgtEl>
                                        <p:attrNameLst>
                                          <p:attrName>style.visibility</p:attrName>
                                        </p:attrNameLst>
                                      </p:cBhvr>
                                      <p:to>
                                        <p:strVal val="visible"/>
                                      </p:to>
                                    </p:set>
                                    <p:anim calcmode="lin" valueType="num">
                                      <p:cBhvr additive="base">
                                        <p:cTn id="43" dur="1000" fill="hold"/>
                                        <p:tgtEl>
                                          <p:spTgt spid="137"/>
                                        </p:tgtEl>
                                        <p:attrNameLst>
                                          <p:attrName>ppt_x</p:attrName>
                                        </p:attrNameLst>
                                      </p:cBhvr>
                                      <p:tavLst>
                                        <p:tav tm="0">
                                          <p:val>
                                            <p:strVal val="#ppt_x"/>
                                          </p:val>
                                        </p:tav>
                                        <p:tav tm="100000">
                                          <p:val>
                                            <p:strVal val="#ppt_x"/>
                                          </p:val>
                                        </p:tav>
                                      </p:tavLst>
                                    </p:anim>
                                    <p:anim calcmode="lin" valueType="num">
                                      <p:cBhvr additive="base">
                                        <p:cTn id="44" dur="1000" fill="hold"/>
                                        <p:tgtEl>
                                          <p:spTgt spid="13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42"/>
                                        </p:tgtEl>
                                        <p:attrNameLst>
                                          <p:attrName>style.visibility</p:attrName>
                                        </p:attrNameLst>
                                      </p:cBhvr>
                                      <p:to>
                                        <p:strVal val="visible"/>
                                      </p:to>
                                    </p:set>
                                    <p:anim calcmode="lin" valueType="num">
                                      <p:cBhvr additive="base">
                                        <p:cTn id="47" dur="1000" fill="hold"/>
                                        <p:tgtEl>
                                          <p:spTgt spid="142"/>
                                        </p:tgtEl>
                                        <p:attrNameLst>
                                          <p:attrName>ppt_x</p:attrName>
                                        </p:attrNameLst>
                                      </p:cBhvr>
                                      <p:tavLst>
                                        <p:tav tm="0">
                                          <p:val>
                                            <p:strVal val="#ppt_x"/>
                                          </p:val>
                                        </p:tav>
                                        <p:tav tm="100000">
                                          <p:val>
                                            <p:strVal val="#ppt_x"/>
                                          </p:val>
                                        </p:tav>
                                      </p:tavLst>
                                    </p:anim>
                                    <p:anim calcmode="lin" valueType="num">
                                      <p:cBhvr additive="base">
                                        <p:cTn id="48" dur="1000" fill="hold"/>
                                        <p:tgtEl>
                                          <p:spTgt spid="142"/>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43"/>
                                        </p:tgtEl>
                                        <p:attrNameLst>
                                          <p:attrName>style.visibility</p:attrName>
                                        </p:attrNameLst>
                                      </p:cBhvr>
                                      <p:to>
                                        <p:strVal val="visible"/>
                                      </p:to>
                                    </p:set>
                                    <p:anim calcmode="lin" valueType="num">
                                      <p:cBhvr additive="base">
                                        <p:cTn id="51" dur="1000" fill="hold"/>
                                        <p:tgtEl>
                                          <p:spTgt spid="143"/>
                                        </p:tgtEl>
                                        <p:attrNameLst>
                                          <p:attrName>ppt_x</p:attrName>
                                        </p:attrNameLst>
                                      </p:cBhvr>
                                      <p:tavLst>
                                        <p:tav tm="0">
                                          <p:val>
                                            <p:strVal val="#ppt_x"/>
                                          </p:val>
                                        </p:tav>
                                        <p:tav tm="100000">
                                          <p:val>
                                            <p:strVal val="#ppt_x"/>
                                          </p:val>
                                        </p:tav>
                                      </p:tavLst>
                                    </p:anim>
                                    <p:anim calcmode="lin" valueType="num">
                                      <p:cBhvr additive="base">
                                        <p:cTn id="52" dur="1000" fill="hold"/>
                                        <p:tgtEl>
                                          <p:spTgt spid="14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44"/>
                                        </p:tgtEl>
                                        <p:attrNameLst>
                                          <p:attrName>style.visibility</p:attrName>
                                        </p:attrNameLst>
                                      </p:cBhvr>
                                      <p:to>
                                        <p:strVal val="visible"/>
                                      </p:to>
                                    </p:set>
                                    <p:anim calcmode="lin" valueType="num">
                                      <p:cBhvr additive="base">
                                        <p:cTn id="55" dur="1000" fill="hold"/>
                                        <p:tgtEl>
                                          <p:spTgt spid="144"/>
                                        </p:tgtEl>
                                        <p:attrNameLst>
                                          <p:attrName>ppt_x</p:attrName>
                                        </p:attrNameLst>
                                      </p:cBhvr>
                                      <p:tavLst>
                                        <p:tav tm="0">
                                          <p:val>
                                            <p:strVal val="#ppt_x"/>
                                          </p:val>
                                        </p:tav>
                                        <p:tav tm="100000">
                                          <p:val>
                                            <p:strVal val="#ppt_x"/>
                                          </p:val>
                                        </p:tav>
                                      </p:tavLst>
                                    </p:anim>
                                    <p:anim calcmode="lin" valueType="num">
                                      <p:cBhvr additive="base">
                                        <p:cTn id="56" dur="1000" fill="hold"/>
                                        <p:tgtEl>
                                          <p:spTgt spid="144"/>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45"/>
                                        </p:tgtEl>
                                        <p:attrNameLst>
                                          <p:attrName>style.visibility</p:attrName>
                                        </p:attrNameLst>
                                      </p:cBhvr>
                                      <p:to>
                                        <p:strVal val="visible"/>
                                      </p:to>
                                    </p:set>
                                    <p:anim calcmode="lin" valueType="num">
                                      <p:cBhvr additive="base">
                                        <p:cTn id="59" dur="1000" fill="hold"/>
                                        <p:tgtEl>
                                          <p:spTgt spid="145"/>
                                        </p:tgtEl>
                                        <p:attrNameLst>
                                          <p:attrName>ppt_x</p:attrName>
                                        </p:attrNameLst>
                                      </p:cBhvr>
                                      <p:tavLst>
                                        <p:tav tm="0">
                                          <p:val>
                                            <p:strVal val="#ppt_x"/>
                                          </p:val>
                                        </p:tav>
                                        <p:tav tm="100000">
                                          <p:val>
                                            <p:strVal val="#ppt_x"/>
                                          </p:val>
                                        </p:tav>
                                      </p:tavLst>
                                    </p:anim>
                                    <p:anim calcmode="lin" valueType="num">
                                      <p:cBhvr additive="base">
                                        <p:cTn id="60" dur="1000" fill="hold"/>
                                        <p:tgtEl>
                                          <p:spTgt spid="145"/>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35"/>
                                        </p:tgtEl>
                                        <p:attrNameLst>
                                          <p:attrName>style.visibility</p:attrName>
                                        </p:attrNameLst>
                                      </p:cBhvr>
                                      <p:to>
                                        <p:strVal val="visible"/>
                                      </p:to>
                                    </p:set>
                                    <p:anim calcmode="lin" valueType="num">
                                      <p:cBhvr additive="base">
                                        <p:cTn id="63" dur="1000" fill="hold"/>
                                        <p:tgtEl>
                                          <p:spTgt spid="135"/>
                                        </p:tgtEl>
                                        <p:attrNameLst>
                                          <p:attrName>ppt_x</p:attrName>
                                        </p:attrNameLst>
                                      </p:cBhvr>
                                      <p:tavLst>
                                        <p:tav tm="0">
                                          <p:val>
                                            <p:strVal val="#ppt_x"/>
                                          </p:val>
                                        </p:tav>
                                        <p:tav tm="100000">
                                          <p:val>
                                            <p:strVal val="#ppt_x"/>
                                          </p:val>
                                        </p:tav>
                                      </p:tavLst>
                                    </p:anim>
                                    <p:anim calcmode="lin" valueType="num">
                                      <p:cBhvr additive="base">
                                        <p:cTn id="64" dur="1000" fill="hold"/>
                                        <p:tgtEl>
                                          <p:spTgt spid="135"/>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75"/>
                                        </p:tgtEl>
                                        <p:attrNameLst>
                                          <p:attrName>style.visibility</p:attrName>
                                        </p:attrNameLst>
                                      </p:cBhvr>
                                      <p:to>
                                        <p:strVal val="visible"/>
                                      </p:to>
                                    </p:set>
                                    <p:anim calcmode="lin" valueType="num">
                                      <p:cBhvr additive="base">
                                        <p:cTn id="67" dur="1000" fill="hold"/>
                                        <p:tgtEl>
                                          <p:spTgt spid="75"/>
                                        </p:tgtEl>
                                        <p:attrNameLst>
                                          <p:attrName>ppt_x</p:attrName>
                                        </p:attrNameLst>
                                      </p:cBhvr>
                                      <p:tavLst>
                                        <p:tav tm="0">
                                          <p:val>
                                            <p:strVal val="#ppt_x"/>
                                          </p:val>
                                        </p:tav>
                                        <p:tav tm="100000">
                                          <p:val>
                                            <p:strVal val="#ppt_x"/>
                                          </p:val>
                                        </p:tav>
                                      </p:tavLst>
                                    </p:anim>
                                    <p:anim calcmode="lin" valueType="num">
                                      <p:cBhvr additive="base">
                                        <p:cTn id="68" dur="1000" fill="hold"/>
                                        <p:tgtEl>
                                          <p:spTgt spid="75"/>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80"/>
                                        </p:tgtEl>
                                        <p:attrNameLst>
                                          <p:attrName>style.visibility</p:attrName>
                                        </p:attrNameLst>
                                      </p:cBhvr>
                                      <p:to>
                                        <p:strVal val="visible"/>
                                      </p:to>
                                    </p:set>
                                    <p:anim calcmode="lin" valueType="num">
                                      <p:cBhvr additive="base">
                                        <p:cTn id="71" dur="1000" fill="hold"/>
                                        <p:tgtEl>
                                          <p:spTgt spid="80"/>
                                        </p:tgtEl>
                                        <p:attrNameLst>
                                          <p:attrName>ppt_x</p:attrName>
                                        </p:attrNameLst>
                                      </p:cBhvr>
                                      <p:tavLst>
                                        <p:tav tm="0">
                                          <p:val>
                                            <p:strVal val="#ppt_x"/>
                                          </p:val>
                                        </p:tav>
                                        <p:tav tm="100000">
                                          <p:val>
                                            <p:strVal val="#ppt_x"/>
                                          </p:val>
                                        </p:tav>
                                      </p:tavLst>
                                    </p:anim>
                                    <p:anim calcmode="lin" valueType="num">
                                      <p:cBhvr additive="base">
                                        <p:cTn id="72" dur="10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path" presetSubtype="0" accel="50000" decel="50000" fill="hold" grpId="0" nodeType="clickEffect">
                                  <p:stCondLst>
                                    <p:cond delay="0"/>
                                  </p:stCondLst>
                                  <p:childTnLst>
                                    <p:animMotion origin="layout" path="M 0.0582 -0.22407 L 0.9974 0.10417 " pathEditMode="relative" rAng="0" ptsTypes="AA">
                                      <p:cBhvr>
                                        <p:cTn id="76" dur="2000" fill="hold"/>
                                        <p:tgtEl>
                                          <p:spTgt spid="87"/>
                                        </p:tgtEl>
                                        <p:attrNameLst>
                                          <p:attrName>ppt_x</p:attrName>
                                          <p:attrName>ppt_y</p:attrName>
                                        </p:attrNameLst>
                                      </p:cBhvr>
                                      <p:rCtr x="46953" y="16412"/>
                                    </p:animMotion>
                                  </p:childTnLst>
                                </p:cTn>
                              </p:par>
                            </p:childTnLst>
                          </p:cTn>
                        </p:par>
                      </p:childTnLst>
                    </p:cTn>
                  </p:par>
                  <p:par>
                    <p:cTn id="77" fill="hold">
                      <p:stCondLst>
                        <p:cond delay="indefinite"/>
                      </p:stCondLst>
                      <p:childTnLst>
                        <p:par>
                          <p:cTn id="78" fill="hold">
                            <p:stCondLst>
                              <p:cond delay="0"/>
                            </p:stCondLst>
                            <p:childTnLst>
                              <p:par>
                                <p:cTn id="79" presetID="42" presetClass="path" presetSubtype="0" accel="50000" decel="50000" fill="hold" grpId="0" nodeType="clickEffect">
                                  <p:stCondLst>
                                    <p:cond delay="0"/>
                                  </p:stCondLst>
                                  <p:childTnLst>
                                    <p:animMotion origin="layout" path="M 0.05247 -0.32592 L 0.99167 0.00232 " pathEditMode="relative" rAng="0" ptsTypes="AA">
                                      <p:cBhvr>
                                        <p:cTn id="80" dur="2000" fill="hold"/>
                                        <p:tgtEl>
                                          <p:spTgt spid="33"/>
                                        </p:tgtEl>
                                        <p:attrNameLst>
                                          <p:attrName>ppt_x</p:attrName>
                                          <p:attrName>ppt_y</p:attrName>
                                        </p:attrNameLst>
                                      </p:cBhvr>
                                      <p:rCtr x="46953" y="1641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42" grpId="0" animBg="1"/>
      <p:bldP spid="143" grpId="0" animBg="1"/>
      <p:bldP spid="144" grpId="0" animBg="1"/>
      <p:bldP spid="145" grpId="0" animBg="1"/>
      <p:bldP spid="87" grpId="0" animBg="1"/>
      <p:bldP spid="3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84712"/>
            <a:chOff x="-13648" y="466801"/>
            <a:chExt cx="11869753" cy="484712"/>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05033" y="489848"/>
              <a:ext cx="8762092"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室外场景</a:t>
              </a:r>
              <a:r>
                <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rPr>
                <a:t>——</a:t>
              </a:r>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超星光卡口一体（主要路口、车辆通道）</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solidFill>
                  <a:prstClr val="white"/>
                </a:solidFill>
              </a:endParaRPr>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76084"/>
            <a:ext cx="12192000" cy="5924346"/>
          </a:xfrm>
          <a:prstGeom prst="rect">
            <a:avLst/>
          </a:prstGeom>
        </p:spPr>
      </p:pic>
      <p:sp>
        <p:nvSpPr>
          <p:cNvPr id="142" name="椭圆 141"/>
          <p:cNvSpPr/>
          <p:nvPr/>
        </p:nvSpPr>
        <p:spPr>
          <a:xfrm>
            <a:off x="7557914" y="2476322"/>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椭圆 142"/>
          <p:cNvSpPr/>
          <p:nvPr/>
        </p:nvSpPr>
        <p:spPr>
          <a:xfrm>
            <a:off x="9100323" y="4428825"/>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6043334" y="3085120"/>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5858769" y="1566500"/>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3939363" y="3529774"/>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6" name="图片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11366" y="1296685"/>
            <a:ext cx="2246318" cy="2061973"/>
          </a:xfrm>
          <a:prstGeom prst="rect">
            <a:avLst/>
          </a:prstGeom>
          <a:effectLst>
            <a:glow rad="876300">
              <a:srgbClr val="66FF66"/>
            </a:glow>
          </a:effectLst>
        </p:spPr>
      </p:pic>
      <p:grpSp>
        <p:nvGrpSpPr>
          <p:cNvPr id="38" name="组合 37"/>
          <p:cNvGrpSpPr/>
          <p:nvPr/>
        </p:nvGrpSpPr>
        <p:grpSpPr>
          <a:xfrm>
            <a:off x="-613562" y="3854522"/>
            <a:ext cx="6869453" cy="2734269"/>
            <a:chOff x="-638187" y="3870057"/>
            <a:chExt cx="6639430" cy="2772862"/>
          </a:xfrm>
        </p:grpSpPr>
        <p:sp>
          <p:nvSpPr>
            <p:cNvPr id="39" name="矩形 38"/>
            <p:cNvSpPr/>
            <p:nvPr/>
          </p:nvSpPr>
          <p:spPr>
            <a:xfrm>
              <a:off x="63141" y="3870057"/>
              <a:ext cx="5938102" cy="2772862"/>
            </a:xfrm>
            <a:prstGeom prst="rect">
              <a:avLst/>
            </a:prstGeom>
            <a:solidFill>
              <a:schemeClr val="bg1">
                <a:alpha val="60000"/>
              </a:schemeClr>
            </a:solidFill>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Text Box 20"/>
            <p:cNvSpPr txBox="1">
              <a:spLocks noChangeArrowheads="1"/>
            </p:cNvSpPr>
            <p:nvPr/>
          </p:nvSpPr>
          <p:spPr bwMode="gray">
            <a:xfrm>
              <a:off x="-638187" y="3944881"/>
              <a:ext cx="6542697" cy="2496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2">
                <a:lnSpc>
                  <a:spcPct val="150000"/>
                </a:lnSpc>
                <a:spcBef>
                  <a:spcPts val="600"/>
                </a:spcBef>
                <a:spcAft>
                  <a:spcPts val="600"/>
                </a:spcAft>
                <a:buFont typeface="Wingdings" panose="05000000000000000000" pitchFamily="2" charset="2"/>
                <a:buChar char=""/>
              </a:pPr>
              <a:r>
                <a:rPr lang="en-US" altLang="zh-CN" sz="2400" dirty="0">
                  <a:latin typeface="微软雅黑" panose="020B0503020204020204" pitchFamily="34" charset="-122"/>
                  <a:ea typeface="微软雅黑" panose="020B0503020204020204" pitchFamily="34" charset="-122"/>
                  <a:sym typeface="+mn-ea"/>
                </a:rPr>
                <a:t> </a:t>
              </a:r>
              <a:r>
                <a:rPr lang="zh-CN" altLang="en-US" sz="2400" dirty="0">
                  <a:latin typeface="微软雅黑" panose="020B0503020204020204" pitchFamily="34" charset="-122"/>
                  <a:ea typeface="微软雅黑" panose="020B0503020204020204" pitchFamily="34" charset="-122"/>
                  <a:sym typeface="+mn-ea"/>
                </a:rPr>
                <a:t>支持智能识别功能：内置车牌识别功能、车牌颜色识别功能、车身颜色识别、车型识别、车流量统计</a:t>
              </a:r>
              <a:endParaRPr lang="en-US" altLang="zh-CN" sz="2400" dirty="0">
                <a:latin typeface="微软雅黑" panose="020B0503020204020204" pitchFamily="34" charset="-122"/>
                <a:ea typeface="微软雅黑" panose="020B0503020204020204" pitchFamily="34" charset="-122"/>
                <a:sym typeface="+mn-ea"/>
              </a:endParaRPr>
            </a:p>
            <a:p>
              <a:pPr lvl="2">
                <a:lnSpc>
                  <a:spcPct val="150000"/>
                </a:lnSpc>
                <a:spcBef>
                  <a:spcPts val="600"/>
                </a:spcBef>
                <a:spcAft>
                  <a:spcPts val="600"/>
                </a:spcAft>
                <a:buFont typeface="Wingdings" panose="05000000000000000000" pitchFamily="2" charset="2"/>
                <a:buChar char=""/>
              </a:pPr>
              <a:r>
                <a:rPr lang="en-US" altLang="zh-CN" sz="24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支持强光抑制和背光补偿</a:t>
              </a:r>
              <a:endParaRPr lang="en-US" altLang="zh-CN" sz="2400" dirty="0">
                <a:latin typeface="微软雅黑" panose="020B0503020204020204" pitchFamily="34" charset="-122"/>
                <a:ea typeface="微软雅黑" panose="020B0503020204020204" pitchFamily="34" charset="-122"/>
              </a:endParaRPr>
            </a:p>
          </p:txBody>
        </p:sp>
      </p:grpSp>
      <p:sp>
        <p:nvSpPr>
          <p:cNvPr id="24" name="AutoShape 8"/>
          <p:cNvSpPr>
            <a:spLocks noChangeArrowheads="1"/>
          </p:cNvSpPr>
          <p:nvPr/>
        </p:nvSpPr>
        <p:spPr bwMode="gray">
          <a:xfrm>
            <a:off x="-5079816" y="460610"/>
            <a:ext cx="4986089" cy="3088612"/>
          </a:xfrm>
          <a:prstGeom prst="roundRect">
            <a:avLst>
              <a:gd name="adj" fmla="val 16667"/>
            </a:avLst>
          </a:prstGeom>
          <a:blipFill>
            <a:blip r:embed="rId6"/>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
        <p:nvSpPr>
          <p:cNvPr id="87" name="AutoShape 8"/>
          <p:cNvSpPr>
            <a:spLocks noChangeArrowheads="1"/>
          </p:cNvSpPr>
          <p:nvPr/>
        </p:nvSpPr>
        <p:spPr bwMode="gray">
          <a:xfrm>
            <a:off x="-5079816" y="3549223"/>
            <a:ext cx="4991845" cy="3728128"/>
          </a:xfrm>
          <a:prstGeom prst="roundRect">
            <a:avLst>
              <a:gd name="adj" fmla="val 16667"/>
            </a:avLst>
          </a:prstGeom>
          <a:blipFill>
            <a:blip r:embed="rId7"/>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7044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
                                        </p:tgtEl>
                                        <p:attrNameLst>
                                          <p:attrName>style.visibility</p:attrName>
                                        </p:attrNameLst>
                                      </p:cBhvr>
                                      <p:to>
                                        <p:strVal val="visible"/>
                                      </p:to>
                                    </p:set>
                                    <p:anim calcmode="lin" valueType="num">
                                      <p:cBhvr additive="base">
                                        <p:cTn id="7" dur="1000" fill="hold"/>
                                        <p:tgtEl>
                                          <p:spTgt spid="143"/>
                                        </p:tgtEl>
                                        <p:attrNameLst>
                                          <p:attrName>ppt_x</p:attrName>
                                        </p:attrNameLst>
                                      </p:cBhvr>
                                      <p:tavLst>
                                        <p:tav tm="0">
                                          <p:val>
                                            <p:strVal val="#ppt_x"/>
                                          </p:val>
                                        </p:tav>
                                        <p:tav tm="100000">
                                          <p:val>
                                            <p:strVal val="#ppt_x"/>
                                          </p:val>
                                        </p:tav>
                                      </p:tavLst>
                                    </p:anim>
                                    <p:anim calcmode="lin" valueType="num">
                                      <p:cBhvr additive="base">
                                        <p:cTn id="8" dur="1000" fill="hold"/>
                                        <p:tgtEl>
                                          <p:spTgt spid="14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1000" fill="hold"/>
                                        <p:tgtEl>
                                          <p:spTgt spid="35"/>
                                        </p:tgtEl>
                                        <p:attrNameLst>
                                          <p:attrName>ppt_x</p:attrName>
                                        </p:attrNameLst>
                                      </p:cBhvr>
                                      <p:tavLst>
                                        <p:tav tm="0">
                                          <p:val>
                                            <p:strVal val="#ppt_x"/>
                                          </p:val>
                                        </p:tav>
                                        <p:tav tm="100000">
                                          <p:val>
                                            <p:strVal val="#ppt_x"/>
                                          </p:val>
                                        </p:tav>
                                      </p:tavLst>
                                    </p:anim>
                                    <p:anim calcmode="lin" valueType="num">
                                      <p:cBhvr additive="base">
                                        <p:cTn id="12" dur="1000" fill="hold"/>
                                        <p:tgtEl>
                                          <p:spTgt spid="3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1000" fill="hold"/>
                                        <p:tgtEl>
                                          <p:spTgt spid="34"/>
                                        </p:tgtEl>
                                        <p:attrNameLst>
                                          <p:attrName>ppt_x</p:attrName>
                                        </p:attrNameLst>
                                      </p:cBhvr>
                                      <p:tavLst>
                                        <p:tav tm="0">
                                          <p:val>
                                            <p:strVal val="#ppt_x"/>
                                          </p:val>
                                        </p:tav>
                                        <p:tav tm="100000">
                                          <p:val>
                                            <p:strVal val="#ppt_x"/>
                                          </p:val>
                                        </p:tav>
                                      </p:tavLst>
                                    </p:anim>
                                    <p:anim calcmode="lin" valueType="num">
                                      <p:cBhvr additive="base">
                                        <p:cTn id="16" dur="1000" fill="hold"/>
                                        <p:tgtEl>
                                          <p:spTgt spid="3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4"/>
                                        </p:tgtEl>
                                        <p:attrNameLst>
                                          <p:attrName>style.visibility</p:attrName>
                                        </p:attrNameLst>
                                      </p:cBhvr>
                                      <p:to>
                                        <p:strVal val="visible"/>
                                      </p:to>
                                    </p:set>
                                    <p:anim calcmode="lin" valueType="num">
                                      <p:cBhvr additive="base">
                                        <p:cTn id="19" dur="1000" fill="hold"/>
                                        <p:tgtEl>
                                          <p:spTgt spid="144"/>
                                        </p:tgtEl>
                                        <p:attrNameLst>
                                          <p:attrName>ppt_x</p:attrName>
                                        </p:attrNameLst>
                                      </p:cBhvr>
                                      <p:tavLst>
                                        <p:tav tm="0">
                                          <p:val>
                                            <p:strVal val="#ppt_x"/>
                                          </p:val>
                                        </p:tav>
                                        <p:tav tm="100000">
                                          <p:val>
                                            <p:strVal val="#ppt_x"/>
                                          </p:val>
                                        </p:tav>
                                      </p:tavLst>
                                    </p:anim>
                                    <p:anim calcmode="lin" valueType="num">
                                      <p:cBhvr additive="base">
                                        <p:cTn id="20" dur="1000" fill="hold"/>
                                        <p:tgtEl>
                                          <p:spTgt spid="14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42"/>
                                        </p:tgtEl>
                                        <p:attrNameLst>
                                          <p:attrName>style.visibility</p:attrName>
                                        </p:attrNameLst>
                                      </p:cBhvr>
                                      <p:to>
                                        <p:strVal val="visible"/>
                                      </p:to>
                                    </p:set>
                                    <p:anim calcmode="lin" valueType="num">
                                      <p:cBhvr additive="base">
                                        <p:cTn id="23" dur="1000" fill="hold"/>
                                        <p:tgtEl>
                                          <p:spTgt spid="142"/>
                                        </p:tgtEl>
                                        <p:attrNameLst>
                                          <p:attrName>ppt_x</p:attrName>
                                        </p:attrNameLst>
                                      </p:cBhvr>
                                      <p:tavLst>
                                        <p:tav tm="0">
                                          <p:val>
                                            <p:strVal val="#ppt_x"/>
                                          </p:val>
                                        </p:tav>
                                        <p:tav tm="100000">
                                          <p:val>
                                            <p:strVal val="#ppt_x"/>
                                          </p:val>
                                        </p:tav>
                                      </p:tavLst>
                                    </p:anim>
                                    <p:anim calcmode="lin" valueType="num">
                                      <p:cBhvr additive="base">
                                        <p:cTn id="24" dur="1000" fill="hold"/>
                                        <p:tgtEl>
                                          <p:spTgt spid="14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6"/>
                                        </p:tgtEl>
                                        <p:attrNameLst>
                                          <p:attrName>style.visibility</p:attrName>
                                        </p:attrNameLst>
                                      </p:cBhvr>
                                      <p:to>
                                        <p:strVal val="visible"/>
                                      </p:to>
                                    </p:set>
                                    <p:anim calcmode="lin" valueType="num">
                                      <p:cBhvr additive="base">
                                        <p:cTn id="29" dur="1000" fill="hold"/>
                                        <p:tgtEl>
                                          <p:spTgt spid="36"/>
                                        </p:tgtEl>
                                        <p:attrNameLst>
                                          <p:attrName>ppt_x</p:attrName>
                                        </p:attrNameLst>
                                      </p:cBhvr>
                                      <p:tavLst>
                                        <p:tav tm="0">
                                          <p:val>
                                            <p:strVal val="#ppt_x"/>
                                          </p:val>
                                        </p:tav>
                                        <p:tav tm="100000">
                                          <p:val>
                                            <p:strVal val="#ppt_x"/>
                                          </p:val>
                                        </p:tav>
                                      </p:tavLst>
                                    </p:anim>
                                    <p:anim calcmode="lin" valueType="num">
                                      <p:cBhvr additive="base">
                                        <p:cTn id="30" dur="1000" fill="hold"/>
                                        <p:tgtEl>
                                          <p:spTgt spid="36"/>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anim calcmode="lin" valueType="num">
                                      <p:cBhvr additive="base">
                                        <p:cTn id="33" dur="1000" fill="hold"/>
                                        <p:tgtEl>
                                          <p:spTgt spid="38"/>
                                        </p:tgtEl>
                                        <p:attrNameLst>
                                          <p:attrName>ppt_x</p:attrName>
                                        </p:attrNameLst>
                                      </p:cBhvr>
                                      <p:tavLst>
                                        <p:tav tm="0">
                                          <p:val>
                                            <p:strVal val="#ppt_x"/>
                                          </p:val>
                                        </p:tav>
                                        <p:tav tm="100000">
                                          <p:val>
                                            <p:strVal val="#ppt_x"/>
                                          </p:val>
                                        </p:tav>
                                      </p:tavLst>
                                    </p:anim>
                                    <p:anim calcmode="lin" valueType="num">
                                      <p:cBhvr additive="base">
                                        <p:cTn id="34" dur="10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grpId="0" nodeType="clickEffect">
                                  <p:stCondLst>
                                    <p:cond delay="0"/>
                                  </p:stCondLst>
                                  <p:childTnLst>
                                    <p:animMotion origin="layout" path="M 0.0582 -0.22407 L 0.9974 0.10417 " pathEditMode="relative" rAng="0" ptsTypes="AA">
                                      <p:cBhvr>
                                        <p:cTn id="38" dur="2000" fill="hold"/>
                                        <p:tgtEl>
                                          <p:spTgt spid="24"/>
                                        </p:tgtEl>
                                        <p:attrNameLst>
                                          <p:attrName>ppt_x</p:attrName>
                                          <p:attrName>ppt_y</p:attrName>
                                        </p:attrNameLst>
                                      </p:cBhvr>
                                      <p:rCtr x="46953" y="16412"/>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grpId="0" nodeType="clickEffect">
                                  <p:stCondLst>
                                    <p:cond delay="0"/>
                                  </p:stCondLst>
                                  <p:childTnLst>
                                    <p:animMotion origin="layout" path="M 0.0582 -0.22407 L 0.99714 -0.06273 " pathEditMode="relative" rAng="0" ptsTypes="AA">
                                      <p:cBhvr>
                                        <p:cTn id="42" dur="2000" fill="hold"/>
                                        <p:tgtEl>
                                          <p:spTgt spid="87"/>
                                        </p:tgtEl>
                                        <p:attrNameLst>
                                          <p:attrName>ppt_x</p:attrName>
                                          <p:attrName>ppt_y</p:attrName>
                                        </p:attrNameLst>
                                      </p:cBhvr>
                                      <p:rCtr x="46940" y="80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animBg="1"/>
      <p:bldP spid="143" grpId="0" animBg="1"/>
      <p:bldP spid="144" grpId="0" animBg="1"/>
      <p:bldP spid="34" grpId="0" animBg="1"/>
      <p:bldP spid="35" grpId="0" animBg="1"/>
      <p:bldP spid="24" grpId="0" animBg="1"/>
      <p:bldP spid="8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84712"/>
            <a:chOff x="-13648" y="466801"/>
            <a:chExt cx="11869753" cy="484712"/>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05033" y="489848"/>
              <a:ext cx="4880484"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校园室外</a:t>
              </a:r>
              <a:r>
                <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rPr>
                <a:t>——</a:t>
              </a:r>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激光云台（制高点）</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solidFill>
                  <a:prstClr val="white"/>
                </a:solidFill>
              </a:endParaRPr>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76084"/>
            <a:ext cx="12192000" cy="5924346"/>
          </a:xfrm>
          <a:prstGeom prst="rect">
            <a:avLst/>
          </a:prstGeom>
        </p:spPr>
      </p:pic>
      <p:sp>
        <p:nvSpPr>
          <p:cNvPr id="129" name="椭圆 128"/>
          <p:cNvSpPr/>
          <p:nvPr/>
        </p:nvSpPr>
        <p:spPr>
          <a:xfrm>
            <a:off x="5594274" y="4892927"/>
            <a:ext cx="449060" cy="4351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椭圆 129"/>
          <p:cNvSpPr/>
          <p:nvPr/>
        </p:nvSpPr>
        <p:spPr>
          <a:xfrm>
            <a:off x="975916" y="2701833"/>
            <a:ext cx="449060" cy="4351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p:cNvSpPr/>
          <p:nvPr/>
        </p:nvSpPr>
        <p:spPr>
          <a:xfrm>
            <a:off x="3677060" y="3503082"/>
            <a:ext cx="449060" cy="4351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8575554" y="3503081"/>
            <a:ext cx="449060" cy="435175"/>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6624691" y="2245511"/>
            <a:ext cx="449060" cy="435175"/>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椭圆 141"/>
          <p:cNvSpPr/>
          <p:nvPr/>
        </p:nvSpPr>
        <p:spPr>
          <a:xfrm>
            <a:off x="7557914" y="2476322"/>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5493005" y="2865358"/>
            <a:ext cx="474461" cy="464102"/>
          </a:xfrm>
          <a:prstGeom prst="ellipse">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5" name="图片 7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18928" y="1172571"/>
            <a:ext cx="1837422" cy="2330332"/>
          </a:xfrm>
          <a:prstGeom prst="rect">
            <a:avLst/>
          </a:prstGeom>
          <a:effectLst>
            <a:glow rad="723900">
              <a:srgbClr val="66FF66"/>
            </a:glow>
          </a:effectLst>
        </p:spPr>
      </p:pic>
      <p:grpSp>
        <p:nvGrpSpPr>
          <p:cNvPr id="76" name="组合 75"/>
          <p:cNvGrpSpPr/>
          <p:nvPr/>
        </p:nvGrpSpPr>
        <p:grpSpPr>
          <a:xfrm>
            <a:off x="-328712" y="3815919"/>
            <a:ext cx="6621938" cy="2475713"/>
            <a:chOff x="-368376" y="3870057"/>
            <a:chExt cx="6192064" cy="2475713"/>
          </a:xfrm>
        </p:grpSpPr>
        <p:sp>
          <p:nvSpPr>
            <p:cNvPr id="77" name="矩形 76"/>
            <p:cNvSpPr/>
            <p:nvPr/>
          </p:nvSpPr>
          <p:spPr>
            <a:xfrm>
              <a:off x="63142" y="3870057"/>
              <a:ext cx="5760546" cy="2475713"/>
            </a:xfrm>
            <a:prstGeom prst="rect">
              <a:avLst/>
            </a:prstGeom>
            <a:solidFill>
              <a:schemeClr val="bg1">
                <a:alpha val="60000"/>
              </a:schemeClr>
            </a:solidFill>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Text Box 20"/>
            <p:cNvSpPr txBox="1">
              <a:spLocks noChangeArrowheads="1"/>
            </p:cNvSpPr>
            <p:nvPr/>
          </p:nvSpPr>
          <p:spPr bwMode="gray">
            <a:xfrm>
              <a:off x="-368376" y="4064478"/>
              <a:ext cx="588099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2">
                <a:lnSpc>
                  <a:spcPct val="150000"/>
                </a:lnSpc>
                <a:spcBef>
                  <a:spcPts val="600"/>
                </a:spcBef>
                <a:spcAft>
                  <a:spcPts val="600"/>
                </a:spcAft>
                <a:buFont typeface="Wingdings" panose="05000000000000000000" pitchFamily="2" charset="2"/>
                <a:buChar char=""/>
              </a:pPr>
              <a:r>
                <a:rPr lang="zh-CN" altLang="en-US" sz="2400" dirty="0">
                  <a:latin typeface="微软雅黑" panose="020B0503020204020204" pitchFamily="34" charset="-122"/>
                  <a:ea typeface="微软雅黑" panose="020B0503020204020204" pitchFamily="34" charset="-122"/>
                  <a:sym typeface="+mn-ea"/>
                </a:rPr>
                <a:t>激光补光</a:t>
              </a:r>
              <a:r>
                <a:rPr lang="en-US" altLang="zh-CN" sz="2400" dirty="0">
                  <a:latin typeface="微软雅黑" panose="020B0503020204020204" pitchFamily="34" charset="-122"/>
                  <a:ea typeface="微软雅黑" panose="020B0503020204020204" pitchFamily="34" charset="-122"/>
                  <a:sym typeface="+mn-ea"/>
                </a:rPr>
                <a:t>1000</a:t>
              </a:r>
              <a:r>
                <a:rPr lang="zh-CN" altLang="en-US" sz="2400" dirty="0">
                  <a:latin typeface="微软雅黑" panose="020B0503020204020204" pitchFamily="34" charset="-122"/>
                  <a:ea typeface="微软雅黑" panose="020B0503020204020204" pitchFamily="34" charset="-122"/>
                  <a:sym typeface="+mn-ea"/>
                </a:rPr>
                <a:t>米</a:t>
              </a:r>
              <a:endParaRPr lang="en-US" altLang="zh-CN" sz="2400" dirty="0">
                <a:latin typeface="微软雅黑" panose="020B0503020204020204" pitchFamily="34" charset="-122"/>
                <a:ea typeface="微软雅黑" panose="020B0503020204020204" pitchFamily="34" charset="-122"/>
                <a:sym typeface="+mn-ea"/>
              </a:endParaRPr>
            </a:p>
            <a:p>
              <a:pPr lvl="2">
                <a:lnSpc>
                  <a:spcPct val="150000"/>
                </a:lnSpc>
                <a:spcBef>
                  <a:spcPts val="600"/>
                </a:spcBef>
                <a:spcAft>
                  <a:spcPts val="600"/>
                </a:spcAft>
                <a:buFont typeface="Wingdings" panose="05000000000000000000" pitchFamily="2" charset="2"/>
                <a:buChar char=""/>
              </a:pPr>
              <a:r>
                <a:rPr lang="zh-CN" altLang="en-US" sz="2400" dirty="0">
                  <a:latin typeface="微软雅黑" panose="020B0503020204020204" pitchFamily="34" charset="-122"/>
                  <a:ea typeface="微软雅黑" panose="020B0503020204020204" pitchFamily="34" charset="-122"/>
                </a:rPr>
                <a:t>水平范围</a:t>
              </a:r>
              <a:r>
                <a:rPr lang="en-US" altLang="zh-CN" sz="2400" dirty="0">
                  <a:latin typeface="微软雅黑" panose="020B0503020204020204" pitchFamily="34" charset="-122"/>
                  <a:ea typeface="微软雅黑" panose="020B0503020204020204" pitchFamily="34" charset="-122"/>
                </a:rPr>
                <a:t>360°</a:t>
              </a:r>
              <a:r>
                <a:rPr lang="zh-CN" altLang="en-US" sz="2400" dirty="0">
                  <a:latin typeface="微软雅黑" panose="020B0503020204020204" pitchFamily="34" charset="-122"/>
                  <a:ea typeface="微软雅黑" panose="020B0503020204020204" pitchFamily="34" charset="-122"/>
                </a:rPr>
                <a:t>、垂直范围</a:t>
              </a:r>
              <a:r>
                <a:rPr lang="en-US" altLang="zh-CN" sz="2400" dirty="0">
                  <a:latin typeface="微软雅黑" panose="020B0503020204020204" pitchFamily="34" charset="-122"/>
                  <a:ea typeface="微软雅黑" panose="020B0503020204020204" pitchFamily="34" charset="-122"/>
                </a:rPr>
                <a:t>-40°</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80°</a:t>
              </a:r>
            </a:p>
            <a:p>
              <a:pPr lvl="2">
                <a:lnSpc>
                  <a:spcPct val="150000"/>
                </a:lnSpc>
                <a:spcBef>
                  <a:spcPts val="600"/>
                </a:spcBef>
                <a:spcAft>
                  <a:spcPts val="600"/>
                </a:spcAft>
                <a:buFont typeface="Wingdings" panose="05000000000000000000" pitchFamily="2" charset="2"/>
                <a:buChar char=""/>
              </a:pPr>
              <a:r>
                <a:rPr lang="en-US" altLang="zh-CN" sz="2400" dirty="0">
                  <a:latin typeface="微软雅黑" panose="020B0503020204020204" pitchFamily="34" charset="-122"/>
                  <a:ea typeface="微软雅黑" panose="020B0503020204020204" pitchFamily="34" charset="-122"/>
                </a:rPr>
                <a:t>6-180mm</a:t>
              </a:r>
              <a:r>
                <a:rPr lang="zh-CN" altLang="en-US" sz="2400" dirty="0">
                  <a:latin typeface="微软雅黑" panose="020B0503020204020204" pitchFamily="34" charset="-122"/>
                  <a:ea typeface="微软雅黑" panose="020B0503020204020204" pitchFamily="34" charset="-122"/>
                </a:rPr>
                <a:t>星光机芯</a:t>
              </a:r>
              <a:endParaRPr lang="en-US" altLang="zh-CN" sz="2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sp>
        <p:nvSpPr>
          <p:cNvPr id="81" name="AutoShape 8"/>
          <p:cNvSpPr>
            <a:spLocks noChangeArrowheads="1"/>
          </p:cNvSpPr>
          <p:nvPr/>
        </p:nvSpPr>
        <p:spPr bwMode="gray">
          <a:xfrm>
            <a:off x="-4691769" y="693028"/>
            <a:ext cx="4584909" cy="3383672"/>
          </a:xfrm>
          <a:prstGeom prst="roundRect">
            <a:avLst>
              <a:gd name="adj" fmla="val 16667"/>
            </a:avLst>
          </a:prstGeom>
          <a:blipFill>
            <a:blip r:embed="rId6"/>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
        <p:nvSpPr>
          <p:cNvPr id="24" name="AutoShape 8"/>
          <p:cNvSpPr>
            <a:spLocks noChangeArrowheads="1"/>
          </p:cNvSpPr>
          <p:nvPr/>
        </p:nvSpPr>
        <p:spPr bwMode="gray">
          <a:xfrm>
            <a:off x="-4718372" y="3420664"/>
            <a:ext cx="4584909" cy="3383672"/>
          </a:xfrm>
          <a:prstGeom prst="roundRect">
            <a:avLst>
              <a:gd name="adj" fmla="val 16667"/>
            </a:avLst>
          </a:prstGeom>
          <a:blipFill>
            <a:blip r:embed="rId7"/>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3532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0"/>
                                        </p:tgtEl>
                                        <p:attrNameLst>
                                          <p:attrName>style.visibility</p:attrName>
                                        </p:attrNameLst>
                                      </p:cBhvr>
                                      <p:to>
                                        <p:strVal val="visible"/>
                                      </p:to>
                                    </p:set>
                                    <p:anim calcmode="lin" valueType="num">
                                      <p:cBhvr additive="base">
                                        <p:cTn id="7" dur="1000" fill="hold"/>
                                        <p:tgtEl>
                                          <p:spTgt spid="130"/>
                                        </p:tgtEl>
                                        <p:attrNameLst>
                                          <p:attrName>ppt_x</p:attrName>
                                        </p:attrNameLst>
                                      </p:cBhvr>
                                      <p:tavLst>
                                        <p:tav tm="0">
                                          <p:val>
                                            <p:strVal val="#ppt_x"/>
                                          </p:val>
                                        </p:tav>
                                        <p:tav tm="100000">
                                          <p:val>
                                            <p:strVal val="#ppt_x"/>
                                          </p:val>
                                        </p:tav>
                                      </p:tavLst>
                                    </p:anim>
                                    <p:anim calcmode="lin" valueType="num">
                                      <p:cBhvr additive="base">
                                        <p:cTn id="8" dur="1000" fill="hold"/>
                                        <p:tgtEl>
                                          <p:spTgt spid="13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1"/>
                                        </p:tgtEl>
                                        <p:attrNameLst>
                                          <p:attrName>style.visibility</p:attrName>
                                        </p:attrNameLst>
                                      </p:cBhvr>
                                      <p:to>
                                        <p:strVal val="visible"/>
                                      </p:to>
                                    </p:set>
                                    <p:anim calcmode="lin" valueType="num">
                                      <p:cBhvr additive="base">
                                        <p:cTn id="11" dur="1000" fill="hold"/>
                                        <p:tgtEl>
                                          <p:spTgt spid="131"/>
                                        </p:tgtEl>
                                        <p:attrNameLst>
                                          <p:attrName>ppt_x</p:attrName>
                                        </p:attrNameLst>
                                      </p:cBhvr>
                                      <p:tavLst>
                                        <p:tav tm="0">
                                          <p:val>
                                            <p:strVal val="#ppt_x"/>
                                          </p:val>
                                        </p:tav>
                                        <p:tav tm="100000">
                                          <p:val>
                                            <p:strVal val="#ppt_x"/>
                                          </p:val>
                                        </p:tav>
                                      </p:tavLst>
                                    </p:anim>
                                    <p:anim calcmode="lin" valueType="num">
                                      <p:cBhvr additive="base">
                                        <p:cTn id="12" dur="1000" fill="hold"/>
                                        <p:tgtEl>
                                          <p:spTgt spid="131"/>
                                        </p:tgtEl>
                                        <p:attrNameLst>
                                          <p:attrName>ppt_y</p:attrName>
                                        </p:attrNameLst>
                                      </p:cBhvr>
                                      <p:tavLst>
                                        <p:tav tm="0">
                                          <p:val>
                                            <p:strVal val="1+#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29"/>
                                        </p:tgtEl>
                                        <p:attrNameLst>
                                          <p:attrName>style.visibility</p:attrName>
                                        </p:attrNameLst>
                                      </p:cBhvr>
                                      <p:to>
                                        <p:strVal val="visible"/>
                                      </p:to>
                                    </p:set>
                                    <p:animEffect transition="in" filter="fade">
                                      <p:cBhvr>
                                        <p:cTn id="15" dur="1000"/>
                                        <p:tgtEl>
                                          <p:spTgt spid="129"/>
                                        </p:tgtEl>
                                      </p:cBhvr>
                                    </p:animEffect>
                                    <p:anim calcmode="lin" valueType="num">
                                      <p:cBhvr>
                                        <p:cTn id="16" dur="1000" fill="hold"/>
                                        <p:tgtEl>
                                          <p:spTgt spid="129"/>
                                        </p:tgtEl>
                                        <p:attrNameLst>
                                          <p:attrName>ppt_x</p:attrName>
                                        </p:attrNameLst>
                                      </p:cBhvr>
                                      <p:tavLst>
                                        <p:tav tm="0">
                                          <p:val>
                                            <p:strVal val="#ppt_x"/>
                                          </p:val>
                                        </p:tav>
                                        <p:tav tm="100000">
                                          <p:val>
                                            <p:strVal val="#ppt_x"/>
                                          </p:val>
                                        </p:tav>
                                      </p:tavLst>
                                    </p:anim>
                                    <p:anim calcmode="lin" valueType="num">
                                      <p:cBhvr>
                                        <p:cTn id="17" dur="1000" fill="hold"/>
                                        <p:tgtEl>
                                          <p:spTgt spid="129"/>
                                        </p:tgtEl>
                                        <p:attrNameLst>
                                          <p:attrName>ppt_y</p:attrName>
                                        </p:attrNameLst>
                                      </p:cBhvr>
                                      <p:tavLst>
                                        <p:tav tm="0">
                                          <p:val>
                                            <p:strVal val="#ppt_y+.1"/>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32"/>
                                        </p:tgtEl>
                                        <p:attrNameLst>
                                          <p:attrName>style.visibility</p:attrName>
                                        </p:attrNameLst>
                                      </p:cBhvr>
                                      <p:to>
                                        <p:strVal val="visible"/>
                                      </p:to>
                                    </p:set>
                                    <p:anim calcmode="lin" valueType="num">
                                      <p:cBhvr additive="base">
                                        <p:cTn id="20" dur="1000" fill="hold"/>
                                        <p:tgtEl>
                                          <p:spTgt spid="132"/>
                                        </p:tgtEl>
                                        <p:attrNameLst>
                                          <p:attrName>ppt_x</p:attrName>
                                        </p:attrNameLst>
                                      </p:cBhvr>
                                      <p:tavLst>
                                        <p:tav tm="0">
                                          <p:val>
                                            <p:strVal val="#ppt_x"/>
                                          </p:val>
                                        </p:tav>
                                        <p:tav tm="100000">
                                          <p:val>
                                            <p:strVal val="#ppt_x"/>
                                          </p:val>
                                        </p:tav>
                                      </p:tavLst>
                                    </p:anim>
                                    <p:anim calcmode="lin" valueType="num">
                                      <p:cBhvr additive="base">
                                        <p:cTn id="21" dur="1000" fill="hold"/>
                                        <p:tgtEl>
                                          <p:spTgt spid="132"/>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33"/>
                                        </p:tgtEl>
                                        <p:attrNameLst>
                                          <p:attrName>style.visibility</p:attrName>
                                        </p:attrNameLst>
                                      </p:cBhvr>
                                      <p:to>
                                        <p:strVal val="visible"/>
                                      </p:to>
                                    </p:set>
                                    <p:anim calcmode="lin" valueType="num">
                                      <p:cBhvr additive="base">
                                        <p:cTn id="24" dur="1000" fill="hold"/>
                                        <p:tgtEl>
                                          <p:spTgt spid="133"/>
                                        </p:tgtEl>
                                        <p:attrNameLst>
                                          <p:attrName>ppt_x</p:attrName>
                                        </p:attrNameLst>
                                      </p:cBhvr>
                                      <p:tavLst>
                                        <p:tav tm="0">
                                          <p:val>
                                            <p:strVal val="#ppt_x"/>
                                          </p:val>
                                        </p:tav>
                                        <p:tav tm="100000">
                                          <p:val>
                                            <p:strVal val="#ppt_x"/>
                                          </p:val>
                                        </p:tav>
                                      </p:tavLst>
                                    </p:anim>
                                    <p:anim calcmode="lin" valueType="num">
                                      <p:cBhvr additive="base">
                                        <p:cTn id="25" dur="1000" fill="hold"/>
                                        <p:tgtEl>
                                          <p:spTgt spid="133"/>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42"/>
                                        </p:tgtEl>
                                        <p:attrNameLst>
                                          <p:attrName>style.visibility</p:attrName>
                                        </p:attrNameLst>
                                      </p:cBhvr>
                                      <p:to>
                                        <p:strVal val="visible"/>
                                      </p:to>
                                    </p:set>
                                    <p:anim calcmode="lin" valueType="num">
                                      <p:cBhvr additive="base">
                                        <p:cTn id="28" dur="1000" fill="hold"/>
                                        <p:tgtEl>
                                          <p:spTgt spid="142"/>
                                        </p:tgtEl>
                                        <p:attrNameLst>
                                          <p:attrName>ppt_x</p:attrName>
                                        </p:attrNameLst>
                                      </p:cBhvr>
                                      <p:tavLst>
                                        <p:tav tm="0">
                                          <p:val>
                                            <p:strVal val="#ppt_x"/>
                                          </p:val>
                                        </p:tav>
                                        <p:tav tm="100000">
                                          <p:val>
                                            <p:strVal val="#ppt_x"/>
                                          </p:val>
                                        </p:tav>
                                      </p:tavLst>
                                    </p:anim>
                                    <p:anim calcmode="lin" valueType="num">
                                      <p:cBhvr additive="base">
                                        <p:cTn id="29" dur="1000" fill="hold"/>
                                        <p:tgtEl>
                                          <p:spTgt spid="142"/>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44"/>
                                        </p:tgtEl>
                                        <p:attrNameLst>
                                          <p:attrName>style.visibility</p:attrName>
                                        </p:attrNameLst>
                                      </p:cBhvr>
                                      <p:to>
                                        <p:strVal val="visible"/>
                                      </p:to>
                                    </p:set>
                                    <p:anim calcmode="lin" valueType="num">
                                      <p:cBhvr additive="base">
                                        <p:cTn id="32" dur="1000" fill="hold"/>
                                        <p:tgtEl>
                                          <p:spTgt spid="144"/>
                                        </p:tgtEl>
                                        <p:attrNameLst>
                                          <p:attrName>ppt_x</p:attrName>
                                        </p:attrNameLst>
                                      </p:cBhvr>
                                      <p:tavLst>
                                        <p:tav tm="0">
                                          <p:val>
                                            <p:strVal val="#ppt_x"/>
                                          </p:val>
                                        </p:tav>
                                        <p:tav tm="100000">
                                          <p:val>
                                            <p:strVal val="#ppt_x"/>
                                          </p:val>
                                        </p:tav>
                                      </p:tavLst>
                                    </p:anim>
                                    <p:anim calcmode="lin" valueType="num">
                                      <p:cBhvr additive="base">
                                        <p:cTn id="33" dur="1000" fill="hold"/>
                                        <p:tgtEl>
                                          <p:spTgt spid="14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75"/>
                                        </p:tgtEl>
                                        <p:attrNameLst>
                                          <p:attrName>style.visibility</p:attrName>
                                        </p:attrNameLst>
                                      </p:cBhvr>
                                      <p:to>
                                        <p:strVal val="visible"/>
                                      </p:to>
                                    </p:set>
                                    <p:anim calcmode="lin" valueType="num">
                                      <p:cBhvr additive="base">
                                        <p:cTn id="38" dur="1000" fill="hold"/>
                                        <p:tgtEl>
                                          <p:spTgt spid="75"/>
                                        </p:tgtEl>
                                        <p:attrNameLst>
                                          <p:attrName>ppt_x</p:attrName>
                                        </p:attrNameLst>
                                      </p:cBhvr>
                                      <p:tavLst>
                                        <p:tav tm="0">
                                          <p:val>
                                            <p:strVal val="#ppt_x"/>
                                          </p:val>
                                        </p:tav>
                                        <p:tav tm="100000">
                                          <p:val>
                                            <p:strVal val="#ppt_x"/>
                                          </p:val>
                                        </p:tav>
                                      </p:tavLst>
                                    </p:anim>
                                    <p:anim calcmode="lin" valueType="num">
                                      <p:cBhvr additive="base">
                                        <p:cTn id="39" dur="1000" fill="hold"/>
                                        <p:tgtEl>
                                          <p:spTgt spid="75"/>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76"/>
                                        </p:tgtEl>
                                        <p:attrNameLst>
                                          <p:attrName>style.visibility</p:attrName>
                                        </p:attrNameLst>
                                      </p:cBhvr>
                                      <p:to>
                                        <p:strVal val="visible"/>
                                      </p:to>
                                    </p:set>
                                    <p:anim calcmode="lin" valueType="num">
                                      <p:cBhvr additive="base">
                                        <p:cTn id="42" dur="1000" fill="hold"/>
                                        <p:tgtEl>
                                          <p:spTgt spid="76"/>
                                        </p:tgtEl>
                                        <p:attrNameLst>
                                          <p:attrName>ppt_x</p:attrName>
                                        </p:attrNameLst>
                                      </p:cBhvr>
                                      <p:tavLst>
                                        <p:tav tm="0">
                                          <p:val>
                                            <p:strVal val="#ppt_x"/>
                                          </p:val>
                                        </p:tav>
                                        <p:tav tm="100000">
                                          <p:val>
                                            <p:strVal val="#ppt_x"/>
                                          </p:val>
                                        </p:tav>
                                      </p:tavLst>
                                    </p:anim>
                                    <p:anim calcmode="lin" valueType="num">
                                      <p:cBhvr additive="base">
                                        <p:cTn id="43" dur="10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path" presetSubtype="0" accel="50000" decel="50000" fill="hold" grpId="0" nodeType="clickEffect">
                                  <p:stCondLst>
                                    <p:cond delay="0"/>
                                  </p:stCondLst>
                                  <p:childTnLst>
                                    <p:animMotion origin="layout" path="M -0.03855 -0.25811 L 0.90013 0.02384 " pathEditMode="relative" rAng="0" ptsTypes="AA">
                                      <p:cBhvr>
                                        <p:cTn id="47" dur="2000" fill="hold"/>
                                        <p:tgtEl>
                                          <p:spTgt spid="81"/>
                                        </p:tgtEl>
                                        <p:attrNameLst>
                                          <p:attrName>ppt_x</p:attrName>
                                          <p:attrName>ppt_y</p:attrName>
                                        </p:attrNameLst>
                                      </p:cBhvr>
                                      <p:rCtr x="46927" y="14097"/>
                                    </p:animMotion>
                                  </p:childTnLst>
                                </p:cTn>
                              </p:par>
                            </p:childTnLst>
                          </p:cTn>
                        </p:par>
                      </p:childTnLst>
                    </p:cTn>
                  </p:par>
                  <p:par>
                    <p:cTn id="48" fill="hold">
                      <p:stCondLst>
                        <p:cond delay="indefinite"/>
                      </p:stCondLst>
                      <p:childTnLst>
                        <p:par>
                          <p:cTn id="49" fill="hold">
                            <p:stCondLst>
                              <p:cond delay="0"/>
                            </p:stCondLst>
                            <p:childTnLst>
                              <p:par>
                                <p:cTn id="50" presetID="42" presetClass="path" presetSubtype="0" accel="50000" decel="50000" fill="hold" grpId="0" nodeType="clickEffect">
                                  <p:stCondLst>
                                    <p:cond delay="0"/>
                                  </p:stCondLst>
                                  <p:childTnLst>
                                    <p:animMotion origin="layout" path="M -1.66667E-6 -3.7037E-7 L 0.92344 0.00995 " pathEditMode="relative" rAng="0" ptsTypes="AA">
                                      <p:cBhvr>
                                        <p:cTn id="51" dur="2000" fill="hold"/>
                                        <p:tgtEl>
                                          <p:spTgt spid="24"/>
                                        </p:tgtEl>
                                        <p:attrNameLst>
                                          <p:attrName>ppt_x</p:attrName>
                                          <p:attrName>ppt_y</p:attrName>
                                        </p:attrNameLst>
                                      </p:cBhvr>
                                      <p:rCtr x="46172" y="4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p:bldP spid="130" grpId="0" animBg="1"/>
      <p:bldP spid="131" grpId="0" animBg="1"/>
      <p:bldP spid="132" grpId="0" animBg="1"/>
      <p:bldP spid="133" grpId="0" animBg="1"/>
      <p:bldP spid="142" grpId="0" animBg="1"/>
      <p:bldP spid="144" grpId="0" animBg="1"/>
      <p:bldP spid="81" grpId="0" animBg="1"/>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84712"/>
            <a:chOff x="-13648" y="466801"/>
            <a:chExt cx="11869753" cy="484712"/>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05033" y="489848"/>
              <a:ext cx="8832293"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校园室内</a:t>
              </a:r>
              <a:r>
                <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rPr>
                <a:t>——</a:t>
              </a:r>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星光异性防爆红外半球（教室、办公室、楼道）</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solidFill>
                  <a:prstClr val="white"/>
                </a:solidFill>
              </a:endParaRPr>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76084"/>
            <a:ext cx="12192000" cy="5924346"/>
          </a:xfrm>
          <a:prstGeom prst="rect">
            <a:avLst/>
          </a:prstGeom>
        </p:spPr>
      </p:pic>
      <p:sp>
        <p:nvSpPr>
          <p:cNvPr id="74" name="椭圆 73"/>
          <p:cNvSpPr/>
          <p:nvPr/>
        </p:nvSpPr>
        <p:spPr>
          <a:xfrm>
            <a:off x="4868516" y="3938256"/>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椭圆 74"/>
          <p:cNvSpPr/>
          <p:nvPr/>
        </p:nvSpPr>
        <p:spPr>
          <a:xfrm>
            <a:off x="7701363" y="1410209"/>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椭圆 75"/>
          <p:cNvSpPr/>
          <p:nvPr/>
        </p:nvSpPr>
        <p:spPr>
          <a:xfrm>
            <a:off x="10270893" y="2736986"/>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椭圆 76"/>
          <p:cNvSpPr/>
          <p:nvPr/>
        </p:nvSpPr>
        <p:spPr>
          <a:xfrm>
            <a:off x="4797061" y="2950793"/>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椭圆 77"/>
          <p:cNvSpPr/>
          <p:nvPr/>
        </p:nvSpPr>
        <p:spPr>
          <a:xfrm>
            <a:off x="2289050" y="2519398"/>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1" name="组合 80"/>
          <p:cNvGrpSpPr/>
          <p:nvPr/>
        </p:nvGrpSpPr>
        <p:grpSpPr>
          <a:xfrm>
            <a:off x="-245958" y="4179549"/>
            <a:ext cx="6729065" cy="2409232"/>
            <a:chOff x="-290994" y="4233687"/>
            <a:chExt cx="6292237" cy="2409232"/>
          </a:xfrm>
        </p:grpSpPr>
        <p:sp>
          <p:nvSpPr>
            <p:cNvPr id="83" name="矩形 82"/>
            <p:cNvSpPr/>
            <p:nvPr/>
          </p:nvSpPr>
          <p:spPr>
            <a:xfrm>
              <a:off x="63141" y="4233687"/>
              <a:ext cx="5938102" cy="2409232"/>
            </a:xfrm>
            <a:prstGeom prst="rect">
              <a:avLst/>
            </a:prstGeom>
            <a:solidFill>
              <a:schemeClr val="bg1">
                <a:alpha val="60000"/>
              </a:schemeClr>
            </a:solidFill>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Text Box 20"/>
            <p:cNvSpPr txBox="1">
              <a:spLocks noChangeArrowheads="1"/>
            </p:cNvSpPr>
            <p:nvPr/>
          </p:nvSpPr>
          <p:spPr bwMode="gray">
            <a:xfrm>
              <a:off x="-290994" y="4325127"/>
              <a:ext cx="6193582"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2">
                <a:lnSpc>
                  <a:spcPct val="150000"/>
                </a:lnSpc>
                <a:spcBef>
                  <a:spcPts val="600"/>
                </a:spcBef>
                <a:spcAft>
                  <a:spcPts val="600"/>
                </a:spcAft>
                <a:buFont typeface="Wingdings" panose="05000000000000000000" pitchFamily="2" charset="2"/>
                <a:buChar char=""/>
              </a:pPr>
              <a:r>
                <a:rPr lang="zh-CN" altLang="en-US" sz="2400" dirty="0">
                  <a:latin typeface="微软雅黑" pitchFamily="34" charset="-122"/>
                  <a:ea typeface="微软雅黑" pitchFamily="34" charset="-122"/>
                </a:rPr>
                <a:t>内置麦克风</a:t>
              </a:r>
              <a:endParaRPr lang="en-US" altLang="zh-CN" sz="2400" dirty="0">
                <a:latin typeface="微软雅黑" pitchFamily="34" charset="-122"/>
                <a:ea typeface="微软雅黑" pitchFamily="34" charset="-122"/>
              </a:endParaRPr>
            </a:p>
            <a:p>
              <a:pPr lvl="2">
                <a:lnSpc>
                  <a:spcPct val="150000"/>
                </a:lnSpc>
                <a:spcBef>
                  <a:spcPts val="600"/>
                </a:spcBef>
                <a:spcAft>
                  <a:spcPts val="600"/>
                </a:spcAft>
                <a:buFont typeface="Wingdings" panose="05000000000000000000" pitchFamily="2" charset="2"/>
                <a:buChar char=""/>
              </a:pPr>
              <a:r>
                <a:rPr lang="zh-CN" altLang="en-US" sz="2400" dirty="0">
                  <a:latin typeface="微软雅黑" pitchFamily="34" charset="-122"/>
                  <a:ea typeface="微软雅黑" pitchFamily="34" charset="-122"/>
                </a:rPr>
                <a:t>支持走廊模式、透雾、场景模式设置</a:t>
              </a:r>
              <a:endParaRPr lang="en-US" altLang="zh-CN" sz="2400" dirty="0">
                <a:latin typeface="微软雅黑" pitchFamily="34" charset="-122"/>
                <a:ea typeface="微软雅黑" pitchFamily="34" charset="-122"/>
              </a:endParaRPr>
            </a:p>
            <a:p>
              <a:pPr lvl="2">
                <a:lnSpc>
                  <a:spcPct val="150000"/>
                </a:lnSpc>
                <a:spcBef>
                  <a:spcPts val="600"/>
                </a:spcBef>
                <a:spcAft>
                  <a:spcPts val="600"/>
                </a:spcAft>
                <a:buFont typeface="Wingdings" panose="05000000000000000000" pitchFamily="2" charset="2"/>
                <a:buChar char=""/>
              </a:pPr>
              <a:r>
                <a:rPr lang="zh-CN" altLang="en-US" sz="2400" dirty="0">
                  <a:latin typeface="微软雅黑" pitchFamily="34" charset="-122"/>
                  <a:ea typeface="微软雅黑" pitchFamily="34" charset="-122"/>
                </a:rPr>
                <a:t>支持</a:t>
              </a:r>
              <a:r>
                <a:rPr lang="en-US" altLang="zh-CN" sz="2400" dirty="0">
                  <a:latin typeface="微软雅黑" panose="020B0503020204020204" pitchFamily="34" charset="-122"/>
                  <a:ea typeface="微软雅黑" panose="020B0503020204020204" pitchFamily="34" charset="-122"/>
                </a:rPr>
                <a:t>ROI</a:t>
              </a:r>
              <a:r>
                <a:rPr lang="zh-CN" altLang="en-US" sz="2400" dirty="0">
                  <a:latin typeface="微软雅黑" pitchFamily="34" charset="-122"/>
                  <a:ea typeface="微软雅黑" pitchFamily="34" charset="-122"/>
                </a:rPr>
                <a:t>感兴趣区域视频压缩技术</a:t>
              </a:r>
              <a:endParaRPr lang="en-US" altLang="zh-CN" sz="2400" dirty="0">
                <a:latin typeface="微软雅黑" pitchFamily="34" charset="-122"/>
                <a:ea typeface="微软雅黑" pitchFamily="34" charset="-122"/>
              </a:endParaRPr>
            </a:p>
          </p:txBody>
        </p:sp>
      </p:grpSp>
      <p:sp>
        <p:nvSpPr>
          <p:cNvPr id="87" name="AutoShape 8"/>
          <p:cNvSpPr>
            <a:spLocks noChangeArrowheads="1"/>
          </p:cNvSpPr>
          <p:nvPr/>
        </p:nvSpPr>
        <p:spPr bwMode="gray">
          <a:xfrm>
            <a:off x="-4005969" y="693028"/>
            <a:ext cx="3890311" cy="2761697"/>
          </a:xfrm>
          <a:prstGeom prst="roundRect">
            <a:avLst>
              <a:gd name="adj" fmla="val 16667"/>
            </a:avLst>
          </a:prstGeom>
          <a:blipFill>
            <a:blip r:embed="rId5"/>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
        <p:nvSpPr>
          <p:cNvPr id="88" name="AutoShape 8"/>
          <p:cNvSpPr>
            <a:spLocks noChangeArrowheads="1"/>
          </p:cNvSpPr>
          <p:nvPr/>
        </p:nvSpPr>
        <p:spPr bwMode="gray">
          <a:xfrm>
            <a:off x="-4004341" y="3454725"/>
            <a:ext cx="3890311" cy="2761697"/>
          </a:xfrm>
          <a:prstGeom prst="roundRect">
            <a:avLst>
              <a:gd name="adj" fmla="val 16667"/>
            </a:avLst>
          </a:prstGeom>
          <a:blipFill>
            <a:blip r:embed="rId6"/>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pic>
        <p:nvPicPr>
          <p:cNvPr id="24" name="图片 23" descr="异性防暴"/>
          <p:cNvPicPr/>
          <p:nvPr/>
        </p:nvPicPr>
        <p:blipFill>
          <a:blip r:embed="rId7">
            <a:extLst>
              <a:ext uri="{28A0092B-C50C-407E-A947-70E740481C1C}">
                <a14:useLocalDpi xmlns:a14="http://schemas.microsoft.com/office/drawing/2010/main" val="0"/>
              </a:ext>
            </a:extLst>
          </a:blip>
          <a:srcRect/>
          <a:stretch>
            <a:fillRect/>
          </a:stretch>
        </p:blipFill>
        <p:spPr bwMode="auto">
          <a:xfrm>
            <a:off x="466088" y="1196056"/>
            <a:ext cx="2969430" cy="2161668"/>
          </a:xfrm>
          <a:prstGeom prst="rect">
            <a:avLst/>
          </a:prstGeom>
          <a:noFill/>
          <a:ln>
            <a:noFill/>
          </a:ln>
          <a:effectLst>
            <a:glow rad="673100">
              <a:srgbClr val="41D329"/>
            </a:glow>
          </a:effectLst>
        </p:spPr>
      </p:pic>
    </p:spTree>
    <p:extLst>
      <p:ext uri="{BB962C8B-B14F-4D97-AF65-F5344CB8AC3E}">
        <p14:creationId xmlns:p14="http://schemas.microsoft.com/office/powerpoint/2010/main" val="3358278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1000" fill="hold"/>
                                        <p:tgtEl>
                                          <p:spTgt spid="74"/>
                                        </p:tgtEl>
                                        <p:attrNameLst>
                                          <p:attrName>ppt_x</p:attrName>
                                        </p:attrNameLst>
                                      </p:cBhvr>
                                      <p:tavLst>
                                        <p:tav tm="0">
                                          <p:val>
                                            <p:strVal val="#ppt_x"/>
                                          </p:val>
                                        </p:tav>
                                        <p:tav tm="100000">
                                          <p:val>
                                            <p:strVal val="#ppt_x"/>
                                          </p:val>
                                        </p:tav>
                                      </p:tavLst>
                                    </p:anim>
                                    <p:anim calcmode="lin" valueType="num">
                                      <p:cBhvr additive="base">
                                        <p:cTn id="8" dur="1000" fill="hold"/>
                                        <p:tgtEl>
                                          <p:spTgt spid="7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5"/>
                                        </p:tgtEl>
                                        <p:attrNameLst>
                                          <p:attrName>style.visibility</p:attrName>
                                        </p:attrNameLst>
                                      </p:cBhvr>
                                      <p:to>
                                        <p:strVal val="visible"/>
                                      </p:to>
                                    </p:set>
                                    <p:anim calcmode="lin" valueType="num">
                                      <p:cBhvr additive="base">
                                        <p:cTn id="11" dur="1000" fill="hold"/>
                                        <p:tgtEl>
                                          <p:spTgt spid="75"/>
                                        </p:tgtEl>
                                        <p:attrNameLst>
                                          <p:attrName>ppt_x</p:attrName>
                                        </p:attrNameLst>
                                      </p:cBhvr>
                                      <p:tavLst>
                                        <p:tav tm="0">
                                          <p:val>
                                            <p:strVal val="#ppt_x"/>
                                          </p:val>
                                        </p:tav>
                                        <p:tav tm="100000">
                                          <p:val>
                                            <p:strVal val="#ppt_x"/>
                                          </p:val>
                                        </p:tav>
                                      </p:tavLst>
                                    </p:anim>
                                    <p:anim calcmode="lin" valueType="num">
                                      <p:cBhvr additive="base">
                                        <p:cTn id="12" dur="1000" fill="hold"/>
                                        <p:tgtEl>
                                          <p:spTgt spid="7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6"/>
                                        </p:tgtEl>
                                        <p:attrNameLst>
                                          <p:attrName>style.visibility</p:attrName>
                                        </p:attrNameLst>
                                      </p:cBhvr>
                                      <p:to>
                                        <p:strVal val="visible"/>
                                      </p:to>
                                    </p:set>
                                    <p:anim calcmode="lin" valueType="num">
                                      <p:cBhvr additive="base">
                                        <p:cTn id="15" dur="1000" fill="hold"/>
                                        <p:tgtEl>
                                          <p:spTgt spid="76"/>
                                        </p:tgtEl>
                                        <p:attrNameLst>
                                          <p:attrName>ppt_x</p:attrName>
                                        </p:attrNameLst>
                                      </p:cBhvr>
                                      <p:tavLst>
                                        <p:tav tm="0">
                                          <p:val>
                                            <p:strVal val="#ppt_x"/>
                                          </p:val>
                                        </p:tav>
                                        <p:tav tm="100000">
                                          <p:val>
                                            <p:strVal val="#ppt_x"/>
                                          </p:val>
                                        </p:tav>
                                      </p:tavLst>
                                    </p:anim>
                                    <p:anim calcmode="lin" valueType="num">
                                      <p:cBhvr additive="base">
                                        <p:cTn id="16" dur="1000" fill="hold"/>
                                        <p:tgtEl>
                                          <p:spTgt spid="7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7"/>
                                        </p:tgtEl>
                                        <p:attrNameLst>
                                          <p:attrName>style.visibility</p:attrName>
                                        </p:attrNameLst>
                                      </p:cBhvr>
                                      <p:to>
                                        <p:strVal val="visible"/>
                                      </p:to>
                                    </p:set>
                                    <p:anim calcmode="lin" valueType="num">
                                      <p:cBhvr additive="base">
                                        <p:cTn id="19" dur="1000" fill="hold"/>
                                        <p:tgtEl>
                                          <p:spTgt spid="77"/>
                                        </p:tgtEl>
                                        <p:attrNameLst>
                                          <p:attrName>ppt_x</p:attrName>
                                        </p:attrNameLst>
                                      </p:cBhvr>
                                      <p:tavLst>
                                        <p:tav tm="0">
                                          <p:val>
                                            <p:strVal val="#ppt_x"/>
                                          </p:val>
                                        </p:tav>
                                        <p:tav tm="100000">
                                          <p:val>
                                            <p:strVal val="#ppt_x"/>
                                          </p:val>
                                        </p:tav>
                                      </p:tavLst>
                                    </p:anim>
                                    <p:anim calcmode="lin" valueType="num">
                                      <p:cBhvr additive="base">
                                        <p:cTn id="20" dur="1000" fill="hold"/>
                                        <p:tgtEl>
                                          <p:spTgt spid="7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8"/>
                                        </p:tgtEl>
                                        <p:attrNameLst>
                                          <p:attrName>style.visibility</p:attrName>
                                        </p:attrNameLst>
                                      </p:cBhvr>
                                      <p:to>
                                        <p:strVal val="visible"/>
                                      </p:to>
                                    </p:set>
                                    <p:anim calcmode="lin" valueType="num">
                                      <p:cBhvr additive="base">
                                        <p:cTn id="23" dur="1000" fill="hold"/>
                                        <p:tgtEl>
                                          <p:spTgt spid="78"/>
                                        </p:tgtEl>
                                        <p:attrNameLst>
                                          <p:attrName>ppt_x</p:attrName>
                                        </p:attrNameLst>
                                      </p:cBhvr>
                                      <p:tavLst>
                                        <p:tav tm="0">
                                          <p:val>
                                            <p:strVal val="#ppt_x"/>
                                          </p:val>
                                        </p:tav>
                                        <p:tav tm="100000">
                                          <p:val>
                                            <p:strVal val="#ppt_x"/>
                                          </p:val>
                                        </p:tav>
                                      </p:tavLst>
                                    </p:anim>
                                    <p:anim calcmode="lin" valueType="num">
                                      <p:cBhvr additive="base">
                                        <p:cTn id="24" dur="10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1"/>
                                        </p:tgtEl>
                                        <p:attrNameLst>
                                          <p:attrName>style.visibility</p:attrName>
                                        </p:attrNameLst>
                                      </p:cBhvr>
                                      <p:to>
                                        <p:strVal val="visible"/>
                                      </p:to>
                                    </p:set>
                                    <p:anim calcmode="lin" valueType="num">
                                      <p:cBhvr additive="base">
                                        <p:cTn id="29" dur="1000" fill="hold"/>
                                        <p:tgtEl>
                                          <p:spTgt spid="81"/>
                                        </p:tgtEl>
                                        <p:attrNameLst>
                                          <p:attrName>ppt_x</p:attrName>
                                        </p:attrNameLst>
                                      </p:cBhvr>
                                      <p:tavLst>
                                        <p:tav tm="0">
                                          <p:val>
                                            <p:strVal val="#ppt_x"/>
                                          </p:val>
                                        </p:tav>
                                        <p:tav tm="100000">
                                          <p:val>
                                            <p:strVal val="#ppt_x"/>
                                          </p:val>
                                        </p:tav>
                                      </p:tavLst>
                                    </p:anim>
                                    <p:anim calcmode="lin" valueType="num">
                                      <p:cBhvr additive="base">
                                        <p:cTn id="30" dur="1000" fill="hold"/>
                                        <p:tgtEl>
                                          <p:spTgt spid="81"/>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1000" fill="hold"/>
                                        <p:tgtEl>
                                          <p:spTgt spid="24"/>
                                        </p:tgtEl>
                                        <p:attrNameLst>
                                          <p:attrName>ppt_x</p:attrName>
                                        </p:attrNameLst>
                                      </p:cBhvr>
                                      <p:tavLst>
                                        <p:tav tm="0">
                                          <p:val>
                                            <p:strVal val="#ppt_x"/>
                                          </p:val>
                                        </p:tav>
                                        <p:tav tm="100000">
                                          <p:val>
                                            <p:strVal val="#ppt_x"/>
                                          </p:val>
                                        </p:tav>
                                      </p:tavLst>
                                    </p:anim>
                                    <p:anim calcmode="lin" valueType="num">
                                      <p:cBhvr additive="base">
                                        <p:cTn id="34"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grpId="0" nodeType="clickEffect">
                                  <p:stCondLst>
                                    <p:cond delay="0"/>
                                  </p:stCondLst>
                                  <p:childTnLst>
                                    <p:animMotion origin="layout" path="M -0.02904 -0.24467 L 0.93125 0.04723 " pathEditMode="relative" rAng="0" ptsTypes="AA">
                                      <p:cBhvr>
                                        <p:cTn id="38" dur="2000" fill="hold"/>
                                        <p:tgtEl>
                                          <p:spTgt spid="87"/>
                                        </p:tgtEl>
                                        <p:attrNameLst>
                                          <p:attrName>ppt_x</p:attrName>
                                          <p:attrName>ppt_y</p:attrName>
                                        </p:attrNameLst>
                                      </p:cBhvr>
                                      <p:rCtr x="48008" y="14583"/>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grpId="0" nodeType="clickEffect">
                                  <p:stCondLst>
                                    <p:cond delay="0"/>
                                  </p:stCondLst>
                                  <p:childTnLst>
                                    <p:animMotion origin="layout" path="M -0.02904 -0.24467 L 0.93125 0.04722 " pathEditMode="relative" rAng="0" ptsTypes="AA">
                                      <p:cBhvr>
                                        <p:cTn id="42" dur="2000" fill="hold"/>
                                        <p:tgtEl>
                                          <p:spTgt spid="88"/>
                                        </p:tgtEl>
                                        <p:attrNameLst>
                                          <p:attrName>ppt_x</p:attrName>
                                          <p:attrName>ppt_y</p:attrName>
                                        </p:attrNameLst>
                                      </p:cBhvr>
                                      <p:rCtr x="48008" y="145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animBg="1"/>
      <p:bldP spid="76" grpId="0" animBg="1"/>
      <p:bldP spid="77" grpId="0" animBg="1"/>
      <p:bldP spid="78" grpId="0" animBg="1"/>
      <p:bldP spid="87" grpId="0" animBg="1"/>
      <p:bldP spid="8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84712"/>
            <a:chOff x="-13648" y="466801"/>
            <a:chExt cx="11869753" cy="484712"/>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05033" y="489848"/>
              <a:ext cx="7656683"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校园室内</a:t>
              </a:r>
              <a:r>
                <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rPr>
                <a:t>——</a:t>
              </a:r>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星光级红外半球（出入口、教室、楼道）</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solidFill>
                  <a:prstClr val="white"/>
                </a:solidFill>
              </a:endParaRPr>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76084"/>
            <a:ext cx="12192000" cy="5924346"/>
          </a:xfrm>
          <a:prstGeom prst="rect">
            <a:avLst/>
          </a:prstGeom>
        </p:spPr>
      </p:pic>
      <p:sp>
        <p:nvSpPr>
          <p:cNvPr id="74" name="椭圆 73"/>
          <p:cNvSpPr/>
          <p:nvPr/>
        </p:nvSpPr>
        <p:spPr>
          <a:xfrm>
            <a:off x="4868516" y="3938256"/>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椭圆 74"/>
          <p:cNvSpPr/>
          <p:nvPr/>
        </p:nvSpPr>
        <p:spPr>
          <a:xfrm>
            <a:off x="7701363" y="1410209"/>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椭圆 75"/>
          <p:cNvSpPr/>
          <p:nvPr/>
        </p:nvSpPr>
        <p:spPr>
          <a:xfrm>
            <a:off x="10270893" y="2736986"/>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椭圆 76"/>
          <p:cNvSpPr/>
          <p:nvPr/>
        </p:nvSpPr>
        <p:spPr>
          <a:xfrm>
            <a:off x="4797061" y="2950793"/>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椭圆 77"/>
          <p:cNvSpPr/>
          <p:nvPr/>
        </p:nvSpPr>
        <p:spPr>
          <a:xfrm>
            <a:off x="2289050" y="2519398"/>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1" name="组合 80"/>
          <p:cNvGrpSpPr/>
          <p:nvPr/>
        </p:nvGrpSpPr>
        <p:grpSpPr>
          <a:xfrm>
            <a:off x="-115658" y="4396476"/>
            <a:ext cx="6913452" cy="2345912"/>
            <a:chOff x="-463411" y="3870057"/>
            <a:chExt cx="6464654" cy="2724624"/>
          </a:xfrm>
        </p:grpSpPr>
        <p:sp>
          <p:nvSpPr>
            <p:cNvPr id="83" name="矩形 82"/>
            <p:cNvSpPr/>
            <p:nvPr/>
          </p:nvSpPr>
          <p:spPr>
            <a:xfrm>
              <a:off x="63141" y="3870057"/>
              <a:ext cx="5938102" cy="2724624"/>
            </a:xfrm>
            <a:prstGeom prst="rect">
              <a:avLst/>
            </a:prstGeom>
            <a:solidFill>
              <a:schemeClr val="bg1">
                <a:alpha val="60000"/>
              </a:schemeClr>
            </a:solidFill>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Text Box 20"/>
            <p:cNvSpPr txBox="1">
              <a:spLocks noChangeArrowheads="1"/>
            </p:cNvSpPr>
            <p:nvPr/>
          </p:nvSpPr>
          <p:spPr bwMode="gray">
            <a:xfrm>
              <a:off x="-463411" y="4204603"/>
              <a:ext cx="6193582" cy="190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2">
                <a:lnSpc>
                  <a:spcPct val="150000"/>
                </a:lnSpc>
                <a:spcBef>
                  <a:spcPts val="600"/>
                </a:spcBef>
                <a:spcAft>
                  <a:spcPts val="600"/>
                </a:spcAft>
                <a:buFont typeface="Wingdings" panose="05000000000000000000" pitchFamily="2" charset="2"/>
                <a:buChar char=""/>
              </a:pPr>
              <a:r>
                <a:rPr lang="en-US" altLang="zh-CN" sz="2400" dirty="0">
                  <a:latin typeface="微软雅黑" pitchFamily="34" charset="-122"/>
                  <a:ea typeface="微软雅黑" pitchFamily="34" charset="-122"/>
                </a:rPr>
                <a:t>ICR</a:t>
              </a:r>
              <a:r>
                <a:rPr lang="zh-CN" altLang="en-US" sz="2400" dirty="0">
                  <a:latin typeface="微软雅黑" pitchFamily="34" charset="-122"/>
                  <a:ea typeface="微软雅黑" pitchFamily="34" charset="-122"/>
                </a:rPr>
                <a:t>双滤切换</a:t>
              </a:r>
              <a:endParaRPr lang="en-US" altLang="zh-CN" sz="2400" dirty="0">
                <a:latin typeface="微软雅黑" pitchFamily="34" charset="-122"/>
                <a:ea typeface="微软雅黑" pitchFamily="34" charset="-122"/>
              </a:endParaRPr>
            </a:p>
            <a:p>
              <a:pPr lvl="2">
                <a:lnSpc>
                  <a:spcPct val="150000"/>
                </a:lnSpc>
                <a:spcBef>
                  <a:spcPts val="600"/>
                </a:spcBef>
                <a:spcAft>
                  <a:spcPts val="600"/>
                </a:spcAft>
                <a:buFont typeface="Wingdings" panose="05000000000000000000" pitchFamily="2" charset="2"/>
                <a:buChar char=""/>
              </a:pPr>
              <a:r>
                <a:rPr lang="zh-CN" altLang="en-US" sz="2400" dirty="0">
                  <a:latin typeface="微软雅黑" pitchFamily="34" charset="-122"/>
                  <a:ea typeface="微软雅黑" pitchFamily="34" charset="-122"/>
                </a:rPr>
                <a:t>支持宽动态、背光补偿、强光抑制、</a:t>
              </a:r>
              <a:r>
                <a:rPr lang="en-US" altLang="zh-CN" sz="2400" dirty="0">
                  <a:latin typeface="微软雅黑" pitchFamily="34" charset="-122"/>
                  <a:ea typeface="微软雅黑" pitchFamily="34" charset="-122"/>
                </a:rPr>
                <a:t>3D</a:t>
              </a:r>
              <a:r>
                <a:rPr lang="zh-CN" altLang="en-US" sz="2400" dirty="0">
                  <a:latin typeface="微软雅黑" pitchFamily="34" charset="-122"/>
                  <a:ea typeface="微软雅黑" pitchFamily="34" charset="-122"/>
                </a:rPr>
                <a:t>降噪和图像翻转</a:t>
              </a:r>
              <a:endParaRPr lang="en-US" altLang="zh-CN" sz="2400" dirty="0">
                <a:latin typeface="微软雅黑" pitchFamily="34" charset="-122"/>
                <a:ea typeface="微软雅黑" pitchFamily="34" charset="-122"/>
              </a:endParaRPr>
            </a:p>
          </p:txBody>
        </p:sp>
      </p:grpSp>
      <p:sp>
        <p:nvSpPr>
          <p:cNvPr id="87" name="AutoShape 8"/>
          <p:cNvSpPr>
            <a:spLocks noChangeArrowheads="1"/>
          </p:cNvSpPr>
          <p:nvPr/>
        </p:nvSpPr>
        <p:spPr bwMode="gray">
          <a:xfrm>
            <a:off x="-4005969" y="655706"/>
            <a:ext cx="3890311" cy="2761697"/>
          </a:xfrm>
          <a:prstGeom prst="roundRect">
            <a:avLst>
              <a:gd name="adj" fmla="val 16667"/>
            </a:avLst>
          </a:prstGeom>
          <a:blipFill>
            <a:blip r:embed="rId5"/>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
        <p:nvSpPr>
          <p:cNvPr id="88" name="AutoShape 8"/>
          <p:cNvSpPr>
            <a:spLocks noChangeArrowheads="1"/>
          </p:cNvSpPr>
          <p:nvPr/>
        </p:nvSpPr>
        <p:spPr bwMode="gray">
          <a:xfrm>
            <a:off x="-4004341" y="3454725"/>
            <a:ext cx="3890311" cy="2761697"/>
          </a:xfrm>
          <a:prstGeom prst="roundRect">
            <a:avLst>
              <a:gd name="adj" fmla="val 16667"/>
            </a:avLst>
          </a:prstGeom>
          <a:blipFill>
            <a:blip r:embed="rId6"/>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pic>
        <p:nvPicPr>
          <p:cNvPr id="24" name="图片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2273" y="1113862"/>
            <a:ext cx="3859129" cy="2730261"/>
          </a:xfrm>
          <a:prstGeom prst="rect">
            <a:avLst/>
          </a:prstGeom>
          <a:noFill/>
          <a:effectLst>
            <a:glow rad="1016000">
              <a:srgbClr val="41D329"/>
            </a:glow>
          </a:effectLst>
        </p:spPr>
      </p:pic>
    </p:spTree>
    <p:extLst>
      <p:ext uri="{BB962C8B-B14F-4D97-AF65-F5344CB8AC3E}">
        <p14:creationId xmlns:p14="http://schemas.microsoft.com/office/powerpoint/2010/main" val="3018630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1000" fill="hold"/>
                                        <p:tgtEl>
                                          <p:spTgt spid="74"/>
                                        </p:tgtEl>
                                        <p:attrNameLst>
                                          <p:attrName>ppt_x</p:attrName>
                                        </p:attrNameLst>
                                      </p:cBhvr>
                                      <p:tavLst>
                                        <p:tav tm="0">
                                          <p:val>
                                            <p:strVal val="#ppt_x"/>
                                          </p:val>
                                        </p:tav>
                                        <p:tav tm="100000">
                                          <p:val>
                                            <p:strVal val="#ppt_x"/>
                                          </p:val>
                                        </p:tav>
                                      </p:tavLst>
                                    </p:anim>
                                    <p:anim calcmode="lin" valueType="num">
                                      <p:cBhvr additive="base">
                                        <p:cTn id="8" dur="1000" fill="hold"/>
                                        <p:tgtEl>
                                          <p:spTgt spid="7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5"/>
                                        </p:tgtEl>
                                        <p:attrNameLst>
                                          <p:attrName>style.visibility</p:attrName>
                                        </p:attrNameLst>
                                      </p:cBhvr>
                                      <p:to>
                                        <p:strVal val="visible"/>
                                      </p:to>
                                    </p:set>
                                    <p:anim calcmode="lin" valueType="num">
                                      <p:cBhvr additive="base">
                                        <p:cTn id="11" dur="1000" fill="hold"/>
                                        <p:tgtEl>
                                          <p:spTgt spid="75"/>
                                        </p:tgtEl>
                                        <p:attrNameLst>
                                          <p:attrName>ppt_x</p:attrName>
                                        </p:attrNameLst>
                                      </p:cBhvr>
                                      <p:tavLst>
                                        <p:tav tm="0">
                                          <p:val>
                                            <p:strVal val="#ppt_x"/>
                                          </p:val>
                                        </p:tav>
                                        <p:tav tm="100000">
                                          <p:val>
                                            <p:strVal val="#ppt_x"/>
                                          </p:val>
                                        </p:tav>
                                      </p:tavLst>
                                    </p:anim>
                                    <p:anim calcmode="lin" valueType="num">
                                      <p:cBhvr additive="base">
                                        <p:cTn id="12" dur="1000" fill="hold"/>
                                        <p:tgtEl>
                                          <p:spTgt spid="7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6"/>
                                        </p:tgtEl>
                                        <p:attrNameLst>
                                          <p:attrName>style.visibility</p:attrName>
                                        </p:attrNameLst>
                                      </p:cBhvr>
                                      <p:to>
                                        <p:strVal val="visible"/>
                                      </p:to>
                                    </p:set>
                                    <p:anim calcmode="lin" valueType="num">
                                      <p:cBhvr additive="base">
                                        <p:cTn id="15" dur="1000" fill="hold"/>
                                        <p:tgtEl>
                                          <p:spTgt spid="76"/>
                                        </p:tgtEl>
                                        <p:attrNameLst>
                                          <p:attrName>ppt_x</p:attrName>
                                        </p:attrNameLst>
                                      </p:cBhvr>
                                      <p:tavLst>
                                        <p:tav tm="0">
                                          <p:val>
                                            <p:strVal val="#ppt_x"/>
                                          </p:val>
                                        </p:tav>
                                        <p:tav tm="100000">
                                          <p:val>
                                            <p:strVal val="#ppt_x"/>
                                          </p:val>
                                        </p:tav>
                                      </p:tavLst>
                                    </p:anim>
                                    <p:anim calcmode="lin" valueType="num">
                                      <p:cBhvr additive="base">
                                        <p:cTn id="16" dur="1000" fill="hold"/>
                                        <p:tgtEl>
                                          <p:spTgt spid="7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7"/>
                                        </p:tgtEl>
                                        <p:attrNameLst>
                                          <p:attrName>style.visibility</p:attrName>
                                        </p:attrNameLst>
                                      </p:cBhvr>
                                      <p:to>
                                        <p:strVal val="visible"/>
                                      </p:to>
                                    </p:set>
                                    <p:anim calcmode="lin" valueType="num">
                                      <p:cBhvr additive="base">
                                        <p:cTn id="19" dur="1000" fill="hold"/>
                                        <p:tgtEl>
                                          <p:spTgt spid="77"/>
                                        </p:tgtEl>
                                        <p:attrNameLst>
                                          <p:attrName>ppt_x</p:attrName>
                                        </p:attrNameLst>
                                      </p:cBhvr>
                                      <p:tavLst>
                                        <p:tav tm="0">
                                          <p:val>
                                            <p:strVal val="#ppt_x"/>
                                          </p:val>
                                        </p:tav>
                                        <p:tav tm="100000">
                                          <p:val>
                                            <p:strVal val="#ppt_x"/>
                                          </p:val>
                                        </p:tav>
                                      </p:tavLst>
                                    </p:anim>
                                    <p:anim calcmode="lin" valueType="num">
                                      <p:cBhvr additive="base">
                                        <p:cTn id="20" dur="1000" fill="hold"/>
                                        <p:tgtEl>
                                          <p:spTgt spid="7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8"/>
                                        </p:tgtEl>
                                        <p:attrNameLst>
                                          <p:attrName>style.visibility</p:attrName>
                                        </p:attrNameLst>
                                      </p:cBhvr>
                                      <p:to>
                                        <p:strVal val="visible"/>
                                      </p:to>
                                    </p:set>
                                    <p:anim calcmode="lin" valueType="num">
                                      <p:cBhvr additive="base">
                                        <p:cTn id="23" dur="1000" fill="hold"/>
                                        <p:tgtEl>
                                          <p:spTgt spid="78"/>
                                        </p:tgtEl>
                                        <p:attrNameLst>
                                          <p:attrName>ppt_x</p:attrName>
                                        </p:attrNameLst>
                                      </p:cBhvr>
                                      <p:tavLst>
                                        <p:tav tm="0">
                                          <p:val>
                                            <p:strVal val="#ppt_x"/>
                                          </p:val>
                                        </p:tav>
                                        <p:tav tm="100000">
                                          <p:val>
                                            <p:strVal val="#ppt_x"/>
                                          </p:val>
                                        </p:tav>
                                      </p:tavLst>
                                    </p:anim>
                                    <p:anim calcmode="lin" valueType="num">
                                      <p:cBhvr additive="base">
                                        <p:cTn id="24" dur="10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1"/>
                                        </p:tgtEl>
                                        <p:attrNameLst>
                                          <p:attrName>style.visibility</p:attrName>
                                        </p:attrNameLst>
                                      </p:cBhvr>
                                      <p:to>
                                        <p:strVal val="visible"/>
                                      </p:to>
                                    </p:set>
                                    <p:anim calcmode="lin" valueType="num">
                                      <p:cBhvr additive="base">
                                        <p:cTn id="29" dur="1000" fill="hold"/>
                                        <p:tgtEl>
                                          <p:spTgt spid="81"/>
                                        </p:tgtEl>
                                        <p:attrNameLst>
                                          <p:attrName>ppt_x</p:attrName>
                                        </p:attrNameLst>
                                      </p:cBhvr>
                                      <p:tavLst>
                                        <p:tav tm="0">
                                          <p:val>
                                            <p:strVal val="#ppt_x"/>
                                          </p:val>
                                        </p:tav>
                                        <p:tav tm="100000">
                                          <p:val>
                                            <p:strVal val="#ppt_x"/>
                                          </p:val>
                                        </p:tav>
                                      </p:tavLst>
                                    </p:anim>
                                    <p:anim calcmode="lin" valueType="num">
                                      <p:cBhvr additive="base">
                                        <p:cTn id="30" dur="1000" fill="hold"/>
                                        <p:tgtEl>
                                          <p:spTgt spid="81"/>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1000" fill="hold"/>
                                        <p:tgtEl>
                                          <p:spTgt spid="24"/>
                                        </p:tgtEl>
                                        <p:attrNameLst>
                                          <p:attrName>ppt_x</p:attrName>
                                        </p:attrNameLst>
                                      </p:cBhvr>
                                      <p:tavLst>
                                        <p:tav tm="0">
                                          <p:val>
                                            <p:strVal val="#ppt_x"/>
                                          </p:val>
                                        </p:tav>
                                        <p:tav tm="100000">
                                          <p:val>
                                            <p:strVal val="#ppt_x"/>
                                          </p:val>
                                        </p:tav>
                                      </p:tavLst>
                                    </p:anim>
                                    <p:anim calcmode="lin" valueType="num">
                                      <p:cBhvr additive="base">
                                        <p:cTn id="34"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grpId="0" nodeType="clickEffect">
                                  <p:stCondLst>
                                    <p:cond delay="0"/>
                                  </p:stCondLst>
                                  <p:childTnLst>
                                    <p:animMotion origin="layout" path="M -0.02904 -0.24468 L 0.93125 0.04722 " pathEditMode="relative" rAng="0" ptsTypes="AA">
                                      <p:cBhvr>
                                        <p:cTn id="38" dur="2000" fill="hold"/>
                                        <p:tgtEl>
                                          <p:spTgt spid="87"/>
                                        </p:tgtEl>
                                        <p:attrNameLst>
                                          <p:attrName>ppt_x</p:attrName>
                                          <p:attrName>ppt_y</p:attrName>
                                        </p:attrNameLst>
                                      </p:cBhvr>
                                      <p:rCtr x="48008" y="14583"/>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grpId="0" nodeType="clickEffect">
                                  <p:stCondLst>
                                    <p:cond delay="0"/>
                                  </p:stCondLst>
                                  <p:childTnLst>
                                    <p:animMotion origin="layout" path="M -0.02904 -0.24467 L 0.93125 0.04722 " pathEditMode="relative" rAng="0" ptsTypes="AA">
                                      <p:cBhvr>
                                        <p:cTn id="42" dur="2000" fill="hold"/>
                                        <p:tgtEl>
                                          <p:spTgt spid="88"/>
                                        </p:tgtEl>
                                        <p:attrNameLst>
                                          <p:attrName>ppt_x</p:attrName>
                                          <p:attrName>ppt_y</p:attrName>
                                        </p:attrNameLst>
                                      </p:cBhvr>
                                      <p:rCtr x="48008" y="145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animBg="1"/>
      <p:bldP spid="76" grpId="0" animBg="1"/>
      <p:bldP spid="77" grpId="0" animBg="1"/>
      <p:bldP spid="78" grpId="0" animBg="1"/>
      <p:bldP spid="87" grpId="0" animBg="1"/>
      <p:bldP spid="8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1255059"/>
            <a:ext cx="12192000" cy="5602941"/>
          </a:xfrm>
          <a:prstGeom prst="rect">
            <a:avLst/>
          </a:prstGeom>
          <a:solidFill>
            <a:schemeClr val="tx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 name="组合 16"/>
          <p:cNvGrpSpPr/>
          <p:nvPr/>
        </p:nvGrpSpPr>
        <p:grpSpPr>
          <a:xfrm>
            <a:off x="-18235" y="491371"/>
            <a:ext cx="11869753" cy="479581"/>
            <a:chOff x="-13648" y="466801"/>
            <a:chExt cx="11869753" cy="479581"/>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高校安全事件</a:t>
              </a:r>
              <a:endParaRPr lang="en-US" altLang="zh-CN" sz="2400" b="1" dirty="0">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5" name="页脚占位符 3"/>
          <p:cNvSpPr txBox="1">
            <a:spLocks noGrp="1"/>
          </p:cNvSpPr>
          <p:nvPr/>
        </p:nvSpPr>
        <p:spPr bwMode="auto">
          <a:xfrm>
            <a:off x="8714349" y="7427699"/>
            <a:ext cx="2133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a:t>   </a:t>
            </a:r>
          </a:p>
          <a:p>
            <a:r>
              <a:rPr lang="en-US" altLang="zh-CN"/>
              <a:t>   </a:t>
            </a:r>
          </a:p>
        </p:txBody>
      </p:sp>
      <p:grpSp>
        <p:nvGrpSpPr>
          <p:cNvPr id="2" name="组合 1"/>
          <p:cNvGrpSpPr/>
          <p:nvPr/>
        </p:nvGrpSpPr>
        <p:grpSpPr>
          <a:xfrm>
            <a:off x="795739" y="1741489"/>
            <a:ext cx="10837138" cy="4444158"/>
            <a:chOff x="1247001" y="1741489"/>
            <a:chExt cx="9472103" cy="3744912"/>
          </a:xfrm>
        </p:grpSpPr>
        <p:sp>
          <p:nvSpPr>
            <p:cNvPr id="105" name="AutoShape 3"/>
            <p:cNvSpPr>
              <a:spLocks noChangeArrowheads="1"/>
            </p:cNvSpPr>
            <p:nvPr/>
          </p:nvSpPr>
          <p:spPr bwMode="invGray">
            <a:xfrm rot="17973186">
              <a:off x="6104526" y="2382045"/>
              <a:ext cx="792163" cy="288925"/>
            </a:xfrm>
            <a:prstGeom prst="rightArrow">
              <a:avLst>
                <a:gd name="adj1" fmla="val 35167"/>
                <a:gd name="adj2" fmla="val 111029"/>
              </a:avLst>
            </a:prstGeom>
            <a:gradFill rotWithShape="1">
              <a:gsLst>
                <a:gs pos="0">
                  <a:schemeClr val="tx2">
                    <a:gamma/>
                    <a:shade val="89020"/>
                    <a:invGamma/>
                    <a:alpha val="0"/>
                  </a:schemeClr>
                </a:gs>
                <a:gs pos="100000">
                  <a:schemeClr val="tx2"/>
                </a:gs>
              </a:gsLst>
              <a:lin ang="0" scaled="1"/>
            </a:gradFill>
            <a:ln w="0" algn="ctr">
              <a:noFill/>
              <a:miter lim="800000"/>
              <a:headEnd/>
              <a:tailEnd/>
            </a:ln>
            <a:effectLst/>
          </p:spPr>
          <p:txBody>
            <a:bodyPr wrap="none" anchor="ctr"/>
            <a:lstStyle/>
            <a:p>
              <a:pPr>
                <a:defRPr/>
              </a:pPr>
              <a:endParaRPr lang="zh-CN" altLang="en-US"/>
            </a:p>
          </p:txBody>
        </p:sp>
        <p:sp>
          <p:nvSpPr>
            <p:cNvPr id="106" name="AutoShape 4"/>
            <p:cNvSpPr>
              <a:spLocks noChangeArrowheads="1"/>
            </p:cNvSpPr>
            <p:nvPr/>
          </p:nvSpPr>
          <p:spPr bwMode="invGray">
            <a:xfrm rot="3465783">
              <a:off x="6104527" y="4545807"/>
              <a:ext cx="792162" cy="288925"/>
            </a:xfrm>
            <a:prstGeom prst="rightArrow">
              <a:avLst>
                <a:gd name="adj1" fmla="val 35167"/>
                <a:gd name="adj2" fmla="val 111028"/>
              </a:avLst>
            </a:prstGeom>
            <a:gradFill rotWithShape="1">
              <a:gsLst>
                <a:gs pos="0">
                  <a:schemeClr val="tx2">
                    <a:gamma/>
                    <a:shade val="89020"/>
                    <a:invGamma/>
                    <a:alpha val="0"/>
                  </a:schemeClr>
                </a:gs>
                <a:gs pos="100000">
                  <a:schemeClr val="tx2"/>
                </a:gs>
              </a:gsLst>
              <a:lin ang="0" scaled="1"/>
            </a:gradFill>
            <a:ln w="0" algn="ctr">
              <a:noFill/>
              <a:miter lim="800000"/>
              <a:headEnd/>
              <a:tailEnd/>
            </a:ln>
            <a:effectLst/>
          </p:spPr>
          <p:txBody>
            <a:bodyPr wrap="none" anchor="ctr"/>
            <a:lstStyle/>
            <a:p>
              <a:pPr>
                <a:defRPr/>
              </a:pPr>
              <a:endParaRPr lang="zh-CN" altLang="en-US"/>
            </a:p>
          </p:txBody>
        </p:sp>
        <p:sp>
          <p:nvSpPr>
            <p:cNvPr id="107" name="AutoShape 5"/>
            <p:cNvSpPr>
              <a:spLocks noChangeArrowheads="1"/>
            </p:cNvSpPr>
            <p:nvPr/>
          </p:nvSpPr>
          <p:spPr bwMode="invGray">
            <a:xfrm rot="14369022">
              <a:off x="4885326" y="2458245"/>
              <a:ext cx="792163" cy="288925"/>
            </a:xfrm>
            <a:prstGeom prst="rightArrow">
              <a:avLst>
                <a:gd name="adj1" fmla="val 35167"/>
                <a:gd name="adj2" fmla="val 111029"/>
              </a:avLst>
            </a:prstGeom>
            <a:gradFill rotWithShape="1">
              <a:gsLst>
                <a:gs pos="0">
                  <a:schemeClr val="tx2">
                    <a:gamma/>
                    <a:shade val="89020"/>
                    <a:invGamma/>
                    <a:alpha val="0"/>
                  </a:schemeClr>
                </a:gs>
                <a:gs pos="100000">
                  <a:schemeClr val="tx2"/>
                </a:gs>
              </a:gsLst>
              <a:lin ang="0" scaled="1"/>
            </a:gradFill>
            <a:ln w="0" algn="ctr">
              <a:noFill/>
              <a:miter lim="800000"/>
              <a:headEnd/>
              <a:tailEnd/>
            </a:ln>
            <a:effectLst/>
          </p:spPr>
          <p:txBody>
            <a:bodyPr wrap="none" anchor="ctr"/>
            <a:lstStyle/>
            <a:p>
              <a:pPr>
                <a:defRPr/>
              </a:pPr>
              <a:endParaRPr lang="zh-CN" altLang="en-US"/>
            </a:p>
          </p:txBody>
        </p:sp>
        <p:sp>
          <p:nvSpPr>
            <p:cNvPr id="108" name="AutoShape 6"/>
            <p:cNvSpPr>
              <a:spLocks noChangeArrowheads="1"/>
            </p:cNvSpPr>
            <p:nvPr/>
          </p:nvSpPr>
          <p:spPr bwMode="invGray">
            <a:xfrm rot="7535209">
              <a:off x="4847226" y="4512470"/>
              <a:ext cx="792163" cy="288925"/>
            </a:xfrm>
            <a:prstGeom prst="rightArrow">
              <a:avLst>
                <a:gd name="adj1" fmla="val 35167"/>
                <a:gd name="adj2" fmla="val 111029"/>
              </a:avLst>
            </a:prstGeom>
            <a:gradFill rotWithShape="1">
              <a:gsLst>
                <a:gs pos="0">
                  <a:schemeClr val="tx2">
                    <a:gamma/>
                    <a:shade val="89020"/>
                    <a:invGamma/>
                    <a:alpha val="0"/>
                  </a:schemeClr>
                </a:gs>
                <a:gs pos="100000">
                  <a:schemeClr val="tx2"/>
                </a:gs>
              </a:gsLst>
              <a:lin ang="0" scaled="1"/>
            </a:gradFill>
            <a:ln w="0" algn="ctr">
              <a:noFill/>
              <a:miter lim="800000"/>
              <a:headEnd/>
              <a:tailEnd/>
            </a:ln>
            <a:effectLst/>
          </p:spPr>
          <p:txBody>
            <a:bodyPr wrap="none" anchor="ctr"/>
            <a:lstStyle/>
            <a:p>
              <a:pPr>
                <a:defRPr/>
              </a:pPr>
              <a:endParaRPr lang="zh-CN" altLang="en-US"/>
            </a:p>
          </p:txBody>
        </p:sp>
        <p:sp>
          <p:nvSpPr>
            <p:cNvPr id="109" name="AutoShape 7"/>
            <p:cNvSpPr>
              <a:spLocks noChangeArrowheads="1"/>
            </p:cNvSpPr>
            <p:nvPr/>
          </p:nvSpPr>
          <p:spPr bwMode="invGray">
            <a:xfrm>
              <a:off x="6683170" y="3509964"/>
              <a:ext cx="792163" cy="288925"/>
            </a:xfrm>
            <a:prstGeom prst="rightArrow">
              <a:avLst>
                <a:gd name="adj1" fmla="val 35167"/>
                <a:gd name="adj2" fmla="val 111029"/>
              </a:avLst>
            </a:prstGeom>
            <a:gradFill rotWithShape="1">
              <a:gsLst>
                <a:gs pos="0">
                  <a:schemeClr val="tx2">
                    <a:gamma/>
                    <a:shade val="89020"/>
                    <a:invGamma/>
                    <a:alpha val="0"/>
                  </a:schemeClr>
                </a:gs>
                <a:gs pos="100000">
                  <a:schemeClr val="tx2"/>
                </a:gs>
              </a:gsLst>
              <a:lin ang="0" scaled="1"/>
            </a:gradFill>
            <a:ln w="0" algn="ctr">
              <a:noFill/>
              <a:miter lim="800000"/>
              <a:headEnd/>
              <a:tailEnd/>
            </a:ln>
            <a:effectLst/>
          </p:spPr>
          <p:txBody>
            <a:bodyPr wrap="none" anchor="ctr"/>
            <a:lstStyle/>
            <a:p>
              <a:pPr>
                <a:defRPr/>
              </a:pPr>
              <a:endParaRPr lang="zh-CN" altLang="en-US"/>
            </a:p>
          </p:txBody>
        </p:sp>
        <p:sp>
          <p:nvSpPr>
            <p:cNvPr id="110" name="AutoShape 8"/>
            <p:cNvSpPr>
              <a:spLocks noChangeArrowheads="1"/>
            </p:cNvSpPr>
            <p:nvPr/>
          </p:nvSpPr>
          <p:spPr bwMode="invGray">
            <a:xfrm rot="10800000">
              <a:off x="4273345" y="3503614"/>
              <a:ext cx="863600" cy="288925"/>
            </a:xfrm>
            <a:prstGeom prst="rightArrow">
              <a:avLst>
                <a:gd name="adj1" fmla="val 35167"/>
                <a:gd name="adj2" fmla="val 121041"/>
              </a:avLst>
            </a:prstGeom>
            <a:gradFill rotWithShape="1">
              <a:gsLst>
                <a:gs pos="0">
                  <a:schemeClr val="tx2">
                    <a:gamma/>
                    <a:shade val="89020"/>
                    <a:invGamma/>
                    <a:alpha val="0"/>
                  </a:schemeClr>
                </a:gs>
                <a:gs pos="100000">
                  <a:schemeClr val="tx2"/>
                </a:gs>
              </a:gsLst>
              <a:lin ang="0" scaled="1"/>
            </a:gradFill>
            <a:ln w="0" algn="ctr">
              <a:noFill/>
              <a:miter lim="800000"/>
              <a:headEnd/>
              <a:tailEnd/>
            </a:ln>
            <a:effectLst/>
          </p:spPr>
          <p:txBody>
            <a:bodyPr wrap="none" anchor="ctr"/>
            <a:lstStyle/>
            <a:p>
              <a:pPr>
                <a:defRPr/>
              </a:pPr>
              <a:endParaRPr lang="zh-CN" altLang="en-US"/>
            </a:p>
          </p:txBody>
        </p:sp>
        <p:sp>
          <p:nvSpPr>
            <p:cNvPr id="111" name="Oval 9"/>
            <p:cNvSpPr>
              <a:spLocks noChangeArrowheads="1"/>
            </p:cNvSpPr>
            <p:nvPr/>
          </p:nvSpPr>
          <p:spPr bwMode="gray">
            <a:xfrm>
              <a:off x="4019345" y="1741489"/>
              <a:ext cx="3743325" cy="3744912"/>
            </a:xfrm>
            <a:prstGeom prst="ellipse">
              <a:avLst/>
            </a:prstGeom>
            <a:noFill/>
            <a:ln w="38100" algn="ctr">
              <a:solidFill>
                <a:srgbClr val="41D329"/>
              </a:solidFill>
              <a:round/>
              <a:headEnd/>
              <a:tailEnd/>
            </a:ln>
            <a:effectLst/>
            <a:extLst>
              <a:ext uri="{909E8E84-426E-40DD-AFC4-6F175D3DCCD1}">
                <a14:hiddenFill xmlns:a14="http://schemas.microsoft.com/office/drawing/2010/main">
                  <a:solidFill>
                    <a:srgbClr val="FFFFFF"/>
                  </a:solidFill>
                </a14:hiddenFill>
              </a:ext>
            </a:extLst>
          </p:spPr>
          <p:txBody>
            <a:bodyPr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grpSp>
          <p:nvGrpSpPr>
            <p:cNvPr id="112" name="Group 10"/>
            <p:cNvGrpSpPr>
              <a:grpSpLocks/>
            </p:cNvGrpSpPr>
            <p:nvPr/>
          </p:nvGrpSpPr>
          <p:grpSpPr bwMode="auto">
            <a:xfrm>
              <a:off x="4765470" y="2565401"/>
              <a:ext cx="2160588" cy="2160588"/>
              <a:chOff x="2238" y="1769"/>
              <a:chExt cx="1361" cy="1361"/>
            </a:xfrm>
            <a:effectLst/>
          </p:grpSpPr>
          <p:sp>
            <p:nvSpPr>
              <p:cNvPr id="113" name="Oval 11"/>
              <p:cNvSpPr>
                <a:spLocks noChangeArrowheads="1"/>
              </p:cNvSpPr>
              <p:nvPr/>
            </p:nvSpPr>
            <p:spPr bwMode="gray">
              <a:xfrm>
                <a:off x="2238" y="1769"/>
                <a:ext cx="1361" cy="1361"/>
              </a:xfrm>
              <a:prstGeom prst="ellipse">
                <a:avLst/>
              </a:prstGeom>
              <a:gradFill rotWithShape="1">
                <a:gsLst>
                  <a:gs pos="0">
                    <a:srgbClr val="93D4E9"/>
                  </a:gs>
                  <a:gs pos="50000">
                    <a:srgbClr val="0099CC"/>
                  </a:gs>
                  <a:gs pos="100000">
                    <a:srgbClr val="93D4E9"/>
                  </a:gs>
                </a:gsLst>
                <a:lin ang="2700000" scaled="1"/>
              </a:gradFill>
              <a:ln w="38100" algn="ctr">
                <a:solidFill>
                  <a:srgbClr val="000000"/>
                </a:solidFill>
                <a:round/>
                <a:headEnd/>
                <a:tailEnd/>
              </a:ln>
            </p:spPr>
            <p:txBody>
              <a:bodyPr wrap="none"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sp>
            <p:nvSpPr>
              <p:cNvPr id="114" name="Oval 12"/>
              <p:cNvSpPr>
                <a:spLocks noChangeArrowheads="1"/>
              </p:cNvSpPr>
              <p:nvPr/>
            </p:nvSpPr>
            <p:spPr bwMode="gray">
              <a:xfrm>
                <a:off x="2327" y="1858"/>
                <a:ext cx="1183" cy="1183"/>
              </a:xfrm>
              <a:prstGeom prst="ellipse">
                <a:avLst/>
              </a:prstGeom>
              <a:gradFill rotWithShape="1">
                <a:gsLst>
                  <a:gs pos="0">
                    <a:srgbClr val="00536E"/>
                  </a:gs>
                  <a:gs pos="50000">
                    <a:srgbClr val="0099CC"/>
                  </a:gs>
                  <a:gs pos="100000">
                    <a:srgbClr val="00536E"/>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sp>
            <p:nvSpPr>
              <p:cNvPr id="115" name="Oval 13"/>
              <p:cNvSpPr>
                <a:spLocks noChangeArrowheads="1"/>
              </p:cNvSpPr>
              <p:nvPr/>
            </p:nvSpPr>
            <p:spPr bwMode="gray">
              <a:xfrm>
                <a:off x="2328" y="1860"/>
                <a:ext cx="1183" cy="1183"/>
              </a:xfrm>
              <a:prstGeom prst="ellipse">
                <a:avLst/>
              </a:prstGeom>
              <a:gradFill rotWithShape="1">
                <a:gsLst>
                  <a:gs pos="0">
                    <a:srgbClr val="006182"/>
                  </a:gs>
                  <a:gs pos="100000">
                    <a:srgbClr val="0099CC">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sp>
            <p:nvSpPr>
              <p:cNvPr id="116" name="Oval 14"/>
              <p:cNvSpPr>
                <a:spLocks noChangeArrowheads="1"/>
              </p:cNvSpPr>
              <p:nvPr/>
            </p:nvSpPr>
            <p:spPr bwMode="gray">
              <a:xfrm>
                <a:off x="2391" y="1917"/>
                <a:ext cx="1065" cy="1065"/>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grpSp>
            <p:nvGrpSpPr>
              <p:cNvPr id="117" name="Group 15"/>
              <p:cNvGrpSpPr>
                <a:grpSpLocks/>
              </p:cNvGrpSpPr>
              <p:nvPr/>
            </p:nvGrpSpPr>
            <p:grpSpPr bwMode="auto">
              <a:xfrm>
                <a:off x="2410" y="1929"/>
                <a:ext cx="1031" cy="1031"/>
                <a:chOff x="4166" y="1706"/>
                <a:chExt cx="1252" cy="1252"/>
              </a:xfrm>
            </p:grpSpPr>
            <p:sp>
              <p:nvSpPr>
                <p:cNvPr id="119" name="Oval 16"/>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sp>
              <p:nvSpPr>
                <p:cNvPr id="120"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sp>
              <p:nvSpPr>
                <p:cNvPr id="121" name="Oval 18"/>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sp>
              <p:nvSpPr>
                <p:cNvPr id="122" name="Oval 19"/>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grpSp>
          <p:sp>
            <p:nvSpPr>
              <p:cNvPr id="118" name="Text Box 20"/>
              <p:cNvSpPr txBox="1">
                <a:spLocks noChangeArrowheads="1"/>
              </p:cNvSpPr>
              <p:nvPr/>
            </p:nvSpPr>
            <p:spPr bwMode="gray">
              <a:xfrm>
                <a:off x="2497" y="2128"/>
                <a:ext cx="864" cy="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hangingPunct="0"/>
                <a:r>
                  <a:rPr lang="zh-CN" altLang="en-US" sz="3600" b="1" dirty="0">
                    <a:solidFill>
                      <a:srgbClr val="41D228"/>
                    </a:solidFill>
                    <a:latin typeface="微软雅黑" panose="020B0503020204020204" pitchFamily="34" charset="-122"/>
                    <a:ea typeface="微软雅黑" panose="020B0503020204020204" pitchFamily="34" charset="-122"/>
                  </a:rPr>
                  <a:t>校园安</a:t>
                </a:r>
                <a:endParaRPr lang="en-US" altLang="zh-CN" sz="3600" b="1" dirty="0">
                  <a:solidFill>
                    <a:srgbClr val="41D228"/>
                  </a:solidFill>
                  <a:latin typeface="微软雅黑" panose="020B0503020204020204" pitchFamily="34" charset="-122"/>
                  <a:ea typeface="微软雅黑" panose="020B0503020204020204" pitchFamily="34" charset="-122"/>
                </a:endParaRPr>
              </a:p>
              <a:p>
                <a:pPr algn="ctr" eaLnBrk="0" hangingPunct="0"/>
                <a:r>
                  <a:rPr lang="zh-CN" altLang="en-US" sz="3600" b="1" dirty="0">
                    <a:solidFill>
                      <a:srgbClr val="41D228"/>
                    </a:solidFill>
                    <a:latin typeface="微软雅黑" panose="020B0503020204020204" pitchFamily="34" charset="-122"/>
                    <a:ea typeface="微软雅黑" panose="020B0503020204020204" pitchFamily="34" charset="-122"/>
                  </a:rPr>
                  <a:t>全事故</a:t>
                </a:r>
                <a:endParaRPr lang="en-US" altLang="zh-CN" sz="3600" b="1" dirty="0">
                  <a:solidFill>
                    <a:srgbClr val="41D228"/>
                  </a:solidFill>
                  <a:latin typeface="微软雅黑" panose="020B0503020204020204" pitchFamily="34" charset="-122"/>
                  <a:ea typeface="微软雅黑" panose="020B0503020204020204" pitchFamily="34" charset="-122"/>
                </a:endParaRPr>
              </a:p>
            </p:txBody>
          </p:sp>
        </p:grpSp>
        <p:sp>
          <p:nvSpPr>
            <p:cNvPr id="123" name="AutoShape 21"/>
            <p:cNvSpPr>
              <a:spLocks noChangeArrowheads="1"/>
            </p:cNvSpPr>
            <p:nvPr/>
          </p:nvSpPr>
          <p:spPr bwMode="auto">
            <a:xfrm>
              <a:off x="1247001" y="3323245"/>
              <a:ext cx="2985069" cy="667612"/>
            </a:xfrm>
            <a:prstGeom prst="roundRect">
              <a:avLst>
                <a:gd name="adj" fmla="val 16667"/>
              </a:avLst>
            </a:prstGeom>
            <a:solidFill>
              <a:srgbClr val="43D22A"/>
            </a:solidFill>
            <a:ln w="28575">
              <a:solidFill>
                <a:schemeClr val="tx1"/>
              </a:solidFill>
              <a:round/>
              <a:headEnd/>
              <a:tailEnd/>
            </a:ln>
            <a:effectLst/>
          </p:spPr>
          <p:txBody>
            <a:bodyPr wrap="none" anchor="ctr"/>
            <a:lstStyle/>
            <a:p>
              <a:pPr algn="ctr" eaLnBrk="0" hangingPunct="0">
                <a:defRPr/>
              </a:pPr>
              <a:r>
                <a:rPr lang="zh-CN" altLang="en-US" sz="3200" dirty="0">
                  <a:solidFill>
                    <a:schemeClr val="bg1"/>
                  </a:solidFill>
                  <a:latin typeface="微软雅黑" panose="020B0503020204020204" pitchFamily="34" charset="-122"/>
                  <a:ea typeface="微软雅黑" panose="020B0503020204020204" pitchFamily="34" charset="-122"/>
                </a:rPr>
                <a:t>偷盗问题</a:t>
              </a:r>
              <a:endParaRPr lang="en-US" altLang="zh-CN" sz="3200" dirty="0">
                <a:solidFill>
                  <a:schemeClr val="bg1"/>
                </a:solidFill>
                <a:latin typeface="微软雅黑" panose="020B0503020204020204" pitchFamily="34" charset="-122"/>
                <a:ea typeface="微软雅黑" panose="020B0503020204020204" pitchFamily="34" charset="-122"/>
              </a:endParaRPr>
            </a:p>
          </p:txBody>
        </p:sp>
        <p:sp>
          <p:nvSpPr>
            <p:cNvPr id="124" name="AutoShape 22"/>
            <p:cNvSpPr>
              <a:spLocks noChangeArrowheads="1"/>
            </p:cNvSpPr>
            <p:nvPr/>
          </p:nvSpPr>
          <p:spPr bwMode="auto">
            <a:xfrm>
              <a:off x="1779791" y="1812090"/>
              <a:ext cx="3145198" cy="682709"/>
            </a:xfrm>
            <a:prstGeom prst="roundRect">
              <a:avLst>
                <a:gd name="adj" fmla="val 16667"/>
              </a:avLst>
            </a:prstGeom>
            <a:solidFill>
              <a:srgbClr val="43D22A"/>
            </a:solidFill>
            <a:ln w="28575">
              <a:solidFill>
                <a:schemeClr val="tx1"/>
              </a:solidFill>
              <a:round/>
              <a:headEnd/>
              <a:tailEnd/>
            </a:ln>
            <a:effectLst/>
          </p:spPr>
          <p:txBody>
            <a:bodyPr wrap="none" anchor="ctr"/>
            <a:lstStyle/>
            <a:p>
              <a:pPr algn="ctr" eaLnBrk="0" hangingPunct="0"/>
              <a:r>
                <a:rPr lang="zh-CN" altLang="en-US" sz="3200" dirty="0">
                  <a:solidFill>
                    <a:schemeClr val="bg1"/>
                  </a:solidFill>
                  <a:latin typeface="微软雅黑" panose="020B0503020204020204" pitchFamily="34" charset="-122"/>
                  <a:ea typeface="微软雅黑" panose="020B0503020204020204" pitchFamily="34" charset="-122"/>
                </a:rPr>
                <a:t>车辆事故频发</a:t>
              </a:r>
              <a:endParaRPr lang="en-US" altLang="zh-CN" sz="3200" dirty="0">
                <a:solidFill>
                  <a:schemeClr val="bg1"/>
                </a:solidFill>
                <a:latin typeface="微软雅黑" panose="020B0503020204020204" pitchFamily="34" charset="-122"/>
                <a:ea typeface="微软雅黑" panose="020B0503020204020204" pitchFamily="34" charset="-122"/>
              </a:endParaRPr>
            </a:p>
          </p:txBody>
        </p:sp>
        <p:sp>
          <p:nvSpPr>
            <p:cNvPr id="125" name="AutoShape 23"/>
            <p:cNvSpPr>
              <a:spLocks noChangeArrowheads="1"/>
            </p:cNvSpPr>
            <p:nvPr/>
          </p:nvSpPr>
          <p:spPr bwMode="auto">
            <a:xfrm>
              <a:off x="1748020" y="4755894"/>
              <a:ext cx="3145698" cy="669083"/>
            </a:xfrm>
            <a:prstGeom prst="roundRect">
              <a:avLst>
                <a:gd name="adj" fmla="val 16667"/>
              </a:avLst>
            </a:prstGeom>
            <a:solidFill>
              <a:srgbClr val="43D22A"/>
            </a:solidFill>
            <a:ln w="28575">
              <a:solidFill>
                <a:schemeClr val="tx1"/>
              </a:solidFill>
              <a:round/>
              <a:headEnd/>
              <a:tailEnd/>
            </a:ln>
            <a:effectLst/>
          </p:spPr>
          <p:txBody>
            <a:bodyPr wrap="none" anchor="ctr"/>
            <a:lstStyle/>
            <a:p>
              <a:pPr algn="ctr" eaLnBrk="0" hangingPunct="0"/>
              <a:r>
                <a:rPr lang="zh-CN" altLang="en-US" sz="3200" dirty="0">
                  <a:solidFill>
                    <a:schemeClr val="bg1"/>
                  </a:solidFill>
                  <a:latin typeface="微软雅黑" panose="020B0503020204020204" pitchFamily="34" charset="-122"/>
                  <a:ea typeface="微软雅黑" panose="020B0503020204020204" pitchFamily="34" charset="-122"/>
                </a:rPr>
                <a:t>食物中毒</a:t>
              </a:r>
              <a:endParaRPr lang="en-US" altLang="zh-CN" sz="3200" dirty="0">
                <a:solidFill>
                  <a:schemeClr val="bg1"/>
                </a:solidFill>
                <a:latin typeface="微软雅黑" panose="020B0503020204020204" pitchFamily="34" charset="-122"/>
                <a:ea typeface="微软雅黑" panose="020B0503020204020204" pitchFamily="34" charset="-122"/>
              </a:endParaRPr>
            </a:p>
          </p:txBody>
        </p:sp>
        <p:sp>
          <p:nvSpPr>
            <p:cNvPr id="126" name="AutoShape 24"/>
            <p:cNvSpPr>
              <a:spLocks noChangeArrowheads="1"/>
            </p:cNvSpPr>
            <p:nvPr/>
          </p:nvSpPr>
          <p:spPr bwMode="auto">
            <a:xfrm>
              <a:off x="7499574" y="3358398"/>
              <a:ext cx="3219530" cy="667612"/>
            </a:xfrm>
            <a:prstGeom prst="roundRect">
              <a:avLst>
                <a:gd name="adj" fmla="val 16667"/>
              </a:avLst>
            </a:prstGeom>
            <a:solidFill>
              <a:srgbClr val="43D22A"/>
            </a:solidFill>
            <a:ln w="28575">
              <a:solidFill>
                <a:schemeClr val="tx1"/>
              </a:solidFill>
              <a:round/>
              <a:headEnd/>
              <a:tailEnd/>
            </a:ln>
            <a:effectLst/>
          </p:spPr>
          <p:txBody>
            <a:bodyPr wrap="none" anchor="ctr"/>
            <a:lstStyle/>
            <a:p>
              <a:pPr algn="ctr" eaLnBrk="0" hangingPunct="0"/>
              <a:r>
                <a:rPr lang="zh-CN" altLang="en-US" sz="3200" dirty="0">
                  <a:solidFill>
                    <a:schemeClr val="bg1"/>
                  </a:solidFill>
                  <a:latin typeface="微软雅黑" panose="020B0503020204020204" pitchFamily="34" charset="-122"/>
                  <a:ea typeface="微软雅黑" panose="020B0503020204020204" pitchFamily="34" charset="-122"/>
                </a:rPr>
                <a:t>校园抢劫、强奸</a:t>
              </a:r>
              <a:endParaRPr lang="en-US" altLang="zh-CN" sz="3200" dirty="0">
                <a:solidFill>
                  <a:schemeClr val="bg1"/>
                </a:solidFill>
                <a:latin typeface="微软雅黑" panose="020B0503020204020204" pitchFamily="34" charset="-122"/>
                <a:ea typeface="微软雅黑" panose="020B0503020204020204" pitchFamily="34" charset="-122"/>
              </a:endParaRPr>
            </a:p>
          </p:txBody>
        </p:sp>
        <p:sp>
          <p:nvSpPr>
            <p:cNvPr id="127" name="AutoShape 25"/>
            <p:cNvSpPr>
              <a:spLocks noChangeArrowheads="1"/>
            </p:cNvSpPr>
            <p:nvPr/>
          </p:nvSpPr>
          <p:spPr bwMode="auto">
            <a:xfrm>
              <a:off x="6822870" y="1828518"/>
              <a:ext cx="3126256" cy="666282"/>
            </a:xfrm>
            <a:prstGeom prst="roundRect">
              <a:avLst>
                <a:gd name="adj" fmla="val 16667"/>
              </a:avLst>
            </a:prstGeom>
            <a:solidFill>
              <a:srgbClr val="43D22A"/>
            </a:solidFill>
            <a:ln w="28575">
              <a:solidFill>
                <a:schemeClr val="tx1"/>
              </a:solidFill>
              <a:round/>
              <a:headEnd/>
              <a:tailEnd/>
            </a:ln>
            <a:effectLst/>
          </p:spPr>
          <p:txBody>
            <a:bodyPr wrap="none" anchor="ctr"/>
            <a:lstStyle/>
            <a:p>
              <a:pPr algn="ctr" eaLnBrk="0" hangingPunct="0"/>
              <a:r>
                <a:rPr lang="zh-CN" altLang="en-US" sz="3200" dirty="0">
                  <a:solidFill>
                    <a:schemeClr val="bg1"/>
                  </a:solidFill>
                  <a:latin typeface="微软雅黑" panose="020B0503020204020204" pitchFamily="34" charset="-122"/>
                  <a:ea typeface="微软雅黑" panose="020B0503020204020204" pitchFamily="34" charset="-122"/>
                </a:rPr>
                <a:t>校园暴力伤害</a:t>
              </a:r>
              <a:endParaRPr lang="en-US" altLang="zh-CN" sz="3200" dirty="0">
                <a:solidFill>
                  <a:schemeClr val="bg1"/>
                </a:solidFill>
                <a:latin typeface="微软雅黑" panose="020B0503020204020204" pitchFamily="34" charset="-122"/>
                <a:ea typeface="微软雅黑" panose="020B0503020204020204" pitchFamily="34" charset="-122"/>
              </a:endParaRPr>
            </a:p>
          </p:txBody>
        </p:sp>
        <p:sp>
          <p:nvSpPr>
            <p:cNvPr id="128" name="AutoShape 26"/>
            <p:cNvSpPr>
              <a:spLocks noChangeArrowheads="1"/>
            </p:cNvSpPr>
            <p:nvPr/>
          </p:nvSpPr>
          <p:spPr bwMode="auto">
            <a:xfrm>
              <a:off x="6852452" y="4755894"/>
              <a:ext cx="3129543" cy="685423"/>
            </a:xfrm>
            <a:prstGeom prst="roundRect">
              <a:avLst>
                <a:gd name="adj" fmla="val 16667"/>
              </a:avLst>
            </a:prstGeom>
            <a:solidFill>
              <a:srgbClr val="43D22A"/>
            </a:solidFill>
            <a:ln w="28575">
              <a:solidFill>
                <a:schemeClr val="tx1"/>
              </a:solidFill>
              <a:round/>
              <a:headEnd/>
              <a:tailEnd/>
            </a:ln>
            <a:effectLst/>
          </p:spPr>
          <p:txBody>
            <a:bodyPr wrap="none" anchor="ctr"/>
            <a:lstStyle/>
            <a:p>
              <a:pPr algn="ctr" eaLnBrk="0" hangingPunct="0"/>
              <a:r>
                <a:rPr lang="zh-CN" altLang="en-US" sz="3200" dirty="0">
                  <a:solidFill>
                    <a:schemeClr val="bg1"/>
                  </a:solidFill>
                  <a:latin typeface="微软雅黑" panose="020B0503020204020204" pitchFamily="34" charset="-122"/>
                  <a:ea typeface="微软雅黑" panose="020B0503020204020204" pitchFamily="34" charset="-122"/>
                </a:rPr>
                <a:t>校内溺水</a:t>
              </a:r>
              <a:endParaRPr lang="en-US" altLang="zh-CN" sz="32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6538091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84712"/>
            <a:chOff x="-13648" y="466801"/>
            <a:chExt cx="11869753" cy="484712"/>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05033" y="489848"/>
              <a:ext cx="5282661"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校园室内</a:t>
              </a:r>
              <a:r>
                <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rPr>
                <a:t>——</a:t>
              </a:r>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电梯轿厢</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solidFill>
                  <a:prstClr val="white"/>
                </a:solidFill>
              </a:endParaRPr>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76084"/>
            <a:ext cx="12192000" cy="5924346"/>
          </a:xfrm>
          <a:prstGeom prst="rect">
            <a:avLst/>
          </a:prstGeom>
        </p:spPr>
      </p:pic>
      <p:sp>
        <p:nvSpPr>
          <p:cNvPr id="74" name="椭圆 73"/>
          <p:cNvSpPr/>
          <p:nvPr/>
        </p:nvSpPr>
        <p:spPr>
          <a:xfrm>
            <a:off x="4868516" y="3938256"/>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椭圆 74"/>
          <p:cNvSpPr/>
          <p:nvPr/>
        </p:nvSpPr>
        <p:spPr>
          <a:xfrm>
            <a:off x="7701363" y="1410209"/>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椭圆 75"/>
          <p:cNvSpPr/>
          <p:nvPr/>
        </p:nvSpPr>
        <p:spPr>
          <a:xfrm>
            <a:off x="10270893" y="2736986"/>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椭圆 76"/>
          <p:cNvSpPr/>
          <p:nvPr/>
        </p:nvSpPr>
        <p:spPr>
          <a:xfrm>
            <a:off x="4797061" y="2950793"/>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椭圆 77"/>
          <p:cNvSpPr/>
          <p:nvPr/>
        </p:nvSpPr>
        <p:spPr>
          <a:xfrm>
            <a:off x="2289050" y="2519398"/>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1" name="组合 80"/>
          <p:cNvGrpSpPr/>
          <p:nvPr/>
        </p:nvGrpSpPr>
        <p:grpSpPr>
          <a:xfrm>
            <a:off x="-63321" y="3820093"/>
            <a:ext cx="6861115" cy="2772862"/>
            <a:chOff x="-414472" y="3870057"/>
            <a:chExt cx="6415715" cy="2772862"/>
          </a:xfrm>
        </p:grpSpPr>
        <p:sp>
          <p:nvSpPr>
            <p:cNvPr id="83" name="矩形 82"/>
            <p:cNvSpPr/>
            <p:nvPr/>
          </p:nvSpPr>
          <p:spPr>
            <a:xfrm>
              <a:off x="63141" y="3870057"/>
              <a:ext cx="5938102" cy="2772862"/>
            </a:xfrm>
            <a:prstGeom prst="rect">
              <a:avLst/>
            </a:prstGeom>
            <a:solidFill>
              <a:schemeClr val="bg1">
                <a:alpha val="60000"/>
              </a:schemeClr>
            </a:solidFill>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Text Box 20"/>
            <p:cNvSpPr txBox="1">
              <a:spLocks noChangeArrowheads="1"/>
            </p:cNvSpPr>
            <p:nvPr/>
          </p:nvSpPr>
          <p:spPr bwMode="gray">
            <a:xfrm>
              <a:off x="-414472" y="3978892"/>
              <a:ext cx="6193582"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2">
                <a:lnSpc>
                  <a:spcPct val="150000"/>
                </a:lnSpc>
                <a:spcBef>
                  <a:spcPts val="600"/>
                </a:spcBef>
                <a:spcAft>
                  <a:spcPts val="600"/>
                </a:spcAft>
                <a:buFont typeface="Wingdings" panose="05000000000000000000" pitchFamily="2" charset="2"/>
                <a:buChar char=""/>
              </a:pPr>
              <a:r>
                <a:rPr lang="zh-CN" altLang="en-US" sz="2400" dirty="0">
                  <a:latin typeface="微软雅黑" panose="020B0503020204020204" pitchFamily="34" charset="-122"/>
                  <a:ea typeface="微软雅黑" panose="020B0503020204020204" pitchFamily="34" charset="-122"/>
                </a:rPr>
                <a:t>支持图片叠加、</a:t>
              </a:r>
              <a:r>
                <a:rPr lang="en-US" altLang="zh-CN" sz="2400" dirty="0">
                  <a:latin typeface="微软雅黑" panose="020B0503020204020204" pitchFamily="34" charset="-122"/>
                  <a:ea typeface="微软雅黑" panose="020B0503020204020204" pitchFamily="34" charset="-122"/>
                </a:rPr>
                <a:t>IPV6</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MTU</a:t>
              </a:r>
              <a:r>
                <a:rPr lang="zh-CN" altLang="en-US" sz="2400" dirty="0">
                  <a:latin typeface="微软雅黑" panose="020B0503020204020204" pitchFamily="34" charset="-122"/>
                  <a:ea typeface="微软雅黑" panose="020B0503020204020204" pitchFamily="34" charset="-122"/>
                </a:rPr>
                <a:t>设置、多播、心跳、黑白名单、</a:t>
              </a:r>
              <a:r>
                <a:rPr lang="en-US" altLang="zh-CN" sz="2400" dirty="0">
                  <a:latin typeface="微软雅黑" panose="020B0503020204020204" pitchFamily="34" charset="-122"/>
                  <a:ea typeface="微软雅黑" panose="020B0503020204020204" pitchFamily="34" charset="-122"/>
                </a:rPr>
                <a:t>SNMP</a:t>
              </a:r>
            </a:p>
            <a:p>
              <a:pPr lvl="2">
                <a:lnSpc>
                  <a:spcPct val="150000"/>
                </a:lnSpc>
                <a:spcBef>
                  <a:spcPts val="600"/>
                </a:spcBef>
                <a:spcAft>
                  <a:spcPts val="600"/>
                </a:spcAft>
                <a:buFont typeface="Wingdings" panose="05000000000000000000" pitchFamily="2" charset="2"/>
                <a:buChar char=""/>
              </a:pPr>
              <a:r>
                <a:rPr lang="zh-CN" altLang="en-US" sz="2400" dirty="0">
                  <a:latin typeface="微软雅黑" panose="020B0503020204020204" pitchFamily="34" charset="-122"/>
                  <a:ea typeface="微软雅黑" panose="020B0503020204020204" pitchFamily="34" charset="-122"/>
                </a:rPr>
                <a:t>支持走廊模式、透雾、数字防抖、场景模式设置</a:t>
              </a:r>
              <a:endParaRPr lang="en-US" altLang="zh-CN" sz="2400" b="1" dirty="0">
                <a:latin typeface="微软雅黑" panose="020B0503020204020204" pitchFamily="34" charset="-122"/>
                <a:ea typeface="微软雅黑" panose="020B0503020204020204" pitchFamily="34" charset="-122"/>
              </a:endParaRPr>
            </a:p>
          </p:txBody>
        </p:sp>
      </p:grpSp>
      <p:sp>
        <p:nvSpPr>
          <p:cNvPr id="87" name="AutoShape 8"/>
          <p:cNvSpPr>
            <a:spLocks noChangeArrowheads="1"/>
          </p:cNvSpPr>
          <p:nvPr/>
        </p:nvSpPr>
        <p:spPr bwMode="gray">
          <a:xfrm>
            <a:off x="-4593876" y="722203"/>
            <a:ext cx="4530555" cy="3294828"/>
          </a:xfrm>
          <a:prstGeom prst="roundRect">
            <a:avLst>
              <a:gd name="adj" fmla="val 16667"/>
            </a:avLst>
          </a:prstGeom>
          <a:blipFill>
            <a:blip r:embed="rId5"/>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
        <p:nvSpPr>
          <p:cNvPr id="2" name="椭圆 1"/>
          <p:cNvSpPr/>
          <p:nvPr/>
        </p:nvSpPr>
        <p:spPr>
          <a:xfrm rot="10800000" flipH="1">
            <a:off x="1188428" y="1581400"/>
            <a:ext cx="2823321" cy="1247502"/>
          </a:xfrm>
          <a:prstGeom prst="ellipse">
            <a:avLst/>
          </a:prstGeom>
          <a:blipFill>
            <a:blip r:embed="rId6"/>
            <a:stretch>
              <a:fillRect/>
            </a:stretch>
          </a:blipFill>
          <a:effectLst>
            <a:glow rad="1206500">
              <a:srgbClr val="66FF66">
                <a:alpha val="81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833633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1000" fill="hold"/>
                                        <p:tgtEl>
                                          <p:spTgt spid="74"/>
                                        </p:tgtEl>
                                        <p:attrNameLst>
                                          <p:attrName>ppt_x</p:attrName>
                                        </p:attrNameLst>
                                      </p:cBhvr>
                                      <p:tavLst>
                                        <p:tav tm="0">
                                          <p:val>
                                            <p:strVal val="#ppt_x"/>
                                          </p:val>
                                        </p:tav>
                                        <p:tav tm="100000">
                                          <p:val>
                                            <p:strVal val="#ppt_x"/>
                                          </p:val>
                                        </p:tav>
                                      </p:tavLst>
                                    </p:anim>
                                    <p:anim calcmode="lin" valueType="num">
                                      <p:cBhvr additive="base">
                                        <p:cTn id="8" dur="1000" fill="hold"/>
                                        <p:tgtEl>
                                          <p:spTgt spid="7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5"/>
                                        </p:tgtEl>
                                        <p:attrNameLst>
                                          <p:attrName>style.visibility</p:attrName>
                                        </p:attrNameLst>
                                      </p:cBhvr>
                                      <p:to>
                                        <p:strVal val="visible"/>
                                      </p:to>
                                    </p:set>
                                    <p:anim calcmode="lin" valueType="num">
                                      <p:cBhvr additive="base">
                                        <p:cTn id="11" dur="1000" fill="hold"/>
                                        <p:tgtEl>
                                          <p:spTgt spid="75"/>
                                        </p:tgtEl>
                                        <p:attrNameLst>
                                          <p:attrName>ppt_x</p:attrName>
                                        </p:attrNameLst>
                                      </p:cBhvr>
                                      <p:tavLst>
                                        <p:tav tm="0">
                                          <p:val>
                                            <p:strVal val="#ppt_x"/>
                                          </p:val>
                                        </p:tav>
                                        <p:tav tm="100000">
                                          <p:val>
                                            <p:strVal val="#ppt_x"/>
                                          </p:val>
                                        </p:tav>
                                      </p:tavLst>
                                    </p:anim>
                                    <p:anim calcmode="lin" valueType="num">
                                      <p:cBhvr additive="base">
                                        <p:cTn id="12" dur="1000" fill="hold"/>
                                        <p:tgtEl>
                                          <p:spTgt spid="7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6"/>
                                        </p:tgtEl>
                                        <p:attrNameLst>
                                          <p:attrName>style.visibility</p:attrName>
                                        </p:attrNameLst>
                                      </p:cBhvr>
                                      <p:to>
                                        <p:strVal val="visible"/>
                                      </p:to>
                                    </p:set>
                                    <p:anim calcmode="lin" valueType="num">
                                      <p:cBhvr additive="base">
                                        <p:cTn id="15" dur="1000" fill="hold"/>
                                        <p:tgtEl>
                                          <p:spTgt spid="76"/>
                                        </p:tgtEl>
                                        <p:attrNameLst>
                                          <p:attrName>ppt_x</p:attrName>
                                        </p:attrNameLst>
                                      </p:cBhvr>
                                      <p:tavLst>
                                        <p:tav tm="0">
                                          <p:val>
                                            <p:strVal val="#ppt_x"/>
                                          </p:val>
                                        </p:tav>
                                        <p:tav tm="100000">
                                          <p:val>
                                            <p:strVal val="#ppt_x"/>
                                          </p:val>
                                        </p:tav>
                                      </p:tavLst>
                                    </p:anim>
                                    <p:anim calcmode="lin" valueType="num">
                                      <p:cBhvr additive="base">
                                        <p:cTn id="16" dur="1000" fill="hold"/>
                                        <p:tgtEl>
                                          <p:spTgt spid="7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7"/>
                                        </p:tgtEl>
                                        <p:attrNameLst>
                                          <p:attrName>style.visibility</p:attrName>
                                        </p:attrNameLst>
                                      </p:cBhvr>
                                      <p:to>
                                        <p:strVal val="visible"/>
                                      </p:to>
                                    </p:set>
                                    <p:anim calcmode="lin" valueType="num">
                                      <p:cBhvr additive="base">
                                        <p:cTn id="19" dur="1000" fill="hold"/>
                                        <p:tgtEl>
                                          <p:spTgt spid="77"/>
                                        </p:tgtEl>
                                        <p:attrNameLst>
                                          <p:attrName>ppt_x</p:attrName>
                                        </p:attrNameLst>
                                      </p:cBhvr>
                                      <p:tavLst>
                                        <p:tav tm="0">
                                          <p:val>
                                            <p:strVal val="#ppt_x"/>
                                          </p:val>
                                        </p:tav>
                                        <p:tav tm="100000">
                                          <p:val>
                                            <p:strVal val="#ppt_x"/>
                                          </p:val>
                                        </p:tav>
                                      </p:tavLst>
                                    </p:anim>
                                    <p:anim calcmode="lin" valueType="num">
                                      <p:cBhvr additive="base">
                                        <p:cTn id="20" dur="1000" fill="hold"/>
                                        <p:tgtEl>
                                          <p:spTgt spid="7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8"/>
                                        </p:tgtEl>
                                        <p:attrNameLst>
                                          <p:attrName>style.visibility</p:attrName>
                                        </p:attrNameLst>
                                      </p:cBhvr>
                                      <p:to>
                                        <p:strVal val="visible"/>
                                      </p:to>
                                    </p:set>
                                    <p:anim calcmode="lin" valueType="num">
                                      <p:cBhvr additive="base">
                                        <p:cTn id="23" dur="1000" fill="hold"/>
                                        <p:tgtEl>
                                          <p:spTgt spid="78"/>
                                        </p:tgtEl>
                                        <p:attrNameLst>
                                          <p:attrName>ppt_x</p:attrName>
                                        </p:attrNameLst>
                                      </p:cBhvr>
                                      <p:tavLst>
                                        <p:tav tm="0">
                                          <p:val>
                                            <p:strVal val="#ppt_x"/>
                                          </p:val>
                                        </p:tav>
                                        <p:tav tm="100000">
                                          <p:val>
                                            <p:strVal val="#ppt_x"/>
                                          </p:val>
                                        </p:tav>
                                      </p:tavLst>
                                    </p:anim>
                                    <p:anim calcmode="lin" valueType="num">
                                      <p:cBhvr additive="base">
                                        <p:cTn id="24" dur="10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1"/>
                                        </p:tgtEl>
                                        <p:attrNameLst>
                                          <p:attrName>style.visibility</p:attrName>
                                        </p:attrNameLst>
                                      </p:cBhvr>
                                      <p:to>
                                        <p:strVal val="visible"/>
                                      </p:to>
                                    </p:set>
                                    <p:anim calcmode="lin" valueType="num">
                                      <p:cBhvr additive="base">
                                        <p:cTn id="29" dur="1000" fill="hold"/>
                                        <p:tgtEl>
                                          <p:spTgt spid="81"/>
                                        </p:tgtEl>
                                        <p:attrNameLst>
                                          <p:attrName>ppt_x</p:attrName>
                                        </p:attrNameLst>
                                      </p:cBhvr>
                                      <p:tavLst>
                                        <p:tav tm="0">
                                          <p:val>
                                            <p:strVal val="#ppt_x"/>
                                          </p:val>
                                        </p:tav>
                                        <p:tav tm="100000">
                                          <p:val>
                                            <p:strVal val="#ppt_x"/>
                                          </p:val>
                                        </p:tav>
                                      </p:tavLst>
                                    </p:anim>
                                    <p:anim calcmode="lin" valueType="num">
                                      <p:cBhvr additive="base">
                                        <p:cTn id="30" dur="1000" fill="hold"/>
                                        <p:tgtEl>
                                          <p:spTgt spid="8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1000" fill="hold"/>
                                        <p:tgtEl>
                                          <p:spTgt spid="2"/>
                                        </p:tgtEl>
                                        <p:attrNameLst>
                                          <p:attrName>ppt_x</p:attrName>
                                        </p:attrNameLst>
                                      </p:cBhvr>
                                      <p:tavLst>
                                        <p:tav tm="0">
                                          <p:val>
                                            <p:strVal val="#ppt_x"/>
                                          </p:val>
                                        </p:tav>
                                        <p:tav tm="100000">
                                          <p:val>
                                            <p:strVal val="#ppt_x"/>
                                          </p:val>
                                        </p:tav>
                                      </p:tavLst>
                                    </p:anim>
                                    <p:anim calcmode="lin" valueType="num">
                                      <p:cBhvr additive="base">
                                        <p:cTn id="34"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grpId="0" nodeType="clickEffect">
                                  <p:stCondLst>
                                    <p:cond delay="0"/>
                                  </p:stCondLst>
                                  <p:childTnLst>
                                    <p:animMotion origin="layout" path="M -0.02904 -0.24468 L 0.93125 0.04722 " pathEditMode="relative" rAng="0" ptsTypes="AA">
                                      <p:cBhvr>
                                        <p:cTn id="38" dur="2000" fill="hold"/>
                                        <p:tgtEl>
                                          <p:spTgt spid="87"/>
                                        </p:tgtEl>
                                        <p:attrNameLst>
                                          <p:attrName>ppt_x</p:attrName>
                                          <p:attrName>ppt_y</p:attrName>
                                        </p:attrNameLst>
                                      </p:cBhvr>
                                      <p:rCtr x="48008" y="145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animBg="1"/>
      <p:bldP spid="76" grpId="0" animBg="1"/>
      <p:bldP spid="77" grpId="0" animBg="1"/>
      <p:bldP spid="78" grpId="0" animBg="1"/>
      <p:bldP spid="87" grpId="0" animBg="1"/>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84712"/>
            <a:chOff x="-13648" y="466801"/>
            <a:chExt cx="11869753" cy="484712"/>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05033" y="489848"/>
              <a:ext cx="5282661"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校园室内</a:t>
              </a:r>
              <a:r>
                <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rPr>
                <a:t>——</a:t>
              </a:r>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食堂</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solidFill>
                  <a:prstClr val="white"/>
                </a:solidFill>
              </a:endParaRPr>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76084"/>
            <a:ext cx="12192000" cy="5924346"/>
          </a:xfrm>
          <a:prstGeom prst="rect">
            <a:avLst/>
          </a:prstGeom>
        </p:spPr>
      </p:pic>
      <p:sp>
        <p:nvSpPr>
          <p:cNvPr id="76" name="椭圆 75"/>
          <p:cNvSpPr/>
          <p:nvPr/>
        </p:nvSpPr>
        <p:spPr>
          <a:xfrm>
            <a:off x="6483107" y="1154751"/>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椭圆 76"/>
          <p:cNvSpPr/>
          <p:nvPr/>
        </p:nvSpPr>
        <p:spPr>
          <a:xfrm>
            <a:off x="9096687" y="2021995"/>
            <a:ext cx="449060" cy="43517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1" name="组合 80"/>
          <p:cNvGrpSpPr/>
          <p:nvPr/>
        </p:nvGrpSpPr>
        <p:grpSpPr>
          <a:xfrm>
            <a:off x="0" y="3856023"/>
            <a:ext cx="6797794" cy="2796909"/>
            <a:chOff x="-355261" y="3870057"/>
            <a:chExt cx="6356504" cy="2796909"/>
          </a:xfrm>
        </p:grpSpPr>
        <p:sp>
          <p:nvSpPr>
            <p:cNvPr id="83" name="矩形 82"/>
            <p:cNvSpPr/>
            <p:nvPr/>
          </p:nvSpPr>
          <p:spPr>
            <a:xfrm>
              <a:off x="63141" y="3870057"/>
              <a:ext cx="5938102" cy="2772862"/>
            </a:xfrm>
            <a:prstGeom prst="rect">
              <a:avLst/>
            </a:prstGeom>
            <a:solidFill>
              <a:schemeClr val="bg1">
                <a:alpha val="60000"/>
              </a:schemeClr>
            </a:solidFill>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Text Box 20"/>
            <p:cNvSpPr txBox="1">
              <a:spLocks noChangeArrowheads="1"/>
            </p:cNvSpPr>
            <p:nvPr/>
          </p:nvSpPr>
          <p:spPr bwMode="gray">
            <a:xfrm>
              <a:off x="-355261" y="3896977"/>
              <a:ext cx="6193582"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2">
                <a:lnSpc>
                  <a:spcPct val="150000"/>
                </a:lnSpc>
                <a:spcBef>
                  <a:spcPts val="600"/>
                </a:spcBef>
                <a:spcAft>
                  <a:spcPts val="600"/>
                </a:spcAft>
                <a:buFont typeface="Wingdings" panose="05000000000000000000" pitchFamily="2" charset="2"/>
                <a:buChar char=""/>
              </a:pPr>
              <a:r>
                <a:rPr kumimoji="1" lang="zh-CN" altLang="en-US" sz="2400" dirty="0">
                  <a:latin typeface="微软雅黑" panose="020B0503020204020204" pitchFamily="34" charset="-122"/>
                  <a:ea typeface="微软雅黑" panose="020B0503020204020204" pitchFamily="34" charset="-122"/>
                </a:rPr>
                <a:t>温度、湿度实时显示</a:t>
              </a:r>
              <a:endParaRPr kumimoji="1" lang="en-US" altLang="zh-CN" sz="2400" dirty="0">
                <a:latin typeface="微软雅黑" panose="020B0503020204020204" pitchFamily="34" charset="-122"/>
                <a:ea typeface="微软雅黑" panose="020B0503020204020204" pitchFamily="34" charset="-122"/>
              </a:endParaRPr>
            </a:p>
            <a:p>
              <a:pPr lvl="2">
                <a:lnSpc>
                  <a:spcPct val="150000"/>
                </a:lnSpc>
                <a:spcBef>
                  <a:spcPts val="600"/>
                </a:spcBef>
                <a:spcAft>
                  <a:spcPts val="600"/>
                </a:spcAft>
                <a:buFont typeface="Wingdings" panose="05000000000000000000" pitchFamily="2" charset="2"/>
                <a:buChar char=""/>
              </a:pPr>
              <a:r>
                <a:rPr kumimoji="1" lang="zh-CN" altLang="en-US" sz="2400" dirty="0">
                  <a:latin typeface="微软雅黑" panose="020B0503020204020204" pitchFamily="34" charset="-122"/>
                  <a:ea typeface="微软雅黑" panose="020B0503020204020204" pitchFamily="34" charset="-122"/>
                </a:rPr>
                <a:t>温度、湿度预警值设置</a:t>
              </a:r>
              <a:endParaRPr kumimoji="1" lang="en-US" altLang="ko-KR" sz="2400" dirty="0">
                <a:latin typeface="微软雅黑" panose="020B0503020204020204" pitchFamily="34" charset="-122"/>
                <a:ea typeface="微软雅黑" panose="020B0503020204020204" pitchFamily="34" charset="-122"/>
              </a:endParaRPr>
            </a:p>
            <a:p>
              <a:pPr lvl="2">
                <a:lnSpc>
                  <a:spcPct val="150000"/>
                </a:lnSpc>
                <a:spcBef>
                  <a:spcPts val="600"/>
                </a:spcBef>
                <a:spcAft>
                  <a:spcPts val="600"/>
                </a:spcAft>
                <a:buFont typeface="Wingdings" panose="05000000000000000000" pitchFamily="2" charset="2"/>
                <a:buChar char=""/>
              </a:pPr>
              <a:r>
                <a:rPr kumimoji="1" lang="zh-CN" altLang="en-US" sz="2400" dirty="0">
                  <a:latin typeface="微软雅黑" panose="020B0503020204020204" pitchFamily="34" charset="-122"/>
                  <a:ea typeface="微软雅黑" panose="020B0503020204020204" pitchFamily="34" charset="-122"/>
                </a:rPr>
                <a:t>老鼠检测</a:t>
              </a:r>
              <a:endParaRPr kumimoji="1" lang="en-US" altLang="zh-CN" sz="2400" dirty="0">
                <a:latin typeface="微软雅黑" panose="020B0503020204020204" pitchFamily="34" charset="-122"/>
                <a:ea typeface="微软雅黑" panose="020B0503020204020204" pitchFamily="34" charset="-122"/>
              </a:endParaRPr>
            </a:p>
            <a:p>
              <a:pPr lvl="2">
                <a:lnSpc>
                  <a:spcPct val="150000"/>
                </a:lnSpc>
                <a:spcBef>
                  <a:spcPts val="600"/>
                </a:spcBef>
                <a:spcAft>
                  <a:spcPts val="600"/>
                </a:spcAft>
                <a:buFont typeface="Wingdings" panose="05000000000000000000" pitchFamily="2" charset="2"/>
                <a:buChar char=""/>
              </a:pPr>
              <a:r>
                <a:rPr kumimoji="1" lang="en-US" altLang="ko-KR" sz="2400" dirty="0">
                  <a:latin typeface="微软雅黑" panose="020B0503020204020204" pitchFamily="34" charset="-122"/>
                  <a:ea typeface="微软雅黑" panose="020B0503020204020204" pitchFamily="34" charset="-122"/>
                </a:rPr>
                <a:t>IP</a:t>
              </a:r>
              <a:r>
                <a:rPr kumimoji="1" lang="en-US" altLang="zh-CN" sz="2400" dirty="0">
                  <a:latin typeface="微软雅黑" panose="020B0503020204020204" pitchFamily="34" charset="-122"/>
                  <a:ea typeface="微软雅黑" panose="020B0503020204020204" pitchFamily="34" charset="-122"/>
                </a:rPr>
                <a:t>67</a:t>
              </a:r>
              <a:r>
                <a:rPr kumimoji="1" lang="zh-CN" altLang="en-US" sz="2400" dirty="0">
                  <a:latin typeface="微软雅黑" panose="020B0503020204020204" pitchFamily="34" charset="-122"/>
                  <a:ea typeface="微软雅黑" panose="020B0503020204020204" pitchFamily="34" charset="-122"/>
                </a:rPr>
                <a:t>防护等级</a:t>
              </a:r>
              <a:endParaRPr kumimoji="1" lang="en-US" altLang="ko-KR" sz="2400" dirty="0">
                <a:latin typeface="微软雅黑" panose="020B0503020204020204" pitchFamily="34" charset="-122"/>
                <a:ea typeface="微软雅黑" panose="020B0503020204020204" pitchFamily="34" charset="-122"/>
              </a:endParaRPr>
            </a:p>
          </p:txBody>
        </p:sp>
      </p:grpSp>
      <p:sp>
        <p:nvSpPr>
          <p:cNvPr id="87" name="AutoShape 8"/>
          <p:cNvSpPr>
            <a:spLocks noChangeArrowheads="1"/>
          </p:cNvSpPr>
          <p:nvPr/>
        </p:nvSpPr>
        <p:spPr bwMode="gray">
          <a:xfrm>
            <a:off x="-4005969" y="655706"/>
            <a:ext cx="3890311" cy="2761697"/>
          </a:xfrm>
          <a:prstGeom prst="roundRect">
            <a:avLst>
              <a:gd name="adj" fmla="val 16667"/>
            </a:avLst>
          </a:prstGeom>
          <a:blipFill>
            <a:blip r:embed="rId5"/>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
        <p:nvSpPr>
          <p:cNvPr id="88" name="AutoShape 8"/>
          <p:cNvSpPr>
            <a:spLocks noChangeArrowheads="1"/>
          </p:cNvSpPr>
          <p:nvPr/>
        </p:nvSpPr>
        <p:spPr bwMode="gray">
          <a:xfrm>
            <a:off x="-4004341" y="3454725"/>
            <a:ext cx="3890311" cy="2761697"/>
          </a:xfrm>
          <a:prstGeom prst="roundRect">
            <a:avLst>
              <a:gd name="adj" fmla="val 16667"/>
            </a:avLst>
          </a:prstGeom>
          <a:blipFill>
            <a:blip r:embed="rId6"/>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pic>
        <p:nvPicPr>
          <p:cNvPr id="24" name="图片 23">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63504" y="1310335"/>
            <a:ext cx="2473350" cy="2061017"/>
          </a:xfrm>
          <a:prstGeom prst="rect">
            <a:avLst/>
          </a:prstGeom>
          <a:effectLst>
            <a:glow rad="927100">
              <a:srgbClr val="00FF00">
                <a:alpha val="74000"/>
              </a:srgbClr>
            </a:glow>
          </a:effectLst>
        </p:spPr>
      </p:pic>
    </p:spTree>
    <p:extLst>
      <p:ext uri="{BB962C8B-B14F-4D97-AF65-F5344CB8AC3E}">
        <p14:creationId xmlns:p14="http://schemas.microsoft.com/office/powerpoint/2010/main" val="408055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 calcmode="lin" valueType="num">
                                      <p:cBhvr additive="base">
                                        <p:cTn id="7" dur="2000" fill="hold"/>
                                        <p:tgtEl>
                                          <p:spTgt spid="77"/>
                                        </p:tgtEl>
                                        <p:attrNameLst>
                                          <p:attrName>ppt_x</p:attrName>
                                        </p:attrNameLst>
                                      </p:cBhvr>
                                      <p:tavLst>
                                        <p:tav tm="0">
                                          <p:val>
                                            <p:strVal val="#ppt_x"/>
                                          </p:val>
                                        </p:tav>
                                        <p:tav tm="100000">
                                          <p:val>
                                            <p:strVal val="#ppt_x"/>
                                          </p:val>
                                        </p:tav>
                                      </p:tavLst>
                                    </p:anim>
                                    <p:anim calcmode="lin" valueType="num">
                                      <p:cBhvr additive="base">
                                        <p:cTn id="8" dur="2000" fill="hold"/>
                                        <p:tgtEl>
                                          <p:spTgt spid="7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6"/>
                                        </p:tgtEl>
                                        <p:attrNameLst>
                                          <p:attrName>style.visibility</p:attrName>
                                        </p:attrNameLst>
                                      </p:cBhvr>
                                      <p:to>
                                        <p:strVal val="visible"/>
                                      </p:to>
                                    </p:set>
                                    <p:anim calcmode="lin" valueType="num">
                                      <p:cBhvr additive="base">
                                        <p:cTn id="11" dur="2000" fill="hold"/>
                                        <p:tgtEl>
                                          <p:spTgt spid="76"/>
                                        </p:tgtEl>
                                        <p:attrNameLst>
                                          <p:attrName>ppt_x</p:attrName>
                                        </p:attrNameLst>
                                      </p:cBhvr>
                                      <p:tavLst>
                                        <p:tav tm="0">
                                          <p:val>
                                            <p:strVal val="#ppt_x"/>
                                          </p:val>
                                        </p:tav>
                                        <p:tav tm="100000">
                                          <p:val>
                                            <p:strVal val="#ppt_x"/>
                                          </p:val>
                                        </p:tav>
                                      </p:tavLst>
                                    </p:anim>
                                    <p:anim calcmode="lin" valueType="num">
                                      <p:cBhvr additive="base">
                                        <p:cTn id="12" dur="20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1"/>
                                        </p:tgtEl>
                                        <p:attrNameLst>
                                          <p:attrName>style.visibility</p:attrName>
                                        </p:attrNameLst>
                                      </p:cBhvr>
                                      <p:to>
                                        <p:strVal val="visible"/>
                                      </p:to>
                                    </p:set>
                                    <p:anim calcmode="lin" valueType="num">
                                      <p:cBhvr additive="base">
                                        <p:cTn id="17" dur="1000" fill="hold"/>
                                        <p:tgtEl>
                                          <p:spTgt spid="81"/>
                                        </p:tgtEl>
                                        <p:attrNameLst>
                                          <p:attrName>ppt_x</p:attrName>
                                        </p:attrNameLst>
                                      </p:cBhvr>
                                      <p:tavLst>
                                        <p:tav tm="0">
                                          <p:val>
                                            <p:strVal val="#ppt_x"/>
                                          </p:val>
                                        </p:tav>
                                        <p:tav tm="100000">
                                          <p:val>
                                            <p:strVal val="#ppt_x"/>
                                          </p:val>
                                        </p:tav>
                                      </p:tavLst>
                                    </p:anim>
                                    <p:anim calcmode="lin" valueType="num">
                                      <p:cBhvr additive="base">
                                        <p:cTn id="18" dur="1000" fill="hold"/>
                                        <p:tgtEl>
                                          <p:spTgt spid="81"/>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1000" fill="hold"/>
                                        <p:tgtEl>
                                          <p:spTgt spid="24"/>
                                        </p:tgtEl>
                                        <p:attrNameLst>
                                          <p:attrName>ppt_x</p:attrName>
                                        </p:attrNameLst>
                                      </p:cBhvr>
                                      <p:tavLst>
                                        <p:tav tm="0">
                                          <p:val>
                                            <p:strVal val="#ppt_x"/>
                                          </p:val>
                                        </p:tav>
                                        <p:tav tm="100000">
                                          <p:val>
                                            <p:strVal val="#ppt_x"/>
                                          </p:val>
                                        </p:tav>
                                      </p:tavLst>
                                    </p:anim>
                                    <p:anim calcmode="lin" valueType="num">
                                      <p:cBhvr additive="base">
                                        <p:cTn id="22"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0.02904 -0.24468 L 0.93125 0.04722 " pathEditMode="relative" rAng="0" ptsTypes="AA">
                                      <p:cBhvr>
                                        <p:cTn id="26" dur="3000" fill="hold"/>
                                        <p:tgtEl>
                                          <p:spTgt spid="87"/>
                                        </p:tgtEl>
                                        <p:attrNameLst>
                                          <p:attrName>ppt_x</p:attrName>
                                          <p:attrName>ppt_y</p:attrName>
                                        </p:attrNameLst>
                                      </p:cBhvr>
                                      <p:rCtr x="48008" y="14583"/>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0" nodeType="clickEffect">
                                  <p:stCondLst>
                                    <p:cond delay="0"/>
                                  </p:stCondLst>
                                  <p:childTnLst>
                                    <p:animMotion origin="layout" path="M -0.02904 -0.24467 L 0.93125 0.04722 " pathEditMode="relative" rAng="0" ptsTypes="AA">
                                      <p:cBhvr>
                                        <p:cTn id="30" dur="3000" fill="hold"/>
                                        <p:tgtEl>
                                          <p:spTgt spid="88"/>
                                        </p:tgtEl>
                                        <p:attrNameLst>
                                          <p:attrName>ppt_x</p:attrName>
                                          <p:attrName>ppt_y</p:attrName>
                                        </p:attrNameLst>
                                      </p:cBhvr>
                                      <p:rCtr x="48008" y="145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77" grpId="0" animBg="1"/>
      <p:bldP spid="87" grpId="0" animBg="1"/>
      <p:bldP spid="8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a:off x="4981641" y="2122714"/>
            <a:ext cx="2641600" cy="2641600"/>
            <a:chOff x="4804230" y="2122714"/>
            <a:chExt cx="2641600" cy="2641600"/>
          </a:xfrm>
          <a:solidFill>
            <a:srgbClr val="1A681A"/>
          </a:solidFill>
        </p:grpSpPr>
        <p:sp>
          <p:nvSpPr>
            <p:cNvPr id="13" name="椭圆 12"/>
            <p:cNvSpPr/>
            <p:nvPr/>
          </p:nvSpPr>
          <p:spPr>
            <a:xfrm>
              <a:off x="4804230" y="2122714"/>
              <a:ext cx="2641600" cy="264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5508171" y="2413337"/>
              <a:ext cx="1175657" cy="1015663"/>
            </a:xfrm>
            <a:prstGeom prst="rect">
              <a:avLst/>
            </a:prstGeom>
            <a:grpFill/>
          </p:spPr>
          <p:txBody>
            <a:bodyPr wrap="square" rtlCol="0">
              <a:spAutoFit/>
            </a:bodyPr>
            <a:lstStyle/>
            <a:p>
              <a:r>
                <a:rPr lang="en-US" altLang="zh-CN" sz="6000" b="1" dirty="0">
                  <a:solidFill>
                    <a:schemeClr val="bg1">
                      <a:lumMod val="95000"/>
                    </a:schemeClr>
                  </a:solidFill>
                  <a:latin typeface="微软雅黑" panose="020B0503020204020204" pitchFamily="34" charset="-122"/>
                  <a:ea typeface="微软雅黑" panose="020B0503020204020204" pitchFamily="34" charset="-122"/>
                  <a:cs typeface="Browallia New" panose="020B0604020202020204" pitchFamily="34" charset="-34"/>
                </a:rPr>
                <a:t> 8</a:t>
              </a:r>
              <a:endParaRPr lang="zh-CN" altLang="en-US" sz="6000" b="1" dirty="0">
                <a:solidFill>
                  <a:schemeClr val="bg1">
                    <a:lumMod val="95000"/>
                  </a:schemeClr>
                </a:solidFill>
                <a:latin typeface="微软雅黑" panose="020B0503020204020204" pitchFamily="34" charset="-122"/>
                <a:ea typeface="微软雅黑" panose="020B0503020204020204" pitchFamily="34" charset="-122"/>
                <a:cs typeface="Browallia New" panose="020B0604020202020204" pitchFamily="34" charset="-34"/>
              </a:endParaRPr>
            </a:p>
          </p:txBody>
        </p:sp>
        <p:sp>
          <p:nvSpPr>
            <p:cNvPr id="16" name="文本框 15"/>
            <p:cNvSpPr txBox="1"/>
            <p:nvPr/>
          </p:nvSpPr>
          <p:spPr>
            <a:xfrm>
              <a:off x="5152574" y="3566180"/>
              <a:ext cx="2206172" cy="523220"/>
            </a:xfrm>
            <a:prstGeom prst="rect">
              <a:avLst/>
            </a:prstGeom>
            <a:grpFill/>
          </p:spPr>
          <p:txBody>
            <a:bodyPr wrap="square" rtlCol="0">
              <a:spAutoFit/>
            </a:bodyPr>
            <a:lstStyle/>
            <a:p>
              <a:r>
                <a:rPr lang="zh-CN" altLang="en-US" sz="2800" b="1" dirty="0">
                  <a:solidFill>
                    <a:schemeClr val="bg1"/>
                  </a:solidFill>
                  <a:latin typeface="微软雅黑" panose="020B0503020204020204" pitchFamily="34" charset="-122"/>
                  <a:ea typeface="微软雅黑" panose="020B0503020204020204" pitchFamily="34" charset="-122"/>
                </a:rPr>
                <a:t>种行为分析</a:t>
              </a:r>
            </a:p>
          </p:txBody>
        </p:sp>
      </p:grpSp>
      <p:grpSp>
        <p:nvGrpSpPr>
          <p:cNvPr id="20" name="组合 19"/>
          <p:cNvGrpSpPr/>
          <p:nvPr/>
        </p:nvGrpSpPr>
        <p:grpSpPr>
          <a:xfrm>
            <a:off x="9155527" y="2807248"/>
            <a:ext cx="1611086" cy="1611086"/>
            <a:chOff x="1364343" y="1843315"/>
            <a:chExt cx="1611086" cy="1611086"/>
          </a:xfrm>
          <a:solidFill>
            <a:srgbClr val="2CB22C"/>
          </a:solidFill>
        </p:grpSpPr>
        <p:sp>
          <p:nvSpPr>
            <p:cNvPr id="17" name="椭圆 16"/>
            <p:cNvSpPr/>
            <p:nvPr/>
          </p:nvSpPr>
          <p:spPr>
            <a:xfrm>
              <a:off x="1364343" y="1843315"/>
              <a:ext cx="1611086" cy="16110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1715" y="2097314"/>
              <a:ext cx="862162" cy="862162"/>
            </a:xfrm>
            <a:prstGeom prst="rect">
              <a:avLst/>
            </a:prstGeom>
            <a:grpFill/>
          </p:spPr>
        </p:pic>
        <p:sp>
          <p:nvSpPr>
            <p:cNvPr id="19" name="文本框 18"/>
            <p:cNvSpPr txBox="1"/>
            <p:nvPr/>
          </p:nvSpPr>
          <p:spPr>
            <a:xfrm>
              <a:off x="1849800" y="2959476"/>
              <a:ext cx="947110" cy="369332"/>
            </a:xfrm>
            <a:prstGeom prst="rect">
              <a:avLst/>
            </a:prstGeom>
            <a:grpFill/>
          </p:spPr>
          <p:txBody>
            <a:bodyPr wrap="squar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徘徊</a:t>
              </a:r>
            </a:p>
          </p:txBody>
        </p:sp>
      </p:grpSp>
      <p:sp>
        <p:nvSpPr>
          <p:cNvPr id="21" name="椭圆 20"/>
          <p:cNvSpPr/>
          <p:nvPr/>
        </p:nvSpPr>
        <p:spPr>
          <a:xfrm>
            <a:off x="2288673" y="1329629"/>
            <a:ext cx="477115" cy="477115"/>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1" name="组合 40"/>
          <p:cNvGrpSpPr/>
          <p:nvPr/>
        </p:nvGrpSpPr>
        <p:grpSpPr>
          <a:xfrm>
            <a:off x="2628795" y="4341064"/>
            <a:ext cx="1895887" cy="1895887"/>
            <a:chOff x="1971394" y="4612395"/>
            <a:chExt cx="1895887" cy="1895887"/>
          </a:xfrm>
        </p:grpSpPr>
        <p:sp>
          <p:nvSpPr>
            <p:cNvPr id="22" name="椭圆 21"/>
            <p:cNvSpPr/>
            <p:nvPr/>
          </p:nvSpPr>
          <p:spPr>
            <a:xfrm>
              <a:off x="1971394" y="4612395"/>
              <a:ext cx="1895887" cy="1895887"/>
            </a:xfrm>
            <a:prstGeom prst="ellipse">
              <a:avLst/>
            </a:prstGeom>
            <a:solidFill>
              <a:srgbClr val="1A68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2657" y="4948487"/>
              <a:ext cx="1013362" cy="1013362"/>
            </a:xfrm>
            <a:prstGeom prst="rect">
              <a:avLst/>
            </a:prstGeom>
          </p:spPr>
        </p:pic>
        <p:sp>
          <p:nvSpPr>
            <p:cNvPr id="24" name="文本框 23"/>
            <p:cNvSpPr txBox="1"/>
            <p:nvPr/>
          </p:nvSpPr>
          <p:spPr>
            <a:xfrm>
              <a:off x="2347336" y="5961849"/>
              <a:ext cx="1373080" cy="369332"/>
            </a:xfrm>
            <a:prstGeom prst="rect">
              <a:avLst/>
            </a:prstGeom>
            <a:noFill/>
          </p:spPr>
          <p:txBody>
            <a:bodyPr wrap="squar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    停车</a:t>
              </a:r>
            </a:p>
          </p:txBody>
        </p:sp>
      </p:grpSp>
      <p:sp>
        <p:nvSpPr>
          <p:cNvPr id="25" name="椭圆 24"/>
          <p:cNvSpPr/>
          <p:nvPr/>
        </p:nvSpPr>
        <p:spPr>
          <a:xfrm>
            <a:off x="1210463" y="4089399"/>
            <a:ext cx="730349" cy="73034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2" name="组合 41"/>
          <p:cNvGrpSpPr/>
          <p:nvPr/>
        </p:nvGrpSpPr>
        <p:grpSpPr>
          <a:xfrm>
            <a:off x="7883336" y="4525697"/>
            <a:ext cx="1757648" cy="1474471"/>
            <a:chOff x="7364729" y="5185730"/>
            <a:chExt cx="1757648" cy="1474471"/>
          </a:xfrm>
        </p:grpSpPr>
        <p:sp>
          <p:nvSpPr>
            <p:cNvPr id="31" name="椭圆 30"/>
            <p:cNvSpPr/>
            <p:nvPr/>
          </p:nvSpPr>
          <p:spPr>
            <a:xfrm>
              <a:off x="7364729" y="5185730"/>
              <a:ext cx="1474471" cy="1474471"/>
            </a:xfrm>
            <a:prstGeom prst="ellipse">
              <a:avLst/>
            </a:prstGeom>
            <a:solidFill>
              <a:srgbClr val="2CB2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2" name="图片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8325" y="5457372"/>
              <a:ext cx="612552" cy="612552"/>
            </a:xfrm>
            <a:prstGeom prst="rect">
              <a:avLst/>
            </a:prstGeom>
          </p:spPr>
        </p:pic>
        <p:sp>
          <p:nvSpPr>
            <p:cNvPr id="33" name="文本框 32"/>
            <p:cNvSpPr txBox="1"/>
            <p:nvPr/>
          </p:nvSpPr>
          <p:spPr>
            <a:xfrm>
              <a:off x="7749297" y="6122008"/>
              <a:ext cx="1373080" cy="369332"/>
            </a:xfrm>
            <a:prstGeom prst="rect">
              <a:avLst/>
            </a:prstGeom>
            <a:noFill/>
          </p:spPr>
          <p:txBody>
            <a:bodyPr wrap="squar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奔跑</a:t>
              </a:r>
            </a:p>
          </p:txBody>
        </p:sp>
      </p:grpSp>
      <p:grpSp>
        <p:nvGrpSpPr>
          <p:cNvPr id="43" name="组合 42"/>
          <p:cNvGrpSpPr/>
          <p:nvPr/>
        </p:nvGrpSpPr>
        <p:grpSpPr>
          <a:xfrm>
            <a:off x="1330356" y="2718580"/>
            <a:ext cx="1476195" cy="1449868"/>
            <a:chOff x="8553321" y="2673011"/>
            <a:chExt cx="2013220" cy="2013220"/>
          </a:xfrm>
        </p:grpSpPr>
        <p:grpSp>
          <p:nvGrpSpPr>
            <p:cNvPr id="34" name="组合 33"/>
            <p:cNvGrpSpPr/>
            <p:nvPr/>
          </p:nvGrpSpPr>
          <p:grpSpPr>
            <a:xfrm>
              <a:off x="8553321" y="2673011"/>
              <a:ext cx="2013220" cy="2013220"/>
              <a:chOff x="1364343" y="1843315"/>
              <a:chExt cx="1611086" cy="1611086"/>
            </a:xfrm>
          </p:grpSpPr>
          <p:sp>
            <p:nvSpPr>
              <p:cNvPr id="35" name="椭圆 34"/>
              <p:cNvSpPr/>
              <p:nvPr/>
            </p:nvSpPr>
            <p:spPr>
              <a:xfrm>
                <a:off x="1364343" y="1843315"/>
                <a:ext cx="1611086" cy="1611086"/>
              </a:xfrm>
              <a:prstGeom prst="ellipse">
                <a:avLst/>
              </a:prstGeom>
              <a:solidFill>
                <a:srgbClr val="2CB2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1725296" y="3017012"/>
                <a:ext cx="1192421" cy="295559"/>
              </a:xfrm>
              <a:prstGeom prst="rect">
                <a:avLst/>
              </a:prstGeom>
              <a:noFill/>
            </p:spPr>
            <p:txBody>
              <a:bodyPr wrap="squar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双绊线</a:t>
                </a:r>
              </a:p>
            </p:txBody>
          </p:sp>
        </p:grpSp>
        <p:pic>
          <p:nvPicPr>
            <p:cNvPr id="38" name="图片 3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04370" y="2978278"/>
              <a:ext cx="1111121" cy="1111121"/>
            </a:xfrm>
            <a:prstGeom prst="rect">
              <a:avLst/>
            </a:prstGeom>
          </p:spPr>
        </p:pic>
      </p:grpSp>
      <p:sp>
        <p:nvSpPr>
          <p:cNvPr id="39" name="椭圆 38"/>
          <p:cNvSpPr/>
          <p:nvPr/>
        </p:nvSpPr>
        <p:spPr>
          <a:xfrm>
            <a:off x="9820764" y="5791200"/>
            <a:ext cx="280612" cy="280612"/>
          </a:xfrm>
          <a:prstGeom prst="ellipse">
            <a:avLst/>
          </a:prstGeom>
          <a:solidFill>
            <a:srgbClr val="1A68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8" name="组合 47"/>
          <p:cNvGrpSpPr/>
          <p:nvPr/>
        </p:nvGrpSpPr>
        <p:grpSpPr>
          <a:xfrm>
            <a:off x="7559449" y="1071013"/>
            <a:ext cx="1825190" cy="1705317"/>
            <a:chOff x="7443189" y="801917"/>
            <a:chExt cx="1825190" cy="1705317"/>
          </a:xfrm>
        </p:grpSpPr>
        <p:sp>
          <p:nvSpPr>
            <p:cNvPr id="45" name="椭圆 44"/>
            <p:cNvSpPr/>
            <p:nvPr/>
          </p:nvSpPr>
          <p:spPr>
            <a:xfrm>
              <a:off x="7443189" y="801917"/>
              <a:ext cx="1705317" cy="1705317"/>
            </a:xfrm>
            <a:prstGeom prst="ellipse">
              <a:avLst/>
            </a:prstGeom>
            <a:solidFill>
              <a:srgbClr val="1A68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6" name="图片 4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86872" y="1121164"/>
              <a:ext cx="817949" cy="817949"/>
            </a:xfrm>
            <a:prstGeom prst="rect">
              <a:avLst/>
            </a:prstGeom>
          </p:spPr>
        </p:pic>
        <p:sp>
          <p:nvSpPr>
            <p:cNvPr id="47" name="文本框 46"/>
            <p:cNvSpPr txBox="1"/>
            <p:nvPr/>
          </p:nvSpPr>
          <p:spPr>
            <a:xfrm>
              <a:off x="7778325" y="2004196"/>
              <a:ext cx="1490054" cy="369332"/>
            </a:xfrm>
            <a:prstGeom prst="rect">
              <a:avLst/>
            </a:prstGeom>
            <a:noFill/>
          </p:spPr>
          <p:txBody>
            <a:bodyPr wrap="squar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周界检测</a:t>
              </a:r>
            </a:p>
          </p:txBody>
        </p:sp>
      </p:grpSp>
      <p:sp>
        <p:nvSpPr>
          <p:cNvPr id="49" name="椭圆 48"/>
          <p:cNvSpPr/>
          <p:nvPr/>
        </p:nvSpPr>
        <p:spPr>
          <a:xfrm>
            <a:off x="11167948" y="1328266"/>
            <a:ext cx="730349" cy="730349"/>
          </a:xfrm>
          <a:prstGeom prst="ellipse">
            <a:avLst/>
          </a:prstGeom>
          <a:solidFill>
            <a:srgbClr val="72D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4" name="组合 53"/>
          <p:cNvGrpSpPr/>
          <p:nvPr/>
        </p:nvGrpSpPr>
        <p:grpSpPr>
          <a:xfrm>
            <a:off x="2968421" y="1441555"/>
            <a:ext cx="2013220" cy="2013220"/>
            <a:chOff x="8553321" y="2673011"/>
            <a:chExt cx="2013220" cy="2013220"/>
          </a:xfrm>
        </p:grpSpPr>
        <p:grpSp>
          <p:nvGrpSpPr>
            <p:cNvPr id="55" name="组合 54"/>
            <p:cNvGrpSpPr/>
            <p:nvPr/>
          </p:nvGrpSpPr>
          <p:grpSpPr>
            <a:xfrm>
              <a:off x="8553321" y="2673011"/>
              <a:ext cx="2013220" cy="2013220"/>
              <a:chOff x="1364343" y="1843315"/>
              <a:chExt cx="1611086" cy="1611086"/>
            </a:xfrm>
          </p:grpSpPr>
          <p:sp>
            <p:nvSpPr>
              <p:cNvPr id="57" name="椭圆 56"/>
              <p:cNvSpPr/>
              <p:nvPr/>
            </p:nvSpPr>
            <p:spPr>
              <a:xfrm>
                <a:off x="1364343" y="1843315"/>
                <a:ext cx="1611086" cy="1611086"/>
              </a:xfrm>
              <a:prstGeom prst="ellipse">
                <a:avLst/>
              </a:prstGeom>
              <a:solidFill>
                <a:srgbClr val="2CB2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文本框 57"/>
              <p:cNvSpPr txBox="1"/>
              <p:nvPr/>
            </p:nvSpPr>
            <p:spPr>
              <a:xfrm>
                <a:off x="1725296" y="3017012"/>
                <a:ext cx="1192421" cy="295559"/>
              </a:xfrm>
              <a:prstGeom prst="rect">
                <a:avLst/>
              </a:prstGeom>
              <a:noFill/>
            </p:spPr>
            <p:txBody>
              <a:bodyPr wrap="squar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  单绊线</a:t>
                </a:r>
              </a:p>
            </p:txBody>
          </p:sp>
        </p:grpSp>
        <p:pic>
          <p:nvPicPr>
            <p:cNvPr id="56" name="图片 5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04370" y="2978278"/>
              <a:ext cx="1111121" cy="1111121"/>
            </a:xfrm>
            <a:prstGeom prst="rect">
              <a:avLst/>
            </a:prstGeom>
          </p:spPr>
        </p:pic>
      </p:grpSp>
      <p:grpSp>
        <p:nvGrpSpPr>
          <p:cNvPr id="59" name="组合 58"/>
          <p:cNvGrpSpPr/>
          <p:nvPr/>
        </p:nvGrpSpPr>
        <p:grpSpPr>
          <a:xfrm>
            <a:off x="4753758" y="4901495"/>
            <a:ext cx="1930069" cy="1667048"/>
            <a:chOff x="7364729" y="5185730"/>
            <a:chExt cx="1606960" cy="1474471"/>
          </a:xfrm>
        </p:grpSpPr>
        <p:sp>
          <p:nvSpPr>
            <p:cNvPr id="60" name="椭圆 59"/>
            <p:cNvSpPr/>
            <p:nvPr/>
          </p:nvSpPr>
          <p:spPr>
            <a:xfrm>
              <a:off x="7364729" y="5185730"/>
              <a:ext cx="1474471" cy="1474471"/>
            </a:xfrm>
            <a:prstGeom prst="ellipse">
              <a:avLst/>
            </a:prstGeom>
            <a:solidFill>
              <a:srgbClr val="2CB2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61"/>
            <p:cNvSpPr txBox="1"/>
            <p:nvPr/>
          </p:nvSpPr>
          <p:spPr>
            <a:xfrm>
              <a:off x="7598609" y="6086864"/>
              <a:ext cx="1373080" cy="369332"/>
            </a:xfrm>
            <a:prstGeom prst="rect">
              <a:avLst/>
            </a:prstGeom>
            <a:noFill/>
          </p:spPr>
          <p:txBody>
            <a:bodyPr wrap="squar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物品丢失</a:t>
              </a:r>
            </a:p>
          </p:txBody>
        </p:sp>
      </p:grpSp>
      <p:sp>
        <p:nvSpPr>
          <p:cNvPr id="67" name="文本框 66"/>
          <p:cNvSpPr txBox="1"/>
          <p:nvPr/>
        </p:nvSpPr>
        <p:spPr>
          <a:xfrm>
            <a:off x="5015697" y="5421868"/>
            <a:ext cx="1373080" cy="369332"/>
          </a:xfrm>
          <a:prstGeom prst="rect">
            <a:avLst/>
          </a:prstGeom>
          <a:noFill/>
        </p:spPr>
        <p:txBody>
          <a:bodyPr wrap="squar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物品遗留</a:t>
            </a:r>
          </a:p>
        </p:txBody>
      </p:sp>
      <p:grpSp>
        <p:nvGrpSpPr>
          <p:cNvPr id="50" name="组合 49"/>
          <p:cNvGrpSpPr/>
          <p:nvPr/>
        </p:nvGrpSpPr>
        <p:grpSpPr>
          <a:xfrm>
            <a:off x="0" y="300547"/>
            <a:ext cx="11869753" cy="479581"/>
            <a:chOff x="-13648" y="466801"/>
            <a:chExt cx="11869753" cy="479581"/>
          </a:xfrm>
        </p:grpSpPr>
        <p:pic>
          <p:nvPicPr>
            <p:cNvPr id="61" name="图片 6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63" name="文本框 62"/>
            <p:cNvSpPr txBox="1"/>
            <p:nvPr/>
          </p:nvSpPr>
          <p:spPr>
            <a:xfrm>
              <a:off x="1221694" y="484717"/>
              <a:ext cx="5678494"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系统亮点</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64" name="直接连接符 63"/>
            <p:cNvCxnSpPr/>
            <p:nvPr/>
          </p:nvCxnSpPr>
          <p:spPr>
            <a:xfrm>
              <a:off x="-13648" y="928468"/>
              <a:ext cx="4468091"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5" name="平行四边形 64"/>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66" name="平行四边形 65"/>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平行四边形 67"/>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2" name="文本框 8"/>
          <p:cNvSpPr txBox="1"/>
          <p:nvPr/>
        </p:nvSpPr>
        <p:spPr>
          <a:xfrm>
            <a:off x="116864" y="937907"/>
            <a:ext cx="4535736"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前端智能监控</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——Smart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智能</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762018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79581"/>
            <a:chOff x="-13648" y="466801"/>
            <a:chExt cx="11869753" cy="479581"/>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目录</a:t>
              </a:r>
              <a:endParaRPr lang="en-US" altLang="zh-CN" sz="2400" b="1" dirty="0">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2" name="组合 61"/>
          <p:cNvGrpSpPr/>
          <p:nvPr/>
        </p:nvGrpSpPr>
        <p:grpSpPr>
          <a:xfrm>
            <a:off x="2286000" y="991486"/>
            <a:ext cx="1463589" cy="647401"/>
            <a:chOff x="2215144" y="982844"/>
            <a:chExt cx="1385306" cy="842781"/>
          </a:xfrm>
        </p:grpSpPr>
        <p:sp>
          <p:nvSpPr>
            <p:cNvPr id="63" name="平行四边形 62"/>
            <p:cNvSpPr/>
            <p:nvPr/>
          </p:nvSpPr>
          <p:spPr>
            <a:xfrm>
              <a:off x="2215144" y="982844"/>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64" name="文本框 63"/>
            <p:cNvSpPr txBox="1"/>
            <p:nvPr/>
          </p:nvSpPr>
          <p:spPr>
            <a:xfrm>
              <a:off x="2533650" y="1019513"/>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1</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65" name="组合 64"/>
          <p:cNvGrpSpPr/>
          <p:nvPr/>
        </p:nvGrpSpPr>
        <p:grpSpPr>
          <a:xfrm>
            <a:off x="2286000" y="1823613"/>
            <a:ext cx="1463589" cy="647401"/>
            <a:chOff x="2215144" y="2033848"/>
            <a:chExt cx="1385306" cy="842781"/>
          </a:xfrm>
        </p:grpSpPr>
        <p:sp>
          <p:nvSpPr>
            <p:cNvPr id="66" name="平行四边形 65"/>
            <p:cNvSpPr/>
            <p:nvPr/>
          </p:nvSpPr>
          <p:spPr>
            <a:xfrm>
              <a:off x="2215144" y="2033848"/>
              <a:ext cx="1120898" cy="842781"/>
            </a:xfrm>
            <a:prstGeom prst="parallelogram">
              <a:avLst>
                <a:gd name="adj" fmla="val 48207"/>
              </a:avLst>
            </a:prstGeom>
            <a:solidFill>
              <a:srgbClr val="C5D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4" name="文本框 73"/>
            <p:cNvSpPr txBox="1"/>
            <p:nvPr/>
          </p:nvSpPr>
          <p:spPr>
            <a:xfrm>
              <a:off x="2533650" y="20496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2</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5" name="组合 74"/>
          <p:cNvGrpSpPr/>
          <p:nvPr/>
        </p:nvGrpSpPr>
        <p:grpSpPr>
          <a:xfrm>
            <a:off x="2286000" y="2655741"/>
            <a:ext cx="1463589" cy="647401"/>
            <a:chOff x="2215144" y="3084852"/>
            <a:chExt cx="1385306" cy="842781"/>
          </a:xfrm>
        </p:grpSpPr>
        <p:sp>
          <p:nvSpPr>
            <p:cNvPr id="76" name="平行四边形 75"/>
            <p:cNvSpPr/>
            <p:nvPr/>
          </p:nvSpPr>
          <p:spPr>
            <a:xfrm>
              <a:off x="2215144" y="3084852"/>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7" name="文本框 76"/>
            <p:cNvSpPr txBox="1"/>
            <p:nvPr/>
          </p:nvSpPr>
          <p:spPr>
            <a:xfrm>
              <a:off x="2533650" y="31164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3</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8" name="组合 77"/>
          <p:cNvGrpSpPr/>
          <p:nvPr/>
        </p:nvGrpSpPr>
        <p:grpSpPr>
          <a:xfrm>
            <a:off x="2286000" y="3487869"/>
            <a:ext cx="1463589" cy="647401"/>
            <a:chOff x="2215144" y="4135856"/>
            <a:chExt cx="1385306" cy="842781"/>
          </a:xfrm>
        </p:grpSpPr>
        <p:sp>
          <p:nvSpPr>
            <p:cNvPr id="79" name="平行四边形 78"/>
            <p:cNvSpPr/>
            <p:nvPr/>
          </p:nvSpPr>
          <p:spPr>
            <a:xfrm>
              <a:off x="2215144" y="4135856"/>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0" name="文本框 79"/>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4</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81" name="组合 80"/>
          <p:cNvGrpSpPr/>
          <p:nvPr/>
        </p:nvGrpSpPr>
        <p:grpSpPr>
          <a:xfrm>
            <a:off x="2286000" y="4319997"/>
            <a:ext cx="1463589" cy="647401"/>
            <a:chOff x="2215144" y="5186859"/>
            <a:chExt cx="1385306" cy="842781"/>
          </a:xfrm>
        </p:grpSpPr>
        <p:sp>
          <p:nvSpPr>
            <p:cNvPr id="82" name="平行四边形 81"/>
            <p:cNvSpPr/>
            <p:nvPr/>
          </p:nvSpPr>
          <p:spPr>
            <a:xfrm>
              <a:off x="2215144" y="5186859"/>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3" name="文本框 82"/>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5</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85" name="平行四边形 84"/>
          <p:cNvSpPr/>
          <p:nvPr/>
        </p:nvSpPr>
        <p:spPr>
          <a:xfrm>
            <a:off x="3470239" y="971550"/>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7" name="平行四边形 86"/>
          <p:cNvSpPr/>
          <p:nvPr/>
        </p:nvSpPr>
        <p:spPr>
          <a:xfrm>
            <a:off x="3470239" y="1803678"/>
            <a:ext cx="6781631" cy="647401"/>
          </a:xfrm>
          <a:prstGeom prst="parallelogram">
            <a:avLst>
              <a:gd name="adj" fmla="val 48207"/>
            </a:avLst>
          </a:prstGeom>
          <a:solidFill>
            <a:srgbClr val="C5D5E9"/>
          </a:solid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rgbClr val="FF0000"/>
              </a:solidFill>
              <a:latin typeface="微软雅黑" panose="020B0503020204020204" pitchFamily="34" charset="-122"/>
              <a:ea typeface="微软雅黑" panose="020B0503020204020204" pitchFamily="34" charset="-122"/>
            </a:endParaRPr>
          </a:p>
        </p:txBody>
      </p:sp>
      <p:sp>
        <p:nvSpPr>
          <p:cNvPr id="88" name="矩形 87"/>
          <p:cNvSpPr/>
          <p:nvPr/>
        </p:nvSpPr>
        <p:spPr>
          <a:xfrm>
            <a:off x="4337549" y="2734901"/>
            <a:ext cx="467420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移动巡查子系统</a:t>
            </a:r>
          </a:p>
        </p:txBody>
      </p:sp>
      <p:sp>
        <p:nvSpPr>
          <p:cNvPr id="97" name="平行四边形 96"/>
          <p:cNvSpPr/>
          <p:nvPr/>
        </p:nvSpPr>
        <p:spPr>
          <a:xfrm>
            <a:off x="3470239" y="2635806"/>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98" name="矩形 97"/>
          <p:cNvSpPr/>
          <p:nvPr/>
        </p:nvSpPr>
        <p:spPr>
          <a:xfrm>
            <a:off x="4337548" y="3567029"/>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人脸识别子系统</a:t>
            </a:r>
          </a:p>
        </p:txBody>
      </p:sp>
      <p:sp>
        <p:nvSpPr>
          <p:cNvPr id="106" name="平行四边形 105"/>
          <p:cNvSpPr/>
          <p:nvPr/>
        </p:nvSpPr>
        <p:spPr>
          <a:xfrm>
            <a:off x="3470239" y="3467934"/>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14" name="矩形 113"/>
          <p:cNvSpPr/>
          <p:nvPr/>
        </p:nvSpPr>
        <p:spPr>
          <a:xfrm>
            <a:off x="4337549" y="4399156"/>
            <a:ext cx="5856760"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门禁、报警、信息发布子系统</a:t>
            </a:r>
          </a:p>
        </p:txBody>
      </p:sp>
      <p:sp>
        <p:nvSpPr>
          <p:cNvPr id="123" name="平行四边形 122"/>
          <p:cNvSpPr/>
          <p:nvPr/>
        </p:nvSpPr>
        <p:spPr>
          <a:xfrm>
            <a:off x="3470239" y="4300061"/>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grpSp>
        <p:nvGrpSpPr>
          <p:cNvPr id="132" name="组合 131"/>
          <p:cNvGrpSpPr/>
          <p:nvPr/>
        </p:nvGrpSpPr>
        <p:grpSpPr>
          <a:xfrm>
            <a:off x="2286000" y="5226071"/>
            <a:ext cx="1463589" cy="647401"/>
            <a:chOff x="2215144" y="4135856"/>
            <a:chExt cx="1385306" cy="842781"/>
          </a:xfrm>
        </p:grpSpPr>
        <p:sp>
          <p:nvSpPr>
            <p:cNvPr id="133" name="平行四边形 132"/>
            <p:cNvSpPr/>
            <p:nvPr/>
          </p:nvSpPr>
          <p:spPr>
            <a:xfrm>
              <a:off x="2215144" y="4135856"/>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4" name="文本框 133"/>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6</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135" name="组合 134"/>
          <p:cNvGrpSpPr/>
          <p:nvPr/>
        </p:nvGrpSpPr>
        <p:grpSpPr>
          <a:xfrm>
            <a:off x="2286000" y="6058199"/>
            <a:ext cx="1463589" cy="647401"/>
            <a:chOff x="2215144" y="5186859"/>
            <a:chExt cx="1385306" cy="842781"/>
          </a:xfrm>
        </p:grpSpPr>
        <p:sp>
          <p:nvSpPr>
            <p:cNvPr id="136" name="平行四边形 135"/>
            <p:cNvSpPr/>
            <p:nvPr/>
          </p:nvSpPr>
          <p:spPr>
            <a:xfrm>
              <a:off x="2215144" y="5186859"/>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7" name="文本框 136"/>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7</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138" name="矩形 137"/>
          <p:cNvSpPr/>
          <p:nvPr/>
        </p:nvSpPr>
        <p:spPr>
          <a:xfrm>
            <a:off x="4337548" y="5305230"/>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云存储子系统</a:t>
            </a:r>
          </a:p>
        </p:txBody>
      </p:sp>
      <p:sp>
        <p:nvSpPr>
          <p:cNvPr id="139" name="平行四边形 138"/>
          <p:cNvSpPr/>
          <p:nvPr/>
        </p:nvSpPr>
        <p:spPr>
          <a:xfrm>
            <a:off x="3470239" y="5206135"/>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0" name="矩形 139"/>
          <p:cNvSpPr/>
          <p:nvPr/>
        </p:nvSpPr>
        <p:spPr>
          <a:xfrm>
            <a:off x="4337549" y="6137358"/>
            <a:ext cx="438329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系统特色</a:t>
            </a:r>
          </a:p>
        </p:txBody>
      </p:sp>
      <p:sp>
        <p:nvSpPr>
          <p:cNvPr id="141" name="平行四边形 140"/>
          <p:cNvSpPr/>
          <p:nvPr/>
        </p:nvSpPr>
        <p:spPr>
          <a:xfrm>
            <a:off x="3470239" y="6038263"/>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2" name="矩形 141"/>
          <p:cNvSpPr/>
          <p:nvPr/>
        </p:nvSpPr>
        <p:spPr>
          <a:xfrm>
            <a:off x="4086094" y="1013531"/>
            <a:ext cx="3774921" cy="584775"/>
          </a:xfrm>
          <a:prstGeom prst="rect">
            <a:avLst/>
          </a:prstGeom>
          <a:ln>
            <a:noFill/>
          </a:ln>
        </p:spPr>
        <p:txBody>
          <a:bodyPr wrap="square">
            <a:spAutoFit/>
          </a:bodyPr>
          <a:lstStyle/>
          <a:p>
            <a:pPr algn="ctr" eaLnBrk="0" hangingPunct="0"/>
            <a:r>
              <a:rPr lang="zh-CN" altLang="en-US" sz="3200" b="1" dirty="0">
                <a:latin typeface="微软雅黑" panose="020B0503020204020204" pitchFamily="34" charset="-122"/>
                <a:ea typeface="微软雅黑" panose="020B0503020204020204" pitchFamily="34" charset="-122"/>
              </a:rPr>
              <a:t>视频监控子系统</a:t>
            </a:r>
            <a:endParaRPr lang="en-US" altLang="zh-CN" sz="3200" b="1" dirty="0">
              <a:latin typeface="微软雅黑" panose="020B0503020204020204" pitchFamily="34" charset="-122"/>
              <a:ea typeface="微软雅黑" panose="020B0503020204020204" pitchFamily="34" charset="-122"/>
            </a:endParaRPr>
          </a:p>
        </p:txBody>
      </p:sp>
      <p:sp>
        <p:nvSpPr>
          <p:cNvPr id="44" name="矩形 43"/>
          <p:cNvSpPr/>
          <p:nvPr/>
        </p:nvSpPr>
        <p:spPr>
          <a:xfrm>
            <a:off x="4337548" y="1902773"/>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车辆管理子系统</a:t>
            </a:r>
          </a:p>
        </p:txBody>
      </p:sp>
    </p:spTree>
    <p:extLst>
      <p:ext uri="{BB962C8B-B14F-4D97-AF65-F5344CB8AC3E}">
        <p14:creationId xmlns:p14="http://schemas.microsoft.com/office/powerpoint/2010/main" val="11487456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962443"/>
            <a:chOff x="-13648" y="466801"/>
            <a:chExt cx="11869753" cy="962443"/>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05033" y="489848"/>
              <a:ext cx="4056887"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车辆管理</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solidFill>
                  <a:prstClr val="white"/>
                </a:solidFill>
              </a:endParaRPr>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8" name="文本框 27"/>
            <p:cNvSpPr txBox="1"/>
            <p:nvPr/>
          </p:nvSpPr>
          <p:spPr>
            <a:xfrm>
              <a:off x="4587" y="967579"/>
              <a:ext cx="4056887"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车辆管理问题</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grpSp>
      <p:sp>
        <p:nvSpPr>
          <p:cNvPr id="11" name="矩形 10"/>
          <p:cNvSpPr/>
          <p:nvPr/>
        </p:nvSpPr>
        <p:spPr>
          <a:xfrm>
            <a:off x="676103" y="4060455"/>
            <a:ext cx="3577342" cy="1473851"/>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pPr algn="ctr"/>
            <a:r>
              <a:rPr lang="zh-CN" altLang="en-US" dirty="0">
                <a:latin typeface="微软雅黑" panose="020B0503020204020204" pitchFamily="34" charset="-122"/>
                <a:ea typeface="微软雅黑" panose="020B0503020204020204" pitchFamily="34" charset="-122"/>
              </a:rPr>
              <a:t> 刷卡进出，造成校园大门出入口拥堵，同时一卡通也容易丢失</a:t>
            </a:r>
            <a:endParaRPr lang="en-US" altLang="zh-CN" dirty="0">
              <a:latin typeface="微软雅黑" panose="020B0503020204020204" pitchFamily="34" charset="-122"/>
              <a:ea typeface="微软雅黑" panose="020B0503020204020204" pitchFamily="34" charset="-122"/>
            </a:endParaRPr>
          </a:p>
          <a:p>
            <a:pPr algn="ctr"/>
            <a:endParaRPr lang="zh-CN" altLang="en-US" dirty="0">
              <a:latin typeface="微软雅黑" panose="020B0503020204020204" pitchFamily="34" charset="-122"/>
              <a:ea typeface="微软雅黑" panose="020B0503020204020204" pitchFamily="34" charset="-122"/>
            </a:endParaRPr>
          </a:p>
        </p:txBody>
      </p:sp>
      <p:sp>
        <p:nvSpPr>
          <p:cNvPr id="12" name="矩形 11"/>
          <p:cNvSpPr/>
          <p:nvPr/>
        </p:nvSpPr>
        <p:spPr>
          <a:xfrm>
            <a:off x="4498134" y="4069725"/>
            <a:ext cx="3375011" cy="1455312"/>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校园内车辆乱停乱放，影响校内交通</a:t>
            </a:r>
            <a:endParaRPr lang="en-US" altLang="zh-CN" dirty="0">
              <a:latin typeface="微软雅黑" panose="020B0503020204020204" pitchFamily="34" charset="-122"/>
              <a:ea typeface="微软雅黑" panose="020B0503020204020204" pitchFamily="34" charset="-122"/>
            </a:endParaRPr>
          </a:p>
        </p:txBody>
      </p:sp>
      <p:sp>
        <p:nvSpPr>
          <p:cNvPr id="13" name="矩形 12"/>
          <p:cNvSpPr/>
          <p:nvPr/>
        </p:nvSpPr>
        <p:spPr>
          <a:xfrm>
            <a:off x="8123421" y="4096699"/>
            <a:ext cx="3351655" cy="1428338"/>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校园内车辆超速行驶，严重威胁师生的人身安全</a:t>
            </a:r>
            <a:endParaRPr lang="en-US" altLang="zh-CN" dirty="0">
              <a:latin typeface="微软雅黑" panose="020B0503020204020204" pitchFamily="34" charset="-122"/>
              <a:ea typeface="微软雅黑" panose="020B0503020204020204" pitchFamily="34" charset="-122"/>
            </a:endParaRPr>
          </a:p>
        </p:txBody>
      </p:sp>
      <p:sp>
        <p:nvSpPr>
          <p:cNvPr id="14" name="矩形 13"/>
          <p:cNvSpPr/>
          <p:nvPr/>
        </p:nvSpPr>
        <p:spPr>
          <a:xfrm>
            <a:off x="676103" y="1516509"/>
            <a:ext cx="3577037" cy="667539"/>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微软雅黑" panose="020B0503020204020204" pitchFamily="34" charset="-122"/>
                <a:ea typeface="微软雅黑" panose="020B0503020204020204" pitchFamily="34" charset="-122"/>
              </a:rPr>
              <a:t>校园出入口</a:t>
            </a:r>
          </a:p>
        </p:txBody>
      </p:sp>
      <p:sp>
        <p:nvSpPr>
          <p:cNvPr id="15" name="矩形 14"/>
          <p:cNvSpPr/>
          <p:nvPr/>
        </p:nvSpPr>
        <p:spPr>
          <a:xfrm>
            <a:off x="4499575" y="1516509"/>
            <a:ext cx="3359524" cy="644676"/>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微软雅黑" panose="020B0503020204020204" pitchFamily="34" charset="-122"/>
                <a:ea typeface="微软雅黑" panose="020B0503020204020204" pitchFamily="34" charset="-122"/>
              </a:rPr>
              <a:t>校内乱停乱放</a:t>
            </a:r>
          </a:p>
        </p:txBody>
      </p:sp>
      <p:sp>
        <p:nvSpPr>
          <p:cNvPr id="24" name="矩形 23"/>
          <p:cNvSpPr/>
          <p:nvPr/>
        </p:nvSpPr>
        <p:spPr>
          <a:xfrm>
            <a:off x="8116983" y="1516509"/>
            <a:ext cx="3370972" cy="644676"/>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微软雅黑" panose="020B0503020204020204" pitchFamily="34" charset="-122"/>
                <a:ea typeface="微软雅黑" panose="020B0503020204020204" pitchFamily="34" charset="-122"/>
              </a:rPr>
              <a:t>校内超速</a:t>
            </a:r>
          </a:p>
        </p:txBody>
      </p:sp>
      <p:pic>
        <p:nvPicPr>
          <p:cNvPr id="3" name="图片 2"/>
          <p:cNvPicPr>
            <a:picLocks noChangeAspect="1"/>
          </p:cNvPicPr>
          <p:nvPr/>
        </p:nvPicPr>
        <p:blipFill>
          <a:blip r:embed="rId4"/>
          <a:stretch>
            <a:fillRect/>
          </a:stretch>
        </p:blipFill>
        <p:spPr>
          <a:xfrm>
            <a:off x="4498134" y="2161185"/>
            <a:ext cx="3375011" cy="1931403"/>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16983" y="2127732"/>
            <a:ext cx="3358093" cy="1931403"/>
          </a:xfrm>
          <a:prstGeom prst="rect">
            <a:avLst/>
          </a:prstGeom>
        </p:spPr>
      </p:pic>
      <p:pic>
        <p:nvPicPr>
          <p:cNvPr id="2" name="图片 1"/>
          <p:cNvPicPr>
            <a:picLocks noChangeAspect="1"/>
          </p:cNvPicPr>
          <p:nvPr/>
        </p:nvPicPr>
        <p:blipFill rotWithShape="1">
          <a:blip r:embed="rId6">
            <a:extLst>
              <a:ext uri="{28A0092B-C50C-407E-A947-70E740481C1C}">
                <a14:useLocalDpi xmlns:a14="http://schemas.microsoft.com/office/drawing/2010/main" val="0"/>
              </a:ext>
            </a:extLst>
          </a:blip>
          <a:srcRect l="4069" t="4168" r="3332" b="6726"/>
          <a:stretch/>
        </p:blipFill>
        <p:spPr>
          <a:xfrm>
            <a:off x="676103" y="2161184"/>
            <a:ext cx="3564147" cy="1876223"/>
          </a:xfrm>
          <a:prstGeom prst="rect">
            <a:avLst/>
          </a:prstGeom>
        </p:spPr>
      </p:pic>
    </p:spTree>
    <p:extLst>
      <p:ext uri="{BB962C8B-B14F-4D97-AF65-F5344CB8AC3E}">
        <p14:creationId xmlns:p14="http://schemas.microsoft.com/office/powerpoint/2010/main" val="36289219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5" y="484717"/>
              <a:ext cx="571250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车辆管理</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出入口控制收费系统</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矩形 16"/>
          <p:cNvSpPr/>
          <p:nvPr/>
        </p:nvSpPr>
        <p:spPr>
          <a:xfrm>
            <a:off x="0" y="1367970"/>
            <a:ext cx="4412343"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0" name="矩形 19"/>
          <p:cNvSpPr/>
          <p:nvPr/>
        </p:nvSpPr>
        <p:spPr>
          <a:xfrm>
            <a:off x="328718" y="2099894"/>
            <a:ext cx="4160638" cy="2400657"/>
          </a:xfrm>
          <a:prstGeom prst="rect">
            <a:avLst/>
          </a:prstGeom>
        </p:spPr>
        <p:txBody>
          <a:bodyPr wrap="square">
            <a:spAutoFit/>
          </a:bodyPr>
          <a:lstStyle/>
          <a:p>
            <a:pPr marL="342900" indent="-342900" defTabSz="121917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rPr>
              <a:t>无卡出入</a:t>
            </a:r>
            <a:endParaRPr lang="en-US" altLang="zh-CN" sz="2000" dirty="0">
              <a:solidFill>
                <a:schemeClr val="bg1"/>
              </a:solidFill>
              <a:latin typeface="微软雅黑" pitchFamily="34" charset="-122"/>
              <a:ea typeface="微软雅黑" pitchFamily="34" charset="-122"/>
            </a:endParaRPr>
          </a:p>
          <a:p>
            <a:pPr marL="342900" indent="-342900" defTabSz="121917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rPr>
              <a:t>灵活的放行策略</a:t>
            </a:r>
            <a:endParaRPr lang="en-US" altLang="zh-CN" sz="2000" dirty="0">
              <a:solidFill>
                <a:schemeClr val="bg1"/>
              </a:solidFill>
              <a:latin typeface="微软雅黑" pitchFamily="34" charset="-122"/>
              <a:ea typeface="微软雅黑" pitchFamily="34" charset="-122"/>
            </a:endParaRPr>
          </a:p>
          <a:p>
            <a:pPr marL="342900" indent="-342900" defTabSz="121917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白名单车辆管理，校内车辆免费通行</a:t>
            </a:r>
            <a:endParaRPr lang="en-US" altLang="zh-CN" sz="2000" dirty="0">
              <a:solidFill>
                <a:schemeClr val="bg1"/>
              </a:solidFill>
              <a:latin typeface="微软雅黑" pitchFamily="34" charset="-122"/>
              <a:ea typeface="微软雅黑" pitchFamily="34" charset="-122"/>
              <a:cs typeface="Arial" charset="0"/>
            </a:endParaRPr>
          </a:p>
          <a:p>
            <a:pPr marL="342900" indent="-342900" defTabSz="121917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黑名单车辆布防，禁止入内</a:t>
            </a:r>
            <a:endParaRPr lang="en-US" altLang="zh-CN" sz="2000" dirty="0">
              <a:solidFill>
                <a:schemeClr val="bg1"/>
              </a:solidFill>
              <a:latin typeface="微软雅黑" pitchFamily="34" charset="-122"/>
              <a:ea typeface="微软雅黑" pitchFamily="34" charset="-122"/>
              <a:cs typeface="Arial" charset="0"/>
            </a:endParaRPr>
          </a:p>
        </p:txBody>
      </p:sp>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2343" y="1385882"/>
            <a:ext cx="7779657" cy="4358145"/>
          </a:xfrm>
          <a:prstGeom prst="rect">
            <a:avLst/>
          </a:prstGeom>
        </p:spPr>
      </p:pic>
      <p:sp>
        <p:nvSpPr>
          <p:cNvPr id="22" name="AutoShape 8"/>
          <p:cNvSpPr>
            <a:spLocks noChangeArrowheads="1"/>
          </p:cNvSpPr>
          <p:nvPr/>
        </p:nvSpPr>
        <p:spPr bwMode="gray">
          <a:xfrm>
            <a:off x="-7856672" y="697633"/>
            <a:ext cx="7779659" cy="4788232"/>
          </a:xfrm>
          <a:prstGeom prst="roundRect">
            <a:avLst>
              <a:gd name="adj" fmla="val 16667"/>
            </a:avLst>
          </a:prstGeom>
          <a:blipFill>
            <a:blip r:embed="rId5"/>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9600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6.25E-7 -4.44444E-6 L 1.00833 0.06551 " pathEditMode="relative" rAng="0" ptsTypes="AA">
                                      <p:cBhvr>
                                        <p:cTn id="6" dur="2000" fill="hold"/>
                                        <p:tgtEl>
                                          <p:spTgt spid="22"/>
                                        </p:tgtEl>
                                        <p:attrNameLst>
                                          <p:attrName>ppt_x</p:attrName>
                                          <p:attrName>ppt_y</p:attrName>
                                        </p:attrNameLst>
                                      </p:cBhvr>
                                      <p:rCtr x="50417" y="326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5" y="484717"/>
              <a:ext cx="571250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车辆管理</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违停抓拍系统</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矩形 16"/>
          <p:cNvSpPr/>
          <p:nvPr/>
        </p:nvSpPr>
        <p:spPr>
          <a:xfrm>
            <a:off x="0" y="1367970"/>
            <a:ext cx="4412343"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0" name="矩形 19"/>
          <p:cNvSpPr/>
          <p:nvPr/>
        </p:nvSpPr>
        <p:spPr>
          <a:xfrm>
            <a:off x="285751" y="1601538"/>
            <a:ext cx="4069442" cy="3269613"/>
          </a:xfrm>
          <a:prstGeom prst="rect">
            <a:avLst/>
          </a:prstGeom>
        </p:spPr>
        <p:txBody>
          <a:bodyPr wrap="square">
            <a:spAutoFit/>
          </a:bodyPr>
          <a:lstStyle/>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rPr>
              <a:t>对禁止停车区域进行布控</a:t>
            </a:r>
            <a:endParaRPr lang="en-US" altLang="zh-CN" sz="2000" dirty="0">
              <a:solidFill>
                <a:schemeClr val="bg1"/>
              </a:solidFill>
              <a:latin typeface="微软雅黑" pitchFamily="34" charset="-122"/>
              <a:ea typeface="微软雅黑" pitchFamily="34" charset="-122"/>
            </a:endParaRPr>
          </a:p>
          <a:p>
            <a:pPr marL="342900" indent="-342900" defTabSz="121917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设置停车检测时间、禁停</a:t>
            </a:r>
            <a:endParaRPr lang="en-US" altLang="zh-CN" sz="2000" dirty="0">
              <a:solidFill>
                <a:schemeClr val="bg1"/>
              </a:solidFill>
              <a:latin typeface="微软雅黑" pitchFamily="34" charset="-122"/>
              <a:ea typeface="微软雅黑" pitchFamily="34" charset="-122"/>
            </a:endParaRPr>
          </a:p>
          <a:p>
            <a:pPr defTabSz="1219170">
              <a:lnSpc>
                <a:spcPct val="150000"/>
              </a:lnSpc>
              <a:defRPr/>
            </a:pPr>
            <a:r>
              <a:rPr lang="en-US" altLang="zh-CN" sz="2000" dirty="0">
                <a:solidFill>
                  <a:schemeClr val="bg1"/>
                </a:solidFill>
                <a:latin typeface="微软雅黑" pitchFamily="34" charset="-122"/>
                <a:ea typeface="微软雅黑" pitchFamily="34" charset="-122"/>
              </a:rPr>
              <a:t>     </a:t>
            </a:r>
            <a:r>
              <a:rPr lang="zh-CN" altLang="zh-CN" sz="2000" dirty="0">
                <a:solidFill>
                  <a:schemeClr val="bg1"/>
                </a:solidFill>
                <a:latin typeface="微软雅黑" pitchFamily="34" charset="-122"/>
                <a:ea typeface="微软雅黑" pitchFamily="34" charset="-122"/>
              </a:rPr>
              <a:t>时限等参数</a:t>
            </a:r>
            <a:endParaRPr lang="en-US" altLang="zh-CN" sz="2000" dirty="0">
              <a:solidFill>
                <a:schemeClr val="bg1"/>
              </a:solidFill>
              <a:latin typeface="微软雅黑" pitchFamily="34" charset="-122"/>
              <a:ea typeface="微软雅黑" pitchFamily="34" charset="-122"/>
            </a:endParaRPr>
          </a:p>
          <a:p>
            <a:pPr marL="342900" indent="-34290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实时分析车辆位置，对</a:t>
            </a:r>
            <a:r>
              <a:rPr lang="zh-CN" altLang="en-US" sz="2000" dirty="0">
                <a:solidFill>
                  <a:schemeClr val="bg1"/>
                </a:solidFill>
                <a:latin typeface="微软雅黑" pitchFamily="34" charset="-122"/>
                <a:ea typeface="微软雅黑" pitchFamily="34" charset="-122"/>
              </a:rPr>
              <a:t>违</a:t>
            </a:r>
            <a:endParaRPr lang="en-US" altLang="zh-CN" sz="2000" dirty="0">
              <a:solidFill>
                <a:schemeClr val="bg1"/>
              </a:solidFill>
              <a:latin typeface="微软雅黑" pitchFamily="34" charset="-122"/>
              <a:ea typeface="微软雅黑" pitchFamily="34" charset="-122"/>
            </a:endParaRPr>
          </a:p>
          <a:p>
            <a:pPr>
              <a:lnSpc>
                <a:spcPct val="150000"/>
              </a:lnSpc>
              <a:buClr>
                <a:srgbClr val="990000"/>
              </a:buClr>
              <a:defRPr/>
            </a:pPr>
            <a:r>
              <a:rPr lang="en-US" altLang="zh-CN" sz="2000" dirty="0">
                <a:solidFill>
                  <a:schemeClr val="bg1"/>
                </a:solidFill>
                <a:latin typeface="微软雅黑" pitchFamily="34" charset="-122"/>
                <a:ea typeface="微软雅黑" pitchFamily="34" charset="-122"/>
              </a:rPr>
              <a:t>     </a:t>
            </a:r>
            <a:r>
              <a:rPr lang="zh-CN" altLang="en-US" sz="2000" dirty="0">
                <a:solidFill>
                  <a:schemeClr val="bg1"/>
                </a:solidFill>
                <a:latin typeface="微软雅黑" pitchFamily="34" charset="-122"/>
                <a:ea typeface="微软雅黑" pitchFamily="34" charset="-122"/>
              </a:rPr>
              <a:t>停车辆进行</a:t>
            </a:r>
            <a:r>
              <a:rPr lang="zh-CN" altLang="zh-CN" sz="2000" dirty="0">
                <a:solidFill>
                  <a:schemeClr val="bg1"/>
                </a:solidFill>
                <a:latin typeface="微软雅黑" pitchFamily="34" charset="-122"/>
                <a:ea typeface="微软雅黑" pitchFamily="34" charset="-122"/>
              </a:rPr>
              <a:t>检测和抓拍</a:t>
            </a:r>
            <a:endParaRPr lang="en-US" altLang="zh-CN" sz="2000" dirty="0">
              <a:solidFill>
                <a:schemeClr val="bg1"/>
              </a:solidFill>
              <a:latin typeface="微软雅黑" pitchFamily="34" charset="-122"/>
              <a:ea typeface="微软雅黑" pitchFamily="34" charset="-122"/>
              <a:cs typeface="Arial" charset="0"/>
            </a:endParaRPr>
          </a:p>
          <a:p>
            <a:pPr marL="342900" indent="-342900">
              <a:lnSpc>
                <a:spcPct val="150000"/>
              </a:lnSpc>
              <a:buClr>
                <a:schemeClr val="bg1"/>
              </a:buClr>
              <a:buFont typeface="Wingdings" panose="05000000000000000000" pitchFamily="2" charset="2"/>
              <a:buChar char="Ø"/>
            </a:pPr>
            <a:r>
              <a:rPr lang="zh-CN" altLang="en-US" sz="2000" dirty="0">
                <a:solidFill>
                  <a:schemeClr val="bg1"/>
                </a:solidFill>
                <a:latin typeface="微软雅黑" pitchFamily="34" charset="-122"/>
                <a:ea typeface="微软雅黑" pitchFamily="34" charset="-122"/>
                <a:cs typeface="Arial" charset="0"/>
              </a:rPr>
              <a:t>通过邮件通知车主，同时</a:t>
            </a:r>
            <a:endParaRPr lang="en-US" altLang="zh-CN" sz="2000" dirty="0">
              <a:solidFill>
                <a:schemeClr val="bg1"/>
              </a:solidFill>
              <a:latin typeface="微软雅黑" pitchFamily="34" charset="-122"/>
              <a:ea typeface="微软雅黑" pitchFamily="34" charset="-122"/>
              <a:cs typeface="Arial" charset="0"/>
            </a:endParaRPr>
          </a:p>
          <a:p>
            <a:pPr>
              <a:lnSpc>
                <a:spcPct val="150000"/>
              </a:lnSpc>
              <a:buClr>
                <a:srgbClr val="990000"/>
              </a:buClr>
            </a:pPr>
            <a:r>
              <a:rPr lang="en-US" altLang="zh-CN" sz="2000" dirty="0">
                <a:solidFill>
                  <a:schemeClr val="bg1"/>
                </a:solidFill>
                <a:latin typeface="微软雅黑" pitchFamily="34" charset="-122"/>
                <a:ea typeface="微软雅黑" pitchFamily="34" charset="-122"/>
                <a:cs typeface="Arial" charset="0"/>
              </a:rPr>
              <a:t>     </a:t>
            </a:r>
            <a:r>
              <a:rPr lang="zh-CN" altLang="en-US" sz="2000" dirty="0">
                <a:solidFill>
                  <a:schemeClr val="bg1"/>
                </a:solidFill>
                <a:latin typeface="微软雅黑" pitchFamily="34" charset="-122"/>
                <a:ea typeface="微软雅黑" pitchFamily="34" charset="-122"/>
                <a:cs typeface="Arial" charset="0"/>
              </a:rPr>
              <a:t>对车辆文明行驶降级</a:t>
            </a:r>
            <a:endParaRPr lang="en-US" altLang="zh-CN" sz="2000" dirty="0">
              <a:solidFill>
                <a:schemeClr val="bg1"/>
              </a:solidFill>
              <a:latin typeface="微软雅黑" pitchFamily="34" charset="-122"/>
              <a:ea typeface="微软雅黑" pitchFamily="34" charset="-122"/>
              <a:cs typeface="Arial" charset="0"/>
            </a:endParaRPr>
          </a:p>
        </p:txBody>
      </p:sp>
      <p:pic>
        <p:nvPicPr>
          <p:cNvPr id="13" name="图片 12"/>
          <p:cNvPicPr/>
          <p:nvPr/>
        </p:nvPicPr>
        <p:blipFill>
          <a:blip r:embed="rId6" cstate="print">
            <a:extLst>
              <a:ext uri="{28A0092B-C50C-407E-A947-70E740481C1C}">
                <a14:useLocalDpi xmlns:a14="http://schemas.microsoft.com/office/drawing/2010/main" val="0"/>
              </a:ext>
            </a:extLst>
          </a:blip>
          <a:stretch>
            <a:fillRect/>
          </a:stretch>
        </p:blipFill>
        <p:spPr>
          <a:xfrm>
            <a:off x="4412342" y="1367970"/>
            <a:ext cx="7779657" cy="4376058"/>
          </a:xfrm>
          <a:prstGeom prst="rect">
            <a:avLst/>
          </a:prstGeom>
        </p:spPr>
      </p:pic>
      <p:pic>
        <p:nvPicPr>
          <p:cNvPr id="2" name="违停抓拍展示1">
            <a:hlinkClick r:id="" action="ppaction://media"/>
          </p:cNvPr>
          <p:cNvPicPr>
            <a:picLocks noChangeAspect="1"/>
          </p:cNvPicPr>
          <p:nvPr>
            <a:videoFile r:link="rId1"/>
            <p:extLst>
              <p:ext uri="{DAA4B4D4-6D71-4841-9C94-3DE7FCFB9230}">
                <p14:media xmlns:p14="http://schemas.microsoft.com/office/powerpoint/2010/main" r:embed="rId2">
                  <p14:trim st="44279" end="14282.3333"/>
                </p14:media>
              </p:ext>
            </p:extLst>
          </p:nvPr>
        </p:nvPicPr>
        <p:blipFill>
          <a:blip r:embed="rId7"/>
          <a:stretch>
            <a:fillRect/>
          </a:stretch>
        </p:blipFill>
        <p:spPr>
          <a:xfrm>
            <a:off x="-7890687" y="1367970"/>
            <a:ext cx="7747812" cy="4358145"/>
          </a:xfrm>
          <a:prstGeom prst="rect">
            <a:avLst/>
          </a:prstGeom>
        </p:spPr>
      </p:pic>
    </p:spTree>
    <p:extLst>
      <p:ext uri="{BB962C8B-B14F-4D97-AF65-F5344CB8AC3E}">
        <p14:creationId xmlns:p14="http://schemas.microsoft.com/office/powerpoint/2010/main" val="3514904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91667E-6 3.7037E-7 L 1.00938 -0.00162 " pathEditMode="relative" rAng="0" ptsTypes="AA">
                                      <p:cBhvr>
                                        <p:cTn id="6" dur="2000" fill="hold"/>
                                        <p:tgtEl>
                                          <p:spTgt spid="2"/>
                                        </p:tgtEl>
                                        <p:attrNameLst>
                                          <p:attrName>ppt_x</p:attrName>
                                          <p:attrName>ppt_y</p:attrName>
                                        </p:attrNameLst>
                                      </p:cBhvr>
                                      <p:rCtr x="50469" y="-93"/>
                                    </p:animMotion>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p:nvPr/>
        </p:nvPicPr>
        <p:blipFill>
          <a:blip r:embed="rId3" cstate="print">
            <a:extLst>
              <a:ext uri="{28A0092B-C50C-407E-A947-70E740481C1C}">
                <a14:useLocalDpi xmlns:a14="http://schemas.microsoft.com/office/drawing/2010/main" val="0"/>
              </a:ext>
            </a:extLst>
          </a:blip>
          <a:stretch>
            <a:fillRect/>
          </a:stretch>
        </p:blipFill>
        <p:spPr>
          <a:xfrm>
            <a:off x="4412342" y="1367970"/>
            <a:ext cx="7779657" cy="4376058"/>
          </a:xfrm>
          <a:prstGeom prst="rect">
            <a:avLst/>
          </a:prstGeom>
        </p:spPr>
      </p:pic>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5" y="484717"/>
              <a:ext cx="571250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车辆管理</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卡口抓拍系统</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矩形 16"/>
          <p:cNvSpPr/>
          <p:nvPr/>
        </p:nvSpPr>
        <p:spPr>
          <a:xfrm>
            <a:off x="0" y="1367970"/>
            <a:ext cx="4412343"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0" name="矩形 19"/>
          <p:cNvSpPr/>
          <p:nvPr/>
        </p:nvSpPr>
        <p:spPr>
          <a:xfrm>
            <a:off x="285751" y="1601538"/>
            <a:ext cx="4069442" cy="2346283"/>
          </a:xfrm>
          <a:prstGeom prst="rect">
            <a:avLst/>
          </a:prstGeom>
        </p:spPr>
        <p:txBody>
          <a:bodyPr wrap="square">
            <a:spAutoFit/>
          </a:bodyPr>
          <a:lstStyle/>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实现对校园内超速</a:t>
            </a:r>
            <a:r>
              <a:rPr lang="zh-CN" altLang="en-US" sz="2000" dirty="0">
                <a:solidFill>
                  <a:schemeClr val="bg1"/>
                </a:solidFill>
                <a:latin typeface="微软雅黑" pitchFamily="34" charset="-122"/>
                <a:ea typeface="微软雅黑" pitchFamily="34" charset="-122"/>
              </a:rPr>
              <a:t>、不按 </a:t>
            </a:r>
            <a:endParaRPr lang="en-US" altLang="zh-CN" sz="2000" dirty="0">
              <a:solidFill>
                <a:schemeClr val="bg1"/>
              </a:solidFill>
              <a:latin typeface="微软雅黑" pitchFamily="34" charset="-122"/>
              <a:ea typeface="微软雅黑" pitchFamily="34" charset="-122"/>
            </a:endParaRPr>
          </a:p>
          <a:p>
            <a:pPr>
              <a:lnSpc>
                <a:spcPct val="150000"/>
              </a:lnSpc>
              <a:buClr>
                <a:srgbClr val="990000"/>
              </a:buClr>
              <a:defRPr/>
            </a:pPr>
            <a:r>
              <a:rPr lang="en-US" altLang="zh-CN" sz="2000" dirty="0">
                <a:solidFill>
                  <a:schemeClr val="bg1"/>
                </a:solidFill>
                <a:latin typeface="微软雅黑" pitchFamily="34" charset="-122"/>
                <a:ea typeface="微软雅黑" pitchFamily="34" charset="-122"/>
              </a:rPr>
              <a:t>     </a:t>
            </a:r>
            <a:r>
              <a:rPr lang="zh-CN" altLang="en-US" sz="2000" dirty="0">
                <a:solidFill>
                  <a:schemeClr val="bg1"/>
                </a:solidFill>
                <a:latin typeface="微软雅黑" pitchFamily="34" charset="-122"/>
                <a:ea typeface="微软雅黑" pitchFamily="34" charset="-122"/>
              </a:rPr>
              <a:t>车道行驶、</a:t>
            </a:r>
            <a:r>
              <a:rPr lang="zh-CN" altLang="en-US" sz="2000" dirty="0">
                <a:solidFill>
                  <a:schemeClr val="bg1"/>
                </a:solidFill>
                <a:latin typeface="微软雅黑" pitchFamily="34" charset="-122"/>
                <a:ea typeface="微软雅黑" pitchFamily="34" charset="-122"/>
                <a:cs typeface="Arial" charset="0"/>
              </a:rPr>
              <a:t>逆行等违规驾</a:t>
            </a:r>
            <a:endParaRPr lang="en-US" altLang="zh-CN" sz="2000" dirty="0">
              <a:solidFill>
                <a:schemeClr val="bg1"/>
              </a:solidFill>
              <a:latin typeface="微软雅黑" pitchFamily="34" charset="-122"/>
              <a:ea typeface="微软雅黑" pitchFamily="34" charset="-122"/>
              <a:cs typeface="Arial" charset="0"/>
            </a:endParaRPr>
          </a:p>
          <a:p>
            <a:pPr>
              <a:lnSpc>
                <a:spcPct val="150000"/>
              </a:lnSpc>
              <a:buClr>
                <a:srgbClr val="990000"/>
              </a:buClr>
              <a:defRPr/>
            </a:pPr>
            <a:r>
              <a:rPr lang="en-US" altLang="zh-CN" sz="2000" dirty="0">
                <a:solidFill>
                  <a:schemeClr val="bg1"/>
                </a:solidFill>
                <a:latin typeface="微软雅黑" pitchFamily="34" charset="-122"/>
                <a:ea typeface="微软雅黑" pitchFamily="34" charset="-122"/>
                <a:cs typeface="Arial" charset="0"/>
              </a:rPr>
              <a:t>     </a:t>
            </a:r>
            <a:r>
              <a:rPr lang="zh-CN" altLang="en-US" sz="2000" dirty="0">
                <a:solidFill>
                  <a:schemeClr val="bg1"/>
                </a:solidFill>
                <a:latin typeface="微软雅黑" pitchFamily="34" charset="-122"/>
                <a:ea typeface="微软雅黑" pitchFamily="34" charset="-122"/>
                <a:cs typeface="Arial" charset="0"/>
              </a:rPr>
              <a:t>驶行为进行检测。</a:t>
            </a:r>
            <a:endParaRPr lang="en-US" altLang="zh-CN" sz="2000" dirty="0">
              <a:solidFill>
                <a:schemeClr val="bg1"/>
              </a:solidFill>
              <a:latin typeface="微软雅黑" pitchFamily="34" charset="-122"/>
              <a:ea typeface="微软雅黑" pitchFamily="34" charset="-122"/>
              <a:cs typeface="Arial" charset="0"/>
            </a:endParaRPr>
          </a:p>
          <a:p>
            <a:pPr marL="285750" indent="-285750" defTabSz="121917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无需地感线圈的配合，施</a:t>
            </a:r>
            <a:endParaRPr lang="en-US" altLang="zh-CN" sz="2000" dirty="0">
              <a:solidFill>
                <a:schemeClr val="bg1"/>
              </a:solidFill>
              <a:latin typeface="微软雅黑" pitchFamily="34" charset="-122"/>
              <a:ea typeface="微软雅黑" pitchFamily="34" charset="-122"/>
              <a:cs typeface="Arial" charset="0"/>
            </a:endParaRPr>
          </a:p>
          <a:p>
            <a:pPr defTabSz="1219170">
              <a:lnSpc>
                <a:spcPct val="150000"/>
              </a:lnSpc>
              <a:defRPr/>
            </a:pPr>
            <a:r>
              <a:rPr lang="en-US" altLang="zh-CN" sz="2000" dirty="0">
                <a:solidFill>
                  <a:schemeClr val="bg1"/>
                </a:solidFill>
                <a:latin typeface="微软雅黑" pitchFamily="34" charset="-122"/>
                <a:ea typeface="微软雅黑" pitchFamily="34" charset="-122"/>
                <a:cs typeface="Arial" charset="0"/>
              </a:rPr>
              <a:t>     </a:t>
            </a:r>
            <a:r>
              <a:rPr lang="zh-CN" altLang="en-US" sz="2000" dirty="0">
                <a:solidFill>
                  <a:schemeClr val="bg1"/>
                </a:solidFill>
                <a:latin typeface="微软雅黑" pitchFamily="34" charset="-122"/>
                <a:ea typeface="微软雅黑" pitchFamily="34" charset="-122"/>
                <a:cs typeface="Arial" charset="0"/>
              </a:rPr>
              <a:t>工简单方便</a:t>
            </a:r>
            <a:endParaRPr lang="en-US" altLang="zh-CN" sz="2000" dirty="0">
              <a:solidFill>
                <a:schemeClr val="bg1"/>
              </a:solidFill>
              <a:latin typeface="微软雅黑" pitchFamily="34" charset="-122"/>
              <a:ea typeface="微软雅黑" pitchFamily="34" charset="-122"/>
              <a:cs typeface="Arial" charset="0"/>
            </a:endParaRPr>
          </a:p>
        </p:txBody>
      </p:sp>
      <p:sp>
        <p:nvSpPr>
          <p:cNvPr id="14" name="AutoShape 8"/>
          <p:cNvSpPr>
            <a:spLocks noChangeArrowheads="1"/>
          </p:cNvSpPr>
          <p:nvPr/>
        </p:nvSpPr>
        <p:spPr bwMode="gray">
          <a:xfrm>
            <a:off x="-7856672" y="697633"/>
            <a:ext cx="7779659" cy="4788232"/>
          </a:xfrm>
          <a:prstGeom prst="roundRect">
            <a:avLst>
              <a:gd name="adj" fmla="val 16667"/>
            </a:avLst>
          </a:prstGeom>
          <a:blipFill>
            <a:blip r:embed="rId5"/>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9772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6.25E-7 -4.44444E-6 L 1.00833 0.06551 " pathEditMode="relative" rAng="0" ptsTypes="AA">
                                      <p:cBhvr>
                                        <p:cTn id="6" dur="2000" fill="hold"/>
                                        <p:tgtEl>
                                          <p:spTgt spid="14"/>
                                        </p:tgtEl>
                                        <p:attrNameLst>
                                          <p:attrName>ppt_x</p:attrName>
                                          <p:attrName>ppt_y</p:attrName>
                                        </p:attrNameLst>
                                      </p:cBhvr>
                                      <p:rCtr x="50417" y="326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79581"/>
            <a:chOff x="-13648" y="466801"/>
            <a:chExt cx="11869753" cy="479581"/>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目录</a:t>
              </a:r>
              <a:endParaRPr lang="en-US" altLang="zh-CN" sz="2400" b="1" dirty="0">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2" name="组合 61"/>
          <p:cNvGrpSpPr/>
          <p:nvPr/>
        </p:nvGrpSpPr>
        <p:grpSpPr>
          <a:xfrm>
            <a:off x="2286000" y="991486"/>
            <a:ext cx="1463589" cy="647401"/>
            <a:chOff x="2215144" y="982844"/>
            <a:chExt cx="1385306" cy="842781"/>
          </a:xfrm>
        </p:grpSpPr>
        <p:sp>
          <p:nvSpPr>
            <p:cNvPr id="63" name="平行四边形 62"/>
            <p:cNvSpPr/>
            <p:nvPr/>
          </p:nvSpPr>
          <p:spPr>
            <a:xfrm>
              <a:off x="2215144" y="982844"/>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64" name="文本框 63"/>
            <p:cNvSpPr txBox="1"/>
            <p:nvPr/>
          </p:nvSpPr>
          <p:spPr>
            <a:xfrm>
              <a:off x="2533650" y="1019513"/>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1</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65" name="组合 64"/>
          <p:cNvGrpSpPr/>
          <p:nvPr/>
        </p:nvGrpSpPr>
        <p:grpSpPr>
          <a:xfrm>
            <a:off x="2286000" y="1823613"/>
            <a:ext cx="1463589" cy="647401"/>
            <a:chOff x="2215144" y="2033848"/>
            <a:chExt cx="1385306" cy="842781"/>
          </a:xfrm>
        </p:grpSpPr>
        <p:sp>
          <p:nvSpPr>
            <p:cNvPr id="66" name="平行四边形 65"/>
            <p:cNvSpPr/>
            <p:nvPr/>
          </p:nvSpPr>
          <p:spPr>
            <a:xfrm>
              <a:off x="2215144" y="2033848"/>
              <a:ext cx="1120898" cy="842781"/>
            </a:xfrm>
            <a:prstGeom prst="parallelogram">
              <a:avLst>
                <a:gd name="adj" fmla="val 48207"/>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4" name="文本框 73"/>
            <p:cNvSpPr txBox="1"/>
            <p:nvPr/>
          </p:nvSpPr>
          <p:spPr>
            <a:xfrm>
              <a:off x="2533650" y="20496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2</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5" name="组合 74"/>
          <p:cNvGrpSpPr/>
          <p:nvPr/>
        </p:nvGrpSpPr>
        <p:grpSpPr>
          <a:xfrm>
            <a:off x="2286000" y="2655741"/>
            <a:ext cx="1463589" cy="647401"/>
            <a:chOff x="2215144" y="3084852"/>
            <a:chExt cx="1385306" cy="842781"/>
          </a:xfrm>
        </p:grpSpPr>
        <p:sp>
          <p:nvSpPr>
            <p:cNvPr id="76" name="平行四边形 75"/>
            <p:cNvSpPr/>
            <p:nvPr/>
          </p:nvSpPr>
          <p:spPr>
            <a:xfrm>
              <a:off x="2215144" y="3084852"/>
              <a:ext cx="1120898" cy="842781"/>
            </a:xfrm>
            <a:prstGeom prst="parallelogram">
              <a:avLst>
                <a:gd name="adj" fmla="val 48207"/>
              </a:avLst>
            </a:prstGeom>
            <a:solidFill>
              <a:srgbClr val="C5D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7" name="文本框 76"/>
            <p:cNvSpPr txBox="1"/>
            <p:nvPr/>
          </p:nvSpPr>
          <p:spPr>
            <a:xfrm>
              <a:off x="2533650" y="31164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3</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8" name="组合 77"/>
          <p:cNvGrpSpPr/>
          <p:nvPr/>
        </p:nvGrpSpPr>
        <p:grpSpPr>
          <a:xfrm>
            <a:off x="2286000" y="3487869"/>
            <a:ext cx="1463589" cy="647401"/>
            <a:chOff x="2215144" y="4135856"/>
            <a:chExt cx="1385306" cy="842781"/>
          </a:xfrm>
        </p:grpSpPr>
        <p:sp>
          <p:nvSpPr>
            <p:cNvPr id="79" name="平行四边形 78"/>
            <p:cNvSpPr/>
            <p:nvPr/>
          </p:nvSpPr>
          <p:spPr>
            <a:xfrm>
              <a:off x="2215144" y="4135856"/>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0" name="文本框 79"/>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4</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81" name="组合 80"/>
          <p:cNvGrpSpPr/>
          <p:nvPr/>
        </p:nvGrpSpPr>
        <p:grpSpPr>
          <a:xfrm>
            <a:off x="2286000" y="4319997"/>
            <a:ext cx="1463589" cy="647401"/>
            <a:chOff x="2215144" y="5186859"/>
            <a:chExt cx="1385306" cy="842781"/>
          </a:xfrm>
        </p:grpSpPr>
        <p:sp>
          <p:nvSpPr>
            <p:cNvPr id="82" name="平行四边形 81"/>
            <p:cNvSpPr/>
            <p:nvPr/>
          </p:nvSpPr>
          <p:spPr>
            <a:xfrm>
              <a:off x="2215144" y="5186859"/>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3" name="文本框 82"/>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5</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85" name="平行四边形 84"/>
          <p:cNvSpPr/>
          <p:nvPr/>
        </p:nvSpPr>
        <p:spPr>
          <a:xfrm>
            <a:off x="3470239" y="971550"/>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7" name="平行四边形 86"/>
          <p:cNvSpPr/>
          <p:nvPr/>
        </p:nvSpPr>
        <p:spPr>
          <a:xfrm>
            <a:off x="3470239" y="1803678"/>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rgbClr val="FF0000"/>
              </a:solidFill>
              <a:latin typeface="微软雅黑" panose="020B0503020204020204" pitchFamily="34" charset="-122"/>
              <a:ea typeface="微软雅黑" panose="020B0503020204020204" pitchFamily="34" charset="-122"/>
            </a:endParaRPr>
          </a:p>
        </p:txBody>
      </p:sp>
      <p:sp>
        <p:nvSpPr>
          <p:cNvPr id="97" name="平行四边形 96"/>
          <p:cNvSpPr/>
          <p:nvPr/>
        </p:nvSpPr>
        <p:spPr>
          <a:xfrm>
            <a:off x="3470239" y="2635806"/>
            <a:ext cx="6781631" cy="647401"/>
          </a:xfrm>
          <a:prstGeom prst="parallelogram">
            <a:avLst>
              <a:gd name="adj" fmla="val 48207"/>
            </a:avLst>
          </a:prstGeom>
          <a:solidFill>
            <a:srgbClr val="C5D5E9"/>
          </a:solid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98" name="矩形 97"/>
          <p:cNvSpPr/>
          <p:nvPr/>
        </p:nvSpPr>
        <p:spPr>
          <a:xfrm>
            <a:off x="4337548" y="3567029"/>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人脸识别子系统</a:t>
            </a:r>
          </a:p>
        </p:txBody>
      </p:sp>
      <p:sp>
        <p:nvSpPr>
          <p:cNvPr id="106" name="平行四边形 105"/>
          <p:cNvSpPr/>
          <p:nvPr/>
        </p:nvSpPr>
        <p:spPr>
          <a:xfrm>
            <a:off x="3470239" y="3467934"/>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14" name="矩形 113"/>
          <p:cNvSpPr/>
          <p:nvPr/>
        </p:nvSpPr>
        <p:spPr>
          <a:xfrm>
            <a:off x="4337549" y="4399156"/>
            <a:ext cx="5856760"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门禁、报警、信息发布子系统</a:t>
            </a:r>
          </a:p>
        </p:txBody>
      </p:sp>
      <p:sp>
        <p:nvSpPr>
          <p:cNvPr id="123" name="平行四边形 122"/>
          <p:cNvSpPr/>
          <p:nvPr/>
        </p:nvSpPr>
        <p:spPr>
          <a:xfrm>
            <a:off x="3470239" y="4300061"/>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grpSp>
        <p:nvGrpSpPr>
          <p:cNvPr id="132" name="组合 131"/>
          <p:cNvGrpSpPr/>
          <p:nvPr/>
        </p:nvGrpSpPr>
        <p:grpSpPr>
          <a:xfrm>
            <a:off x="2286000" y="5226071"/>
            <a:ext cx="1463589" cy="647401"/>
            <a:chOff x="2215144" y="4135856"/>
            <a:chExt cx="1385306" cy="842781"/>
          </a:xfrm>
        </p:grpSpPr>
        <p:sp>
          <p:nvSpPr>
            <p:cNvPr id="133" name="平行四边形 132"/>
            <p:cNvSpPr/>
            <p:nvPr/>
          </p:nvSpPr>
          <p:spPr>
            <a:xfrm>
              <a:off x="2215144" y="4135856"/>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4" name="文本框 133"/>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6</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135" name="组合 134"/>
          <p:cNvGrpSpPr/>
          <p:nvPr/>
        </p:nvGrpSpPr>
        <p:grpSpPr>
          <a:xfrm>
            <a:off x="2286000" y="6058199"/>
            <a:ext cx="1463589" cy="647401"/>
            <a:chOff x="2215144" y="5186859"/>
            <a:chExt cx="1385306" cy="842781"/>
          </a:xfrm>
        </p:grpSpPr>
        <p:sp>
          <p:nvSpPr>
            <p:cNvPr id="136" name="平行四边形 135"/>
            <p:cNvSpPr/>
            <p:nvPr/>
          </p:nvSpPr>
          <p:spPr>
            <a:xfrm>
              <a:off x="2215144" y="5186859"/>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7" name="文本框 136"/>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7</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138" name="矩形 137"/>
          <p:cNvSpPr/>
          <p:nvPr/>
        </p:nvSpPr>
        <p:spPr>
          <a:xfrm>
            <a:off x="4337548" y="5305230"/>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云存储子系统</a:t>
            </a:r>
          </a:p>
        </p:txBody>
      </p:sp>
      <p:sp>
        <p:nvSpPr>
          <p:cNvPr id="139" name="平行四边形 138"/>
          <p:cNvSpPr/>
          <p:nvPr/>
        </p:nvSpPr>
        <p:spPr>
          <a:xfrm>
            <a:off x="3470239" y="5206135"/>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0" name="矩形 139"/>
          <p:cNvSpPr/>
          <p:nvPr/>
        </p:nvSpPr>
        <p:spPr>
          <a:xfrm>
            <a:off x="4337549" y="6137358"/>
            <a:ext cx="438329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系统特色</a:t>
            </a:r>
          </a:p>
        </p:txBody>
      </p:sp>
      <p:sp>
        <p:nvSpPr>
          <p:cNvPr id="141" name="平行四边形 140"/>
          <p:cNvSpPr/>
          <p:nvPr/>
        </p:nvSpPr>
        <p:spPr>
          <a:xfrm>
            <a:off x="3470239" y="6038263"/>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2" name="矩形 141"/>
          <p:cNvSpPr/>
          <p:nvPr/>
        </p:nvSpPr>
        <p:spPr>
          <a:xfrm>
            <a:off x="4086094" y="1013531"/>
            <a:ext cx="3774921" cy="584775"/>
          </a:xfrm>
          <a:prstGeom prst="rect">
            <a:avLst/>
          </a:prstGeom>
          <a:ln>
            <a:noFill/>
          </a:ln>
        </p:spPr>
        <p:txBody>
          <a:bodyPr wrap="square">
            <a:spAutoFit/>
          </a:bodyPr>
          <a:lstStyle/>
          <a:p>
            <a:pPr algn="ctr" eaLnBrk="0" hangingPunct="0"/>
            <a:r>
              <a:rPr lang="zh-CN" altLang="en-US" sz="3200" b="1" dirty="0">
                <a:latin typeface="微软雅黑" panose="020B0503020204020204" pitchFamily="34" charset="-122"/>
                <a:ea typeface="微软雅黑" panose="020B0503020204020204" pitchFamily="34" charset="-122"/>
              </a:rPr>
              <a:t>视频监控子系统</a:t>
            </a:r>
            <a:endParaRPr lang="en-US" altLang="zh-CN" sz="3200" b="1" dirty="0">
              <a:latin typeface="微软雅黑" panose="020B0503020204020204" pitchFamily="34" charset="-122"/>
              <a:ea typeface="微软雅黑" panose="020B0503020204020204" pitchFamily="34" charset="-122"/>
            </a:endParaRPr>
          </a:p>
        </p:txBody>
      </p:sp>
      <p:sp>
        <p:nvSpPr>
          <p:cNvPr id="44" name="矩形 43"/>
          <p:cNvSpPr/>
          <p:nvPr/>
        </p:nvSpPr>
        <p:spPr>
          <a:xfrm>
            <a:off x="4337548" y="1902773"/>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车辆管理子系统</a:t>
            </a:r>
          </a:p>
        </p:txBody>
      </p:sp>
      <p:sp>
        <p:nvSpPr>
          <p:cNvPr id="45" name="矩形 44"/>
          <p:cNvSpPr/>
          <p:nvPr/>
        </p:nvSpPr>
        <p:spPr>
          <a:xfrm>
            <a:off x="4337549" y="2734901"/>
            <a:ext cx="467420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移动巡查子系统</a:t>
            </a:r>
          </a:p>
        </p:txBody>
      </p:sp>
    </p:spTree>
    <p:extLst>
      <p:ext uri="{BB962C8B-B14F-4D97-AF65-F5344CB8AC3E}">
        <p14:creationId xmlns:p14="http://schemas.microsoft.com/office/powerpoint/2010/main" val="13000804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962443"/>
            <a:chOff x="-13648" y="466801"/>
            <a:chExt cx="11869753" cy="962443"/>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05033" y="489848"/>
              <a:ext cx="4056887"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移动巡查</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solidFill>
                  <a:prstClr val="white"/>
                </a:solidFill>
              </a:endParaRPr>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8" name="文本框 27"/>
            <p:cNvSpPr txBox="1"/>
            <p:nvPr/>
          </p:nvSpPr>
          <p:spPr>
            <a:xfrm>
              <a:off x="4587" y="967579"/>
              <a:ext cx="4056887"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移动巡查问题</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grpSp>
      <p:sp>
        <p:nvSpPr>
          <p:cNvPr id="11" name="矩形 10"/>
          <p:cNvSpPr/>
          <p:nvPr/>
        </p:nvSpPr>
        <p:spPr>
          <a:xfrm>
            <a:off x="1641303" y="4397797"/>
            <a:ext cx="3864086" cy="1145895"/>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    </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安保人员在校内执法，当出现问题时，无法对过程进行监督和后期的问题追溯</a:t>
            </a:r>
            <a:endParaRPr lang="en-US" altLang="zh-CN" dirty="0">
              <a:latin typeface="微软雅黑" panose="020B0503020204020204" pitchFamily="34" charset="-122"/>
              <a:ea typeface="微软雅黑" panose="020B0503020204020204" pitchFamily="34" charset="-122"/>
            </a:endParaRPr>
          </a:p>
          <a:p>
            <a:pPr algn="ctr"/>
            <a:endParaRPr lang="zh-CN" altLang="en-US" dirty="0">
              <a:latin typeface="微软雅黑" panose="020B0503020204020204" pitchFamily="34" charset="-122"/>
              <a:ea typeface="微软雅黑" panose="020B0503020204020204" pitchFamily="34" charset="-122"/>
            </a:endParaRPr>
          </a:p>
        </p:txBody>
      </p:sp>
      <p:sp>
        <p:nvSpPr>
          <p:cNvPr id="12" name="矩形 11"/>
          <p:cNvSpPr/>
          <p:nvPr/>
        </p:nvSpPr>
        <p:spPr>
          <a:xfrm>
            <a:off x="6606334" y="4397797"/>
            <a:ext cx="3645537" cy="1136508"/>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校园内的安保车辆是移动的保安室，但是缺乏有效的移动监控</a:t>
            </a:r>
            <a:endParaRPr lang="en-US" altLang="zh-CN" dirty="0">
              <a:latin typeface="微软雅黑" panose="020B0503020204020204" pitchFamily="34" charset="-122"/>
              <a:ea typeface="微软雅黑" panose="020B0503020204020204" pitchFamily="34" charset="-122"/>
            </a:endParaRPr>
          </a:p>
        </p:txBody>
      </p:sp>
      <p:sp>
        <p:nvSpPr>
          <p:cNvPr id="14" name="矩形 13"/>
          <p:cNvSpPr/>
          <p:nvPr/>
        </p:nvSpPr>
        <p:spPr>
          <a:xfrm>
            <a:off x="1641303" y="1516509"/>
            <a:ext cx="3863757" cy="671791"/>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微软雅黑" panose="020B0503020204020204" pitchFamily="34" charset="-122"/>
                <a:ea typeface="微软雅黑" panose="020B0503020204020204" pitchFamily="34" charset="-122"/>
              </a:rPr>
              <a:t>校园安保人员</a:t>
            </a:r>
          </a:p>
        </p:txBody>
      </p:sp>
      <p:sp>
        <p:nvSpPr>
          <p:cNvPr id="15" name="矩形 14"/>
          <p:cNvSpPr/>
          <p:nvPr/>
        </p:nvSpPr>
        <p:spPr>
          <a:xfrm>
            <a:off x="6607774" y="1516509"/>
            <a:ext cx="3628809" cy="648782"/>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微软雅黑" panose="020B0503020204020204" pitchFamily="34" charset="-122"/>
                <a:ea typeface="微软雅黑" panose="020B0503020204020204" pitchFamily="34" charset="-122"/>
              </a:rPr>
              <a:t>校园安保车辆</a:t>
            </a:r>
          </a:p>
        </p:txBody>
      </p:sp>
      <p:pic>
        <p:nvPicPr>
          <p:cNvPr id="1026" name="Picture 2" descr="C:\Users\hushengshuang\Downloads\992e7bd89dbf5a565fccfd56b0f9bd3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1302" y="2184048"/>
            <a:ext cx="3863757" cy="22137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ushengshuang\Downloads\bdbd6ae377ca868c2206ed5f5cf1aac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06333" y="2169486"/>
            <a:ext cx="3645537" cy="2228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2460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stretch>
            <a:fillRect/>
          </a:stretch>
        </p:blipFill>
        <p:spPr>
          <a:xfrm>
            <a:off x="5814964" y="649253"/>
            <a:ext cx="5504762" cy="4342857"/>
          </a:xfrm>
          <a:prstGeom prst="rect">
            <a:avLst/>
          </a:prstGeom>
        </p:spPr>
      </p:pic>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2567883" cy="461665"/>
          </a:xfrm>
          <a:prstGeom prst="rect">
            <a:avLst/>
          </a:prstGeom>
          <a:noFill/>
        </p:spPr>
        <p:txBody>
          <a:bodyPr wrap="square" rtlCol="0">
            <a:spAutoFit/>
          </a:bodyPr>
          <a:lstStyle/>
          <a:p>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高校安全事件</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5"/>
          <a:stretch>
            <a:fillRect/>
          </a:stretch>
        </p:blipFill>
        <p:spPr>
          <a:xfrm>
            <a:off x="336925" y="673822"/>
            <a:ext cx="4014942" cy="4199234"/>
          </a:xfrm>
          <a:prstGeom prst="rect">
            <a:avLst/>
          </a:prstGeom>
        </p:spPr>
      </p:pic>
      <p:pic>
        <p:nvPicPr>
          <p:cNvPr id="4" name="图片 3"/>
          <p:cNvPicPr>
            <a:picLocks noChangeAspect="1"/>
          </p:cNvPicPr>
          <p:nvPr/>
        </p:nvPicPr>
        <p:blipFill>
          <a:blip r:embed="rId6"/>
          <a:stretch>
            <a:fillRect/>
          </a:stretch>
        </p:blipFill>
        <p:spPr>
          <a:xfrm>
            <a:off x="336925" y="1881319"/>
            <a:ext cx="5400000" cy="4460586"/>
          </a:xfrm>
          <a:prstGeom prst="rect">
            <a:avLst/>
          </a:prstGeom>
        </p:spPr>
      </p:pic>
      <p:pic>
        <p:nvPicPr>
          <p:cNvPr id="3" name="图片 2"/>
          <p:cNvPicPr>
            <a:picLocks noChangeAspect="1"/>
          </p:cNvPicPr>
          <p:nvPr/>
        </p:nvPicPr>
        <p:blipFill>
          <a:blip r:embed="rId7"/>
          <a:stretch>
            <a:fillRect/>
          </a:stretch>
        </p:blipFill>
        <p:spPr>
          <a:xfrm>
            <a:off x="585121" y="3169205"/>
            <a:ext cx="6428571" cy="2580952"/>
          </a:xfrm>
          <a:prstGeom prst="rect">
            <a:avLst/>
          </a:prstGeom>
        </p:spPr>
      </p:pic>
      <p:pic>
        <p:nvPicPr>
          <p:cNvPr id="6" name="图片 5"/>
          <p:cNvPicPr>
            <a:picLocks noChangeAspect="1"/>
          </p:cNvPicPr>
          <p:nvPr/>
        </p:nvPicPr>
        <p:blipFill>
          <a:blip r:embed="rId8"/>
          <a:stretch>
            <a:fillRect/>
          </a:stretch>
        </p:blipFill>
        <p:spPr>
          <a:xfrm>
            <a:off x="2912824" y="3775225"/>
            <a:ext cx="6428571" cy="2247619"/>
          </a:xfrm>
          <a:prstGeom prst="rect">
            <a:avLst/>
          </a:prstGeom>
        </p:spPr>
      </p:pic>
      <p:pic>
        <p:nvPicPr>
          <p:cNvPr id="5" name="图片 4"/>
          <p:cNvPicPr>
            <a:picLocks noChangeAspect="1"/>
          </p:cNvPicPr>
          <p:nvPr/>
        </p:nvPicPr>
        <p:blipFill>
          <a:blip r:embed="rId9"/>
          <a:stretch>
            <a:fillRect/>
          </a:stretch>
        </p:blipFill>
        <p:spPr>
          <a:xfrm>
            <a:off x="6451765" y="1678720"/>
            <a:ext cx="5438095" cy="1866667"/>
          </a:xfrm>
          <a:prstGeom prst="rect">
            <a:avLst/>
          </a:prstGeom>
        </p:spPr>
      </p:pic>
      <p:pic>
        <p:nvPicPr>
          <p:cNvPr id="8" name="图片 7"/>
          <p:cNvPicPr>
            <a:picLocks noChangeAspect="1"/>
          </p:cNvPicPr>
          <p:nvPr/>
        </p:nvPicPr>
        <p:blipFill>
          <a:blip r:embed="rId10"/>
          <a:stretch>
            <a:fillRect/>
          </a:stretch>
        </p:blipFill>
        <p:spPr>
          <a:xfrm>
            <a:off x="5968188" y="4691843"/>
            <a:ext cx="5942857" cy="1628571"/>
          </a:xfrm>
          <a:prstGeom prst="rect">
            <a:avLst/>
          </a:prstGeom>
        </p:spPr>
      </p:pic>
      <p:sp>
        <p:nvSpPr>
          <p:cNvPr id="23" name="椭圆 22"/>
          <p:cNvSpPr>
            <a:spLocks noChangeAspect="1"/>
          </p:cNvSpPr>
          <p:nvPr/>
        </p:nvSpPr>
        <p:spPr>
          <a:xfrm>
            <a:off x="3649953" y="814317"/>
            <a:ext cx="5205195" cy="5205195"/>
          </a:xfrm>
          <a:prstGeom prst="ellipse">
            <a:avLst/>
          </a:prstGeom>
          <a:solidFill>
            <a:srgbClr val="41D329">
              <a:alpha val="63000"/>
            </a:srgbClr>
          </a:solidFill>
          <a:ln w="38100">
            <a:solidFill>
              <a:srgbClr val="22E6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600" dirty="0">
                <a:solidFill>
                  <a:srgbClr val="FF0000"/>
                </a:solidFill>
                <a:latin typeface="黑体" panose="02010609060101010101" pitchFamily="49" charset="-122"/>
                <a:ea typeface="黑体" panose="02010609060101010101" pitchFamily="49" charset="-122"/>
              </a:rPr>
              <a:t>校园</a:t>
            </a:r>
            <a:r>
              <a:rPr lang="zh-CN" altLang="en-US" sz="6600" dirty="0" smtClean="0">
                <a:solidFill>
                  <a:srgbClr val="FF0000"/>
                </a:solidFill>
                <a:latin typeface="黑体" panose="02010609060101010101" pitchFamily="49" charset="-122"/>
                <a:ea typeface="黑体" panose="02010609060101010101" pitchFamily="49" charset="-122"/>
              </a:rPr>
              <a:t>安全</a:t>
            </a:r>
            <a:endParaRPr lang="en-US" altLang="zh-CN" sz="6600" dirty="0" smtClean="0">
              <a:solidFill>
                <a:srgbClr val="FF0000"/>
              </a:solidFill>
              <a:latin typeface="黑体" panose="02010609060101010101" pitchFamily="49" charset="-122"/>
              <a:ea typeface="黑体" panose="02010609060101010101" pitchFamily="49" charset="-122"/>
            </a:endParaRPr>
          </a:p>
          <a:p>
            <a:pPr algn="ctr"/>
            <a:endParaRPr lang="en-US" altLang="zh-CN" sz="6600" dirty="0" smtClean="0">
              <a:solidFill>
                <a:srgbClr val="FF0000"/>
              </a:solidFill>
              <a:latin typeface="黑体" panose="02010609060101010101" pitchFamily="49" charset="-122"/>
              <a:ea typeface="黑体" panose="02010609060101010101" pitchFamily="49" charset="-122"/>
            </a:endParaRPr>
          </a:p>
          <a:p>
            <a:pPr algn="ctr"/>
            <a:r>
              <a:rPr lang="zh-CN" altLang="en-US" sz="6600" dirty="0" smtClean="0">
                <a:solidFill>
                  <a:srgbClr val="FF0000"/>
                </a:solidFill>
                <a:latin typeface="黑体" panose="02010609060101010101" pitchFamily="49" charset="-122"/>
                <a:ea typeface="黑体" panose="02010609060101010101" pitchFamily="49" charset="-122"/>
              </a:rPr>
              <a:t>形势</a:t>
            </a:r>
            <a:r>
              <a:rPr lang="zh-CN" altLang="en-US" sz="6600" dirty="0">
                <a:solidFill>
                  <a:srgbClr val="FF0000"/>
                </a:solidFill>
                <a:latin typeface="黑体" panose="02010609060101010101" pitchFamily="49" charset="-122"/>
                <a:ea typeface="黑体" panose="02010609060101010101" pitchFamily="49" charset="-122"/>
              </a:rPr>
              <a:t>严峻</a:t>
            </a:r>
          </a:p>
          <a:p>
            <a:pPr algn="ctr"/>
            <a:endParaRPr lang="zh-CN" altLang="en-US" sz="40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7319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5" y="484717"/>
              <a:ext cx="3388405"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移动巡查</a:t>
              </a:r>
              <a:r>
                <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rPr>
                <a:t>——</a:t>
              </a:r>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单兵</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412343"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169021" y="1571784"/>
            <a:ext cx="4069442" cy="2862322"/>
          </a:xfrm>
          <a:prstGeom prst="rect">
            <a:avLst/>
          </a:prstGeom>
        </p:spPr>
        <p:txBody>
          <a:bodyPr wrap="square">
            <a:spAutoFit/>
          </a:bodyPr>
          <a:lstStyle/>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保安人员在执法工作中遇到争执、冲突等其他突发状况时，可通过手持单兵系统，及时记录下现场情况，通过</a:t>
            </a:r>
            <a:r>
              <a:rPr lang="en-US" altLang="zh-CN" sz="2000" dirty="0">
                <a:solidFill>
                  <a:schemeClr val="bg1"/>
                </a:solidFill>
                <a:latin typeface="微软雅黑" pitchFamily="34" charset="-122"/>
                <a:ea typeface="微软雅黑" pitchFamily="34" charset="-122"/>
              </a:rPr>
              <a:t>3G\4G</a:t>
            </a:r>
            <a:r>
              <a:rPr lang="zh-CN" altLang="zh-CN" sz="2000" dirty="0">
                <a:solidFill>
                  <a:schemeClr val="bg1"/>
                </a:solidFill>
                <a:latin typeface="微软雅黑" pitchFamily="34" charset="-122"/>
                <a:ea typeface="微软雅黑" pitchFamily="34" charset="-122"/>
              </a:rPr>
              <a:t>网络上传平台，为取证执法提供便利</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军工设计，操作简单方便</a:t>
            </a:r>
            <a:endParaRPr lang="en-US" altLang="zh-CN" sz="2000" dirty="0">
              <a:solidFill>
                <a:schemeClr val="bg1"/>
              </a:solidFill>
              <a:latin typeface="微软雅黑" pitchFamily="34" charset="-122"/>
              <a:ea typeface="微软雅黑" pitchFamily="34" charset="-122"/>
              <a:cs typeface="Arial" charset="0"/>
            </a:endParaRPr>
          </a:p>
        </p:txBody>
      </p:sp>
      <p:pic>
        <p:nvPicPr>
          <p:cNvPr id="22" name="Picture 4"/>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361986" y="1367971"/>
            <a:ext cx="7830014" cy="4376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AutoShape 8"/>
          <p:cNvSpPr>
            <a:spLocks noChangeArrowheads="1"/>
          </p:cNvSpPr>
          <p:nvPr/>
        </p:nvSpPr>
        <p:spPr bwMode="gray">
          <a:xfrm>
            <a:off x="-7856672" y="697633"/>
            <a:ext cx="7779659" cy="4788232"/>
          </a:xfrm>
          <a:prstGeom prst="roundRect">
            <a:avLst>
              <a:gd name="adj" fmla="val 16667"/>
            </a:avLst>
          </a:prstGeom>
          <a:blipFill>
            <a:blip r:embed="rId5"/>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3744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6.25E-7 -4.44444E-6 L 1.00352 0.05209 " pathEditMode="relative" rAng="0" ptsTypes="AA">
                                      <p:cBhvr>
                                        <p:cTn id="6" dur="2000" fill="hold"/>
                                        <p:tgtEl>
                                          <p:spTgt spid="13"/>
                                        </p:tgtEl>
                                        <p:attrNameLst>
                                          <p:attrName>ppt_x</p:attrName>
                                          <p:attrName>ppt_y</p:attrName>
                                        </p:attrNameLst>
                                      </p:cBhvr>
                                      <p:rCtr x="50169" y="25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5" y="484717"/>
              <a:ext cx="3388405"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移动巡查</a:t>
              </a:r>
              <a:r>
                <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rPr>
                <a:t>——</a:t>
              </a:r>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车载系统</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412343"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169021" y="1571784"/>
            <a:ext cx="4069442" cy="2862322"/>
          </a:xfrm>
          <a:prstGeom prst="rect">
            <a:avLst/>
          </a:prstGeom>
        </p:spPr>
        <p:txBody>
          <a:bodyPr wrap="square">
            <a:spAutoFit/>
          </a:bodyPr>
          <a:lstStyle/>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rPr>
              <a:t>校</a:t>
            </a:r>
            <a:r>
              <a:rPr lang="zh-CN" altLang="zh-CN" sz="2000" dirty="0">
                <a:solidFill>
                  <a:schemeClr val="bg1"/>
                </a:solidFill>
                <a:latin typeface="微软雅黑" pitchFamily="34" charset="-122"/>
                <a:ea typeface="微软雅黑" pitchFamily="34" charset="-122"/>
              </a:rPr>
              <a:t>园巡逻车辆实时的音视频信息、报警信息、卫星定位信息的全方位监控</a:t>
            </a:r>
            <a:endParaRPr lang="en-US" altLang="zh-CN" sz="2000" dirty="0">
              <a:solidFill>
                <a:schemeClr val="bg1"/>
              </a:solidFill>
              <a:latin typeface="微软雅黑" pitchFamily="34" charset="-122"/>
              <a:ea typeface="微软雅黑" pitchFamily="34" charset="-122"/>
            </a:endParaRPr>
          </a:p>
          <a:p>
            <a:pPr marL="342900" indent="-342900">
              <a:lnSpc>
                <a:spcPct val="150000"/>
              </a:lnSpc>
              <a:buClr>
                <a:schemeClr val="bg1"/>
              </a:buClr>
              <a:buFont typeface="Wingdings" panose="05000000000000000000" pitchFamily="2" charset="2"/>
              <a:buChar char="Ø"/>
            </a:pPr>
            <a:r>
              <a:rPr lang="zh-CN" altLang="zh-CN" sz="2000" dirty="0">
                <a:solidFill>
                  <a:schemeClr val="bg1"/>
                </a:solidFill>
                <a:latin typeface="微软雅黑" pitchFamily="34" charset="-122"/>
                <a:ea typeface="微软雅黑" pitchFamily="34" charset="-122"/>
              </a:rPr>
              <a:t>实时了解巡逻车状况，提高安保人员的快速反应能力以及面对重大</a:t>
            </a:r>
            <a:r>
              <a:rPr lang="en-US" altLang="zh-CN" sz="2000" dirty="0">
                <a:solidFill>
                  <a:schemeClr val="bg1"/>
                </a:solidFill>
                <a:latin typeface="微软雅黑" pitchFamily="34" charset="-122"/>
                <a:ea typeface="微软雅黑" pitchFamily="34" charset="-122"/>
              </a:rPr>
              <a:t> </a:t>
            </a:r>
            <a:r>
              <a:rPr lang="zh-CN" altLang="zh-CN" sz="2000" dirty="0">
                <a:solidFill>
                  <a:schemeClr val="bg1"/>
                </a:solidFill>
                <a:latin typeface="微软雅黑" pitchFamily="34" charset="-122"/>
                <a:ea typeface="微软雅黑" pitchFamily="34" charset="-122"/>
              </a:rPr>
              <a:t>事件的应急响应速度</a:t>
            </a:r>
            <a:r>
              <a:rPr lang="zh-CN" altLang="en-US" sz="2000" dirty="0">
                <a:solidFill>
                  <a:schemeClr val="bg1"/>
                </a:solidFill>
                <a:latin typeface="微软雅黑" pitchFamily="34" charset="-122"/>
                <a:ea typeface="微软雅黑" pitchFamily="34" charset="-122"/>
              </a:rPr>
              <a:t>。</a:t>
            </a:r>
            <a:endParaRPr lang="en-US" altLang="zh-CN" sz="2000" dirty="0">
              <a:solidFill>
                <a:schemeClr val="bg1"/>
              </a:solidFill>
              <a:latin typeface="微软雅黑" pitchFamily="34" charset="-122"/>
              <a:ea typeface="微软雅黑" pitchFamily="34" charset="-122"/>
              <a:cs typeface="Arial" charset="0"/>
            </a:endParaRPr>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7484" y="1367969"/>
            <a:ext cx="7766587" cy="4376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组合 2"/>
          <p:cNvGrpSpPr/>
          <p:nvPr/>
        </p:nvGrpSpPr>
        <p:grpSpPr>
          <a:xfrm>
            <a:off x="-7856672" y="697633"/>
            <a:ext cx="7779659" cy="4788232"/>
            <a:chOff x="-7856672" y="697633"/>
            <a:chExt cx="7779659" cy="4788232"/>
          </a:xfrm>
        </p:grpSpPr>
        <p:sp>
          <p:nvSpPr>
            <p:cNvPr id="13" name="AutoShape 8"/>
            <p:cNvSpPr>
              <a:spLocks noChangeArrowheads="1"/>
            </p:cNvSpPr>
            <p:nvPr/>
          </p:nvSpPr>
          <p:spPr bwMode="gray">
            <a:xfrm>
              <a:off x="-7856672" y="697633"/>
              <a:ext cx="7779659" cy="4788232"/>
            </a:xfrm>
            <a:prstGeom prst="roundRect">
              <a:avLst>
                <a:gd name="adj" fmla="val 16667"/>
              </a:avLst>
            </a:prstGeom>
            <a:blipFill>
              <a:blip r:embed="rId5"/>
              <a:stretch>
                <a:fillRect/>
              </a:stretch>
            </a:blipFill>
            <a:ln w="38100">
              <a:solidFill>
                <a:schemeClr val="bg2"/>
              </a:solidFill>
              <a:round/>
              <a:headEnd/>
              <a:tailEnd/>
            </a:ln>
          </p:spPr>
          <p:txBody>
            <a:bodyPr wrap="none" lIns="92075" tIns="46038" rIns="92075" bIns="46038"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85725" indent="-85725" algn="ctr">
                <a:defRPr/>
              </a:pPr>
              <a:endParaRPr lang="en-US" altLang="ko-KR" sz="3200" dirty="0">
                <a:solidFill>
                  <a:schemeClr val="bg1"/>
                </a:solidFill>
                <a:latin typeface="微软雅黑" panose="020B0503020204020204" pitchFamily="34" charset="-122"/>
                <a:ea typeface="微软雅黑" panose="020B0503020204020204" pitchFamily="34" charset="-122"/>
              </a:endParaRPr>
            </a:p>
          </p:txBody>
        </p:sp>
        <p:sp>
          <p:nvSpPr>
            <p:cNvPr id="2" name="矩形 1"/>
            <p:cNvSpPr/>
            <p:nvPr/>
          </p:nvSpPr>
          <p:spPr>
            <a:xfrm>
              <a:off x="-3657600" y="5029200"/>
              <a:ext cx="3467100" cy="190500"/>
            </a:xfrm>
            <a:prstGeom prst="rect">
              <a:avLst/>
            </a:prstGeom>
            <a:solidFill>
              <a:schemeClr val="bg2">
                <a:lumMod val="50000"/>
                <a:alpha val="9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51868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4.44444E-6 L 1.00664 0.06598 " pathEditMode="relative" rAng="0" ptsTypes="AA">
                                      <p:cBhvr>
                                        <p:cTn id="6" dur="2000" fill="hold"/>
                                        <p:tgtEl>
                                          <p:spTgt spid="3"/>
                                        </p:tgtEl>
                                        <p:attrNameLst>
                                          <p:attrName>ppt_x</p:attrName>
                                          <p:attrName>ppt_y</p:attrName>
                                        </p:attrNameLst>
                                      </p:cBhvr>
                                      <p:rCtr x="50326" y="328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79581"/>
            <a:chOff x="-13648" y="466801"/>
            <a:chExt cx="11869753" cy="479581"/>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目录</a:t>
              </a:r>
              <a:endParaRPr lang="en-US" altLang="zh-CN" sz="2400" b="1" dirty="0">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2" name="组合 61"/>
          <p:cNvGrpSpPr/>
          <p:nvPr/>
        </p:nvGrpSpPr>
        <p:grpSpPr>
          <a:xfrm>
            <a:off x="2286000" y="991486"/>
            <a:ext cx="1463589" cy="647401"/>
            <a:chOff x="2215144" y="982844"/>
            <a:chExt cx="1385306" cy="842781"/>
          </a:xfrm>
        </p:grpSpPr>
        <p:sp>
          <p:nvSpPr>
            <p:cNvPr id="63" name="平行四边形 62"/>
            <p:cNvSpPr/>
            <p:nvPr/>
          </p:nvSpPr>
          <p:spPr>
            <a:xfrm>
              <a:off x="2215144" y="982844"/>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64" name="文本框 63"/>
            <p:cNvSpPr txBox="1"/>
            <p:nvPr/>
          </p:nvSpPr>
          <p:spPr>
            <a:xfrm>
              <a:off x="2533650" y="1019513"/>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1</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65" name="组合 64"/>
          <p:cNvGrpSpPr/>
          <p:nvPr/>
        </p:nvGrpSpPr>
        <p:grpSpPr>
          <a:xfrm>
            <a:off x="2286000" y="1823613"/>
            <a:ext cx="1463589" cy="647401"/>
            <a:chOff x="2215144" y="2033848"/>
            <a:chExt cx="1385306" cy="842781"/>
          </a:xfrm>
        </p:grpSpPr>
        <p:sp>
          <p:nvSpPr>
            <p:cNvPr id="66" name="平行四边形 65"/>
            <p:cNvSpPr/>
            <p:nvPr/>
          </p:nvSpPr>
          <p:spPr>
            <a:xfrm>
              <a:off x="2215144" y="2033848"/>
              <a:ext cx="1120898" cy="842781"/>
            </a:xfrm>
            <a:prstGeom prst="parallelogram">
              <a:avLst>
                <a:gd name="adj" fmla="val 48207"/>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4" name="文本框 73"/>
            <p:cNvSpPr txBox="1"/>
            <p:nvPr/>
          </p:nvSpPr>
          <p:spPr>
            <a:xfrm>
              <a:off x="2533650" y="20496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2</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5" name="组合 74"/>
          <p:cNvGrpSpPr/>
          <p:nvPr/>
        </p:nvGrpSpPr>
        <p:grpSpPr>
          <a:xfrm>
            <a:off x="2286000" y="2655741"/>
            <a:ext cx="1463589" cy="647401"/>
            <a:chOff x="2215144" y="3084852"/>
            <a:chExt cx="1385306" cy="842781"/>
          </a:xfrm>
        </p:grpSpPr>
        <p:sp>
          <p:nvSpPr>
            <p:cNvPr id="76" name="平行四边形 75"/>
            <p:cNvSpPr/>
            <p:nvPr/>
          </p:nvSpPr>
          <p:spPr>
            <a:xfrm>
              <a:off x="2215144" y="3084852"/>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7" name="文本框 76"/>
            <p:cNvSpPr txBox="1"/>
            <p:nvPr/>
          </p:nvSpPr>
          <p:spPr>
            <a:xfrm>
              <a:off x="2533650" y="31164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3</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8" name="组合 77"/>
          <p:cNvGrpSpPr/>
          <p:nvPr/>
        </p:nvGrpSpPr>
        <p:grpSpPr>
          <a:xfrm>
            <a:off x="2286000" y="3487869"/>
            <a:ext cx="1463589" cy="647401"/>
            <a:chOff x="2215144" y="4135856"/>
            <a:chExt cx="1385306" cy="842781"/>
          </a:xfrm>
        </p:grpSpPr>
        <p:sp>
          <p:nvSpPr>
            <p:cNvPr id="79" name="平行四边形 78"/>
            <p:cNvSpPr/>
            <p:nvPr/>
          </p:nvSpPr>
          <p:spPr>
            <a:xfrm>
              <a:off x="2215144" y="4135856"/>
              <a:ext cx="1120898" cy="842781"/>
            </a:xfrm>
            <a:prstGeom prst="parallelogram">
              <a:avLst>
                <a:gd name="adj" fmla="val 48207"/>
              </a:avLst>
            </a:prstGeom>
            <a:solidFill>
              <a:srgbClr val="C5D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0" name="文本框 79"/>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4</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81" name="组合 80"/>
          <p:cNvGrpSpPr/>
          <p:nvPr/>
        </p:nvGrpSpPr>
        <p:grpSpPr>
          <a:xfrm>
            <a:off x="2286000" y="4319997"/>
            <a:ext cx="1463589" cy="647401"/>
            <a:chOff x="2215144" y="5186859"/>
            <a:chExt cx="1385306" cy="842781"/>
          </a:xfrm>
        </p:grpSpPr>
        <p:sp>
          <p:nvSpPr>
            <p:cNvPr id="82" name="平行四边形 81"/>
            <p:cNvSpPr/>
            <p:nvPr/>
          </p:nvSpPr>
          <p:spPr>
            <a:xfrm>
              <a:off x="2215144" y="5186859"/>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3" name="文本框 82"/>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5</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85" name="平行四边形 84"/>
          <p:cNvSpPr/>
          <p:nvPr/>
        </p:nvSpPr>
        <p:spPr>
          <a:xfrm>
            <a:off x="3470239" y="971550"/>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7" name="平行四边形 86"/>
          <p:cNvSpPr/>
          <p:nvPr/>
        </p:nvSpPr>
        <p:spPr>
          <a:xfrm>
            <a:off x="3470239" y="1803678"/>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rgbClr val="FF0000"/>
              </a:solidFill>
              <a:latin typeface="微软雅黑" panose="020B0503020204020204" pitchFamily="34" charset="-122"/>
              <a:ea typeface="微软雅黑" panose="020B0503020204020204" pitchFamily="34" charset="-122"/>
            </a:endParaRPr>
          </a:p>
        </p:txBody>
      </p:sp>
      <p:sp>
        <p:nvSpPr>
          <p:cNvPr id="88" name="矩形 87"/>
          <p:cNvSpPr/>
          <p:nvPr/>
        </p:nvSpPr>
        <p:spPr>
          <a:xfrm>
            <a:off x="4337549" y="2734901"/>
            <a:ext cx="467420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移动巡查子系统</a:t>
            </a:r>
          </a:p>
        </p:txBody>
      </p:sp>
      <p:sp>
        <p:nvSpPr>
          <p:cNvPr id="97" name="平行四边形 96"/>
          <p:cNvSpPr/>
          <p:nvPr/>
        </p:nvSpPr>
        <p:spPr>
          <a:xfrm>
            <a:off x="3470239" y="2635806"/>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06" name="平行四边形 105"/>
          <p:cNvSpPr/>
          <p:nvPr/>
        </p:nvSpPr>
        <p:spPr>
          <a:xfrm>
            <a:off x="3470239" y="3467934"/>
            <a:ext cx="6781631" cy="647401"/>
          </a:xfrm>
          <a:prstGeom prst="parallelogram">
            <a:avLst>
              <a:gd name="adj" fmla="val 48207"/>
            </a:avLst>
          </a:prstGeom>
          <a:solidFill>
            <a:srgbClr val="C5D5E9"/>
          </a:solid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14" name="矩形 113"/>
          <p:cNvSpPr/>
          <p:nvPr/>
        </p:nvSpPr>
        <p:spPr>
          <a:xfrm>
            <a:off x="4337549" y="4399156"/>
            <a:ext cx="5856760"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门禁、报警、信息发布子系统</a:t>
            </a:r>
          </a:p>
        </p:txBody>
      </p:sp>
      <p:sp>
        <p:nvSpPr>
          <p:cNvPr id="123" name="平行四边形 122"/>
          <p:cNvSpPr/>
          <p:nvPr/>
        </p:nvSpPr>
        <p:spPr>
          <a:xfrm>
            <a:off x="3470239" y="4300061"/>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grpSp>
        <p:nvGrpSpPr>
          <p:cNvPr id="132" name="组合 131"/>
          <p:cNvGrpSpPr/>
          <p:nvPr/>
        </p:nvGrpSpPr>
        <p:grpSpPr>
          <a:xfrm>
            <a:off x="2286000" y="5226071"/>
            <a:ext cx="1463589" cy="647401"/>
            <a:chOff x="2215144" y="4135856"/>
            <a:chExt cx="1385306" cy="842781"/>
          </a:xfrm>
        </p:grpSpPr>
        <p:sp>
          <p:nvSpPr>
            <p:cNvPr id="133" name="平行四边形 132"/>
            <p:cNvSpPr/>
            <p:nvPr/>
          </p:nvSpPr>
          <p:spPr>
            <a:xfrm>
              <a:off x="2215144" y="4135856"/>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4" name="文本框 133"/>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6</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135" name="组合 134"/>
          <p:cNvGrpSpPr/>
          <p:nvPr/>
        </p:nvGrpSpPr>
        <p:grpSpPr>
          <a:xfrm>
            <a:off x="2286000" y="6058199"/>
            <a:ext cx="1463589" cy="647401"/>
            <a:chOff x="2215144" y="5186859"/>
            <a:chExt cx="1385306" cy="842781"/>
          </a:xfrm>
        </p:grpSpPr>
        <p:sp>
          <p:nvSpPr>
            <p:cNvPr id="136" name="平行四边形 135"/>
            <p:cNvSpPr/>
            <p:nvPr/>
          </p:nvSpPr>
          <p:spPr>
            <a:xfrm>
              <a:off x="2215144" y="5186859"/>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7" name="文本框 136"/>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7</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138" name="矩形 137"/>
          <p:cNvSpPr/>
          <p:nvPr/>
        </p:nvSpPr>
        <p:spPr>
          <a:xfrm>
            <a:off x="4337548" y="5305230"/>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云存储子系统</a:t>
            </a:r>
          </a:p>
        </p:txBody>
      </p:sp>
      <p:sp>
        <p:nvSpPr>
          <p:cNvPr id="139" name="平行四边形 138"/>
          <p:cNvSpPr/>
          <p:nvPr/>
        </p:nvSpPr>
        <p:spPr>
          <a:xfrm>
            <a:off x="3470239" y="5206135"/>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0" name="矩形 139"/>
          <p:cNvSpPr/>
          <p:nvPr/>
        </p:nvSpPr>
        <p:spPr>
          <a:xfrm>
            <a:off x="4337549" y="6137358"/>
            <a:ext cx="438329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系统特色</a:t>
            </a:r>
          </a:p>
        </p:txBody>
      </p:sp>
      <p:sp>
        <p:nvSpPr>
          <p:cNvPr id="141" name="平行四边形 140"/>
          <p:cNvSpPr/>
          <p:nvPr/>
        </p:nvSpPr>
        <p:spPr>
          <a:xfrm>
            <a:off x="3470239" y="6038263"/>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2" name="矩形 141"/>
          <p:cNvSpPr/>
          <p:nvPr/>
        </p:nvSpPr>
        <p:spPr>
          <a:xfrm>
            <a:off x="4086094" y="1013531"/>
            <a:ext cx="3774921" cy="584775"/>
          </a:xfrm>
          <a:prstGeom prst="rect">
            <a:avLst/>
          </a:prstGeom>
          <a:ln>
            <a:noFill/>
          </a:ln>
        </p:spPr>
        <p:txBody>
          <a:bodyPr wrap="square">
            <a:spAutoFit/>
          </a:bodyPr>
          <a:lstStyle/>
          <a:p>
            <a:pPr algn="ctr" eaLnBrk="0" hangingPunct="0"/>
            <a:r>
              <a:rPr lang="zh-CN" altLang="en-US" sz="3200" b="1" dirty="0">
                <a:latin typeface="微软雅黑" panose="020B0503020204020204" pitchFamily="34" charset="-122"/>
                <a:ea typeface="微软雅黑" panose="020B0503020204020204" pitchFamily="34" charset="-122"/>
              </a:rPr>
              <a:t>视频监控子系统</a:t>
            </a:r>
            <a:endParaRPr lang="en-US" altLang="zh-CN" sz="3200" b="1" dirty="0">
              <a:latin typeface="微软雅黑" panose="020B0503020204020204" pitchFamily="34" charset="-122"/>
              <a:ea typeface="微软雅黑" panose="020B0503020204020204" pitchFamily="34" charset="-122"/>
            </a:endParaRPr>
          </a:p>
        </p:txBody>
      </p:sp>
      <p:sp>
        <p:nvSpPr>
          <p:cNvPr id="44" name="矩形 43"/>
          <p:cNvSpPr/>
          <p:nvPr/>
        </p:nvSpPr>
        <p:spPr>
          <a:xfrm>
            <a:off x="4337548" y="1902773"/>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车辆管理子系统</a:t>
            </a:r>
          </a:p>
        </p:txBody>
      </p:sp>
      <p:sp>
        <p:nvSpPr>
          <p:cNvPr id="45" name="矩形 44"/>
          <p:cNvSpPr/>
          <p:nvPr/>
        </p:nvSpPr>
        <p:spPr>
          <a:xfrm>
            <a:off x="4337548" y="3567029"/>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人脸识别子系统</a:t>
            </a:r>
          </a:p>
        </p:txBody>
      </p:sp>
    </p:spTree>
    <p:extLst>
      <p:ext uri="{BB962C8B-B14F-4D97-AF65-F5344CB8AC3E}">
        <p14:creationId xmlns:p14="http://schemas.microsoft.com/office/powerpoint/2010/main" val="22083863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2567883"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人脸识别</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2047703" y="4625291"/>
            <a:ext cx="3725465" cy="1343247"/>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随着高校的开放性增大，导致一些危险人员也混入校园对师生的安全造成隐患。</a:t>
            </a:r>
          </a:p>
        </p:txBody>
      </p:sp>
      <p:sp>
        <p:nvSpPr>
          <p:cNvPr id="11" name="矩形 10"/>
          <p:cNvSpPr/>
          <p:nvPr/>
        </p:nvSpPr>
        <p:spPr>
          <a:xfrm>
            <a:off x="6669834" y="4625291"/>
            <a:ext cx="3770951" cy="1343246"/>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学校大部分安全问题往往出现在宿舍，包括偷盗等问题</a:t>
            </a:r>
            <a:endParaRPr lang="en-US" altLang="zh-CN" dirty="0">
              <a:latin typeface="微软雅黑" panose="020B0503020204020204" pitchFamily="34" charset="-122"/>
              <a:ea typeface="微软雅黑" panose="020B0503020204020204" pitchFamily="34" charset="-122"/>
            </a:endParaRPr>
          </a:p>
        </p:txBody>
      </p:sp>
      <p:sp>
        <p:nvSpPr>
          <p:cNvPr id="13" name="矩形 12"/>
          <p:cNvSpPr/>
          <p:nvPr/>
        </p:nvSpPr>
        <p:spPr>
          <a:xfrm>
            <a:off x="2047703" y="1516509"/>
            <a:ext cx="3725147" cy="864212"/>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微软雅黑" panose="020B0503020204020204" pitchFamily="34" charset="-122"/>
                <a:ea typeface="微软雅黑" panose="020B0503020204020204" pitchFamily="34" charset="-122"/>
              </a:rPr>
              <a:t>校园出入口</a:t>
            </a:r>
          </a:p>
        </p:txBody>
      </p:sp>
      <p:sp>
        <p:nvSpPr>
          <p:cNvPr id="14" name="矩形 13"/>
          <p:cNvSpPr/>
          <p:nvPr/>
        </p:nvSpPr>
        <p:spPr>
          <a:xfrm>
            <a:off x="6671274" y="1516508"/>
            <a:ext cx="3753647" cy="841139"/>
          </a:xfrm>
          <a:prstGeom prst="rect">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微软雅黑" panose="020B0503020204020204" pitchFamily="34" charset="-122"/>
                <a:ea typeface="微软雅黑" panose="020B0503020204020204" pitchFamily="34" charset="-122"/>
              </a:rPr>
              <a:t>宿舍出入口</a:t>
            </a:r>
          </a:p>
        </p:txBody>
      </p:sp>
      <p:pic>
        <p:nvPicPr>
          <p:cNvPr id="3074" name="Picture 2" descr="C:\Users\hushengshuang\Downloads\065a237c2231f6826e260f6a98c0aa1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47703" y="2357647"/>
            <a:ext cx="3725465" cy="2267644"/>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hushengshuang\Downloads\e26f45151d9c8b343e07f0c09f6cf83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9833" y="2357647"/>
            <a:ext cx="3770951" cy="2267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6622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5" y="484717"/>
              <a:ext cx="5017740"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人脸识别</a:t>
              </a:r>
              <a:r>
                <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rPr>
                <a:t>——</a:t>
              </a:r>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人脸信息采集、存储</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228571" y="1589717"/>
            <a:ext cx="4069442" cy="3731278"/>
          </a:xfrm>
          <a:prstGeom prst="rect">
            <a:avLst/>
          </a:prstGeom>
        </p:spPr>
        <p:txBody>
          <a:bodyPr wrap="square">
            <a:spAutoFit/>
          </a:bodyPr>
          <a:lstStyle/>
          <a:p>
            <a:pPr marL="342900" indent="-342900">
              <a:lnSpc>
                <a:spcPct val="150000"/>
              </a:lnSpc>
              <a:buClr>
                <a:schemeClr val="bg1"/>
              </a:buClr>
              <a:buSzPct val="100000"/>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rPr>
              <a:t>在校园的出入口、寝室</a:t>
            </a:r>
            <a:r>
              <a:rPr lang="zh-CN" altLang="zh-CN" sz="2000" dirty="0">
                <a:solidFill>
                  <a:schemeClr val="bg1"/>
                </a:solidFill>
                <a:latin typeface="微软雅黑" pitchFamily="34" charset="-122"/>
                <a:ea typeface="微软雅黑" pitchFamily="34" charset="-122"/>
              </a:rPr>
              <a:t>等</a:t>
            </a:r>
            <a:r>
              <a:rPr lang="en-US" altLang="zh-CN" sz="2000" dirty="0">
                <a:solidFill>
                  <a:schemeClr val="bg1"/>
                </a:solidFill>
                <a:latin typeface="微软雅黑" pitchFamily="34" charset="-122"/>
                <a:ea typeface="微软雅黑" pitchFamily="34" charset="-122"/>
              </a:rPr>
              <a:t>    </a:t>
            </a:r>
            <a:r>
              <a:rPr lang="zh-CN" altLang="zh-CN" sz="2000" dirty="0">
                <a:solidFill>
                  <a:schemeClr val="bg1"/>
                </a:solidFill>
                <a:latin typeface="微软雅黑" pitchFamily="34" charset="-122"/>
                <a:ea typeface="微软雅黑" pitchFamily="34" charset="-122"/>
              </a:rPr>
              <a:t>位置部署专用于人脸检测的摄像机能够对经过设定区域的人员进行人脸检测、抓拍；</a:t>
            </a:r>
            <a:endParaRPr lang="en-US" altLang="zh-CN" sz="2000" dirty="0">
              <a:solidFill>
                <a:schemeClr val="bg1"/>
              </a:solidFill>
              <a:latin typeface="微软雅黑" pitchFamily="34" charset="-122"/>
              <a:ea typeface="微软雅黑" pitchFamily="34" charset="-122"/>
              <a:cs typeface="Arial" charset="0"/>
            </a:endParaRPr>
          </a:p>
          <a:p>
            <a:pPr marL="342900" indent="-342900">
              <a:lnSpc>
                <a:spcPct val="150000"/>
              </a:lnSpc>
              <a:buClr>
                <a:schemeClr val="bg1"/>
              </a:buClr>
              <a:buFont typeface="Wingdings" panose="05000000000000000000" pitchFamily="2" charset="2"/>
              <a:buChar char="Ø"/>
            </a:pPr>
            <a:r>
              <a:rPr lang="zh-CN" altLang="en-US" sz="2000" dirty="0">
                <a:solidFill>
                  <a:schemeClr val="bg1"/>
                </a:solidFill>
                <a:latin typeface="微软雅黑" pitchFamily="34" charset="-122"/>
                <a:ea typeface="微软雅黑" pitchFamily="34" charset="-122"/>
              </a:rPr>
              <a:t>抓拍信息管理，</a:t>
            </a:r>
            <a:r>
              <a:rPr lang="zh-CN" altLang="zh-CN" sz="2000" dirty="0">
                <a:solidFill>
                  <a:schemeClr val="bg1"/>
                </a:solidFill>
                <a:latin typeface="微软雅黑" pitchFamily="34" charset="-122"/>
                <a:ea typeface="微软雅黑" pitchFamily="34" charset="-122"/>
              </a:rPr>
              <a:t>把人脸照片、抓拍地点、抓拍时间等信息上传到人脸管理平台进行进行统一存储</a:t>
            </a:r>
            <a:endParaRPr lang="en-US" altLang="zh-CN" sz="2000" dirty="0">
              <a:solidFill>
                <a:schemeClr val="bg1"/>
              </a:solidFill>
              <a:latin typeface="微软雅黑" pitchFamily="34" charset="-122"/>
              <a:ea typeface="微软雅黑" pitchFamily="34" charset="-122"/>
              <a:cs typeface="Arial" charset="0"/>
            </a:endParaRPr>
          </a:p>
        </p:txBody>
      </p:sp>
      <p:pic>
        <p:nvPicPr>
          <p:cNvPr id="13" name="图片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6584" y="1385883"/>
            <a:ext cx="7661649" cy="4358145"/>
          </a:xfrm>
          <a:prstGeom prst="rect">
            <a:avLst/>
          </a:prstGeom>
        </p:spPr>
      </p:pic>
    </p:spTree>
    <p:extLst>
      <p:ext uri="{BB962C8B-B14F-4D97-AF65-F5344CB8AC3E}">
        <p14:creationId xmlns:p14="http://schemas.microsoft.com/office/powerpoint/2010/main" val="29907338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人脸识别</a:t>
              </a:r>
              <a:r>
                <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rPr>
                <a:t>——</a:t>
              </a:r>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黑名单实时布控、报警</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138925" y="1392500"/>
            <a:ext cx="4298011" cy="4579715"/>
          </a:xfrm>
          <a:prstGeom prst="rect">
            <a:avLst/>
          </a:prstGeom>
        </p:spPr>
        <p:txBody>
          <a:bodyPr wrap="square">
            <a:spAutoFit/>
          </a:bodyPr>
          <a:lstStyle/>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rPr>
              <a:t>黑名单导入功能，学校可以将公安机关通缉</a:t>
            </a:r>
            <a:r>
              <a:rPr lang="zh-CN" altLang="en-US" sz="2000" dirty="0">
                <a:solidFill>
                  <a:schemeClr val="bg1"/>
                </a:solidFill>
                <a:latin typeface="微软雅黑" pitchFamily="34" charset="-122"/>
                <a:ea typeface="微软雅黑" pitchFamily="34" charset="-122"/>
                <a:cs typeface="Arial" charset="0"/>
              </a:rPr>
              <a:t>的犯罪分子信息导入，或者一些有过前科的盗窃分子信息导入</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pPr>
            <a:r>
              <a:rPr lang="zh-CN" altLang="zh-CN" sz="2000" dirty="0">
                <a:solidFill>
                  <a:schemeClr val="bg1"/>
                </a:solidFill>
                <a:latin typeface="微软雅黑" pitchFamily="34" charset="-122"/>
                <a:ea typeface="微软雅黑" pitchFamily="34" charset="-122"/>
              </a:rPr>
              <a:t>人脸特征比对，如果人脸的相</a:t>
            </a:r>
            <a:r>
              <a:rPr lang="zh-CN" altLang="en-US" sz="2000" dirty="0">
                <a:solidFill>
                  <a:schemeClr val="bg1"/>
                </a:solidFill>
                <a:latin typeface="微软雅黑" pitchFamily="34" charset="-122"/>
                <a:ea typeface="微软雅黑" pitchFamily="34" charset="-122"/>
              </a:rPr>
              <a:t>似</a:t>
            </a:r>
            <a:r>
              <a:rPr lang="zh-CN" altLang="zh-CN" sz="2000" dirty="0">
                <a:solidFill>
                  <a:schemeClr val="bg1"/>
                </a:solidFill>
                <a:latin typeface="微软雅黑" pitchFamily="34" charset="-122"/>
                <a:ea typeface="微软雅黑" pitchFamily="34" charset="-122"/>
              </a:rPr>
              <a:t>度达到设定报警阀值，系统自动可通过声音等方式进行</a:t>
            </a:r>
            <a:r>
              <a:rPr lang="en-US" altLang="zh-CN" sz="2000" dirty="0">
                <a:solidFill>
                  <a:schemeClr val="bg1"/>
                </a:solidFill>
                <a:latin typeface="微软雅黑" pitchFamily="34" charset="-122"/>
                <a:ea typeface="微软雅黑" pitchFamily="34" charset="-122"/>
              </a:rPr>
              <a:t> </a:t>
            </a:r>
            <a:r>
              <a:rPr lang="zh-CN" altLang="zh-CN" sz="2000" dirty="0">
                <a:solidFill>
                  <a:schemeClr val="bg1"/>
                </a:solidFill>
                <a:latin typeface="微软雅黑" pitchFamily="34" charset="-122"/>
                <a:ea typeface="微软雅黑" pitchFamily="34" charset="-122"/>
              </a:rPr>
              <a:t>预警，提醒监控管理人员</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pPr>
            <a:r>
              <a:rPr lang="zh-CN" altLang="en-US" sz="2000" dirty="0">
                <a:solidFill>
                  <a:schemeClr val="bg1"/>
                </a:solidFill>
                <a:latin typeface="微软雅黑" pitchFamily="34" charset="-122"/>
                <a:ea typeface="微软雅黑" pitchFamily="34" charset="-122"/>
              </a:rPr>
              <a:t>通过有效的人脸识别达到预警功能</a:t>
            </a:r>
            <a:endParaRPr lang="en-US" altLang="zh-CN" sz="2000" dirty="0">
              <a:solidFill>
                <a:schemeClr val="bg1"/>
              </a:solidFill>
              <a:latin typeface="微软雅黑" pitchFamily="34" charset="-122"/>
              <a:ea typeface="微软雅黑" pitchFamily="34" charset="-122"/>
            </a:endParaRPr>
          </a:p>
          <a:p>
            <a:pPr>
              <a:lnSpc>
                <a:spcPct val="120000"/>
              </a:lnSpc>
              <a:buClr>
                <a:srgbClr val="990000"/>
              </a:buClr>
            </a:pPr>
            <a:endParaRPr lang="zh-CN" altLang="en-US" b="1" dirty="0">
              <a:latin typeface="微软雅黑" pitchFamily="34" charset="-122"/>
              <a:ea typeface="微软雅黑" pitchFamily="34" charset="-122"/>
              <a:cs typeface="Arial" charset="0"/>
            </a:endParaRPr>
          </a:p>
        </p:txBody>
      </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6583" y="1367967"/>
            <a:ext cx="7665417" cy="4376062"/>
          </a:xfrm>
          <a:prstGeom prst="rect">
            <a:avLst/>
          </a:prstGeom>
        </p:spPr>
      </p:pic>
    </p:spTree>
    <p:extLst>
      <p:ext uri="{BB962C8B-B14F-4D97-AF65-F5344CB8AC3E}">
        <p14:creationId xmlns:p14="http://schemas.microsoft.com/office/powerpoint/2010/main" val="35658494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5" y="484717"/>
              <a:ext cx="2567883"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人脸识别</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矩形 2"/>
          <p:cNvSpPr/>
          <p:nvPr/>
        </p:nvSpPr>
        <p:spPr>
          <a:xfrm>
            <a:off x="301838" y="971033"/>
            <a:ext cx="1415772" cy="461665"/>
          </a:xfrm>
          <a:prstGeom prst="rect">
            <a:avLst/>
          </a:prstGeom>
        </p:spPr>
        <p:txBody>
          <a:bodyPr wrap="none">
            <a:spAutoFit/>
          </a:bodyPr>
          <a:lstStyle/>
          <a:p>
            <a:pPr marL="0" lvl="3" algn="ctr"/>
            <a:r>
              <a:rPr lang="zh-CN" altLang="en-US" sz="2400" b="1" dirty="0">
                <a:effectLst>
                  <a:glow>
                    <a:srgbClr val="000000"/>
                  </a:glow>
                  <a:outerShdw sx="0" sy="0">
                    <a:srgbClr val="000000"/>
                  </a:outerShdw>
                  <a:reflection stA="0" endPos="0" fadeDir="0" sx="0" sy="0"/>
                </a:effectLst>
                <a:latin typeface="微软雅黑" pitchFamily="34" charset="-122"/>
                <a:ea typeface="微软雅黑" pitchFamily="34" charset="-122"/>
              </a:rPr>
              <a:t>系统优势</a:t>
            </a:r>
            <a:endParaRPr lang="zh-CN" altLang="zh-CN" sz="2400" b="1" dirty="0">
              <a:effectLst>
                <a:glow>
                  <a:srgbClr val="000000"/>
                </a:glow>
                <a:outerShdw sx="0" sy="0">
                  <a:srgbClr val="000000"/>
                </a:outerShdw>
                <a:reflection stA="0" endPos="0" fadeDir="0" sx="0" sy="0"/>
              </a:effectLst>
              <a:latin typeface="微软雅黑" pitchFamily="34" charset="-122"/>
              <a:ea typeface="微软雅黑" pitchFamily="34" charset="-122"/>
            </a:endParaRPr>
          </a:p>
        </p:txBody>
      </p:sp>
      <p:sp>
        <p:nvSpPr>
          <p:cNvPr id="51" name="内容占位符 7"/>
          <p:cNvSpPr txBox="1">
            <a:spLocks/>
          </p:cNvSpPr>
          <p:nvPr/>
        </p:nvSpPr>
        <p:spPr>
          <a:xfrm>
            <a:off x="343321" y="2475178"/>
            <a:ext cx="3788209" cy="16830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buFont typeface="Wingdings" panose="05000000000000000000" pitchFamily="2" charset="2"/>
              <a:buChar char="n"/>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人脸旋转角度适应范围广</a:t>
            </a:r>
            <a:endPar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30000"/>
              </a:lnSpc>
              <a:buFont typeface="Wingdings" panose="05000000000000000000" pitchFamily="2" charset="2"/>
              <a:buChar char="n"/>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识别画面中人脸：</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&gt;20</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个</a:t>
            </a:r>
            <a:endPar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30000"/>
              </a:lnSpc>
              <a:buFont typeface="Wingdings" panose="05000000000000000000" pitchFamily="2" charset="2"/>
              <a:buChar char="n"/>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人眼间距大于</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30</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像素可识别</a:t>
            </a:r>
            <a:endPar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3" name="矩形 52"/>
          <p:cNvSpPr/>
          <p:nvPr/>
        </p:nvSpPr>
        <p:spPr>
          <a:xfrm>
            <a:off x="481759" y="1744648"/>
            <a:ext cx="622187" cy="692648"/>
          </a:xfrm>
          <a:prstGeom prst="rect">
            <a:avLst/>
          </a:prstGeom>
          <a:solidFill>
            <a:srgbClr val="3ED2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latin typeface="微软雅黑" panose="020B0503020204020204" pitchFamily="34" charset="-122"/>
                <a:ea typeface="微软雅黑" panose="020B0503020204020204" pitchFamily="34" charset="-122"/>
              </a:rPr>
              <a:t>广</a:t>
            </a:r>
          </a:p>
        </p:txBody>
      </p:sp>
      <p:sp>
        <p:nvSpPr>
          <p:cNvPr id="54" name="内容占位符 7"/>
          <p:cNvSpPr txBox="1">
            <a:spLocks/>
          </p:cNvSpPr>
          <p:nvPr/>
        </p:nvSpPr>
        <p:spPr>
          <a:xfrm>
            <a:off x="301838" y="5030719"/>
            <a:ext cx="3829692" cy="10741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buFont typeface="Wingdings" panose="05000000000000000000" pitchFamily="2" charset="2"/>
              <a:buChar char="n"/>
            </a:pP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Tiandy</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独有的超星光</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TVP</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技术</a:t>
            </a:r>
            <a:endPar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30000"/>
              </a:lnSpc>
              <a:buFont typeface="Wingdings" panose="05000000000000000000" pitchFamily="2" charset="2"/>
              <a:buChar char="n"/>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夜视能力已超人眼辨识范围</a:t>
            </a:r>
          </a:p>
        </p:txBody>
      </p:sp>
      <p:sp>
        <p:nvSpPr>
          <p:cNvPr id="55" name="矩形 54"/>
          <p:cNvSpPr/>
          <p:nvPr/>
        </p:nvSpPr>
        <p:spPr>
          <a:xfrm>
            <a:off x="365436" y="4392619"/>
            <a:ext cx="630262" cy="630262"/>
          </a:xfrm>
          <a:prstGeom prst="rect">
            <a:avLst/>
          </a:prstGeom>
          <a:solidFill>
            <a:srgbClr val="3ED2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latin typeface="微软雅黑" panose="020B0503020204020204" pitchFamily="34" charset="-122"/>
                <a:ea typeface="微软雅黑" panose="020B0503020204020204" pitchFamily="34" charset="-122"/>
              </a:rPr>
              <a:t>清</a:t>
            </a:r>
          </a:p>
        </p:txBody>
      </p:sp>
      <p:sp>
        <p:nvSpPr>
          <p:cNvPr id="56" name="内容占位符 7"/>
          <p:cNvSpPr txBox="1">
            <a:spLocks/>
          </p:cNvSpPr>
          <p:nvPr/>
        </p:nvSpPr>
        <p:spPr>
          <a:xfrm>
            <a:off x="8010831" y="4177381"/>
            <a:ext cx="4240230" cy="21560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buFont typeface="Wingdings" panose="05000000000000000000" pitchFamily="2" charset="2"/>
              <a:buChar char="n"/>
            </a:pP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Tiandy</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领先的深度学习技术</a:t>
            </a:r>
          </a:p>
          <a:p>
            <a:pPr>
              <a:lnSpc>
                <a:spcPct val="130000"/>
              </a:lnSpc>
              <a:buFont typeface="Wingdings" panose="05000000000000000000" pitchFamily="2" charset="2"/>
              <a:buChar char="n"/>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人脸识别准确率已超过人眼能力</a:t>
            </a:r>
            <a:endPar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30000"/>
              </a:lnSpc>
              <a:buFont typeface="Wingdings" panose="05000000000000000000" pitchFamily="2" charset="2"/>
              <a:buChar char="n"/>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抓拍率</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&gt; 90%</a:t>
            </a:r>
          </a:p>
          <a:p>
            <a:pPr>
              <a:lnSpc>
                <a:spcPct val="130000"/>
              </a:lnSpc>
              <a:buFont typeface="Wingdings" panose="05000000000000000000" pitchFamily="2" charset="2"/>
              <a:buChar char="n"/>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识别率</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&gt; 90%</a:t>
            </a:r>
          </a:p>
          <a:p>
            <a:pPr>
              <a:lnSpc>
                <a:spcPct val="130000"/>
              </a:lnSpc>
              <a:buFont typeface="Wingdings" panose="05000000000000000000" pitchFamily="2" charset="2"/>
              <a:buChar char="n"/>
            </a:pPr>
            <a:endPar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7" name="矩形 56"/>
          <p:cNvSpPr/>
          <p:nvPr/>
        </p:nvSpPr>
        <p:spPr>
          <a:xfrm>
            <a:off x="8125131" y="3547119"/>
            <a:ext cx="630262" cy="630262"/>
          </a:xfrm>
          <a:prstGeom prst="rect">
            <a:avLst/>
          </a:prstGeom>
          <a:solidFill>
            <a:srgbClr val="3ED2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latin typeface="微软雅黑" panose="020B0503020204020204" pitchFamily="34" charset="-122"/>
                <a:ea typeface="微软雅黑" panose="020B0503020204020204" pitchFamily="34" charset="-122"/>
              </a:rPr>
              <a:t>准</a:t>
            </a:r>
          </a:p>
        </p:txBody>
      </p:sp>
      <p:sp>
        <p:nvSpPr>
          <p:cNvPr id="58" name="内容占位符 7"/>
          <p:cNvSpPr txBox="1">
            <a:spLocks/>
          </p:cNvSpPr>
          <p:nvPr/>
        </p:nvSpPr>
        <p:spPr>
          <a:xfrm>
            <a:off x="7925451" y="2158013"/>
            <a:ext cx="4034967" cy="1114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buFont typeface="Wingdings" panose="05000000000000000000" pitchFamily="2" charset="2"/>
              <a:buChar char="n"/>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判别性别、年龄、眼镜、墨镜、</a:t>
            </a:r>
            <a:endPar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0" indent="0">
              <a:lnSpc>
                <a:spcPct val="130000"/>
              </a:lnSpc>
              <a:buNone/>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口罩准确度都在</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95%</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以上</a:t>
            </a:r>
            <a:endPar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0" indent="0">
              <a:lnSpc>
                <a:spcPct val="130000"/>
              </a:lnSpc>
              <a:buNone/>
            </a:pPr>
            <a:endPar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30000"/>
              </a:lnSpc>
              <a:buFont typeface="Wingdings" panose="05000000000000000000" pitchFamily="2" charset="2"/>
              <a:buChar char="n"/>
            </a:pPr>
            <a:endPar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矩形 58"/>
          <p:cNvSpPr/>
          <p:nvPr/>
        </p:nvSpPr>
        <p:spPr>
          <a:xfrm>
            <a:off x="7989050" y="1519913"/>
            <a:ext cx="630262" cy="630262"/>
          </a:xfrm>
          <a:prstGeom prst="rect">
            <a:avLst/>
          </a:prstGeom>
          <a:solidFill>
            <a:srgbClr val="3ED2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latin typeface="微软雅黑" panose="020B0503020204020204" pitchFamily="34" charset="-122"/>
                <a:ea typeface="微软雅黑" panose="020B0503020204020204" pitchFamily="34" charset="-122"/>
              </a:rPr>
              <a:t>多</a:t>
            </a:r>
          </a:p>
        </p:txBody>
      </p:sp>
      <p:sp>
        <p:nvSpPr>
          <p:cNvPr id="2" name="矩形: 圆角 1"/>
          <p:cNvSpPr/>
          <p:nvPr/>
        </p:nvSpPr>
        <p:spPr>
          <a:xfrm>
            <a:off x="3981450" y="1827478"/>
            <a:ext cx="3817100" cy="3629661"/>
          </a:xfrm>
          <a:prstGeom prst="roundRect">
            <a:avLst/>
          </a:prstGeom>
          <a:blipFill>
            <a:blip r:embed="rId4"/>
            <a:stretch>
              <a:fillRect/>
            </a:stretch>
          </a:blipFill>
          <a:effectLst>
            <a:glow rad="317500">
              <a:srgbClr val="41D329">
                <a:alpha val="57000"/>
              </a:srgbClr>
            </a:glow>
            <a:outerShdw blurRad="50800" dist="50800" dir="5400000" algn="ctr" rotWithShape="0">
              <a:srgbClr val="41D329">
                <a:alpha val="9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矩形: 圆角 59"/>
          <p:cNvSpPr/>
          <p:nvPr/>
        </p:nvSpPr>
        <p:spPr>
          <a:xfrm>
            <a:off x="3981450" y="1846528"/>
            <a:ext cx="3817100" cy="3629661"/>
          </a:xfrm>
          <a:prstGeom prst="roundRect">
            <a:avLst/>
          </a:prstGeom>
          <a:blipFill>
            <a:blip r:embed="rId5"/>
            <a:stretch>
              <a:fillRect/>
            </a:stretch>
          </a:blipFill>
          <a:effectLst>
            <a:glow rad="317500">
              <a:srgbClr val="41D329">
                <a:alpha val="57000"/>
              </a:srgbClr>
            </a:glow>
            <a:outerShdw blurRad="50800" dist="50800" dir="5400000" algn="ctr" rotWithShape="0">
              <a:srgbClr val="41D329">
                <a:alpha val="9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圆角 60"/>
          <p:cNvSpPr/>
          <p:nvPr/>
        </p:nvSpPr>
        <p:spPr>
          <a:xfrm>
            <a:off x="3945061" y="1835044"/>
            <a:ext cx="3817100" cy="3629661"/>
          </a:xfrm>
          <a:prstGeom prst="roundRect">
            <a:avLst/>
          </a:prstGeom>
          <a:blipFill>
            <a:blip r:embed="rId6"/>
            <a:stretch>
              <a:fillRect/>
            </a:stretch>
          </a:blipFill>
          <a:effectLst>
            <a:glow rad="317500">
              <a:srgbClr val="41D329">
                <a:alpha val="57000"/>
              </a:srgbClr>
            </a:glow>
            <a:outerShdw blurRad="50800" dist="50800" dir="5400000" algn="ctr" rotWithShape="0">
              <a:srgbClr val="41D329">
                <a:alpha val="9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矩形: 圆角 61"/>
          <p:cNvSpPr/>
          <p:nvPr/>
        </p:nvSpPr>
        <p:spPr>
          <a:xfrm>
            <a:off x="3964111" y="1835044"/>
            <a:ext cx="3817100" cy="3629661"/>
          </a:xfrm>
          <a:prstGeom prst="roundRect">
            <a:avLst/>
          </a:prstGeom>
          <a:blipFill>
            <a:blip r:embed="rId7"/>
            <a:stretch>
              <a:fillRect/>
            </a:stretch>
          </a:blipFill>
          <a:effectLst>
            <a:glow rad="317500">
              <a:srgbClr val="41D329">
                <a:alpha val="57000"/>
              </a:srgbClr>
            </a:glow>
            <a:outerShdw blurRad="50800" dist="50800" dir="5400000" algn="ctr" rotWithShape="0">
              <a:srgbClr val="41D329">
                <a:alpha val="9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458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2000" fill="hold"/>
                                        <p:tgtEl>
                                          <p:spTgt spid="51"/>
                                        </p:tgtEl>
                                        <p:attrNameLst>
                                          <p:attrName>ppt_x</p:attrName>
                                        </p:attrNameLst>
                                      </p:cBhvr>
                                      <p:tavLst>
                                        <p:tav tm="0">
                                          <p:val>
                                            <p:strVal val="#ppt_x"/>
                                          </p:val>
                                        </p:tav>
                                        <p:tav tm="100000">
                                          <p:val>
                                            <p:strVal val="#ppt_x"/>
                                          </p:val>
                                        </p:tav>
                                      </p:tavLst>
                                    </p:anim>
                                    <p:anim calcmode="lin" valueType="num">
                                      <p:cBhvr additive="base">
                                        <p:cTn id="8" dur="2000" fill="hold"/>
                                        <p:tgtEl>
                                          <p:spTgt spid="5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3"/>
                                        </p:tgtEl>
                                        <p:attrNameLst>
                                          <p:attrName>style.visibility</p:attrName>
                                        </p:attrNameLst>
                                      </p:cBhvr>
                                      <p:to>
                                        <p:strVal val="visible"/>
                                      </p:to>
                                    </p:set>
                                    <p:anim calcmode="lin" valueType="num">
                                      <p:cBhvr additive="base">
                                        <p:cTn id="11" dur="2000" fill="hold"/>
                                        <p:tgtEl>
                                          <p:spTgt spid="53"/>
                                        </p:tgtEl>
                                        <p:attrNameLst>
                                          <p:attrName>ppt_x</p:attrName>
                                        </p:attrNameLst>
                                      </p:cBhvr>
                                      <p:tavLst>
                                        <p:tav tm="0">
                                          <p:val>
                                            <p:strVal val="#ppt_x"/>
                                          </p:val>
                                        </p:tav>
                                        <p:tav tm="100000">
                                          <p:val>
                                            <p:strVal val="#ppt_x"/>
                                          </p:val>
                                        </p:tav>
                                      </p:tavLst>
                                    </p:anim>
                                    <p:anim calcmode="lin" valueType="num">
                                      <p:cBhvr additive="base">
                                        <p:cTn id="12" dur="2000" fill="hold"/>
                                        <p:tgtEl>
                                          <p:spTgt spid="5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2000" fill="hold"/>
                                        <p:tgtEl>
                                          <p:spTgt spid="2"/>
                                        </p:tgtEl>
                                        <p:attrNameLst>
                                          <p:attrName>ppt_x</p:attrName>
                                        </p:attrNameLst>
                                      </p:cBhvr>
                                      <p:tavLst>
                                        <p:tav tm="0">
                                          <p:val>
                                            <p:strVal val="#ppt_x"/>
                                          </p:val>
                                        </p:tav>
                                        <p:tav tm="100000">
                                          <p:val>
                                            <p:strVal val="#ppt_x"/>
                                          </p:val>
                                        </p:tav>
                                      </p:tavLst>
                                    </p:anim>
                                    <p:anim calcmode="lin" valueType="num">
                                      <p:cBhvr additive="base">
                                        <p:cTn id="16"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0"/>
                                        </p:tgtEl>
                                        <p:attrNameLst>
                                          <p:attrName>style.visibility</p:attrName>
                                        </p:attrNameLst>
                                      </p:cBhvr>
                                      <p:to>
                                        <p:strVal val="visible"/>
                                      </p:to>
                                    </p:set>
                                    <p:anim calcmode="lin" valueType="num">
                                      <p:cBhvr additive="base">
                                        <p:cTn id="21" dur="2000" fill="hold"/>
                                        <p:tgtEl>
                                          <p:spTgt spid="60"/>
                                        </p:tgtEl>
                                        <p:attrNameLst>
                                          <p:attrName>ppt_x</p:attrName>
                                        </p:attrNameLst>
                                      </p:cBhvr>
                                      <p:tavLst>
                                        <p:tav tm="0">
                                          <p:val>
                                            <p:strVal val="#ppt_x"/>
                                          </p:val>
                                        </p:tav>
                                        <p:tav tm="100000">
                                          <p:val>
                                            <p:strVal val="#ppt_x"/>
                                          </p:val>
                                        </p:tav>
                                      </p:tavLst>
                                    </p:anim>
                                    <p:anim calcmode="lin" valueType="num">
                                      <p:cBhvr additive="base">
                                        <p:cTn id="22" dur="2000" fill="hold"/>
                                        <p:tgtEl>
                                          <p:spTgt spid="60"/>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anim calcmode="lin" valueType="num">
                                      <p:cBhvr additive="base">
                                        <p:cTn id="25" dur="2000" fill="hold"/>
                                        <p:tgtEl>
                                          <p:spTgt spid="54"/>
                                        </p:tgtEl>
                                        <p:attrNameLst>
                                          <p:attrName>ppt_x</p:attrName>
                                        </p:attrNameLst>
                                      </p:cBhvr>
                                      <p:tavLst>
                                        <p:tav tm="0">
                                          <p:val>
                                            <p:strVal val="#ppt_x"/>
                                          </p:val>
                                        </p:tav>
                                        <p:tav tm="100000">
                                          <p:val>
                                            <p:strVal val="#ppt_x"/>
                                          </p:val>
                                        </p:tav>
                                      </p:tavLst>
                                    </p:anim>
                                    <p:anim calcmode="lin" valueType="num">
                                      <p:cBhvr additive="base">
                                        <p:cTn id="26" dur="2000" fill="hold"/>
                                        <p:tgtEl>
                                          <p:spTgt spid="54"/>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5"/>
                                        </p:tgtEl>
                                        <p:attrNameLst>
                                          <p:attrName>style.visibility</p:attrName>
                                        </p:attrNameLst>
                                      </p:cBhvr>
                                      <p:to>
                                        <p:strVal val="visible"/>
                                      </p:to>
                                    </p:set>
                                    <p:anim calcmode="lin" valueType="num">
                                      <p:cBhvr additive="base">
                                        <p:cTn id="29" dur="2000" fill="hold"/>
                                        <p:tgtEl>
                                          <p:spTgt spid="55"/>
                                        </p:tgtEl>
                                        <p:attrNameLst>
                                          <p:attrName>ppt_x</p:attrName>
                                        </p:attrNameLst>
                                      </p:cBhvr>
                                      <p:tavLst>
                                        <p:tav tm="0">
                                          <p:val>
                                            <p:strVal val="#ppt_x"/>
                                          </p:val>
                                        </p:tav>
                                        <p:tav tm="100000">
                                          <p:val>
                                            <p:strVal val="#ppt_x"/>
                                          </p:val>
                                        </p:tav>
                                      </p:tavLst>
                                    </p:anim>
                                    <p:anim calcmode="lin" valueType="num">
                                      <p:cBhvr additive="base">
                                        <p:cTn id="30" dur="20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1"/>
                                        </p:tgtEl>
                                        <p:attrNameLst>
                                          <p:attrName>style.visibility</p:attrName>
                                        </p:attrNameLst>
                                      </p:cBhvr>
                                      <p:to>
                                        <p:strVal val="visible"/>
                                      </p:to>
                                    </p:set>
                                    <p:anim calcmode="lin" valueType="num">
                                      <p:cBhvr additive="base">
                                        <p:cTn id="35" dur="2000" fill="hold"/>
                                        <p:tgtEl>
                                          <p:spTgt spid="61"/>
                                        </p:tgtEl>
                                        <p:attrNameLst>
                                          <p:attrName>ppt_x</p:attrName>
                                        </p:attrNameLst>
                                      </p:cBhvr>
                                      <p:tavLst>
                                        <p:tav tm="0">
                                          <p:val>
                                            <p:strVal val="#ppt_x"/>
                                          </p:val>
                                        </p:tav>
                                        <p:tav tm="100000">
                                          <p:val>
                                            <p:strVal val="#ppt_x"/>
                                          </p:val>
                                        </p:tav>
                                      </p:tavLst>
                                    </p:anim>
                                    <p:anim calcmode="lin" valueType="num">
                                      <p:cBhvr additive="base">
                                        <p:cTn id="36" dur="2000" fill="hold"/>
                                        <p:tgtEl>
                                          <p:spTgt spid="6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8"/>
                                        </p:tgtEl>
                                        <p:attrNameLst>
                                          <p:attrName>style.visibility</p:attrName>
                                        </p:attrNameLst>
                                      </p:cBhvr>
                                      <p:to>
                                        <p:strVal val="visible"/>
                                      </p:to>
                                    </p:set>
                                    <p:anim calcmode="lin" valueType="num">
                                      <p:cBhvr additive="base">
                                        <p:cTn id="39" dur="2000" fill="hold"/>
                                        <p:tgtEl>
                                          <p:spTgt spid="58"/>
                                        </p:tgtEl>
                                        <p:attrNameLst>
                                          <p:attrName>ppt_x</p:attrName>
                                        </p:attrNameLst>
                                      </p:cBhvr>
                                      <p:tavLst>
                                        <p:tav tm="0">
                                          <p:val>
                                            <p:strVal val="#ppt_x"/>
                                          </p:val>
                                        </p:tav>
                                        <p:tav tm="100000">
                                          <p:val>
                                            <p:strVal val="#ppt_x"/>
                                          </p:val>
                                        </p:tav>
                                      </p:tavLst>
                                    </p:anim>
                                    <p:anim calcmode="lin" valueType="num">
                                      <p:cBhvr additive="base">
                                        <p:cTn id="40" dur="2000" fill="hold"/>
                                        <p:tgtEl>
                                          <p:spTgt spid="5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9"/>
                                        </p:tgtEl>
                                        <p:attrNameLst>
                                          <p:attrName>style.visibility</p:attrName>
                                        </p:attrNameLst>
                                      </p:cBhvr>
                                      <p:to>
                                        <p:strVal val="visible"/>
                                      </p:to>
                                    </p:set>
                                    <p:anim calcmode="lin" valueType="num">
                                      <p:cBhvr additive="base">
                                        <p:cTn id="43" dur="2000" fill="hold"/>
                                        <p:tgtEl>
                                          <p:spTgt spid="59"/>
                                        </p:tgtEl>
                                        <p:attrNameLst>
                                          <p:attrName>ppt_x</p:attrName>
                                        </p:attrNameLst>
                                      </p:cBhvr>
                                      <p:tavLst>
                                        <p:tav tm="0">
                                          <p:val>
                                            <p:strVal val="#ppt_x"/>
                                          </p:val>
                                        </p:tav>
                                        <p:tav tm="100000">
                                          <p:val>
                                            <p:strVal val="#ppt_x"/>
                                          </p:val>
                                        </p:tav>
                                      </p:tavLst>
                                    </p:anim>
                                    <p:anim calcmode="lin" valueType="num">
                                      <p:cBhvr additive="base">
                                        <p:cTn id="44" dur="20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2"/>
                                        </p:tgtEl>
                                        <p:attrNameLst>
                                          <p:attrName>style.visibility</p:attrName>
                                        </p:attrNameLst>
                                      </p:cBhvr>
                                      <p:to>
                                        <p:strVal val="visible"/>
                                      </p:to>
                                    </p:set>
                                    <p:animEffect transition="in" filter="fade">
                                      <p:cBhvr>
                                        <p:cTn id="49" dur="2000"/>
                                        <p:tgtEl>
                                          <p:spTgt spid="62"/>
                                        </p:tgtEl>
                                      </p:cBhvr>
                                    </p:animEffect>
                                    <p:anim calcmode="lin" valueType="num">
                                      <p:cBhvr>
                                        <p:cTn id="50" dur="2000" fill="hold"/>
                                        <p:tgtEl>
                                          <p:spTgt spid="62"/>
                                        </p:tgtEl>
                                        <p:attrNameLst>
                                          <p:attrName>ppt_x</p:attrName>
                                        </p:attrNameLst>
                                      </p:cBhvr>
                                      <p:tavLst>
                                        <p:tav tm="0">
                                          <p:val>
                                            <p:strVal val="#ppt_x"/>
                                          </p:val>
                                        </p:tav>
                                        <p:tav tm="100000">
                                          <p:val>
                                            <p:strVal val="#ppt_x"/>
                                          </p:val>
                                        </p:tav>
                                      </p:tavLst>
                                    </p:anim>
                                    <p:anim calcmode="lin" valueType="num">
                                      <p:cBhvr>
                                        <p:cTn id="51" dur="2000" fill="hold"/>
                                        <p:tgtEl>
                                          <p:spTgt spid="62"/>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fade">
                                      <p:cBhvr>
                                        <p:cTn id="54" dur="2000"/>
                                        <p:tgtEl>
                                          <p:spTgt spid="56"/>
                                        </p:tgtEl>
                                      </p:cBhvr>
                                    </p:animEffect>
                                    <p:anim calcmode="lin" valueType="num">
                                      <p:cBhvr>
                                        <p:cTn id="55" dur="2000" fill="hold"/>
                                        <p:tgtEl>
                                          <p:spTgt spid="56"/>
                                        </p:tgtEl>
                                        <p:attrNameLst>
                                          <p:attrName>ppt_x</p:attrName>
                                        </p:attrNameLst>
                                      </p:cBhvr>
                                      <p:tavLst>
                                        <p:tav tm="0">
                                          <p:val>
                                            <p:strVal val="#ppt_x"/>
                                          </p:val>
                                        </p:tav>
                                        <p:tav tm="100000">
                                          <p:val>
                                            <p:strVal val="#ppt_x"/>
                                          </p:val>
                                        </p:tav>
                                      </p:tavLst>
                                    </p:anim>
                                    <p:anim calcmode="lin" valueType="num">
                                      <p:cBhvr>
                                        <p:cTn id="56" dur="2000" fill="hold"/>
                                        <p:tgtEl>
                                          <p:spTgt spid="56"/>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57"/>
                                        </p:tgtEl>
                                        <p:attrNameLst>
                                          <p:attrName>style.visibility</p:attrName>
                                        </p:attrNameLst>
                                      </p:cBhvr>
                                      <p:to>
                                        <p:strVal val="visible"/>
                                      </p:to>
                                    </p:set>
                                    <p:animEffect transition="in" filter="fade">
                                      <p:cBhvr>
                                        <p:cTn id="59" dur="2000"/>
                                        <p:tgtEl>
                                          <p:spTgt spid="57"/>
                                        </p:tgtEl>
                                      </p:cBhvr>
                                    </p:animEffect>
                                    <p:anim calcmode="lin" valueType="num">
                                      <p:cBhvr>
                                        <p:cTn id="60" dur="2000" fill="hold"/>
                                        <p:tgtEl>
                                          <p:spTgt spid="57"/>
                                        </p:tgtEl>
                                        <p:attrNameLst>
                                          <p:attrName>ppt_x</p:attrName>
                                        </p:attrNameLst>
                                      </p:cBhvr>
                                      <p:tavLst>
                                        <p:tav tm="0">
                                          <p:val>
                                            <p:strVal val="#ppt_x"/>
                                          </p:val>
                                        </p:tav>
                                        <p:tav tm="100000">
                                          <p:val>
                                            <p:strVal val="#ppt_x"/>
                                          </p:val>
                                        </p:tav>
                                      </p:tavLst>
                                    </p:anim>
                                    <p:anim calcmode="lin" valueType="num">
                                      <p:cBhvr>
                                        <p:cTn id="61" dur="2000" fill="hold"/>
                                        <p:tgtEl>
                                          <p:spTgt spid="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3" grpId="0" animBg="1"/>
      <p:bldP spid="54" grpId="0"/>
      <p:bldP spid="55" grpId="0" animBg="1"/>
      <p:bldP spid="56" grpId="0"/>
      <p:bldP spid="57" grpId="0" animBg="1"/>
      <p:bldP spid="58" grpId="0"/>
      <p:bldP spid="59" grpId="0" animBg="1"/>
      <p:bldP spid="2" grpId="0" animBg="1"/>
      <p:bldP spid="60" grpId="0" animBg="1"/>
      <p:bldP spid="61" grpId="0" animBg="1"/>
      <p:bldP spid="6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79581"/>
            <a:chOff x="-13648" y="466801"/>
            <a:chExt cx="11869753" cy="479581"/>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目录</a:t>
              </a:r>
              <a:endParaRPr lang="en-US" altLang="zh-CN" sz="2400" b="1" dirty="0">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2" name="组合 61"/>
          <p:cNvGrpSpPr/>
          <p:nvPr/>
        </p:nvGrpSpPr>
        <p:grpSpPr>
          <a:xfrm>
            <a:off x="2286000" y="991486"/>
            <a:ext cx="1463589" cy="647401"/>
            <a:chOff x="2215144" y="982844"/>
            <a:chExt cx="1385306" cy="842781"/>
          </a:xfrm>
        </p:grpSpPr>
        <p:sp>
          <p:nvSpPr>
            <p:cNvPr id="63" name="平行四边形 62"/>
            <p:cNvSpPr/>
            <p:nvPr/>
          </p:nvSpPr>
          <p:spPr>
            <a:xfrm>
              <a:off x="2215144" y="982844"/>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64" name="文本框 63"/>
            <p:cNvSpPr txBox="1"/>
            <p:nvPr/>
          </p:nvSpPr>
          <p:spPr>
            <a:xfrm>
              <a:off x="2533650" y="1019513"/>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1</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65" name="组合 64"/>
          <p:cNvGrpSpPr/>
          <p:nvPr/>
        </p:nvGrpSpPr>
        <p:grpSpPr>
          <a:xfrm>
            <a:off x="2286000" y="1823613"/>
            <a:ext cx="1463589" cy="647401"/>
            <a:chOff x="2215144" y="2033848"/>
            <a:chExt cx="1385306" cy="842781"/>
          </a:xfrm>
        </p:grpSpPr>
        <p:sp>
          <p:nvSpPr>
            <p:cNvPr id="66" name="平行四边形 65"/>
            <p:cNvSpPr/>
            <p:nvPr/>
          </p:nvSpPr>
          <p:spPr>
            <a:xfrm>
              <a:off x="2215144" y="2033848"/>
              <a:ext cx="1120898" cy="842781"/>
            </a:xfrm>
            <a:prstGeom prst="parallelogram">
              <a:avLst>
                <a:gd name="adj" fmla="val 48207"/>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4" name="文本框 73"/>
            <p:cNvSpPr txBox="1"/>
            <p:nvPr/>
          </p:nvSpPr>
          <p:spPr>
            <a:xfrm>
              <a:off x="2533650" y="20496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2</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5" name="组合 74"/>
          <p:cNvGrpSpPr/>
          <p:nvPr/>
        </p:nvGrpSpPr>
        <p:grpSpPr>
          <a:xfrm>
            <a:off x="2286000" y="2655741"/>
            <a:ext cx="1463589" cy="647401"/>
            <a:chOff x="2215144" y="3084852"/>
            <a:chExt cx="1385306" cy="842781"/>
          </a:xfrm>
        </p:grpSpPr>
        <p:sp>
          <p:nvSpPr>
            <p:cNvPr id="76" name="平行四边形 75"/>
            <p:cNvSpPr/>
            <p:nvPr/>
          </p:nvSpPr>
          <p:spPr>
            <a:xfrm>
              <a:off x="2215144" y="3084852"/>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7" name="文本框 76"/>
            <p:cNvSpPr txBox="1"/>
            <p:nvPr/>
          </p:nvSpPr>
          <p:spPr>
            <a:xfrm>
              <a:off x="2533650" y="31164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3</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8" name="组合 77"/>
          <p:cNvGrpSpPr/>
          <p:nvPr/>
        </p:nvGrpSpPr>
        <p:grpSpPr>
          <a:xfrm>
            <a:off x="2286000" y="3487869"/>
            <a:ext cx="1463589" cy="647401"/>
            <a:chOff x="2215144" y="4135856"/>
            <a:chExt cx="1385306" cy="842781"/>
          </a:xfrm>
        </p:grpSpPr>
        <p:sp>
          <p:nvSpPr>
            <p:cNvPr id="79" name="平行四边形 78"/>
            <p:cNvSpPr/>
            <p:nvPr/>
          </p:nvSpPr>
          <p:spPr>
            <a:xfrm>
              <a:off x="2215144" y="4135856"/>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0" name="文本框 79"/>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4</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81" name="组合 80"/>
          <p:cNvGrpSpPr/>
          <p:nvPr/>
        </p:nvGrpSpPr>
        <p:grpSpPr>
          <a:xfrm>
            <a:off x="2286000" y="4319997"/>
            <a:ext cx="1463589" cy="647401"/>
            <a:chOff x="2215144" y="5186859"/>
            <a:chExt cx="1385306" cy="842781"/>
          </a:xfrm>
        </p:grpSpPr>
        <p:sp>
          <p:nvSpPr>
            <p:cNvPr id="82" name="平行四边形 81"/>
            <p:cNvSpPr/>
            <p:nvPr/>
          </p:nvSpPr>
          <p:spPr>
            <a:xfrm>
              <a:off x="2215144" y="5186859"/>
              <a:ext cx="1120898" cy="842781"/>
            </a:xfrm>
            <a:prstGeom prst="parallelogram">
              <a:avLst>
                <a:gd name="adj" fmla="val 48207"/>
              </a:avLst>
            </a:prstGeom>
            <a:solidFill>
              <a:srgbClr val="C5D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3" name="文本框 82"/>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5</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85" name="平行四边形 84"/>
          <p:cNvSpPr/>
          <p:nvPr/>
        </p:nvSpPr>
        <p:spPr>
          <a:xfrm>
            <a:off x="3470239" y="971550"/>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7" name="平行四边形 86"/>
          <p:cNvSpPr/>
          <p:nvPr/>
        </p:nvSpPr>
        <p:spPr>
          <a:xfrm>
            <a:off x="3470239" y="1803678"/>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rgbClr val="FF0000"/>
              </a:solidFill>
              <a:latin typeface="微软雅黑" panose="020B0503020204020204" pitchFamily="34" charset="-122"/>
              <a:ea typeface="微软雅黑" panose="020B0503020204020204" pitchFamily="34" charset="-122"/>
            </a:endParaRPr>
          </a:p>
        </p:txBody>
      </p:sp>
      <p:sp>
        <p:nvSpPr>
          <p:cNvPr id="88" name="矩形 87"/>
          <p:cNvSpPr/>
          <p:nvPr/>
        </p:nvSpPr>
        <p:spPr>
          <a:xfrm>
            <a:off x="4337549" y="2734901"/>
            <a:ext cx="467420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移动巡查子系统</a:t>
            </a:r>
          </a:p>
        </p:txBody>
      </p:sp>
      <p:sp>
        <p:nvSpPr>
          <p:cNvPr id="97" name="平行四边形 96"/>
          <p:cNvSpPr/>
          <p:nvPr/>
        </p:nvSpPr>
        <p:spPr>
          <a:xfrm>
            <a:off x="3470239" y="2635806"/>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98" name="矩形 97"/>
          <p:cNvSpPr/>
          <p:nvPr/>
        </p:nvSpPr>
        <p:spPr>
          <a:xfrm>
            <a:off x="4337548" y="3567029"/>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人脸识别子系统</a:t>
            </a:r>
          </a:p>
        </p:txBody>
      </p:sp>
      <p:sp>
        <p:nvSpPr>
          <p:cNvPr id="106" name="平行四边形 105"/>
          <p:cNvSpPr/>
          <p:nvPr/>
        </p:nvSpPr>
        <p:spPr>
          <a:xfrm>
            <a:off x="3470239" y="3467934"/>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23" name="平行四边形 122"/>
          <p:cNvSpPr/>
          <p:nvPr/>
        </p:nvSpPr>
        <p:spPr>
          <a:xfrm>
            <a:off x="3470239" y="4300061"/>
            <a:ext cx="6781631" cy="647401"/>
          </a:xfrm>
          <a:prstGeom prst="parallelogram">
            <a:avLst>
              <a:gd name="adj" fmla="val 48207"/>
            </a:avLst>
          </a:prstGeom>
          <a:solidFill>
            <a:srgbClr val="C5D5E9"/>
          </a:solid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grpSp>
        <p:nvGrpSpPr>
          <p:cNvPr id="132" name="组合 131"/>
          <p:cNvGrpSpPr/>
          <p:nvPr/>
        </p:nvGrpSpPr>
        <p:grpSpPr>
          <a:xfrm>
            <a:off x="2286000" y="5226071"/>
            <a:ext cx="1463589" cy="647401"/>
            <a:chOff x="2215144" y="4135856"/>
            <a:chExt cx="1385306" cy="842781"/>
          </a:xfrm>
        </p:grpSpPr>
        <p:sp>
          <p:nvSpPr>
            <p:cNvPr id="133" name="平行四边形 132"/>
            <p:cNvSpPr/>
            <p:nvPr/>
          </p:nvSpPr>
          <p:spPr>
            <a:xfrm>
              <a:off x="2215144" y="4135856"/>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4" name="文本框 133"/>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6</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135" name="组合 134"/>
          <p:cNvGrpSpPr/>
          <p:nvPr/>
        </p:nvGrpSpPr>
        <p:grpSpPr>
          <a:xfrm>
            <a:off x="2286000" y="6058199"/>
            <a:ext cx="1463589" cy="647401"/>
            <a:chOff x="2215144" y="5186859"/>
            <a:chExt cx="1385306" cy="842781"/>
          </a:xfrm>
        </p:grpSpPr>
        <p:sp>
          <p:nvSpPr>
            <p:cNvPr id="136" name="平行四边形 135"/>
            <p:cNvSpPr/>
            <p:nvPr/>
          </p:nvSpPr>
          <p:spPr>
            <a:xfrm>
              <a:off x="2215144" y="5186859"/>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7" name="文本框 136"/>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7</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138" name="矩形 137"/>
          <p:cNvSpPr/>
          <p:nvPr/>
        </p:nvSpPr>
        <p:spPr>
          <a:xfrm>
            <a:off x="4337548" y="5305230"/>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云存储子系统</a:t>
            </a:r>
          </a:p>
        </p:txBody>
      </p:sp>
      <p:sp>
        <p:nvSpPr>
          <p:cNvPr id="139" name="平行四边形 138"/>
          <p:cNvSpPr/>
          <p:nvPr/>
        </p:nvSpPr>
        <p:spPr>
          <a:xfrm>
            <a:off x="3470239" y="5206135"/>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0" name="矩形 139"/>
          <p:cNvSpPr/>
          <p:nvPr/>
        </p:nvSpPr>
        <p:spPr>
          <a:xfrm>
            <a:off x="4337549" y="6137358"/>
            <a:ext cx="438329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系统特色</a:t>
            </a:r>
          </a:p>
        </p:txBody>
      </p:sp>
      <p:sp>
        <p:nvSpPr>
          <p:cNvPr id="141" name="平行四边形 140"/>
          <p:cNvSpPr/>
          <p:nvPr/>
        </p:nvSpPr>
        <p:spPr>
          <a:xfrm>
            <a:off x="3470239" y="6038263"/>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2" name="矩形 141"/>
          <p:cNvSpPr/>
          <p:nvPr/>
        </p:nvSpPr>
        <p:spPr>
          <a:xfrm>
            <a:off x="4086094" y="1013531"/>
            <a:ext cx="3774921" cy="584775"/>
          </a:xfrm>
          <a:prstGeom prst="rect">
            <a:avLst/>
          </a:prstGeom>
          <a:ln>
            <a:noFill/>
          </a:ln>
        </p:spPr>
        <p:txBody>
          <a:bodyPr wrap="square">
            <a:spAutoFit/>
          </a:bodyPr>
          <a:lstStyle/>
          <a:p>
            <a:pPr algn="ctr" eaLnBrk="0" hangingPunct="0"/>
            <a:r>
              <a:rPr lang="zh-CN" altLang="en-US" sz="3200" b="1" dirty="0">
                <a:latin typeface="微软雅黑" panose="020B0503020204020204" pitchFamily="34" charset="-122"/>
                <a:ea typeface="微软雅黑" panose="020B0503020204020204" pitchFamily="34" charset="-122"/>
              </a:rPr>
              <a:t>视频监控子系统</a:t>
            </a:r>
            <a:endParaRPr lang="en-US" altLang="zh-CN" sz="3200" b="1" dirty="0">
              <a:latin typeface="微软雅黑" panose="020B0503020204020204" pitchFamily="34" charset="-122"/>
              <a:ea typeface="微软雅黑" panose="020B0503020204020204" pitchFamily="34" charset="-122"/>
            </a:endParaRPr>
          </a:p>
        </p:txBody>
      </p:sp>
      <p:sp>
        <p:nvSpPr>
          <p:cNvPr id="44" name="矩形 43"/>
          <p:cNvSpPr/>
          <p:nvPr/>
        </p:nvSpPr>
        <p:spPr>
          <a:xfrm>
            <a:off x="4337548" y="1902773"/>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车辆管理子系统</a:t>
            </a:r>
          </a:p>
        </p:txBody>
      </p:sp>
      <p:sp>
        <p:nvSpPr>
          <p:cNvPr id="45" name="矩形 44"/>
          <p:cNvSpPr/>
          <p:nvPr/>
        </p:nvSpPr>
        <p:spPr>
          <a:xfrm>
            <a:off x="4337549" y="4399156"/>
            <a:ext cx="5856760"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门禁、报警、信息发布子系统</a:t>
            </a:r>
          </a:p>
        </p:txBody>
      </p:sp>
    </p:spTree>
    <p:extLst>
      <p:ext uri="{BB962C8B-B14F-4D97-AF65-F5344CB8AC3E}">
        <p14:creationId xmlns:p14="http://schemas.microsoft.com/office/powerpoint/2010/main" val="40125234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门禁管理</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879041" y="2486194"/>
            <a:ext cx="4298011" cy="1809726"/>
          </a:xfrm>
          <a:prstGeom prst="rect">
            <a:avLst/>
          </a:prstGeom>
        </p:spPr>
        <p:txBody>
          <a:bodyPr wrap="square">
            <a:spAutoFit/>
          </a:bodyPr>
          <a:lstStyle/>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rPr>
              <a:t>门禁基础防范</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rPr>
              <a:t>师生考勤管理</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rPr>
              <a:t>校外人员访客系统</a:t>
            </a:r>
            <a:endParaRPr lang="en-US" altLang="zh-CN" sz="2000" dirty="0">
              <a:solidFill>
                <a:schemeClr val="bg1"/>
              </a:solidFill>
              <a:latin typeface="微软雅黑" pitchFamily="34" charset="-122"/>
              <a:ea typeface="微软雅黑" pitchFamily="34" charset="-122"/>
            </a:endParaRPr>
          </a:p>
          <a:p>
            <a:pPr>
              <a:lnSpc>
                <a:spcPct val="120000"/>
              </a:lnSpc>
              <a:buClr>
                <a:srgbClr val="990000"/>
              </a:buClr>
            </a:pPr>
            <a:endParaRPr lang="zh-CN" altLang="en-US" b="1" dirty="0">
              <a:latin typeface="微软雅黑" pitchFamily="34" charset="-122"/>
              <a:ea typeface="微软雅黑" pitchFamily="34" charset="-122"/>
              <a:cs typeface="Arial" charset="0"/>
            </a:endParaRPr>
          </a:p>
        </p:txBody>
      </p:sp>
      <p:pic>
        <p:nvPicPr>
          <p:cNvPr id="13" name="图片 12"/>
          <p:cNvPicPr/>
          <p:nvPr/>
        </p:nvPicPr>
        <p:blipFill>
          <a:blip r:embed="rId4" cstate="print">
            <a:extLst>
              <a:ext uri="{28A0092B-C50C-407E-A947-70E740481C1C}">
                <a14:useLocalDpi xmlns:a14="http://schemas.microsoft.com/office/drawing/2010/main" val="0"/>
              </a:ext>
            </a:extLst>
          </a:blip>
          <a:stretch>
            <a:fillRect/>
          </a:stretch>
        </p:blipFill>
        <p:spPr>
          <a:xfrm>
            <a:off x="4526584" y="1367970"/>
            <a:ext cx="7665416" cy="4376058"/>
          </a:xfrm>
          <a:prstGeom prst="rect">
            <a:avLst/>
          </a:prstGeom>
        </p:spPr>
      </p:pic>
    </p:spTree>
    <p:extLst>
      <p:ext uri="{BB962C8B-B14F-4D97-AF65-F5344CB8AC3E}">
        <p14:creationId xmlns:p14="http://schemas.microsoft.com/office/powerpoint/2010/main" val="34815478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报警系统</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879041" y="2486194"/>
            <a:ext cx="4298011" cy="2271391"/>
          </a:xfrm>
          <a:prstGeom prst="rect">
            <a:avLst/>
          </a:prstGeom>
        </p:spPr>
        <p:txBody>
          <a:bodyPr wrap="square">
            <a:spAutoFit/>
          </a:bodyPr>
          <a:lstStyle/>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rPr>
              <a:t>校园周界报警</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rPr>
              <a:t>校园重要室内入侵报警</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校园公共区域消防报警</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校园紧急报警点</a:t>
            </a:r>
          </a:p>
          <a:p>
            <a:pPr>
              <a:lnSpc>
                <a:spcPct val="120000"/>
              </a:lnSpc>
              <a:buClr>
                <a:srgbClr val="990000"/>
              </a:buClr>
            </a:pPr>
            <a:endParaRPr lang="zh-CN" altLang="en-US" b="1" dirty="0">
              <a:latin typeface="微软雅黑" pitchFamily="34" charset="-122"/>
              <a:ea typeface="微软雅黑" pitchFamily="34" charset="-122"/>
              <a:cs typeface="Arial" charset="0"/>
            </a:endParaRPr>
          </a:p>
        </p:txBody>
      </p:sp>
      <p:pic>
        <p:nvPicPr>
          <p:cNvPr id="12" name="图片 11"/>
          <p:cNvPicPr/>
          <p:nvPr/>
        </p:nvPicPr>
        <p:blipFill rotWithShape="1">
          <a:blip r:embed="rId4" cstate="print">
            <a:extLst>
              <a:ext uri="{28A0092B-C50C-407E-A947-70E740481C1C}">
                <a14:useLocalDpi xmlns:a14="http://schemas.microsoft.com/office/drawing/2010/main" val="0"/>
              </a:ext>
            </a:extLst>
          </a:blip>
          <a:srcRect r="22538"/>
          <a:stretch/>
        </p:blipFill>
        <p:spPr>
          <a:xfrm>
            <a:off x="4526585" y="1367967"/>
            <a:ext cx="7665416" cy="4376061"/>
          </a:xfrm>
          <a:prstGeom prst="rect">
            <a:avLst/>
          </a:prstGeom>
        </p:spPr>
      </p:pic>
    </p:spTree>
    <p:extLst>
      <p:ext uri="{BB962C8B-B14F-4D97-AF65-F5344CB8AC3E}">
        <p14:creationId xmlns:p14="http://schemas.microsoft.com/office/powerpoint/2010/main" val="11693266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8235" y="491371"/>
            <a:ext cx="11869753" cy="479581"/>
            <a:chOff x="-13648" y="466801"/>
            <a:chExt cx="11869753" cy="479581"/>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5" name="文本框 4"/>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校园安保主要需求</a:t>
              </a:r>
              <a:endParaRPr lang="en-US" altLang="zh-CN" sz="2400" b="1" dirty="0">
                <a:latin typeface="微软雅黑" panose="020B0503020204020204" pitchFamily="34" charset="-122"/>
                <a:ea typeface="微软雅黑" panose="020B0503020204020204" pitchFamily="34" charset="-122"/>
              </a:endParaRPr>
            </a:p>
          </p:txBody>
        </p:sp>
        <p:cxnSp>
          <p:nvCxnSpPr>
            <p:cNvPr id="6" name="直接连接符 5"/>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7" name="平行四边形 6"/>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8" name="平行四边形 7"/>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74" y="1159242"/>
            <a:ext cx="6262184" cy="4174789"/>
          </a:xfrm>
          <a:prstGeom prst="parallelogram">
            <a:avLst/>
          </a:prstGeom>
        </p:spPr>
      </p:pic>
      <p:cxnSp>
        <p:nvCxnSpPr>
          <p:cNvPr id="44" name="直接连接符 43"/>
          <p:cNvCxnSpPr/>
          <p:nvPr/>
        </p:nvCxnSpPr>
        <p:spPr>
          <a:xfrm>
            <a:off x="790018" y="5881753"/>
            <a:ext cx="10458450" cy="0"/>
          </a:xfrm>
          <a:prstGeom prst="line">
            <a:avLst/>
          </a:prstGeom>
          <a:ln w="28575">
            <a:solidFill>
              <a:srgbClr val="22E655"/>
            </a:solidFill>
          </a:ln>
        </p:spPr>
        <p:style>
          <a:lnRef idx="1">
            <a:schemeClr val="accent5"/>
          </a:lnRef>
          <a:fillRef idx="0">
            <a:schemeClr val="accent5"/>
          </a:fillRef>
          <a:effectRef idx="0">
            <a:schemeClr val="accent5"/>
          </a:effectRef>
          <a:fontRef idx="minor">
            <a:schemeClr val="tx1"/>
          </a:fontRef>
        </p:style>
      </p:cxnSp>
      <p:sp>
        <p:nvSpPr>
          <p:cNvPr id="45" name="文本框 44"/>
          <p:cNvSpPr txBox="1"/>
          <p:nvPr/>
        </p:nvSpPr>
        <p:spPr>
          <a:xfrm>
            <a:off x="4433364" y="5986043"/>
            <a:ext cx="2674527" cy="830997"/>
          </a:xfrm>
          <a:prstGeom prst="rect">
            <a:avLst/>
          </a:prstGeom>
          <a:noFill/>
        </p:spPr>
        <p:txBody>
          <a:bodyPr wrap="square" rtlCol="0">
            <a:spAutoFit/>
          </a:bodyPr>
          <a:lstStyle>
            <a:defPPr>
              <a:defRPr lang="zh-CN"/>
            </a:defPPr>
            <a:lvl1pPr algn="ctr">
              <a:lnSpc>
                <a:spcPct val="150000"/>
              </a:lnSpc>
              <a:defRPr sz="3200" b="1">
                <a:solidFill>
                  <a:schemeClr val="tx1">
                    <a:lumMod val="65000"/>
                    <a:lumOff val="35000"/>
                  </a:schemeClr>
                </a:solidFill>
                <a:latin typeface="微软雅黑" panose="020B0503020204020204" pitchFamily="34" charset="-122"/>
                <a:ea typeface="微软雅黑" panose="020B0503020204020204" pitchFamily="34" charset="-122"/>
              </a:defRPr>
            </a:lvl1pPr>
          </a:lstStyle>
          <a:p>
            <a:r>
              <a:rPr lang="zh-CN" altLang="en-US" dirty="0"/>
              <a:t>车</a:t>
            </a:r>
          </a:p>
        </p:txBody>
      </p:sp>
      <p:sp>
        <p:nvSpPr>
          <p:cNvPr id="46" name="文本框 45"/>
          <p:cNvSpPr txBox="1"/>
          <p:nvPr/>
        </p:nvSpPr>
        <p:spPr>
          <a:xfrm>
            <a:off x="827509" y="5986043"/>
            <a:ext cx="3586235" cy="743986"/>
          </a:xfrm>
          <a:prstGeom prst="rect">
            <a:avLst/>
          </a:prstGeom>
          <a:noFill/>
        </p:spPr>
        <p:txBody>
          <a:bodyPr wrap="square" rtlCol="0">
            <a:spAutoFit/>
          </a:bodyPr>
          <a:lstStyle/>
          <a:p>
            <a:pPr algn="ctr">
              <a:lnSpc>
                <a:spcPct val="150000"/>
              </a:lnSpc>
            </a:pPr>
            <a:r>
              <a:rPr lang="zh-CN" altLang="en-US" sz="3200" b="1" dirty="0">
                <a:solidFill>
                  <a:schemeClr val="tx1">
                    <a:lumMod val="65000"/>
                    <a:lumOff val="35000"/>
                  </a:schemeClr>
                </a:solidFill>
                <a:latin typeface="微软雅黑" panose="020B0503020204020204" pitchFamily="34" charset="-122"/>
                <a:ea typeface="微软雅黑" panose="020B0503020204020204" pitchFamily="34" charset="-122"/>
              </a:rPr>
              <a:t>人</a:t>
            </a:r>
          </a:p>
        </p:txBody>
      </p:sp>
      <p:sp>
        <p:nvSpPr>
          <p:cNvPr id="47" name="椭圆 46"/>
          <p:cNvSpPr/>
          <p:nvPr/>
        </p:nvSpPr>
        <p:spPr>
          <a:xfrm>
            <a:off x="2509995" y="5749369"/>
            <a:ext cx="221262" cy="221262"/>
          </a:xfrm>
          <a:prstGeom prst="ellipse">
            <a:avLst/>
          </a:prstGeom>
          <a:solidFill>
            <a:srgbClr val="1F5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nvSpPr>
        <p:spPr>
          <a:xfrm>
            <a:off x="5659997" y="5775492"/>
            <a:ext cx="221262" cy="221262"/>
          </a:xfrm>
          <a:prstGeom prst="ellipse">
            <a:avLst/>
          </a:prstGeom>
          <a:solidFill>
            <a:srgbClr val="1F5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48"/>
          <p:cNvSpPr/>
          <p:nvPr/>
        </p:nvSpPr>
        <p:spPr>
          <a:xfrm>
            <a:off x="8770756" y="5817946"/>
            <a:ext cx="221262" cy="221262"/>
          </a:xfrm>
          <a:prstGeom prst="ellipse">
            <a:avLst/>
          </a:prstGeom>
          <a:solidFill>
            <a:srgbClr val="1F5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文本框 49"/>
          <p:cNvSpPr txBox="1"/>
          <p:nvPr/>
        </p:nvSpPr>
        <p:spPr>
          <a:xfrm>
            <a:off x="7088269" y="5945561"/>
            <a:ext cx="3586235" cy="743986"/>
          </a:xfrm>
          <a:prstGeom prst="rect">
            <a:avLst/>
          </a:prstGeom>
          <a:noFill/>
        </p:spPr>
        <p:txBody>
          <a:bodyPr wrap="square" rtlCol="0">
            <a:spAutoFit/>
          </a:bodyPr>
          <a:lstStyle>
            <a:defPPr>
              <a:defRPr lang="zh-CN"/>
            </a:defPPr>
            <a:lvl1pPr algn="ctr">
              <a:lnSpc>
                <a:spcPct val="150000"/>
              </a:lnSpc>
              <a:defRPr sz="3200" b="1">
                <a:solidFill>
                  <a:schemeClr val="tx1">
                    <a:lumMod val="65000"/>
                    <a:lumOff val="35000"/>
                  </a:schemeClr>
                </a:solidFill>
                <a:latin typeface="微软雅黑" panose="020B0503020204020204" pitchFamily="34" charset="-122"/>
                <a:ea typeface="微软雅黑" panose="020B0503020204020204" pitchFamily="34" charset="-122"/>
              </a:defRPr>
            </a:lvl1pPr>
          </a:lstStyle>
          <a:p>
            <a:r>
              <a:rPr lang="zh-CN" altLang="en-US" dirty="0"/>
              <a:t>物</a:t>
            </a:r>
          </a:p>
        </p:txBody>
      </p:sp>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22308" y="1177155"/>
            <a:ext cx="5769433" cy="4156876"/>
          </a:xfrm>
          <a:prstGeom prst="parallelogram">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28307" y="1177155"/>
            <a:ext cx="6235315" cy="4156876"/>
          </a:xfrm>
          <a:prstGeom prst="parallelogram">
            <a:avLst/>
          </a:prstGeom>
        </p:spPr>
      </p:pic>
    </p:spTree>
    <p:extLst>
      <p:ext uri="{BB962C8B-B14F-4D97-AF65-F5344CB8AC3E}">
        <p14:creationId xmlns:p14="http://schemas.microsoft.com/office/powerpoint/2010/main" val="137352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fade">
                                      <p:cBhvr>
                                        <p:cTn id="10" dur="500"/>
                                        <p:tgtEl>
                                          <p:spTgt spid="4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par>
                                <p:cTn id="14" presetID="10" presetClass="entr" presetSubtype="0" fill="hold" nodeType="withEffect">
                                  <p:stCondLst>
                                    <p:cond delay="70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70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500"/>
                                        <p:tgtEl>
                                          <p:spTgt spid="48"/>
                                        </p:tgtEl>
                                      </p:cBhvr>
                                    </p:animEffect>
                                  </p:childTnLst>
                                </p:cTn>
                              </p:par>
                              <p:par>
                                <p:cTn id="20" presetID="10" presetClass="entr" presetSubtype="0" fill="hold" grpId="0" nodeType="withEffect">
                                  <p:stCondLst>
                                    <p:cond delay="70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par>
                                <p:cTn id="23" presetID="10" presetClass="entr" presetSubtype="0" fill="hold" grpId="0" nodeType="withEffect">
                                  <p:stCondLst>
                                    <p:cond delay="1500"/>
                                  </p:stCondLst>
                                  <p:childTnLst>
                                    <p:set>
                                      <p:cBhvr>
                                        <p:cTn id="24" dur="1" fill="hold">
                                          <p:stCondLst>
                                            <p:cond delay="0"/>
                                          </p:stCondLst>
                                        </p:cTn>
                                        <p:tgtEl>
                                          <p:spTgt spid="49"/>
                                        </p:tgtEl>
                                        <p:attrNameLst>
                                          <p:attrName>style.visibility</p:attrName>
                                        </p:attrNameLst>
                                      </p:cBhvr>
                                      <p:to>
                                        <p:strVal val="visible"/>
                                      </p:to>
                                    </p:set>
                                    <p:animEffect transition="in" filter="fade">
                                      <p:cBhvr>
                                        <p:cTn id="25" dur="500"/>
                                        <p:tgtEl>
                                          <p:spTgt spid="49"/>
                                        </p:tgtEl>
                                      </p:cBhvr>
                                    </p:animEffect>
                                  </p:childTnLst>
                                </p:cTn>
                              </p:par>
                              <p:par>
                                <p:cTn id="26" presetID="10" presetClass="entr" presetSubtype="0" fill="hold" grpId="0" nodeType="withEffect">
                                  <p:stCondLst>
                                    <p:cond delay="1500"/>
                                  </p:stCondLst>
                                  <p:childTnLst>
                                    <p:set>
                                      <p:cBhvr>
                                        <p:cTn id="27" dur="1" fill="hold">
                                          <p:stCondLst>
                                            <p:cond delay="0"/>
                                          </p:stCondLst>
                                        </p:cTn>
                                        <p:tgtEl>
                                          <p:spTgt spid="50"/>
                                        </p:tgtEl>
                                        <p:attrNameLst>
                                          <p:attrName>style.visibility</p:attrName>
                                        </p:attrNameLst>
                                      </p:cBhvr>
                                      <p:to>
                                        <p:strVal val="visible"/>
                                      </p:to>
                                    </p:set>
                                    <p:animEffect transition="in" filter="fade">
                                      <p:cBhvr>
                                        <p:cTn id="28" dur="500"/>
                                        <p:tgtEl>
                                          <p:spTgt spid="50"/>
                                        </p:tgtEl>
                                      </p:cBhvr>
                                    </p:animEffect>
                                  </p:childTnLst>
                                </p:cTn>
                              </p:par>
                              <p:par>
                                <p:cTn id="29" presetID="10" presetClass="entr" presetSubtype="0" fill="hold" nodeType="withEffect">
                                  <p:stCondLst>
                                    <p:cond delay="150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7" grpId="0" animBg="1"/>
      <p:bldP spid="48" grpId="0" animBg="1"/>
      <p:bldP spid="49" grpId="0" animBg="1"/>
      <p:bldP spid="5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prstClr val="black">
                      <a:lumMod val="65000"/>
                      <a:lumOff val="35000"/>
                    </a:prstClr>
                  </a:solidFill>
                  <a:latin typeface="微软雅黑" panose="020B0503020204020204" pitchFamily="34" charset="-122"/>
                  <a:ea typeface="微软雅黑" panose="020B0503020204020204" pitchFamily="34" charset="-122"/>
                </a:rPr>
                <a:t>信息发布系统</a:t>
              </a:r>
              <a:endParaRPr lang="en-US" altLang="zh-CN" sz="2400"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132716" y="2091747"/>
            <a:ext cx="4298011" cy="1938992"/>
          </a:xfrm>
          <a:prstGeom prst="rect">
            <a:avLst/>
          </a:prstGeom>
        </p:spPr>
        <p:txBody>
          <a:bodyPr wrap="square">
            <a:spAutoFit/>
          </a:bodyPr>
          <a:lstStyle/>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可以通过平台发布文字、图片、视频等，在终端进行显示宣传</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可以与现有学校平台实现无缝对接，兼容主流协议</a:t>
            </a:r>
            <a:endParaRPr lang="zh-CN" altLang="en-US" sz="2000" dirty="0">
              <a:solidFill>
                <a:schemeClr val="bg1"/>
              </a:solidFill>
              <a:latin typeface="微软雅黑" pitchFamily="34" charset="-122"/>
              <a:ea typeface="微软雅黑" pitchFamily="34" charset="-122"/>
              <a:cs typeface="Arial" charset="0"/>
            </a:endParaRPr>
          </a:p>
        </p:txBody>
      </p:sp>
      <p:pic>
        <p:nvPicPr>
          <p:cNvPr id="13" name="图片 12"/>
          <p:cNvPicPr/>
          <p:nvPr/>
        </p:nvPicPr>
        <p:blipFill>
          <a:blip r:embed="rId4">
            <a:extLst>
              <a:ext uri="{28A0092B-C50C-407E-A947-70E740481C1C}">
                <a14:useLocalDpi xmlns:a14="http://schemas.microsoft.com/office/drawing/2010/main" val="0"/>
              </a:ext>
            </a:extLst>
          </a:blip>
          <a:stretch>
            <a:fillRect/>
          </a:stretch>
        </p:blipFill>
        <p:spPr>
          <a:xfrm>
            <a:off x="4526584" y="1367970"/>
            <a:ext cx="7665416" cy="4376058"/>
          </a:xfrm>
          <a:prstGeom prst="rect">
            <a:avLst/>
          </a:prstGeom>
        </p:spPr>
      </p:pic>
    </p:spTree>
    <p:extLst>
      <p:ext uri="{BB962C8B-B14F-4D97-AF65-F5344CB8AC3E}">
        <p14:creationId xmlns:p14="http://schemas.microsoft.com/office/powerpoint/2010/main" val="20577018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79581"/>
            <a:chOff x="-13648" y="466801"/>
            <a:chExt cx="11869753" cy="479581"/>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目录</a:t>
              </a:r>
              <a:endParaRPr lang="en-US" altLang="zh-CN" sz="2400" b="1" dirty="0">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2" name="组合 61"/>
          <p:cNvGrpSpPr/>
          <p:nvPr/>
        </p:nvGrpSpPr>
        <p:grpSpPr>
          <a:xfrm>
            <a:off x="2286000" y="991486"/>
            <a:ext cx="1463589" cy="647401"/>
            <a:chOff x="2215144" y="982844"/>
            <a:chExt cx="1385306" cy="842781"/>
          </a:xfrm>
        </p:grpSpPr>
        <p:sp>
          <p:nvSpPr>
            <p:cNvPr id="63" name="平行四边形 62"/>
            <p:cNvSpPr/>
            <p:nvPr/>
          </p:nvSpPr>
          <p:spPr>
            <a:xfrm>
              <a:off x="2215144" y="982844"/>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64" name="文本框 63"/>
            <p:cNvSpPr txBox="1"/>
            <p:nvPr/>
          </p:nvSpPr>
          <p:spPr>
            <a:xfrm>
              <a:off x="2533650" y="1019513"/>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1</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65" name="组合 64"/>
          <p:cNvGrpSpPr/>
          <p:nvPr/>
        </p:nvGrpSpPr>
        <p:grpSpPr>
          <a:xfrm>
            <a:off x="2286000" y="1823613"/>
            <a:ext cx="1463589" cy="647401"/>
            <a:chOff x="2215144" y="2033848"/>
            <a:chExt cx="1385306" cy="842781"/>
          </a:xfrm>
        </p:grpSpPr>
        <p:sp>
          <p:nvSpPr>
            <p:cNvPr id="66" name="平行四边形 65"/>
            <p:cNvSpPr/>
            <p:nvPr/>
          </p:nvSpPr>
          <p:spPr>
            <a:xfrm>
              <a:off x="2215144" y="2033848"/>
              <a:ext cx="1120898" cy="842781"/>
            </a:xfrm>
            <a:prstGeom prst="parallelogram">
              <a:avLst>
                <a:gd name="adj" fmla="val 48207"/>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4" name="文本框 73"/>
            <p:cNvSpPr txBox="1"/>
            <p:nvPr/>
          </p:nvSpPr>
          <p:spPr>
            <a:xfrm>
              <a:off x="2533650" y="20496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2</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5" name="组合 74"/>
          <p:cNvGrpSpPr/>
          <p:nvPr/>
        </p:nvGrpSpPr>
        <p:grpSpPr>
          <a:xfrm>
            <a:off x="2286000" y="2655741"/>
            <a:ext cx="1463589" cy="647401"/>
            <a:chOff x="2215144" y="3084852"/>
            <a:chExt cx="1385306" cy="842781"/>
          </a:xfrm>
        </p:grpSpPr>
        <p:sp>
          <p:nvSpPr>
            <p:cNvPr id="76" name="平行四边形 75"/>
            <p:cNvSpPr/>
            <p:nvPr/>
          </p:nvSpPr>
          <p:spPr>
            <a:xfrm>
              <a:off x="2215144" y="3084852"/>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7" name="文本框 76"/>
            <p:cNvSpPr txBox="1"/>
            <p:nvPr/>
          </p:nvSpPr>
          <p:spPr>
            <a:xfrm>
              <a:off x="2533650" y="31164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3</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8" name="组合 77"/>
          <p:cNvGrpSpPr/>
          <p:nvPr/>
        </p:nvGrpSpPr>
        <p:grpSpPr>
          <a:xfrm>
            <a:off x="2286000" y="3487869"/>
            <a:ext cx="1463589" cy="647401"/>
            <a:chOff x="2215144" y="4135856"/>
            <a:chExt cx="1385306" cy="842781"/>
          </a:xfrm>
        </p:grpSpPr>
        <p:sp>
          <p:nvSpPr>
            <p:cNvPr id="79" name="平行四边形 78"/>
            <p:cNvSpPr/>
            <p:nvPr/>
          </p:nvSpPr>
          <p:spPr>
            <a:xfrm>
              <a:off x="2215144" y="4135856"/>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0" name="文本框 79"/>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4</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81" name="组合 80"/>
          <p:cNvGrpSpPr/>
          <p:nvPr/>
        </p:nvGrpSpPr>
        <p:grpSpPr>
          <a:xfrm>
            <a:off x="2286000" y="4319997"/>
            <a:ext cx="1463589" cy="647401"/>
            <a:chOff x="2215144" y="5186859"/>
            <a:chExt cx="1385306" cy="842781"/>
          </a:xfrm>
        </p:grpSpPr>
        <p:sp>
          <p:nvSpPr>
            <p:cNvPr id="82" name="平行四边形 81"/>
            <p:cNvSpPr/>
            <p:nvPr/>
          </p:nvSpPr>
          <p:spPr>
            <a:xfrm>
              <a:off x="2215144" y="5186859"/>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3" name="文本框 82"/>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5</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85" name="平行四边形 84"/>
          <p:cNvSpPr/>
          <p:nvPr/>
        </p:nvSpPr>
        <p:spPr>
          <a:xfrm>
            <a:off x="3470239" y="971550"/>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7" name="平行四边形 86"/>
          <p:cNvSpPr/>
          <p:nvPr/>
        </p:nvSpPr>
        <p:spPr>
          <a:xfrm>
            <a:off x="3470239" y="1803678"/>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rgbClr val="FF0000"/>
              </a:solidFill>
              <a:latin typeface="微软雅黑" panose="020B0503020204020204" pitchFamily="34" charset="-122"/>
              <a:ea typeface="微软雅黑" panose="020B0503020204020204" pitchFamily="34" charset="-122"/>
            </a:endParaRPr>
          </a:p>
        </p:txBody>
      </p:sp>
      <p:sp>
        <p:nvSpPr>
          <p:cNvPr id="88" name="矩形 87"/>
          <p:cNvSpPr/>
          <p:nvPr/>
        </p:nvSpPr>
        <p:spPr>
          <a:xfrm>
            <a:off x="4337549" y="2734901"/>
            <a:ext cx="467420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移动巡查子系统</a:t>
            </a:r>
          </a:p>
        </p:txBody>
      </p:sp>
      <p:sp>
        <p:nvSpPr>
          <p:cNvPr id="97" name="平行四边形 96"/>
          <p:cNvSpPr/>
          <p:nvPr/>
        </p:nvSpPr>
        <p:spPr>
          <a:xfrm>
            <a:off x="3470239" y="2635806"/>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98" name="矩形 97"/>
          <p:cNvSpPr/>
          <p:nvPr/>
        </p:nvSpPr>
        <p:spPr>
          <a:xfrm>
            <a:off x="4337548" y="3567029"/>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人脸识别子系统</a:t>
            </a:r>
          </a:p>
        </p:txBody>
      </p:sp>
      <p:sp>
        <p:nvSpPr>
          <p:cNvPr id="106" name="平行四边形 105"/>
          <p:cNvSpPr/>
          <p:nvPr/>
        </p:nvSpPr>
        <p:spPr>
          <a:xfrm>
            <a:off x="3470239" y="3467934"/>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14" name="矩形 113"/>
          <p:cNvSpPr/>
          <p:nvPr/>
        </p:nvSpPr>
        <p:spPr>
          <a:xfrm>
            <a:off x="4337549" y="4399156"/>
            <a:ext cx="5856760"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门禁、报警、信息发布子系统</a:t>
            </a:r>
          </a:p>
        </p:txBody>
      </p:sp>
      <p:sp>
        <p:nvSpPr>
          <p:cNvPr id="123" name="平行四边形 122"/>
          <p:cNvSpPr/>
          <p:nvPr/>
        </p:nvSpPr>
        <p:spPr>
          <a:xfrm>
            <a:off x="3470239" y="4300061"/>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grpSp>
        <p:nvGrpSpPr>
          <p:cNvPr id="132" name="组合 131"/>
          <p:cNvGrpSpPr/>
          <p:nvPr/>
        </p:nvGrpSpPr>
        <p:grpSpPr>
          <a:xfrm>
            <a:off x="2286000" y="5226071"/>
            <a:ext cx="1463589" cy="647401"/>
            <a:chOff x="2215144" y="4135856"/>
            <a:chExt cx="1385306" cy="842781"/>
          </a:xfrm>
        </p:grpSpPr>
        <p:sp>
          <p:nvSpPr>
            <p:cNvPr id="133" name="平行四边形 132"/>
            <p:cNvSpPr/>
            <p:nvPr/>
          </p:nvSpPr>
          <p:spPr>
            <a:xfrm>
              <a:off x="2215144" y="4135856"/>
              <a:ext cx="1120898" cy="842781"/>
            </a:xfrm>
            <a:prstGeom prst="parallelogram">
              <a:avLst>
                <a:gd name="adj" fmla="val 48207"/>
              </a:avLst>
            </a:prstGeom>
            <a:solidFill>
              <a:srgbClr val="C5D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4" name="文本框 133"/>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6</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135" name="组合 134"/>
          <p:cNvGrpSpPr/>
          <p:nvPr/>
        </p:nvGrpSpPr>
        <p:grpSpPr>
          <a:xfrm>
            <a:off x="2286000" y="6058199"/>
            <a:ext cx="1463589" cy="647401"/>
            <a:chOff x="2215144" y="5186859"/>
            <a:chExt cx="1385306" cy="842781"/>
          </a:xfrm>
        </p:grpSpPr>
        <p:sp>
          <p:nvSpPr>
            <p:cNvPr id="136" name="平行四边形 135"/>
            <p:cNvSpPr/>
            <p:nvPr/>
          </p:nvSpPr>
          <p:spPr>
            <a:xfrm>
              <a:off x="2215144" y="5186859"/>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7" name="文本框 136"/>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7</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139" name="平行四边形 138"/>
          <p:cNvSpPr/>
          <p:nvPr/>
        </p:nvSpPr>
        <p:spPr>
          <a:xfrm>
            <a:off x="3470239" y="5206135"/>
            <a:ext cx="6781631" cy="647401"/>
          </a:xfrm>
          <a:prstGeom prst="parallelogram">
            <a:avLst>
              <a:gd name="adj" fmla="val 48207"/>
            </a:avLst>
          </a:prstGeom>
          <a:solidFill>
            <a:srgbClr val="C5D5E9"/>
          </a:solid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0" name="矩形 139"/>
          <p:cNvSpPr/>
          <p:nvPr/>
        </p:nvSpPr>
        <p:spPr>
          <a:xfrm>
            <a:off x="4337549" y="6137358"/>
            <a:ext cx="438329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系统特色</a:t>
            </a:r>
          </a:p>
        </p:txBody>
      </p:sp>
      <p:sp>
        <p:nvSpPr>
          <p:cNvPr id="141" name="平行四边形 140"/>
          <p:cNvSpPr/>
          <p:nvPr/>
        </p:nvSpPr>
        <p:spPr>
          <a:xfrm>
            <a:off x="3470239" y="6038263"/>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2" name="矩形 141"/>
          <p:cNvSpPr/>
          <p:nvPr/>
        </p:nvSpPr>
        <p:spPr>
          <a:xfrm>
            <a:off x="4086094" y="1013531"/>
            <a:ext cx="3774921" cy="584775"/>
          </a:xfrm>
          <a:prstGeom prst="rect">
            <a:avLst/>
          </a:prstGeom>
          <a:ln>
            <a:noFill/>
          </a:ln>
        </p:spPr>
        <p:txBody>
          <a:bodyPr wrap="square">
            <a:spAutoFit/>
          </a:bodyPr>
          <a:lstStyle/>
          <a:p>
            <a:pPr algn="ctr" eaLnBrk="0" hangingPunct="0"/>
            <a:r>
              <a:rPr lang="zh-CN" altLang="en-US" sz="3200" b="1" dirty="0">
                <a:latin typeface="微软雅黑" panose="020B0503020204020204" pitchFamily="34" charset="-122"/>
                <a:ea typeface="微软雅黑" panose="020B0503020204020204" pitchFamily="34" charset="-122"/>
              </a:rPr>
              <a:t>视频监控子系统</a:t>
            </a:r>
            <a:endParaRPr lang="en-US" altLang="zh-CN" sz="3200" b="1" dirty="0">
              <a:latin typeface="微软雅黑" panose="020B0503020204020204" pitchFamily="34" charset="-122"/>
              <a:ea typeface="微软雅黑" panose="020B0503020204020204" pitchFamily="34" charset="-122"/>
            </a:endParaRPr>
          </a:p>
        </p:txBody>
      </p:sp>
      <p:sp>
        <p:nvSpPr>
          <p:cNvPr id="44" name="矩形 43"/>
          <p:cNvSpPr/>
          <p:nvPr/>
        </p:nvSpPr>
        <p:spPr>
          <a:xfrm>
            <a:off x="4337548" y="1902773"/>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车辆管理子系统</a:t>
            </a:r>
          </a:p>
        </p:txBody>
      </p:sp>
      <p:sp>
        <p:nvSpPr>
          <p:cNvPr id="45" name="矩形 44"/>
          <p:cNvSpPr/>
          <p:nvPr/>
        </p:nvSpPr>
        <p:spPr>
          <a:xfrm>
            <a:off x="4337548" y="5305230"/>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云存储子系统</a:t>
            </a:r>
          </a:p>
        </p:txBody>
      </p:sp>
    </p:spTree>
    <p:extLst>
      <p:ext uri="{BB962C8B-B14F-4D97-AF65-F5344CB8AC3E}">
        <p14:creationId xmlns:p14="http://schemas.microsoft.com/office/powerpoint/2010/main" val="36521315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3023807"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现有的存储问题</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aphicFrame>
        <p:nvGraphicFramePr>
          <p:cNvPr id="2" name="图示 1"/>
          <p:cNvGraphicFramePr/>
          <p:nvPr>
            <p:extLst>
              <p:ext uri="{D42A27DB-BD31-4B8C-83A1-F6EECF244321}">
                <p14:modId xmlns:p14="http://schemas.microsoft.com/office/powerpoint/2010/main" val="1966559350"/>
              </p:ext>
            </p:extLst>
          </p:nvPr>
        </p:nvGraphicFramePr>
        <p:xfrm>
          <a:off x="1464308" y="1008509"/>
          <a:ext cx="8787563" cy="8783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6" name="图示 15"/>
          <p:cNvGraphicFramePr/>
          <p:nvPr>
            <p:extLst>
              <p:ext uri="{D42A27DB-BD31-4B8C-83A1-F6EECF244321}">
                <p14:modId xmlns:p14="http://schemas.microsoft.com/office/powerpoint/2010/main" val="558973519"/>
              </p:ext>
            </p:extLst>
          </p:nvPr>
        </p:nvGraphicFramePr>
        <p:xfrm>
          <a:off x="1422400" y="2046514"/>
          <a:ext cx="8829471" cy="98696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7" name="图示 16"/>
          <p:cNvGraphicFramePr/>
          <p:nvPr>
            <p:extLst>
              <p:ext uri="{D42A27DB-BD31-4B8C-83A1-F6EECF244321}">
                <p14:modId xmlns:p14="http://schemas.microsoft.com/office/powerpoint/2010/main" val="3732355777"/>
              </p:ext>
            </p:extLst>
          </p:nvPr>
        </p:nvGraphicFramePr>
        <p:xfrm>
          <a:off x="1400675" y="3185648"/>
          <a:ext cx="8851196" cy="105252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18" name="图示 17"/>
          <p:cNvGraphicFramePr/>
          <p:nvPr>
            <p:extLst>
              <p:ext uri="{D42A27DB-BD31-4B8C-83A1-F6EECF244321}">
                <p14:modId xmlns:p14="http://schemas.microsoft.com/office/powerpoint/2010/main" val="805681407"/>
              </p:ext>
            </p:extLst>
          </p:nvPr>
        </p:nvGraphicFramePr>
        <p:xfrm>
          <a:off x="1357131" y="4448387"/>
          <a:ext cx="8894740" cy="1023495"/>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spTree>
    <p:extLst>
      <p:ext uri="{BB962C8B-B14F-4D97-AF65-F5344CB8AC3E}">
        <p14:creationId xmlns:p14="http://schemas.microsoft.com/office/powerpoint/2010/main" val="29322944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3023807"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强大的云存储</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19" name="组合 69"/>
          <p:cNvGrpSpPr>
            <a:grpSpLocks/>
          </p:cNvGrpSpPr>
          <p:nvPr/>
        </p:nvGrpSpPr>
        <p:grpSpPr bwMode="auto">
          <a:xfrm>
            <a:off x="5229543" y="1340485"/>
            <a:ext cx="2430462" cy="4057650"/>
            <a:chOff x="0" y="0"/>
            <a:chExt cx="2431603" cy="4059177"/>
          </a:xfrm>
        </p:grpSpPr>
        <p:sp>
          <p:nvSpPr>
            <p:cNvPr id="20" name="等腰三角形 70"/>
            <p:cNvSpPr>
              <a:spLocks noChangeArrowheads="1"/>
            </p:cNvSpPr>
            <p:nvPr/>
          </p:nvSpPr>
          <p:spPr bwMode="auto">
            <a:xfrm rot="-1793027">
              <a:off x="0" y="0"/>
              <a:ext cx="1060704" cy="914400"/>
            </a:xfrm>
            <a:prstGeom prst="triangle">
              <a:avLst>
                <a:gd name="adj" fmla="val 50000"/>
              </a:avLst>
            </a:prstGeom>
            <a:solidFill>
              <a:srgbClr val="41C82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 typeface="Arial" panose="020B0604020202020204" pitchFamily="34" charset="0"/>
                <a:buNone/>
              </a:pPr>
              <a:endParaRPr lang="zh-CN" altLang="zh-CN" sz="1800">
                <a:solidFill>
                  <a:srgbClr val="FFFFFF"/>
                </a:solidFill>
              </a:endParaRPr>
            </a:p>
          </p:txBody>
        </p:sp>
        <p:sp>
          <p:nvSpPr>
            <p:cNvPr id="21" name="等腰三角形 71"/>
            <p:cNvSpPr>
              <a:spLocks noChangeArrowheads="1"/>
            </p:cNvSpPr>
            <p:nvPr/>
          </p:nvSpPr>
          <p:spPr bwMode="auto">
            <a:xfrm rot="1779719">
              <a:off x="452930" y="522761"/>
              <a:ext cx="1060704" cy="914400"/>
            </a:xfrm>
            <a:prstGeom prst="triangle">
              <a:avLst>
                <a:gd name="adj" fmla="val 50000"/>
              </a:avLst>
            </a:prstGeom>
            <a:solidFill>
              <a:srgbClr val="349D1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 typeface="Arial" panose="020B0604020202020204" pitchFamily="34" charset="0"/>
                <a:buNone/>
              </a:pPr>
              <a:endParaRPr lang="zh-CN" altLang="zh-CN" sz="1800">
                <a:solidFill>
                  <a:srgbClr val="FFFFFF"/>
                </a:solidFill>
              </a:endParaRPr>
            </a:p>
          </p:txBody>
        </p:sp>
        <p:sp>
          <p:nvSpPr>
            <p:cNvPr id="22" name="等腰三角形 72"/>
            <p:cNvSpPr>
              <a:spLocks noChangeArrowheads="1"/>
            </p:cNvSpPr>
            <p:nvPr/>
          </p:nvSpPr>
          <p:spPr bwMode="auto">
            <a:xfrm rot="-1846150">
              <a:off x="907229" y="525080"/>
              <a:ext cx="1060704" cy="914400"/>
            </a:xfrm>
            <a:prstGeom prst="triangle">
              <a:avLst>
                <a:gd name="adj" fmla="val 50000"/>
              </a:avLst>
            </a:prstGeom>
            <a:solidFill>
              <a:srgbClr val="6CDD5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 typeface="Arial" panose="020B0604020202020204" pitchFamily="34" charset="0"/>
                <a:buNone/>
              </a:pPr>
              <a:endParaRPr lang="zh-CN" altLang="zh-CN" sz="1800">
                <a:solidFill>
                  <a:srgbClr val="FFFFFF"/>
                </a:solidFill>
              </a:endParaRPr>
            </a:p>
          </p:txBody>
        </p:sp>
        <p:sp>
          <p:nvSpPr>
            <p:cNvPr id="23" name="等腰三角形 73"/>
            <p:cNvSpPr>
              <a:spLocks noChangeArrowheads="1"/>
            </p:cNvSpPr>
            <p:nvPr/>
          </p:nvSpPr>
          <p:spPr bwMode="auto">
            <a:xfrm rot="1744471">
              <a:off x="1358588" y="1042746"/>
              <a:ext cx="1060704" cy="914400"/>
            </a:xfrm>
            <a:prstGeom prst="triangle">
              <a:avLst>
                <a:gd name="adj" fmla="val 50000"/>
              </a:avLst>
            </a:prstGeom>
            <a:solidFill>
              <a:srgbClr val="41C82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 typeface="Arial" panose="020B0604020202020204" pitchFamily="34" charset="0"/>
                <a:buNone/>
              </a:pPr>
              <a:endParaRPr lang="zh-CN" altLang="zh-CN" sz="1800">
                <a:solidFill>
                  <a:srgbClr val="FFFFFF"/>
                </a:solidFill>
              </a:endParaRPr>
            </a:p>
          </p:txBody>
        </p:sp>
        <p:sp>
          <p:nvSpPr>
            <p:cNvPr id="24" name="等腰三角形 74"/>
            <p:cNvSpPr>
              <a:spLocks noChangeArrowheads="1"/>
            </p:cNvSpPr>
            <p:nvPr/>
          </p:nvSpPr>
          <p:spPr bwMode="auto">
            <a:xfrm rot="-1843279">
              <a:off x="913526" y="1570469"/>
              <a:ext cx="1060704" cy="914400"/>
            </a:xfrm>
            <a:prstGeom prst="triangle">
              <a:avLst>
                <a:gd name="adj" fmla="val 50000"/>
              </a:avLst>
            </a:prstGeom>
            <a:solidFill>
              <a:srgbClr val="246C1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 typeface="Arial" panose="020B0604020202020204" pitchFamily="34" charset="0"/>
                <a:buNone/>
              </a:pPr>
              <a:endParaRPr lang="zh-CN" altLang="zh-CN" sz="1800">
                <a:solidFill>
                  <a:srgbClr val="FFFFFF"/>
                </a:solidFill>
              </a:endParaRPr>
            </a:p>
          </p:txBody>
        </p:sp>
        <p:sp>
          <p:nvSpPr>
            <p:cNvPr id="25" name="等腰三角形 75"/>
            <p:cNvSpPr>
              <a:spLocks noChangeArrowheads="1"/>
            </p:cNvSpPr>
            <p:nvPr/>
          </p:nvSpPr>
          <p:spPr bwMode="auto">
            <a:xfrm rot="1767901">
              <a:off x="460128" y="1579072"/>
              <a:ext cx="1060704" cy="914400"/>
            </a:xfrm>
            <a:prstGeom prst="triangle">
              <a:avLst>
                <a:gd name="adj" fmla="val 50000"/>
              </a:avLst>
            </a:prstGeom>
            <a:solidFill>
              <a:srgbClr val="349D1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 typeface="Arial" panose="020B0604020202020204" pitchFamily="34" charset="0"/>
                <a:buNone/>
              </a:pPr>
              <a:endParaRPr lang="zh-CN" altLang="zh-CN" sz="1800">
                <a:solidFill>
                  <a:srgbClr val="FFFFFF"/>
                </a:solidFill>
              </a:endParaRPr>
            </a:p>
          </p:txBody>
        </p:sp>
        <p:sp>
          <p:nvSpPr>
            <p:cNvPr id="26" name="等腰三角形 76"/>
            <p:cNvSpPr>
              <a:spLocks noChangeArrowheads="1"/>
            </p:cNvSpPr>
            <p:nvPr/>
          </p:nvSpPr>
          <p:spPr bwMode="auto">
            <a:xfrm rot="-9036171">
              <a:off x="13127" y="2368961"/>
              <a:ext cx="1060704" cy="914400"/>
            </a:xfrm>
            <a:prstGeom prst="triangle">
              <a:avLst>
                <a:gd name="adj" fmla="val 50000"/>
              </a:avLst>
            </a:prstGeom>
            <a:solidFill>
              <a:srgbClr val="41C82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 typeface="Arial" panose="020B0604020202020204" pitchFamily="34" charset="0"/>
                <a:buNone/>
              </a:pPr>
              <a:endParaRPr lang="zh-CN" altLang="zh-CN" sz="1800">
                <a:solidFill>
                  <a:srgbClr val="FFFFFF"/>
                </a:solidFill>
              </a:endParaRPr>
            </a:p>
          </p:txBody>
        </p:sp>
        <p:sp>
          <p:nvSpPr>
            <p:cNvPr id="27" name="等腰三角形 77"/>
            <p:cNvSpPr>
              <a:spLocks noChangeArrowheads="1"/>
            </p:cNvSpPr>
            <p:nvPr/>
          </p:nvSpPr>
          <p:spPr bwMode="auto">
            <a:xfrm rot="-5400000">
              <a:off x="240131" y="2760304"/>
              <a:ext cx="1060704" cy="914400"/>
            </a:xfrm>
            <a:prstGeom prst="triangle">
              <a:avLst>
                <a:gd name="adj" fmla="val 50000"/>
              </a:avLst>
            </a:prstGeom>
            <a:solidFill>
              <a:srgbClr val="6CDD5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 typeface="Arial" panose="020B0604020202020204" pitchFamily="34" charset="0"/>
                <a:buNone/>
              </a:pPr>
              <a:endParaRPr lang="zh-CN" altLang="zh-CN" sz="1800">
                <a:solidFill>
                  <a:srgbClr val="FFFFFF"/>
                </a:solidFill>
              </a:endParaRPr>
            </a:p>
          </p:txBody>
        </p:sp>
        <p:sp>
          <p:nvSpPr>
            <p:cNvPr id="28" name="等腰三角形 78"/>
            <p:cNvSpPr>
              <a:spLocks noChangeArrowheads="1"/>
            </p:cNvSpPr>
            <p:nvPr/>
          </p:nvSpPr>
          <p:spPr bwMode="auto">
            <a:xfrm rot="-1783279">
              <a:off x="924634" y="2621801"/>
              <a:ext cx="1060704" cy="914400"/>
            </a:xfrm>
            <a:prstGeom prst="triangle">
              <a:avLst>
                <a:gd name="adj" fmla="val 50000"/>
              </a:avLst>
            </a:prstGeom>
            <a:solidFill>
              <a:srgbClr val="349D1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 typeface="Arial" panose="020B0604020202020204" pitchFamily="34" charset="0"/>
                <a:buNone/>
              </a:pPr>
              <a:endParaRPr lang="zh-CN" altLang="zh-CN" sz="1800">
                <a:solidFill>
                  <a:srgbClr val="FFFFFF"/>
                </a:solidFill>
              </a:endParaRPr>
            </a:p>
          </p:txBody>
        </p:sp>
        <p:sp>
          <p:nvSpPr>
            <p:cNvPr id="29" name="等腰三角形 79"/>
            <p:cNvSpPr>
              <a:spLocks noChangeArrowheads="1"/>
            </p:cNvSpPr>
            <p:nvPr/>
          </p:nvSpPr>
          <p:spPr bwMode="auto">
            <a:xfrm rot="1779719">
              <a:off x="1370899" y="3144777"/>
              <a:ext cx="1060704" cy="914400"/>
            </a:xfrm>
            <a:prstGeom prst="triangle">
              <a:avLst>
                <a:gd name="adj" fmla="val 50000"/>
              </a:avLst>
            </a:prstGeom>
            <a:solidFill>
              <a:srgbClr val="41C82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Font typeface="Arial" panose="020B0604020202020204" pitchFamily="34" charset="0"/>
                <a:buNone/>
              </a:pPr>
              <a:endParaRPr lang="zh-CN" altLang="zh-CN" sz="1800">
                <a:solidFill>
                  <a:srgbClr val="FFFFFF"/>
                </a:solidFill>
              </a:endParaRPr>
            </a:p>
          </p:txBody>
        </p:sp>
      </p:grpSp>
      <p:sp>
        <p:nvSpPr>
          <p:cNvPr id="30" name="文本框 80"/>
          <p:cNvSpPr txBox="1">
            <a:spLocks noChangeArrowheads="1"/>
          </p:cNvSpPr>
          <p:nvPr/>
        </p:nvSpPr>
        <p:spPr bwMode="auto">
          <a:xfrm>
            <a:off x="5504180" y="1664335"/>
            <a:ext cx="18256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en-US" altLang="zh-CN" b="1">
                <a:solidFill>
                  <a:schemeClr val="bg2"/>
                </a:solidFill>
                <a:latin typeface="叶根友疾风草书-修正09" pitchFamily="2" charset="-122"/>
                <a:ea typeface="叶根友疾风草书-修正09" pitchFamily="2" charset="-122"/>
              </a:rPr>
              <a:t>01</a:t>
            </a:r>
            <a:endParaRPr lang="zh-CN" altLang="en-US" b="1">
              <a:solidFill>
                <a:schemeClr val="bg2"/>
              </a:solidFill>
              <a:latin typeface="叶根友疾风草书-修正09" pitchFamily="2" charset="-122"/>
              <a:ea typeface="叶根友疾风草书-修正09" pitchFamily="2" charset="-122"/>
            </a:endParaRPr>
          </a:p>
        </p:txBody>
      </p:sp>
      <p:sp>
        <p:nvSpPr>
          <p:cNvPr id="31" name="文本框 81"/>
          <p:cNvSpPr txBox="1">
            <a:spLocks noChangeArrowheads="1"/>
          </p:cNvSpPr>
          <p:nvPr/>
        </p:nvSpPr>
        <p:spPr bwMode="auto">
          <a:xfrm>
            <a:off x="6702743" y="2656523"/>
            <a:ext cx="18272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en-US" altLang="zh-CN" b="1">
                <a:solidFill>
                  <a:schemeClr val="bg2"/>
                </a:solidFill>
                <a:latin typeface="叶根友疾风草书-修正09" pitchFamily="2" charset="-122"/>
                <a:ea typeface="叶根友疾风草书-修正09" pitchFamily="2" charset="-122"/>
              </a:rPr>
              <a:t>02</a:t>
            </a:r>
            <a:endParaRPr lang="zh-CN" altLang="en-US" b="1">
              <a:solidFill>
                <a:schemeClr val="bg2"/>
              </a:solidFill>
              <a:latin typeface="叶根友疾风草书-修正09" pitchFamily="2" charset="-122"/>
              <a:ea typeface="叶根友疾风草书-修正09" pitchFamily="2" charset="-122"/>
            </a:endParaRPr>
          </a:p>
        </p:txBody>
      </p:sp>
      <p:sp>
        <p:nvSpPr>
          <p:cNvPr id="32" name="文本框 82"/>
          <p:cNvSpPr txBox="1">
            <a:spLocks noChangeArrowheads="1"/>
          </p:cNvSpPr>
          <p:nvPr/>
        </p:nvSpPr>
        <p:spPr bwMode="auto">
          <a:xfrm>
            <a:off x="5529580" y="3712210"/>
            <a:ext cx="18256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en-US" altLang="zh-CN" b="1">
                <a:solidFill>
                  <a:schemeClr val="bg2"/>
                </a:solidFill>
                <a:latin typeface="叶根友疾风草书-修正09" pitchFamily="2" charset="-122"/>
                <a:ea typeface="叶根友疾风草书-修正09" pitchFamily="2" charset="-122"/>
              </a:rPr>
              <a:t>03</a:t>
            </a:r>
            <a:endParaRPr lang="zh-CN" altLang="en-US" b="1">
              <a:solidFill>
                <a:schemeClr val="bg2"/>
              </a:solidFill>
              <a:latin typeface="叶根友疾风草书-修正09" pitchFamily="2" charset="-122"/>
              <a:ea typeface="叶根友疾风草书-修正09" pitchFamily="2" charset="-122"/>
            </a:endParaRPr>
          </a:p>
        </p:txBody>
      </p:sp>
      <p:sp>
        <p:nvSpPr>
          <p:cNvPr id="33" name="文本框 83"/>
          <p:cNvSpPr txBox="1">
            <a:spLocks noChangeArrowheads="1"/>
          </p:cNvSpPr>
          <p:nvPr/>
        </p:nvSpPr>
        <p:spPr bwMode="auto">
          <a:xfrm>
            <a:off x="6677343" y="4775835"/>
            <a:ext cx="18272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en-US" altLang="zh-CN" b="1">
                <a:solidFill>
                  <a:schemeClr val="bg2"/>
                </a:solidFill>
                <a:latin typeface="叶根友疾风草书-修正09" pitchFamily="2" charset="-122"/>
                <a:ea typeface="叶根友疾风草书-修正09" pitchFamily="2" charset="-122"/>
              </a:rPr>
              <a:t>04</a:t>
            </a:r>
            <a:endParaRPr lang="zh-CN" altLang="en-US" b="1">
              <a:solidFill>
                <a:schemeClr val="bg2"/>
              </a:solidFill>
              <a:latin typeface="叶根友疾风草书-修正09" pitchFamily="2" charset="-122"/>
              <a:ea typeface="叶根友疾风草书-修正09" pitchFamily="2" charset="-122"/>
            </a:endParaRPr>
          </a:p>
        </p:txBody>
      </p:sp>
      <p:cxnSp>
        <p:nvCxnSpPr>
          <p:cNvPr id="34" name="直接连接符 84"/>
          <p:cNvCxnSpPr>
            <a:cxnSpLocks noChangeShapeType="1"/>
          </p:cNvCxnSpPr>
          <p:nvPr/>
        </p:nvCxnSpPr>
        <p:spPr bwMode="auto">
          <a:xfrm flipV="1">
            <a:off x="2829243" y="1915160"/>
            <a:ext cx="2641600" cy="0"/>
          </a:xfrm>
          <a:prstGeom prst="line">
            <a:avLst/>
          </a:prstGeom>
          <a:noFill/>
          <a:ln w="6350">
            <a:solidFill>
              <a:srgbClr val="41D228"/>
            </a:solidFill>
            <a:round/>
            <a:headEnd/>
            <a:tailEnd/>
          </a:ln>
          <a:effectLst>
            <a:outerShdw dist="25400" dir="5400000" algn="ctr" rotWithShape="0">
              <a:srgbClr val="2E72B0">
                <a:alpha val="35999"/>
              </a:srgbClr>
            </a:outerShdw>
          </a:effectLst>
          <a:extLst>
            <a:ext uri="{909E8E84-426E-40DD-AFC4-6F175D3DCCD1}">
              <a14:hiddenFill xmlns:a14="http://schemas.microsoft.com/office/drawing/2010/main">
                <a:noFill/>
              </a14:hiddenFill>
            </a:ext>
          </a:extLst>
        </p:spPr>
      </p:cxnSp>
      <p:sp>
        <p:nvSpPr>
          <p:cNvPr id="35" name="文本框 85"/>
          <p:cNvSpPr txBox="1">
            <a:spLocks noChangeArrowheads="1"/>
          </p:cNvSpPr>
          <p:nvPr/>
        </p:nvSpPr>
        <p:spPr bwMode="auto">
          <a:xfrm>
            <a:off x="2829243" y="1391285"/>
            <a:ext cx="30654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just">
              <a:lnSpc>
                <a:spcPct val="100000"/>
              </a:lnSpc>
              <a:spcBef>
                <a:spcPct val="0"/>
              </a:spcBef>
              <a:buFont typeface="Arial" panose="020B0604020202020204" pitchFamily="34" charset="0"/>
              <a:buNone/>
            </a:pPr>
            <a:r>
              <a:rPr lang="zh-CN" altLang="en-US" dirty="0">
                <a:solidFill>
                  <a:srgbClr val="595959"/>
                </a:solidFill>
                <a:latin typeface="微软雅黑" panose="020B0503020204020204" pitchFamily="34" charset="-122"/>
                <a:ea typeface="微软雅黑" panose="020B0503020204020204" pitchFamily="34" charset="-122"/>
              </a:rPr>
              <a:t>强安全</a:t>
            </a:r>
            <a:endParaRPr lang="zh-CN" altLang="zh-CN" sz="2400" dirty="0">
              <a:latin typeface="Cambria" panose="02040503050406030204" pitchFamily="18" charset="0"/>
              <a:ea typeface="微软雅黑" panose="020B0503020204020204" pitchFamily="34" charset="-122"/>
            </a:endParaRPr>
          </a:p>
        </p:txBody>
      </p:sp>
      <p:sp>
        <p:nvSpPr>
          <p:cNvPr id="36" name="文本框 86"/>
          <p:cNvSpPr txBox="1">
            <a:spLocks noChangeArrowheads="1"/>
          </p:cNvSpPr>
          <p:nvPr/>
        </p:nvSpPr>
        <p:spPr bwMode="auto">
          <a:xfrm>
            <a:off x="752793" y="1985010"/>
            <a:ext cx="501491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1800" dirty="0">
                <a:solidFill>
                  <a:srgbClr val="595959"/>
                </a:solidFill>
                <a:latin typeface="微软雅黑" panose="020B0503020204020204" pitchFamily="34" charset="-122"/>
                <a:ea typeface="微软雅黑" panose="020B0503020204020204" pitchFamily="34" charset="-122"/>
              </a:rPr>
              <a:t>支持</a:t>
            </a:r>
            <a:r>
              <a:rPr lang="zh-CN" altLang="en-US" sz="2000" b="1" dirty="0">
                <a:solidFill>
                  <a:srgbClr val="42D528"/>
                </a:solidFill>
                <a:latin typeface="微软雅黑" panose="020B0503020204020204" pitchFamily="34" charset="-122"/>
                <a:ea typeface="微软雅黑" panose="020B0503020204020204" pitchFamily="34" charset="-122"/>
              </a:rPr>
              <a:t>副本，纠删码</a:t>
            </a:r>
            <a:r>
              <a:rPr lang="zh-CN" altLang="en-US" sz="1800" dirty="0">
                <a:solidFill>
                  <a:srgbClr val="595959"/>
                </a:solidFill>
                <a:latin typeface="微软雅黑" panose="020B0503020204020204" pitchFamily="34" charset="-122"/>
                <a:ea typeface="微软雅黑" panose="020B0503020204020204" pitchFamily="34" charset="-122"/>
              </a:rPr>
              <a:t>对数据进行定制化保护。实现节点安全</a:t>
            </a:r>
            <a:endParaRPr lang="zh-CN" altLang="en-US" sz="1800" b="1" dirty="0">
              <a:solidFill>
                <a:srgbClr val="41C828"/>
              </a:solidFill>
              <a:latin typeface="微软雅黑" panose="020B0503020204020204" pitchFamily="34" charset="-122"/>
              <a:ea typeface="微软雅黑" panose="020B0503020204020204" pitchFamily="34" charset="-122"/>
            </a:endParaRPr>
          </a:p>
        </p:txBody>
      </p:sp>
      <p:cxnSp>
        <p:nvCxnSpPr>
          <p:cNvPr id="37" name="AutoShape 35"/>
          <p:cNvCxnSpPr>
            <a:cxnSpLocks noChangeShapeType="1"/>
          </p:cNvCxnSpPr>
          <p:nvPr/>
        </p:nvCxnSpPr>
        <p:spPr bwMode="auto">
          <a:xfrm flipV="1">
            <a:off x="7371080" y="2927985"/>
            <a:ext cx="3309938" cy="11113"/>
          </a:xfrm>
          <a:prstGeom prst="straightConnector1">
            <a:avLst/>
          </a:prstGeom>
          <a:noFill/>
          <a:ln w="6350">
            <a:solidFill>
              <a:srgbClr val="41D228"/>
            </a:solidFill>
            <a:round/>
            <a:headEnd/>
            <a:tailEnd/>
          </a:ln>
          <a:effectLst>
            <a:outerShdw dist="25400" dir="5400000" algn="ctr" rotWithShape="0">
              <a:srgbClr val="2E72B0">
                <a:alpha val="35999"/>
              </a:srgbClr>
            </a:outerShdw>
          </a:effectLst>
          <a:extLst>
            <a:ext uri="{909E8E84-426E-40DD-AFC4-6F175D3DCCD1}">
              <a14:hiddenFill xmlns:a14="http://schemas.microsoft.com/office/drawing/2010/main">
                <a:noFill/>
              </a14:hiddenFill>
            </a:ext>
          </a:extLst>
        </p:spPr>
      </p:cxnSp>
      <p:sp>
        <p:nvSpPr>
          <p:cNvPr id="38" name="文本框 88"/>
          <p:cNvSpPr txBox="1">
            <a:spLocks noChangeArrowheads="1"/>
          </p:cNvSpPr>
          <p:nvPr/>
        </p:nvSpPr>
        <p:spPr bwMode="auto">
          <a:xfrm>
            <a:off x="7367905" y="2385120"/>
            <a:ext cx="33385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dirty="0">
                <a:solidFill>
                  <a:srgbClr val="595959"/>
                </a:solidFill>
                <a:latin typeface="微软雅黑" panose="020B0503020204020204" pitchFamily="34" charset="-122"/>
                <a:ea typeface="微软雅黑" panose="020B0503020204020204" pitchFamily="34" charset="-122"/>
              </a:rPr>
              <a:t>虚拟化</a:t>
            </a:r>
            <a:endParaRPr lang="zh-CN" altLang="zh-CN" dirty="0">
              <a:solidFill>
                <a:srgbClr val="595959"/>
              </a:solidFill>
              <a:latin typeface="微软雅黑" panose="020B0503020204020204" pitchFamily="34" charset="-122"/>
              <a:ea typeface="微软雅黑" panose="020B0503020204020204" pitchFamily="34" charset="-122"/>
            </a:endParaRPr>
          </a:p>
        </p:txBody>
      </p:sp>
      <p:sp>
        <p:nvSpPr>
          <p:cNvPr id="39" name="文本框 89"/>
          <p:cNvSpPr txBox="1">
            <a:spLocks noChangeArrowheads="1"/>
          </p:cNvSpPr>
          <p:nvPr/>
        </p:nvSpPr>
        <p:spPr bwMode="auto">
          <a:xfrm>
            <a:off x="7367905" y="3013710"/>
            <a:ext cx="4392613"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1800" dirty="0">
                <a:solidFill>
                  <a:srgbClr val="595959"/>
                </a:solidFill>
                <a:latin typeface="微软雅黑" panose="020B0503020204020204" pitchFamily="34" charset="-122"/>
                <a:ea typeface="微软雅黑" panose="020B0503020204020204" pitchFamily="34" charset="-122"/>
              </a:rPr>
              <a:t>所有设备虚拟化成一个统一存储池，存储资源统一管理；自动</a:t>
            </a:r>
            <a:r>
              <a:rPr lang="zh-CN" altLang="en-US" sz="2000" b="1" dirty="0">
                <a:solidFill>
                  <a:srgbClr val="42D528"/>
                </a:solidFill>
                <a:latin typeface="微软雅黑" panose="020B0503020204020204" pitchFamily="34" charset="-122"/>
                <a:ea typeface="微软雅黑" panose="020B0503020204020204" pitchFamily="34" charset="-122"/>
              </a:rPr>
              <a:t>负载均衡、故障保护、统一</a:t>
            </a:r>
            <a:r>
              <a:rPr lang="en-US" altLang="zh-CN" sz="2000" b="1" dirty="0">
                <a:solidFill>
                  <a:srgbClr val="42D528"/>
                </a:solidFill>
                <a:latin typeface="微软雅黑" panose="020B0503020204020204" pitchFamily="34" charset="-122"/>
                <a:ea typeface="微软雅黑" panose="020B0503020204020204" pitchFamily="34" charset="-122"/>
              </a:rPr>
              <a:t>IP</a:t>
            </a:r>
            <a:r>
              <a:rPr lang="zh-CN" altLang="en-US" sz="2000" b="1" dirty="0">
                <a:solidFill>
                  <a:srgbClr val="42D528"/>
                </a:solidFill>
                <a:latin typeface="微软雅黑" panose="020B0503020204020204" pitchFamily="34" charset="-122"/>
                <a:ea typeface="微软雅黑" panose="020B0503020204020204" pitchFamily="34" charset="-122"/>
              </a:rPr>
              <a:t>服务</a:t>
            </a:r>
            <a:r>
              <a:rPr lang="zh-CN" altLang="en-US" sz="1800" dirty="0">
                <a:solidFill>
                  <a:srgbClr val="595959"/>
                </a:solidFill>
                <a:latin typeface="微软雅黑" panose="020B0503020204020204" pitchFamily="34" charset="-122"/>
                <a:ea typeface="微软雅黑" panose="020B0503020204020204" pitchFamily="34" charset="-122"/>
              </a:rPr>
              <a:t>。</a:t>
            </a:r>
            <a:endParaRPr lang="zh-CN" altLang="zh-CN" sz="1800" dirty="0">
              <a:solidFill>
                <a:srgbClr val="595959"/>
              </a:solidFill>
              <a:latin typeface="微软雅黑" panose="020B0503020204020204" pitchFamily="34" charset="-122"/>
              <a:ea typeface="微软雅黑" panose="020B0503020204020204" pitchFamily="34" charset="-122"/>
            </a:endParaRPr>
          </a:p>
        </p:txBody>
      </p:sp>
      <p:cxnSp>
        <p:nvCxnSpPr>
          <p:cNvPr id="40" name="直接连接符 90"/>
          <p:cNvCxnSpPr>
            <a:cxnSpLocks noChangeShapeType="1"/>
          </p:cNvCxnSpPr>
          <p:nvPr/>
        </p:nvCxnSpPr>
        <p:spPr bwMode="auto">
          <a:xfrm flipV="1">
            <a:off x="2829243" y="4026535"/>
            <a:ext cx="2684462" cy="0"/>
          </a:xfrm>
          <a:prstGeom prst="line">
            <a:avLst/>
          </a:prstGeom>
          <a:noFill/>
          <a:ln w="6350">
            <a:solidFill>
              <a:srgbClr val="41D228"/>
            </a:solidFill>
            <a:round/>
            <a:headEnd/>
            <a:tailEnd/>
          </a:ln>
          <a:effectLst>
            <a:outerShdw dist="25400" dir="5400000" algn="ctr" rotWithShape="0">
              <a:srgbClr val="2E72B0">
                <a:alpha val="35999"/>
              </a:srgbClr>
            </a:outerShdw>
          </a:effectLst>
          <a:extLst>
            <a:ext uri="{909E8E84-426E-40DD-AFC4-6F175D3DCCD1}">
              <a14:hiddenFill xmlns:a14="http://schemas.microsoft.com/office/drawing/2010/main">
                <a:noFill/>
              </a14:hiddenFill>
            </a:ext>
          </a:extLst>
        </p:spPr>
      </p:cxnSp>
      <p:sp>
        <p:nvSpPr>
          <p:cNvPr id="41" name="文本框 91"/>
          <p:cNvSpPr txBox="1">
            <a:spLocks noChangeArrowheads="1"/>
          </p:cNvSpPr>
          <p:nvPr/>
        </p:nvSpPr>
        <p:spPr bwMode="auto">
          <a:xfrm>
            <a:off x="2829243" y="3437573"/>
            <a:ext cx="3546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dirty="0">
                <a:solidFill>
                  <a:srgbClr val="595959"/>
                </a:solidFill>
                <a:latin typeface="微软雅黑" panose="020B0503020204020204" pitchFamily="34" charset="-122"/>
                <a:ea typeface="微软雅黑" panose="020B0503020204020204" pitchFamily="34" charset="-122"/>
              </a:rPr>
              <a:t>强扩容</a:t>
            </a:r>
            <a:endParaRPr lang="zh-CN" altLang="zh-CN" dirty="0">
              <a:solidFill>
                <a:srgbClr val="595959"/>
              </a:solidFill>
              <a:latin typeface="微软雅黑" panose="020B0503020204020204" pitchFamily="34" charset="-122"/>
              <a:ea typeface="微软雅黑" panose="020B0503020204020204" pitchFamily="34" charset="-122"/>
            </a:endParaRPr>
          </a:p>
        </p:txBody>
      </p:sp>
      <p:sp>
        <p:nvSpPr>
          <p:cNvPr id="42" name="文本框 92"/>
          <p:cNvSpPr txBox="1">
            <a:spLocks noChangeArrowheads="1"/>
          </p:cNvSpPr>
          <p:nvPr/>
        </p:nvSpPr>
        <p:spPr bwMode="auto">
          <a:xfrm>
            <a:off x="752793" y="4072573"/>
            <a:ext cx="4841875"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1800" dirty="0">
                <a:solidFill>
                  <a:srgbClr val="595959"/>
                </a:solidFill>
                <a:latin typeface="微软雅黑" panose="020B0503020204020204" pitchFamily="34" charset="-122"/>
                <a:ea typeface="微软雅黑" panose="020B0503020204020204" pitchFamily="34" charset="-122"/>
              </a:rPr>
              <a:t>云存储主机做多扩展到</a:t>
            </a:r>
            <a:r>
              <a:rPr lang="en-US" altLang="zh-CN" sz="2000" b="1" dirty="0">
                <a:solidFill>
                  <a:srgbClr val="42D528"/>
                </a:solidFill>
                <a:latin typeface="微软雅黑" panose="020B0503020204020204" pitchFamily="34" charset="-122"/>
                <a:ea typeface="微软雅黑" panose="020B0503020204020204" pitchFamily="34" charset="-122"/>
              </a:rPr>
              <a:t>5000</a:t>
            </a:r>
            <a:r>
              <a:rPr lang="zh-CN" altLang="en-US" sz="1800" dirty="0">
                <a:solidFill>
                  <a:srgbClr val="595959"/>
                </a:solidFill>
                <a:latin typeface="微软雅黑" panose="020B0503020204020204" pitchFamily="34" charset="-122"/>
                <a:ea typeface="微软雅黑" panose="020B0503020204020204" pitchFamily="34" charset="-122"/>
              </a:rPr>
              <a:t>个，实现</a:t>
            </a:r>
            <a:r>
              <a:rPr lang="en-US" altLang="zh-CN" sz="2000" b="1" dirty="0">
                <a:solidFill>
                  <a:srgbClr val="42D528"/>
                </a:solidFill>
                <a:latin typeface="微软雅黑" panose="020B0503020204020204" pitchFamily="34" charset="-122"/>
                <a:ea typeface="微软雅黑" panose="020B0503020204020204" pitchFamily="34" charset="-122"/>
              </a:rPr>
              <a:t>480PB</a:t>
            </a:r>
            <a:r>
              <a:rPr lang="zh-CN" altLang="en-US" sz="2000" b="1" dirty="0">
                <a:solidFill>
                  <a:srgbClr val="42D528"/>
                </a:solidFill>
                <a:latin typeface="微软雅黑" panose="020B0503020204020204" pitchFamily="34" charset="-122"/>
                <a:ea typeface="微软雅黑" panose="020B0503020204020204" pitchFamily="34" charset="-122"/>
              </a:rPr>
              <a:t>存储</a:t>
            </a:r>
            <a:r>
              <a:rPr lang="zh-CN" altLang="en-US" sz="1800" dirty="0">
                <a:solidFill>
                  <a:srgbClr val="595959"/>
                </a:solidFill>
                <a:latin typeface="微软雅黑" panose="020B0503020204020204" pitchFamily="34" charset="-122"/>
                <a:ea typeface="微软雅黑" panose="020B0503020204020204" pitchFamily="34" charset="-122"/>
              </a:rPr>
              <a:t>，支持对旧设备的利旧。</a:t>
            </a:r>
          </a:p>
          <a:p>
            <a:pPr>
              <a:lnSpc>
                <a:spcPct val="100000"/>
              </a:lnSpc>
              <a:spcBef>
                <a:spcPct val="0"/>
              </a:spcBef>
              <a:buFont typeface="Arial" panose="020B0604020202020204" pitchFamily="34" charset="0"/>
              <a:buNone/>
            </a:pPr>
            <a:endParaRPr lang="zh-CN" altLang="zh-CN" sz="1800" dirty="0">
              <a:solidFill>
                <a:srgbClr val="595959"/>
              </a:solidFill>
              <a:latin typeface="微软雅黑" panose="020B0503020204020204" pitchFamily="34" charset="-122"/>
              <a:ea typeface="微软雅黑" panose="020B0503020204020204" pitchFamily="34" charset="-122"/>
            </a:endParaRPr>
          </a:p>
        </p:txBody>
      </p:sp>
      <p:cxnSp>
        <p:nvCxnSpPr>
          <p:cNvPr id="43" name="直接连接符 93"/>
          <p:cNvCxnSpPr>
            <a:cxnSpLocks noChangeShapeType="1"/>
          </p:cNvCxnSpPr>
          <p:nvPr/>
        </p:nvCxnSpPr>
        <p:spPr bwMode="auto">
          <a:xfrm>
            <a:off x="7358380" y="5085398"/>
            <a:ext cx="2339975" cy="0"/>
          </a:xfrm>
          <a:prstGeom prst="line">
            <a:avLst/>
          </a:prstGeom>
          <a:noFill/>
          <a:ln w="6350">
            <a:solidFill>
              <a:srgbClr val="41D228"/>
            </a:solidFill>
            <a:round/>
            <a:headEnd/>
            <a:tailEnd/>
          </a:ln>
          <a:effectLst>
            <a:outerShdw dist="25400" dir="5400000" algn="ctr" rotWithShape="0">
              <a:srgbClr val="2E72B0">
                <a:alpha val="35999"/>
              </a:srgbClr>
            </a:outerShdw>
          </a:effectLst>
          <a:extLst>
            <a:ext uri="{909E8E84-426E-40DD-AFC4-6F175D3DCCD1}">
              <a14:hiddenFill xmlns:a14="http://schemas.microsoft.com/office/drawing/2010/main">
                <a:noFill/>
              </a14:hiddenFill>
            </a:ext>
          </a:extLst>
        </p:spPr>
      </p:cxnSp>
      <p:sp>
        <p:nvSpPr>
          <p:cNvPr id="44" name="文本框 94"/>
          <p:cNvSpPr txBox="1">
            <a:spLocks noChangeArrowheads="1"/>
          </p:cNvSpPr>
          <p:nvPr/>
        </p:nvSpPr>
        <p:spPr bwMode="auto">
          <a:xfrm>
            <a:off x="7415530" y="4490085"/>
            <a:ext cx="2568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dirty="0">
                <a:solidFill>
                  <a:srgbClr val="595959"/>
                </a:solidFill>
                <a:latin typeface="微软雅黑" panose="020B0503020204020204" pitchFamily="34" charset="-122"/>
                <a:ea typeface="微软雅黑" panose="020B0503020204020204" pitchFamily="34" charset="-122"/>
              </a:rPr>
              <a:t>高性能</a:t>
            </a:r>
            <a:endParaRPr lang="zh-CN" altLang="zh-CN" dirty="0">
              <a:solidFill>
                <a:srgbClr val="595959"/>
              </a:solidFill>
              <a:latin typeface="微软雅黑" panose="020B0503020204020204" pitchFamily="34" charset="-122"/>
              <a:ea typeface="微软雅黑" panose="020B0503020204020204" pitchFamily="34" charset="-122"/>
            </a:endParaRPr>
          </a:p>
        </p:txBody>
      </p:sp>
      <p:sp>
        <p:nvSpPr>
          <p:cNvPr id="45" name="文本框 95"/>
          <p:cNvSpPr txBox="1">
            <a:spLocks noChangeArrowheads="1"/>
          </p:cNvSpPr>
          <p:nvPr/>
        </p:nvSpPr>
        <p:spPr bwMode="auto">
          <a:xfrm>
            <a:off x="7444105" y="5099685"/>
            <a:ext cx="41703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 typeface="Arial" panose="020B0604020202020204" pitchFamily="34" charset="0"/>
              <a:buNone/>
            </a:pPr>
            <a:r>
              <a:rPr lang="zh-CN" altLang="en-US" sz="1800" dirty="0">
                <a:solidFill>
                  <a:srgbClr val="595959"/>
                </a:solidFill>
                <a:latin typeface="微软雅黑" panose="020B0503020204020204" pitchFamily="34" charset="-122"/>
                <a:ea typeface="微软雅黑" panose="020B0503020204020204" pitchFamily="34" charset="-122"/>
              </a:rPr>
              <a:t>集群化的服务，</a:t>
            </a:r>
            <a:r>
              <a:rPr lang="zh-CN" altLang="en-US" sz="2000" b="1" dirty="0">
                <a:solidFill>
                  <a:srgbClr val="42D528"/>
                </a:solidFill>
                <a:latin typeface="微软雅黑" panose="020B0503020204020204" pitchFamily="34" charset="-122"/>
                <a:ea typeface="微软雅黑" panose="020B0503020204020204" pitchFamily="34" charset="-122"/>
              </a:rPr>
              <a:t>性能随设备数量的增加而线性增长。</a:t>
            </a:r>
            <a:endParaRPr lang="zh-CN" altLang="zh-CN" sz="2000" b="1" dirty="0">
              <a:solidFill>
                <a:srgbClr val="42D528"/>
              </a:solidFill>
              <a:latin typeface="微软雅黑" panose="020B0503020204020204" pitchFamily="34" charset="-122"/>
              <a:ea typeface="微软雅黑" panose="020B0503020204020204" pitchFamily="34" charset="-122"/>
            </a:endParaRPr>
          </a:p>
        </p:txBody>
      </p:sp>
      <p:grpSp>
        <p:nvGrpSpPr>
          <p:cNvPr id="46" name="组合 45"/>
          <p:cNvGrpSpPr/>
          <p:nvPr/>
        </p:nvGrpSpPr>
        <p:grpSpPr>
          <a:xfrm>
            <a:off x="3884672" y="598785"/>
            <a:ext cx="4224441" cy="698546"/>
            <a:chOff x="1789126" y="1233890"/>
            <a:chExt cx="5810584" cy="627961"/>
          </a:xfrm>
        </p:grpSpPr>
        <p:sp>
          <p:nvSpPr>
            <p:cNvPr id="47" name="圆角矩形 46"/>
            <p:cNvSpPr/>
            <p:nvPr/>
          </p:nvSpPr>
          <p:spPr>
            <a:xfrm>
              <a:off x="2170322" y="1233890"/>
              <a:ext cx="4902507" cy="627961"/>
            </a:xfrm>
            <a:prstGeom prst="roundRect">
              <a:avLst/>
            </a:prstGeom>
            <a:solidFill>
              <a:srgbClr val="3ED225"/>
            </a:solidFill>
            <a:ln>
              <a:solidFill>
                <a:srgbClr val="3ED2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2"/>
            <p:cNvSpPr txBox="1"/>
            <p:nvPr/>
          </p:nvSpPr>
          <p:spPr>
            <a:xfrm>
              <a:off x="1789126" y="1233890"/>
              <a:ext cx="5810584" cy="581022"/>
            </a:xfrm>
            <a:prstGeom prst="rect">
              <a:avLst/>
            </a:prstGeom>
            <a:noFill/>
          </p:spPr>
          <p:txBody>
            <a:bodyPr wrap="square" rtlCol="0">
              <a:spAutoFit/>
            </a:bodyPr>
            <a:lstStyle/>
            <a:p>
              <a:pPr algn="ctr"/>
              <a:r>
                <a:rPr lang="zh-CN" altLang="en-US" sz="3600" b="1" dirty="0">
                  <a:latin typeface="微软雅黑" panose="020B0503020204020204" pitchFamily="34" charset="-122"/>
                  <a:ea typeface="微软雅黑" panose="020B0503020204020204" pitchFamily="34" charset="-122"/>
                </a:rPr>
                <a:t>云存储优势</a:t>
              </a:r>
              <a:endParaRPr lang="en-US" altLang="zh-CN" sz="3600" b="1" dirty="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0635394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3023807"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强大的云存储</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4">
            <a:extLst>
              <a:ext uri="{BEBA8EAE-BF5A-486C-A8C5-ECC9F3942E4B}">
                <a14:imgProps xmlns:a14="http://schemas.microsoft.com/office/drawing/2010/main">
                  <a14:imgLayer r:embed="rId5">
                    <a14:imgEffect>
                      <a14:backgroundRemoval t="375" b="100000" l="0" r="100000">
                        <a14:foregroundMark x1="15633" y1="33895" x2="15633" y2="33895"/>
                        <a14:foregroundMark x1="20471" y1="49438" x2="20471" y2="49438"/>
                        <a14:foregroundMark x1="19107" y1="44944" x2="19107" y2="44944"/>
                        <a14:foregroundMark x1="22705" y1="46629" x2="22705" y2="46629"/>
                        <a14:foregroundMark x1="26055" y1="45506" x2="26055" y2="45506"/>
                        <a14:foregroundMark x1="26799" y1="42884" x2="26799" y2="42884"/>
                        <a14:foregroundMark x1="19727" y1="53745" x2="19727" y2="53745"/>
                        <a14:foregroundMark x1="17866" y1="71723" x2="17866" y2="71723"/>
                        <a14:foregroundMark x1="25062" y1="72472" x2="25062" y2="72472"/>
                        <a14:foregroundMark x1="26179" y1="85393" x2="26179" y2="85393"/>
                        <a14:foregroundMark x1="26303" y1="81648" x2="26303" y2="81648"/>
                        <a14:foregroundMark x1="24938" y1="92884" x2="24938" y2="92884"/>
                        <a14:foregroundMark x1="16749" y1="80524" x2="16749" y2="80524"/>
                        <a14:foregroundMark x1="10298" y1="71910" x2="10298" y2="71910"/>
                        <a14:foregroundMark x1="6824" y1="71723" x2="6824" y2="71723"/>
                        <a14:foregroundMark x1="16253" y1="90824" x2="16253" y2="90824"/>
                        <a14:foregroundMark x1="10794" y1="93820" x2="10794" y2="93820"/>
                        <a14:foregroundMark x1="12903" y1="90449" x2="12903" y2="90449"/>
                        <a14:foregroundMark x1="12407" y1="88015" x2="12407" y2="88015"/>
                        <a14:foregroundMark x1="18114" y1="89139" x2="18114" y2="89139"/>
                        <a14:foregroundMark x1="7816" y1="93820" x2="7816" y2="93820"/>
                        <a14:foregroundMark x1="744" y1="93820" x2="744" y2="93820"/>
                        <a14:foregroundMark x1="744" y1="78464" x2="744" y2="78464"/>
                        <a14:foregroundMark x1="7940" y1="79588" x2="7940" y2="79588"/>
                        <a14:foregroundMark x1="10174" y1="71536" x2="10174" y2="71536"/>
                        <a14:foregroundMark x1="40571" y1="93633" x2="40571" y2="93633"/>
                        <a14:foregroundMark x1="33995" y1="71161" x2="33995" y2="71161"/>
                        <a14:foregroundMark x1="36228" y1="73221" x2="36228" y2="73221"/>
                        <a14:foregroundMark x1="36476" y1="77715" x2="36476" y2="77715"/>
                        <a14:foregroundMark x1="25682" y1="79775" x2="25682" y2="79775"/>
                        <a14:foregroundMark x1="25682" y1="75843" x2="25682" y2="75843"/>
                        <a14:foregroundMark x1="30273" y1="71723" x2="30273" y2="71723"/>
                        <a14:foregroundMark x1="33002" y1="71723" x2="33002" y2="71723"/>
                        <a14:foregroundMark x1="28040" y1="71723" x2="28040" y2="71723"/>
                        <a14:foregroundMark x1="22208" y1="70599" x2="22208" y2="70599"/>
                        <a14:foregroundMark x1="15261" y1="74157" x2="15261" y2="74157"/>
                        <a14:foregroundMark x1="13524" y1="71723" x2="13524" y2="71723"/>
                        <a14:foregroundMark x1="19479" y1="65918" x2="19479" y2="65918"/>
                        <a14:foregroundMark x1="16129" y1="49813" x2="16129" y2="49813"/>
                        <a14:foregroundMark x1="12407" y1="49813" x2="12407" y2="49813"/>
                        <a14:foregroundMark x1="10918" y1="55431" x2="10918" y2="55431"/>
                        <a14:foregroundMark x1="8561" y1="47940" x2="8561" y2="47940"/>
                        <a14:foregroundMark x1="10174" y1="43633" x2="10174" y2="43633"/>
                        <a14:foregroundMark x1="12903" y1="33521" x2="12903" y2="33521"/>
                        <a14:foregroundMark x1="25931" y1="38202" x2="25931" y2="38202"/>
                        <a14:foregroundMark x1="12779" y1="79401" x2="12779" y2="79401"/>
                      </a14:backgroundRemoval>
                    </a14:imgEffect>
                  </a14:imgLayer>
                </a14:imgProps>
              </a:ext>
              <a:ext uri="{28A0092B-C50C-407E-A947-70E740481C1C}">
                <a14:useLocalDpi xmlns:a14="http://schemas.microsoft.com/office/drawing/2010/main" val="0"/>
              </a:ext>
            </a:extLst>
          </a:blip>
          <a:stretch>
            <a:fillRect/>
          </a:stretch>
        </p:blipFill>
        <p:spPr>
          <a:xfrm>
            <a:off x="1335257" y="605305"/>
            <a:ext cx="9491346" cy="5911521"/>
          </a:xfrm>
          <a:prstGeom prst="rect">
            <a:avLst/>
          </a:prstGeom>
        </p:spPr>
      </p:pic>
      <p:sp>
        <p:nvSpPr>
          <p:cNvPr id="3" name="文本框 2"/>
          <p:cNvSpPr txBox="1"/>
          <p:nvPr/>
        </p:nvSpPr>
        <p:spPr>
          <a:xfrm>
            <a:off x="1229638" y="729740"/>
            <a:ext cx="1415772" cy="830997"/>
          </a:xfrm>
          <a:prstGeom prst="rect">
            <a:avLst/>
          </a:prstGeom>
          <a:noFill/>
        </p:spPr>
        <p:txBody>
          <a:bodyPr wrap="none" rtlCol="0">
            <a:spAutoFit/>
          </a:bodyPr>
          <a:lstStyle/>
          <a:p>
            <a:r>
              <a:rPr lang="zh-CN" altLang="en-US" sz="4800" dirty="0">
                <a:solidFill>
                  <a:srgbClr val="46A8D9"/>
                </a:solidFill>
                <a:latin typeface="微软雅黑" panose="020B0503020204020204" pitchFamily="34" charset="-122"/>
                <a:ea typeface="微软雅黑" panose="020B0503020204020204" pitchFamily="34" charset="-122"/>
              </a:rPr>
              <a:t>唯一</a:t>
            </a:r>
          </a:p>
        </p:txBody>
      </p:sp>
      <p:sp>
        <p:nvSpPr>
          <p:cNvPr id="4" name="文本框 3"/>
          <p:cNvSpPr txBox="1"/>
          <p:nvPr/>
        </p:nvSpPr>
        <p:spPr>
          <a:xfrm>
            <a:off x="1335257" y="1685168"/>
            <a:ext cx="3057247" cy="584775"/>
          </a:xfrm>
          <a:prstGeom prst="rect">
            <a:avLst/>
          </a:prstGeom>
          <a:noFill/>
        </p:spPr>
        <p:txBody>
          <a:bodyPr wrap="none" rtlCol="0">
            <a:spAutoFit/>
          </a:bodyPr>
          <a:lstStyle/>
          <a:p>
            <a:r>
              <a:rPr lang="zh-CN" altLang="en-US" sz="3200" dirty="0">
                <a:solidFill>
                  <a:srgbClr val="46A8D9"/>
                </a:solidFill>
                <a:latin typeface="微软雅黑" panose="020B0503020204020204" pitchFamily="34" charset="-122"/>
                <a:ea typeface="微软雅黑" panose="020B0503020204020204" pitchFamily="34" charset="-122"/>
              </a:rPr>
              <a:t>云存储国家标准</a:t>
            </a:r>
          </a:p>
        </p:txBody>
      </p:sp>
      <p:pic>
        <p:nvPicPr>
          <p:cNvPr id="5" name="图片 4"/>
          <p:cNvPicPr>
            <a:picLocks noChangeAspect="1"/>
          </p:cNvPicPr>
          <p:nvPr/>
        </p:nvPicPr>
        <p:blipFill>
          <a:blip r:embed="rId6"/>
          <a:stretch>
            <a:fillRect/>
          </a:stretch>
        </p:blipFill>
        <p:spPr>
          <a:xfrm>
            <a:off x="7103210" y="1977554"/>
            <a:ext cx="3723393" cy="4539271"/>
          </a:xfrm>
          <a:prstGeom prst="rect">
            <a:avLst/>
          </a:prstGeom>
        </p:spPr>
      </p:pic>
    </p:spTree>
    <p:extLst>
      <p:ext uri="{BB962C8B-B14F-4D97-AF65-F5344CB8AC3E}">
        <p14:creationId xmlns:p14="http://schemas.microsoft.com/office/powerpoint/2010/main" val="17560387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8235" y="491371"/>
            <a:ext cx="11869753" cy="479581"/>
            <a:chOff x="-13648" y="466801"/>
            <a:chExt cx="11869753" cy="479581"/>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19" name="文本框 18"/>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目录</a:t>
              </a:r>
              <a:endParaRPr lang="en-US" altLang="zh-CN" sz="2400" b="1" dirty="0">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1" name="平行四边形 20"/>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2" name="平行四边形 21"/>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2" name="组合 61"/>
          <p:cNvGrpSpPr/>
          <p:nvPr/>
        </p:nvGrpSpPr>
        <p:grpSpPr>
          <a:xfrm>
            <a:off x="2286000" y="991486"/>
            <a:ext cx="1463589" cy="647401"/>
            <a:chOff x="2215144" y="982844"/>
            <a:chExt cx="1385306" cy="842781"/>
          </a:xfrm>
        </p:grpSpPr>
        <p:sp>
          <p:nvSpPr>
            <p:cNvPr id="63" name="平行四边形 62"/>
            <p:cNvSpPr/>
            <p:nvPr/>
          </p:nvSpPr>
          <p:spPr>
            <a:xfrm>
              <a:off x="2215144" y="982844"/>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64" name="文本框 63"/>
            <p:cNvSpPr txBox="1"/>
            <p:nvPr/>
          </p:nvSpPr>
          <p:spPr>
            <a:xfrm>
              <a:off x="2533650" y="1019513"/>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1</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65" name="组合 64"/>
          <p:cNvGrpSpPr/>
          <p:nvPr/>
        </p:nvGrpSpPr>
        <p:grpSpPr>
          <a:xfrm>
            <a:off x="2286000" y="1823613"/>
            <a:ext cx="1463589" cy="647401"/>
            <a:chOff x="2215144" y="2033848"/>
            <a:chExt cx="1385306" cy="842781"/>
          </a:xfrm>
        </p:grpSpPr>
        <p:sp>
          <p:nvSpPr>
            <p:cNvPr id="66" name="平行四边形 65"/>
            <p:cNvSpPr/>
            <p:nvPr/>
          </p:nvSpPr>
          <p:spPr>
            <a:xfrm>
              <a:off x="2215144" y="2033848"/>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4" name="文本框 73"/>
            <p:cNvSpPr txBox="1"/>
            <p:nvPr/>
          </p:nvSpPr>
          <p:spPr>
            <a:xfrm>
              <a:off x="2533650" y="20496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2</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5" name="组合 74"/>
          <p:cNvGrpSpPr/>
          <p:nvPr/>
        </p:nvGrpSpPr>
        <p:grpSpPr>
          <a:xfrm>
            <a:off x="2286000" y="2655741"/>
            <a:ext cx="1463589" cy="647401"/>
            <a:chOff x="2215144" y="3084852"/>
            <a:chExt cx="1385306" cy="842781"/>
          </a:xfrm>
        </p:grpSpPr>
        <p:sp>
          <p:nvSpPr>
            <p:cNvPr id="76" name="平行四边形 75"/>
            <p:cNvSpPr/>
            <p:nvPr/>
          </p:nvSpPr>
          <p:spPr>
            <a:xfrm>
              <a:off x="2215144" y="3084852"/>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77" name="文本框 76"/>
            <p:cNvSpPr txBox="1"/>
            <p:nvPr/>
          </p:nvSpPr>
          <p:spPr>
            <a:xfrm>
              <a:off x="2533650" y="31164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3</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78" name="组合 77"/>
          <p:cNvGrpSpPr/>
          <p:nvPr/>
        </p:nvGrpSpPr>
        <p:grpSpPr>
          <a:xfrm>
            <a:off x="2286000" y="3487869"/>
            <a:ext cx="1463589" cy="647401"/>
            <a:chOff x="2215144" y="4135856"/>
            <a:chExt cx="1385306" cy="842781"/>
          </a:xfrm>
        </p:grpSpPr>
        <p:sp>
          <p:nvSpPr>
            <p:cNvPr id="79" name="平行四边形 78"/>
            <p:cNvSpPr/>
            <p:nvPr/>
          </p:nvSpPr>
          <p:spPr>
            <a:xfrm>
              <a:off x="2215144" y="4135856"/>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0" name="文本框 79"/>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4</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81" name="组合 80"/>
          <p:cNvGrpSpPr/>
          <p:nvPr/>
        </p:nvGrpSpPr>
        <p:grpSpPr>
          <a:xfrm>
            <a:off x="2286000" y="4319997"/>
            <a:ext cx="1463589" cy="647401"/>
            <a:chOff x="2215144" y="5186859"/>
            <a:chExt cx="1385306" cy="842781"/>
          </a:xfrm>
        </p:grpSpPr>
        <p:sp>
          <p:nvSpPr>
            <p:cNvPr id="82" name="平行四边形 81"/>
            <p:cNvSpPr/>
            <p:nvPr/>
          </p:nvSpPr>
          <p:spPr>
            <a:xfrm>
              <a:off x="2215144" y="5186859"/>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3" name="文本框 82"/>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5</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85" name="平行四边形 84"/>
          <p:cNvSpPr/>
          <p:nvPr/>
        </p:nvSpPr>
        <p:spPr>
          <a:xfrm>
            <a:off x="3470239" y="971550"/>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87" name="平行四边形 86"/>
          <p:cNvSpPr/>
          <p:nvPr/>
        </p:nvSpPr>
        <p:spPr>
          <a:xfrm>
            <a:off x="3470239" y="1803678"/>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rgbClr val="FF0000"/>
              </a:solidFill>
              <a:latin typeface="微软雅黑" panose="020B0503020204020204" pitchFamily="34" charset="-122"/>
              <a:ea typeface="微软雅黑" panose="020B0503020204020204" pitchFamily="34" charset="-122"/>
            </a:endParaRPr>
          </a:p>
        </p:txBody>
      </p:sp>
      <p:sp>
        <p:nvSpPr>
          <p:cNvPr id="88" name="矩形 87"/>
          <p:cNvSpPr/>
          <p:nvPr/>
        </p:nvSpPr>
        <p:spPr>
          <a:xfrm>
            <a:off x="4337549" y="2734901"/>
            <a:ext cx="467420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移动巡查子系统</a:t>
            </a:r>
          </a:p>
        </p:txBody>
      </p:sp>
      <p:sp>
        <p:nvSpPr>
          <p:cNvPr id="97" name="平行四边形 96"/>
          <p:cNvSpPr/>
          <p:nvPr/>
        </p:nvSpPr>
        <p:spPr>
          <a:xfrm>
            <a:off x="3470239" y="2635806"/>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98" name="矩形 97"/>
          <p:cNvSpPr/>
          <p:nvPr/>
        </p:nvSpPr>
        <p:spPr>
          <a:xfrm>
            <a:off x="4337548" y="3567029"/>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人脸识别子系统</a:t>
            </a:r>
          </a:p>
        </p:txBody>
      </p:sp>
      <p:sp>
        <p:nvSpPr>
          <p:cNvPr id="106" name="平行四边形 105"/>
          <p:cNvSpPr/>
          <p:nvPr/>
        </p:nvSpPr>
        <p:spPr>
          <a:xfrm>
            <a:off x="3470239" y="3467934"/>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14" name="矩形 113"/>
          <p:cNvSpPr/>
          <p:nvPr/>
        </p:nvSpPr>
        <p:spPr>
          <a:xfrm>
            <a:off x="4337549" y="4399156"/>
            <a:ext cx="5856760"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门禁、报警、信息发布子系统</a:t>
            </a:r>
          </a:p>
        </p:txBody>
      </p:sp>
      <p:sp>
        <p:nvSpPr>
          <p:cNvPr id="123" name="平行四边形 122"/>
          <p:cNvSpPr/>
          <p:nvPr/>
        </p:nvSpPr>
        <p:spPr>
          <a:xfrm>
            <a:off x="3470239" y="4300061"/>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grpSp>
        <p:nvGrpSpPr>
          <p:cNvPr id="132" name="组合 131"/>
          <p:cNvGrpSpPr/>
          <p:nvPr/>
        </p:nvGrpSpPr>
        <p:grpSpPr>
          <a:xfrm>
            <a:off x="2286000" y="5226071"/>
            <a:ext cx="1463589" cy="647401"/>
            <a:chOff x="2215144" y="4135856"/>
            <a:chExt cx="1385306" cy="842781"/>
          </a:xfrm>
        </p:grpSpPr>
        <p:sp>
          <p:nvSpPr>
            <p:cNvPr id="133" name="平行四边形 132"/>
            <p:cNvSpPr/>
            <p:nvPr/>
          </p:nvSpPr>
          <p:spPr>
            <a:xfrm>
              <a:off x="2215144" y="4135856"/>
              <a:ext cx="1120898" cy="842781"/>
            </a:xfrm>
            <a:prstGeom prst="parallelogram">
              <a:avLst>
                <a:gd name="adj" fmla="val 48207"/>
              </a:avLst>
            </a:prstGeom>
            <a:solidFill>
              <a:srgbClr val="43D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4" name="文本框 133"/>
            <p:cNvSpPr txBox="1"/>
            <p:nvPr/>
          </p:nvSpPr>
          <p:spPr>
            <a:xfrm>
              <a:off x="2533650" y="4183245"/>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6</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grpSp>
        <p:nvGrpSpPr>
          <p:cNvPr id="135" name="组合 134"/>
          <p:cNvGrpSpPr/>
          <p:nvPr/>
        </p:nvGrpSpPr>
        <p:grpSpPr>
          <a:xfrm>
            <a:off x="2286000" y="6058199"/>
            <a:ext cx="1463589" cy="647401"/>
            <a:chOff x="2215144" y="5186859"/>
            <a:chExt cx="1385306" cy="842781"/>
          </a:xfrm>
        </p:grpSpPr>
        <p:sp>
          <p:nvSpPr>
            <p:cNvPr id="136" name="平行四边形 135"/>
            <p:cNvSpPr/>
            <p:nvPr/>
          </p:nvSpPr>
          <p:spPr>
            <a:xfrm>
              <a:off x="2215144" y="5186859"/>
              <a:ext cx="1120898" cy="842781"/>
            </a:xfrm>
            <a:prstGeom prst="parallelogram">
              <a:avLst>
                <a:gd name="adj" fmla="val 48207"/>
              </a:avLst>
            </a:prstGeom>
            <a:solidFill>
              <a:srgbClr val="C5D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37" name="文本框 136"/>
            <p:cNvSpPr txBox="1"/>
            <p:nvPr/>
          </p:nvSpPr>
          <p:spPr>
            <a:xfrm>
              <a:off x="2533650" y="5250044"/>
              <a:ext cx="1066800" cy="761255"/>
            </a:xfrm>
            <a:prstGeom prst="rect">
              <a:avLst/>
            </a:prstGeom>
            <a:noFill/>
          </p:spPr>
          <p:txBody>
            <a:bodyPr wrap="square"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7</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sp>
        <p:nvSpPr>
          <p:cNvPr id="138" name="矩形 137"/>
          <p:cNvSpPr/>
          <p:nvPr/>
        </p:nvSpPr>
        <p:spPr>
          <a:xfrm>
            <a:off x="4337548" y="5305230"/>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云存储子系统</a:t>
            </a:r>
          </a:p>
        </p:txBody>
      </p:sp>
      <p:sp>
        <p:nvSpPr>
          <p:cNvPr id="139" name="平行四边形 138"/>
          <p:cNvSpPr/>
          <p:nvPr/>
        </p:nvSpPr>
        <p:spPr>
          <a:xfrm>
            <a:off x="3470239" y="5206135"/>
            <a:ext cx="6781631" cy="647401"/>
          </a:xfrm>
          <a:prstGeom prst="parallelogram">
            <a:avLst>
              <a:gd name="adj" fmla="val 48207"/>
            </a:avLst>
          </a:prstGeom>
          <a:no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1" name="平行四边形 140"/>
          <p:cNvSpPr/>
          <p:nvPr/>
        </p:nvSpPr>
        <p:spPr>
          <a:xfrm>
            <a:off x="3470239" y="6038263"/>
            <a:ext cx="6781631" cy="647401"/>
          </a:xfrm>
          <a:prstGeom prst="parallelogram">
            <a:avLst>
              <a:gd name="adj" fmla="val 48207"/>
            </a:avLst>
          </a:prstGeom>
          <a:solidFill>
            <a:srgbClr val="C5D5E9"/>
          </a:solidFill>
          <a:ln>
            <a:solidFill>
              <a:srgbClr val="41D3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微软雅黑" panose="020B0503020204020204" pitchFamily="34" charset="-122"/>
              <a:ea typeface="微软雅黑" panose="020B0503020204020204" pitchFamily="34" charset="-122"/>
            </a:endParaRPr>
          </a:p>
        </p:txBody>
      </p:sp>
      <p:sp>
        <p:nvSpPr>
          <p:cNvPr id="142" name="矩形 141"/>
          <p:cNvSpPr/>
          <p:nvPr/>
        </p:nvSpPr>
        <p:spPr>
          <a:xfrm>
            <a:off x="4086094" y="1013531"/>
            <a:ext cx="3774921" cy="584775"/>
          </a:xfrm>
          <a:prstGeom prst="rect">
            <a:avLst/>
          </a:prstGeom>
          <a:ln>
            <a:noFill/>
          </a:ln>
        </p:spPr>
        <p:txBody>
          <a:bodyPr wrap="square">
            <a:spAutoFit/>
          </a:bodyPr>
          <a:lstStyle/>
          <a:p>
            <a:pPr algn="ctr" eaLnBrk="0" hangingPunct="0"/>
            <a:r>
              <a:rPr lang="zh-CN" altLang="en-US" sz="3200" b="1" dirty="0">
                <a:latin typeface="微软雅黑" panose="020B0503020204020204" pitchFamily="34" charset="-122"/>
                <a:ea typeface="微软雅黑" panose="020B0503020204020204" pitchFamily="34" charset="-122"/>
              </a:rPr>
              <a:t>视频监控子系统</a:t>
            </a:r>
            <a:endParaRPr lang="en-US" altLang="zh-CN" sz="3200" b="1" dirty="0">
              <a:latin typeface="微软雅黑" panose="020B0503020204020204" pitchFamily="34" charset="-122"/>
              <a:ea typeface="微软雅黑" panose="020B0503020204020204" pitchFamily="34" charset="-122"/>
            </a:endParaRPr>
          </a:p>
        </p:txBody>
      </p:sp>
      <p:sp>
        <p:nvSpPr>
          <p:cNvPr id="44" name="矩形 43"/>
          <p:cNvSpPr/>
          <p:nvPr/>
        </p:nvSpPr>
        <p:spPr>
          <a:xfrm>
            <a:off x="4337548" y="1902773"/>
            <a:ext cx="377492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车辆管理子系统</a:t>
            </a:r>
          </a:p>
        </p:txBody>
      </p:sp>
      <p:sp>
        <p:nvSpPr>
          <p:cNvPr id="45" name="矩形 44"/>
          <p:cNvSpPr/>
          <p:nvPr/>
        </p:nvSpPr>
        <p:spPr>
          <a:xfrm>
            <a:off x="4337549" y="6137358"/>
            <a:ext cx="4383291" cy="584775"/>
          </a:xfrm>
          <a:prstGeom prst="rect">
            <a:avLst/>
          </a:prstGeom>
          <a:ln>
            <a:noFill/>
          </a:ln>
        </p:spPr>
        <p:txBody>
          <a:bodyPr wrap="square">
            <a:spAutoFit/>
          </a:bodyPr>
          <a:lstStyle/>
          <a:p>
            <a:pPr lvl="0"/>
            <a:r>
              <a:rPr lang="zh-CN" altLang="en-US" sz="3200" b="1" i="0" u="none" strike="noStrike" kern="100" baseline="0" dirty="0">
                <a:latin typeface="微软雅黑" panose="020B0503020204020204" pitchFamily="34" charset="-122"/>
                <a:ea typeface="微软雅黑" panose="020B0503020204020204" pitchFamily="34" charset="-122"/>
              </a:rPr>
              <a:t>系统特色</a:t>
            </a:r>
          </a:p>
        </p:txBody>
      </p:sp>
    </p:spTree>
    <p:extLst>
      <p:ext uri="{BB962C8B-B14F-4D97-AF65-F5344CB8AC3E}">
        <p14:creationId xmlns:p14="http://schemas.microsoft.com/office/powerpoint/2010/main" val="38796894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安保应用</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视频监控</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185286" y="1403812"/>
            <a:ext cx="4298011" cy="4247317"/>
          </a:xfrm>
          <a:prstGeom prst="rect">
            <a:avLst/>
          </a:prstGeom>
        </p:spPr>
        <p:txBody>
          <a:bodyPr wrap="square">
            <a:spAutoFit/>
          </a:bodyPr>
          <a:lstStyle/>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支持多屏</a:t>
            </a:r>
            <a:r>
              <a:rPr lang="en-US" altLang="zh-CN" sz="2000" dirty="0">
                <a:solidFill>
                  <a:schemeClr val="bg1"/>
                </a:solidFill>
                <a:latin typeface="微软雅黑" pitchFamily="34" charset="-122"/>
                <a:ea typeface="微软雅黑" pitchFamily="34" charset="-122"/>
              </a:rPr>
              <a:t>/</a:t>
            </a:r>
            <a:r>
              <a:rPr lang="zh-CN" altLang="zh-CN" sz="2000" dirty="0">
                <a:solidFill>
                  <a:schemeClr val="bg1"/>
                </a:solidFill>
                <a:latin typeface="微软雅黑" pitchFamily="34" charset="-122"/>
                <a:ea typeface="微软雅黑" pitchFamily="34" charset="-122"/>
              </a:rPr>
              <a:t>分屏显示视频预览</a:t>
            </a:r>
            <a:r>
              <a:rPr lang="en-US" altLang="zh-CN" sz="2000" dirty="0">
                <a:solidFill>
                  <a:schemeClr val="bg1"/>
                </a:solidFill>
                <a:latin typeface="微软雅黑" pitchFamily="34" charset="-122"/>
                <a:ea typeface="微软雅黑" pitchFamily="34" charset="-122"/>
              </a:rPr>
              <a:t>/</a:t>
            </a:r>
            <a:r>
              <a:rPr lang="zh-CN" altLang="zh-CN" sz="2000" dirty="0">
                <a:solidFill>
                  <a:schemeClr val="bg1"/>
                </a:solidFill>
                <a:latin typeface="微软雅黑" pitchFamily="34" charset="-122"/>
                <a:ea typeface="微软雅黑" pitchFamily="34" charset="-122"/>
              </a:rPr>
              <a:t>录像回放</a:t>
            </a:r>
            <a:r>
              <a:rPr lang="en-US" altLang="zh-CN" sz="2000" dirty="0">
                <a:solidFill>
                  <a:schemeClr val="bg1"/>
                </a:solidFill>
                <a:latin typeface="微软雅黑" pitchFamily="34" charset="-122"/>
                <a:ea typeface="微软雅黑" pitchFamily="34" charset="-122"/>
              </a:rPr>
              <a:t>/</a:t>
            </a:r>
            <a:r>
              <a:rPr lang="zh-CN" altLang="zh-CN" sz="2000" dirty="0">
                <a:solidFill>
                  <a:schemeClr val="bg1"/>
                </a:solidFill>
                <a:latin typeface="微软雅黑" pitchFamily="34" charset="-122"/>
                <a:ea typeface="微软雅黑" pitchFamily="34" charset="-122"/>
              </a:rPr>
              <a:t>电子地图</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支持手动</a:t>
            </a:r>
            <a:r>
              <a:rPr lang="en-US" altLang="zh-CN" sz="2000" dirty="0">
                <a:solidFill>
                  <a:schemeClr val="bg1"/>
                </a:solidFill>
                <a:latin typeface="微软雅黑" pitchFamily="34" charset="-122"/>
                <a:ea typeface="微软雅黑" pitchFamily="34" charset="-122"/>
              </a:rPr>
              <a:t>/</a:t>
            </a:r>
            <a:r>
              <a:rPr lang="zh-CN" altLang="zh-CN" sz="2000" dirty="0">
                <a:solidFill>
                  <a:schemeClr val="bg1"/>
                </a:solidFill>
                <a:latin typeface="微软雅黑" pitchFamily="34" charset="-122"/>
                <a:ea typeface="微软雅黑" pitchFamily="34" charset="-122"/>
              </a:rPr>
              <a:t>自动</a:t>
            </a:r>
            <a:r>
              <a:rPr lang="en-US" altLang="zh-CN" sz="2000" dirty="0">
                <a:solidFill>
                  <a:schemeClr val="bg1"/>
                </a:solidFill>
                <a:latin typeface="微软雅黑" pitchFamily="34" charset="-122"/>
                <a:ea typeface="微软雅黑" pitchFamily="34" charset="-122"/>
              </a:rPr>
              <a:t>/</a:t>
            </a:r>
            <a:r>
              <a:rPr lang="zh-CN" altLang="zh-CN" sz="2000" dirty="0">
                <a:solidFill>
                  <a:schemeClr val="bg1"/>
                </a:solidFill>
                <a:latin typeface="微软雅黑" pitchFamily="34" charset="-122"/>
                <a:ea typeface="微软雅黑" pitchFamily="34" charset="-122"/>
              </a:rPr>
              <a:t>分组</a:t>
            </a:r>
            <a:r>
              <a:rPr lang="en-US" altLang="zh-CN" sz="2000" dirty="0">
                <a:solidFill>
                  <a:schemeClr val="bg1"/>
                </a:solidFill>
                <a:latin typeface="微软雅黑" pitchFamily="34" charset="-122"/>
                <a:ea typeface="微软雅黑" pitchFamily="34" charset="-122"/>
              </a:rPr>
              <a:t>/</a:t>
            </a:r>
            <a:r>
              <a:rPr lang="zh-CN" altLang="zh-CN" sz="2000" dirty="0">
                <a:solidFill>
                  <a:schemeClr val="bg1"/>
                </a:solidFill>
                <a:latin typeface="微软雅黑" pitchFamily="34" charset="-122"/>
                <a:ea typeface="微软雅黑" pitchFamily="34" charset="-122"/>
              </a:rPr>
              <a:t>定时</a:t>
            </a:r>
            <a:r>
              <a:rPr lang="en-US" altLang="zh-CN" sz="2000" dirty="0">
                <a:solidFill>
                  <a:schemeClr val="bg1"/>
                </a:solidFill>
                <a:latin typeface="微软雅黑" pitchFamily="34" charset="-122"/>
                <a:ea typeface="微软雅黑" pitchFamily="34" charset="-122"/>
              </a:rPr>
              <a:t>/</a:t>
            </a:r>
            <a:r>
              <a:rPr lang="zh-CN" altLang="zh-CN" sz="2000" dirty="0">
                <a:solidFill>
                  <a:schemeClr val="bg1"/>
                </a:solidFill>
                <a:latin typeface="微软雅黑" pitchFamily="34" charset="-122"/>
                <a:ea typeface="微软雅黑" pitchFamily="34" charset="-122"/>
              </a:rPr>
              <a:t>报警等多种切换预览方式</a:t>
            </a:r>
            <a:r>
              <a:rPr lang="zh-CN" altLang="en-US" sz="2000" dirty="0">
                <a:solidFill>
                  <a:schemeClr val="bg1"/>
                </a:solidFill>
                <a:latin typeface="微软雅黑" pitchFamily="34" charset="-122"/>
                <a:ea typeface="微软雅黑" pitchFamily="34" charset="-122"/>
              </a:rPr>
              <a:t>，可自定义切换策略。</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支持实时浏览的电子放大</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发生报警触发后自动弹出相关画面在指定显示窗口进行显示</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rPr>
              <a:t>支持视频通道名称关键字检索</a:t>
            </a:r>
            <a:endParaRPr lang="zh-CN" altLang="en-US" sz="2000" dirty="0">
              <a:solidFill>
                <a:schemeClr val="bg1"/>
              </a:solidFill>
              <a:latin typeface="微软雅黑" pitchFamily="34" charset="-122"/>
              <a:ea typeface="微软雅黑" pitchFamily="34" charset="-122"/>
              <a:cs typeface="Arial" charset="0"/>
            </a:endParaRPr>
          </a:p>
        </p:txBody>
      </p:sp>
      <p:pic>
        <p:nvPicPr>
          <p:cNvPr id="13" name="图片 12"/>
          <p:cNvPicPr/>
          <p:nvPr/>
        </p:nvPicPr>
        <p:blipFill>
          <a:blip r:embed="rId4" cstate="print">
            <a:extLst>
              <a:ext uri="{28A0092B-C50C-407E-A947-70E740481C1C}">
                <a14:useLocalDpi xmlns:a14="http://schemas.microsoft.com/office/drawing/2010/main" val="0"/>
              </a:ext>
            </a:extLst>
          </a:blip>
          <a:stretch>
            <a:fillRect/>
          </a:stretch>
        </p:blipFill>
        <p:spPr>
          <a:xfrm>
            <a:off x="4526584" y="1367970"/>
            <a:ext cx="7665416" cy="4376058"/>
          </a:xfrm>
          <a:prstGeom prst="rect">
            <a:avLst/>
          </a:prstGeom>
        </p:spPr>
      </p:pic>
    </p:spTree>
    <p:extLst>
      <p:ext uri="{BB962C8B-B14F-4D97-AF65-F5344CB8AC3E}">
        <p14:creationId xmlns:p14="http://schemas.microsoft.com/office/powerpoint/2010/main" val="39472630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安保应用</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地图应用</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292860" y="1834111"/>
            <a:ext cx="4298011" cy="2862322"/>
          </a:xfrm>
          <a:prstGeom prst="rect">
            <a:avLst/>
          </a:prstGeom>
        </p:spPr>
        <p:txBody>
          <a:bodyPr wrap="square">
            <a:spAutoFit/>
          </a:bodyPr>
          <a:lstStyle/>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设备状态显示</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视频监控预览、回放、云台控制</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球机动态可视域</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报警点位报警联动视频、布撤防</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人员巡更轨迹显示</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车辆行驶轨迹分析</a:t>
            </a:r>
          </a:p>
        </p:txBody>
      </p:sp>
      <p:pic>
        <p:nvPicPr>
          <p:cNvPr id="12" name="图片 11"/>
          <p:cNvPicPr/>
          <p:nvPr/>
        </p:nvPicPr>
        <p:blipFill>
          <a:blip r:embed="rId4" cstate="print">
            <a:extLst>
              <a:ext uri="{28A0092B-C50C-407E-A947-70E740481C1C}">
                <a14:useLocalDpi xmlns:a14="http://schemas.microsoft.com/office/drawing/2010/main" val="0"/>
              </a:ext>
            </a:extLst>
          </a:blip>
          <a:stretch>
            <a:fillRect/>
          </a:stretch>
        </p:blipFill>
        <p:spPr>
          <a:xfrm>
            <a:off x="4526584" y="1367970"/>
            <a:ext cx="7665416" cy="4376058"/>
          </a:xfrm>
          <a:prstGeom prst="rect">
            <a:avLst/>
          </a:prstGeom>
        </p:spPr>
      </p:pic>
    </p:spTree>
    <p:extLst>
      <p:ext uri="{BB962C8B-B14F-4D97-AF65-F5344CB8AC3E}">
        <p14:creationId xmlns:p14="http://schemas.microsoft.com/office/powerpoint/2010/main" val="8651215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安保应用</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视频诊断</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297318" y="2076169"/>
            <a:ext cx="4298011" cy="2862322"/>
          </a:xfrm>
          <a:prstGeom prst="rect">
            <a:avLst/>
          </a:prstGeom>
        </p:spPr>
        <p:txBody>
          <a:bodyPr wrap="square">
            <a:spAutoFit/>
          </a:bodyPr>
          <a:lstStyle/>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前端视频信号缺失</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视频信号清晰度异常</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视频信号亮度异常</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视频噪声检测</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视频偏色、画面冻结、人为</a:t>
            </a:r>
            <a:r>
              <a:rPr lang="zh-CN" altLang="en-US" sz="2000" dirty="0">
                <a:solidFill>
                  <a:schemeClr val="bg1"/>
                </a:solidFill>
                <a:latin typeface="微软雅黑" pitchFamily="34" charset="-122"/>
                <a:ea typeface="微软雅黑" pitchFamily="34" charset="-122"/>
              </a:rPr>
              <a:t>干扰</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en-US" altLang="zh-CN" sz="2000" dirty="0">
                <a:solidFill>
                  <a:schemeClr val="bg1"/>
                </a:solidFill>
                <a:latin typeface="微软雅黑" pitchFamily="34" charset="-122"/>
                <a:ea typeface="微软雅黑" pitchFamily="34" charset="-122"/>
              </a:rPr>
              <a:t>PTZ</a:t>
            </a:r>
            <a:r>
              <a:rPr lang="zh-CN" altLang="zh-CN" sz="2000" dirty="0">
                <a:solidFill>
                  <a:schemeClr val="bg1"/>
                </a:solidFill>
                <a:latin typeface="微软雅黑" pitchFamily="34" charset="-122"/>
                <a:ea typeface="微软雅黑" pitchFamily="34" charset="-122"/>
              </a:rPr>
              <a:t>失控等异常信号检测管理</a:t>
            </a:r>
            <a:endParaRPr lang="en-US" altLang="zh-CN" sz="2000" dirty="0">
              <a:solidFill>
                <a:schemeClr val="bg1"/>
              </a:solidFill>
              <a:latin typeface="微软雅黑" pitchFamily="34" charset="-122"/>
              <a:ea typeface="微软雅黑" pitchFamily="34" charset="-122"/>
            </a:endParaRPr>
          </a:p>
        </p:txBody>
      </p:sp>
      <p:pic>
        <p:nvPicPr>
          <p:cNvPr id="13" name="图片 12" descr="说明: 说明: 说明: E:\天地伟业\产品-通用平台\展厅相关\视频诊断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26584" y="1367970"/>
            <a:ext cx="7665416" cy="4376058"/>
          </a:xfrm>
          <a:prstGeom prst="rect">
            <a:avLst/>
          </a:prstGeom>
          <a:noFill/>
          <a:ln>
            <a:noFill/>
          </a:ln>
        </p:spPr>
      </p:pic>
    </p:spTree>
    <p:extLst>
      <p:ext uri="{BB962C8B-B14F-4D97-AF65-F5344CB8AC3E}">
        <p14:creationId xmlns:p14="http://schemas.microsoft.com/office/powerpoint/2010/main" val="29547136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安保应用</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移动巡查</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510845" y="2364626"/>
            <a:ext cx="4298011" cy="2400657"/>
          </a:xfrm>
          <a:prstGeom prst="rect">
            <a:avLst/>
          </a:prstGeom>
        </p:spPr>
        <p:txBody>
          <a:bodyPr wrap="square">
            <a:spAutoFit/>
          </a:bodyPr>
          <a:lstStyle/>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cs typeface="Arial" charset="0"/>
              </a:rPr>
              <a:t>实时</a:t>
            </a:r>
            <a:r>
              <a:rPr lang="zh-CN" altLang="en-US" sz="2000" dirty="0">
                <a:solidFill>
                  <a:schemeClr val="bg1"/>
                </a:solidFill>
                <a:latin typeface="微软雅黑" pitchFamily="34" charset="-122"/>
                <a:ea typeface="微软雅黑" pitchFamily="34" charset="-122"/>
                <a:cs typeface="Arial" charset="0"/>
              </a:rPr>
              <a:t>与</a:t>
            </a:r>
            <a:r>
              <a:rPr lang="zh-CN" altLang="zh-CN" sz="2000" dirty="0">
                <a:solidFill>
                  <a:schemeClr val="bg1"/>
                </a:solidFill>
                <a:latin typeface="微软雅黑" pitchFamily="34" charset="-122"/>
                <a:ea typeface="微软雅黑" pitchFamily="34" charset="-122"/>
                <a:cs typeface="Arial" charset="0"/>
              </a:rPr>
              <a:t>历史轨迹查看</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关城门</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智能围堵</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视频接力追踪</a:t>
            </a:r>
            <a:endParaRPr lang="en-US" altLang="zh-CN" sz="2000" dirty="0">
              <a:solidFill>
                <a:schemeClr val="bg1"/>
              </a:solidFill>
              <a:latin typeface="微软雅黑" pitchFamily="34" charset="-122"/>
              <a:ea typeface="微软雅黑" pitchFamily="34" charset="-122"/>
              <a:cs typeface="Arial" charset="0"/>
            </a:endParaRPr>
          </a:p>
          <a:p>
            <a:pPr>
              <a:lnSpc>
                <a:spcPct val="150000"/>
              </a:lnSpc>
              <a:buClr>
                <a:schemeClr val="bg1"/>
              </a:buClr>
              <a:defRPr/>
            </a:pPr>
            <a:r>
              <a:rPr lang="en-US" altLang="zh-CN" sz="2000" dirty="0">
                <a:solidFill>
                  <a:schemeClr val="bg1"/>
                </a:solidFill>
                <a:latin typeface="微软雅黑" pitchFamily="34" charset="-122"/>
                <a:ea typeface="微软雅黑" pitchFamily="34" charset="-122"/>
              </a:rPr>
              <a:t>   </a:t>
            </a:r>
            <a:endParaRPr lang="zh-CN" altLang="en-US" sz="2000" dirty="0">
              <a:solidFill>
                <a:schemeClr val="bg1"/>
              </a:solidFill>
              <a:latin typeface="微软雅黑" pitchFamily="34" charset="-122"/>
              <a:ea typeface="微软雅黑" pitchFamily="34" charset="-122"/>
              <a:cs typeface="Arial" charset="0"/>
            </a:endParaRPr>
          </a:p>
        </p:txBody>
      </p:sp>
      <p:pic>
        <p:nvPicPr>
          <p:cNvPr id="12" name="图片 11"/>
          <p:cNvPicPr/>
          <p:nvPr/>
        </p:nvPicPr>
        <p:blipFill>
          <a:blip r:embed="rId4"/>
          <a:stretch>
            <a:fillRect/>
          </a:stretch>
        </p:blipFill>
        <p:spPr>
          <a:xfrm>
            <a:off x="4526584" y="1367966"/>
            <a:ext cx="7665416" cy="4376061"/>
          </a:xfrm>
          <a:prstGeom prst="rect">
            <a:avLst/>
          </a:prstGeom>
        </p:spPr>
      </p:pic>
      <p:pic>
        <p:nvPicPr>
          <p:cNvPr id="14" name="图片 13"/>
          <p:cNvPicPr/>
          <p:nvPr/>
        </p:nvPicPr>
        <p:blipFill>
          <a:blip r:embed="rId5">
            <a:extLst>
              <a:ext uri="{28A0092B-C50C-407E-A947-70E740481C1C}">
                <a14:useLocalDpi xmlns:a14="http://schemas.microsoft.com/office/drawing/2010/main" val="0"/>
              </a:ext>
            </a:extLst>
          </a:blip>
          <a:srcRect/>
          <a:stretch>
            <a:fillRect/>
          </a:stretch>
        </p:blipFill>
        <p:spPr bwMode="auto">
          <a:xfrm>
            <a:off x="4526584" y="1367965"/>
            <a:ext cx="7665416" cy="4376062"/>
          </a:xfrm>
          <a:prstGeom prst="rect">
            <a:avLst/>
          </a:prstGeom>
          <a:noFill/>
          <a:ln>
            <a:noFill/>
          </a:ln>
        </p:spPr>
      </p:pic>
      <p:pic>
        <p:nvPicPr>
          <p:cNvPr id="15" name="图片 14"/>
          <p:cNvPicPr/>
          <p:nvPr/>
        </p:nvPicPr>
        <p:blipFill rotWithShape="1">
          <a:blip r:embed="rId6">
            <a:extLst>
              <a:ext uri="{28A0092B-C50C-407E-A947-70E740481C1C}">
                <a14:useLocalDpi xmlns:a14="http://schemas.microsoft.com/office/drawing/2010/main" val="0"/>
              </a:ext>
            </a:extLst>
          </a:blip>
          <a:srcRect t="6956" b="3165"/>
          <a:stretch/>
        </p:blipFill>
        <p:spPr bwMode="auto">
          <a:xfrm>
            <a:off x="4526584" y="1385883"/>
            <a:ext cx="7665416" cy="435814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2263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500" fill="hold"/>
                                        <p:tgtEl>
                                          <p:spTgt spid="12"/>
                                        </p:tgtEl>
                                        <p:attrNameLst>
                                          <p:attrName>ppt_x</p:attrName>
                                        </p:attrNameLst>
                                      </p:cBhvr>
                                      <p:tavLst>
                                        <p:tav tm="0">
                                          <p:val>
                                            <p:strVal val="#ppt_x"/>
                                          </p:val>
                                        </p:tav>
                                        <p:tav tm="100000">
                                          <p:val>
                                            <p:strVal val="#ppt_x"/>
                                          </p:val>
                                        </p:tav>
                                      </p:tavLst>
                                    </p:anim>
                                    <p:anim calcmode="lin" valueType="num">
                                      <p:cBhvr additive="base">
                                        <p:cTn id="8" dur="1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1500" fill="hold"/>
                                        <p:tgtEl>
                                          <p:spTgt spid="14"/>
                                        </p:tgtEl>
                                        <p:attrNameLst>
                                          <p:attrName>ppt_x</p:attrName>
                                        </p:attrNameLst>
                                      </p:cBhvr>
                                      <p:tavLst>
                                        <p:tav tm="0">
                                          <p:val>
                                            <p:strVal val="#ppt_x"/>
                                          </p:val>
                                        </p:tav>
                                        <p:tav tm="100000">
                                          <p:val>
                                            <p:strVal val="#ppt_x"/>
                                          </p:val>
                                        </p:tav>
                                      </p:tavLst>
                                    </p:anim>
                                    <p:anim calcmode="lin" valueType="num">
                                      <p:cBhvr additive="base">
                                        <p:cTn id="14" dur="1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8235" y="491371"/>
            <a:ext cx="11869753" cy="479581"/>
            <a:chOff x="-13648" y="466801"/>
            <a:chExt cx="11869753" cy="479581"/>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5" name="文本框 4"/>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校园安保主要需求</a:t>
              </a:r>
              <a:endParaRPr lang="en-US" altLang="zh-CN" sz="2400" b="1" dirty="0">
                <a:latin typeface="微软雅黑" panose="020B0503020204020204" pitchFamily="34" charset="-122"/>
                <a:ea typeface="微软雅黑" panose="020B0503020204020204" pitchFamily="34" charset="-122"/>
              </a:endParaRPr>
            </a:p>
          </p:txBody>
        </p:sp>
        <p:cxnSp>
          <p:nvCxnSpPr>
            <p:cNvPr id="6" name="直接连接符 5"/>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7" name="平行四边形 6"/>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8" name="平行四边形 7"/>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35" y="1165412"/>
            <a:ext cx="8538882" cy="5692588"/>
          </a:xfrm>
          <a:prstGeom prst="parallelogram">
            <a:avLst>
              <a:gd name="adj" fmla="val 0"/>
            </a:avLst>
          </a:prstGeom>
        </p:spPr>
      </p:pic>
      <p:sp>
        <p:nvSpPr>
          <p:cNvPr id="13" name="流程图: 手动输入 12"/>
          <p:cNvSpPr/>
          <p:nvPr/>
        </p:nvSpPr>
        <p:spPr>
          <a:xfrm rot="16200000">
            <a:off x="5266759" y="-67246"/>
            <a:ext cx="5674674" cy="8175815"/>
          </a:xfrm>
          <a:prstGeom prst="flowChartManualInput">
            <a:avLst/>
          </a:prstGeom>
          <a:solidFill>
            <a:schemeClr val="tx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a:spLocks noChangeAspect="1"/>
          </p:cNvSpPr>
          <p:nvPr/>
        </p:nvSpPr>
        <p:spPr>
          <a:xfrm>
            <a:off x="3837206" y="1643883"/>
            <a:ext cx="828000" cy="828000"/>
          </a:xfrm>
          <a:prstGeom prst="ellipse">
            <a:avLst/>
          </a:prstGeom>
          <a:solidFill>
            <a:srgbClr val="41D329">
              <a:alpha val="63000"/>
            </a:srgbClr>
          </a:solidFill>
          <a:ln w="38100">
            <a:solidFill>
              <a:srgbClr val="22E6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latin typeface="微软雅黑" panose="020B0503020204020204" pitchFamily="34" charset="-122"/>
                <a:ea typeface="微软雅黑" panose="020B0503020204020204" pitchFamily="34" charset="-122"/>
              </a:rPr>
              <a:t>1</a:t>
            </a:r>
            <a:endParaRPr lang="zh-CN" altLang="en-US" sz="4000" b="1" dirty="0">
              <a:latin typeface="微软雅黑" panose="020B0503020204020204" pitchFamily="34" charset="-122"/>
              <a:ea typeface="微软雅黑" panose="020B0503020204020204" pitchFamily="34" charset="-122"/>
            </a:endParaRPr>
          </a:p>
        </p:txBody>
      </p:sp>
      <p:sp>
        <p:nvSpPr>
          <p:cNvPr id="22" name="椭圆 21"/>
          <p:cNvSpPr>
            <a:spLocks noChangeAspect="1"/>
          </p:cNvSpPr>
          <p:nvPr/>
        </p:nvSpPr>
        <p:spPr>
          <a:xfrm>
            <a:off x="4235324" y="2785884"/>
            <a:ext cx="828000" cy="828000"/>
          </a:xfrm>
          <a:prstGeom prst="ellipse">
            <a:avLst/>
          </a:prstGeom>
          <a:solidFill>
            <a:srgbClr val="41D329">
              <a:alpha val="63000"/>
            </a:srgbClr>
          </a:solidFill>
          <a:ln w="38100">
            <a:solidFill>
              <a:srgbClr val="22E6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a:latin typeface="微软雅黑" panose="020B0503020204020204" pitchFamily="34" charset="-122"/>
                <a:ea typeface="微软雅黑" panose="020B0503020204020204" pitchFamily="34" charset="-122"/>
              </a:rPr>
              <a:t>2</a:t>
            </a:r>
            <a:endParaRPr lang="zh-CN" altLang="en-US" sz="4000" dirty="0">
              <a:latin typeface="微软雅黑" panose="020B0503020204020204" pitchFamily="34" charset="-122"/>
              <a:ea typeface="微软雅黑" panose="020B0503020204020204" pitchFamily="34" charset="-122"/>
            </a:endParaRPr>
          </a:p>
        </p:txBody>
      </p:sp>
      <p:sp>
        <p:nvSpPr>
          <p:cNvPr id="23" name="椭圆 22"/>
          <p:cNvSpPr>
            <a:spLocks noChangeAspect="1"/>
          </p:cNvSpPr>
          <p:nvPr/>
        </p:nvSpPr>
        <p:spPr>
          <a:xfrm>
            <a:off x="4563236" y="4002906"/>
            <a:ext cx="828000" cy="828000"/>
          </a:xfrm>
          <a:prstGeom prst="ellipse">
            <a:avLst/>
          </a:prstGeom>
          <a:solidFill>
            <a:srgbClr val="41D329">
              <a:alpha val="63000"/>
            </a:srgbClr>
          </a:solidFill>
          <a:ln w="38100">
            <a:solidFill>
              <a:srgbClr val="22E6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a:latin typeface="微软雅黑" panose="020B0503020204020204" pitchFamily="34" charset="-122"/>
                <a:ea typeface="微软雅黑" panose="020B0503020204020204" pitchFamily="34" charset="-122"/>
              </a:rPr>
              <a:t>3</a:t>
            </a:r>
            <a:endParaRPr lang="zh-CN" altLang="en-US" sz="4000" dirty="0">
              <a:latin typeface="微软雅黑" panose="020B0503020204020204" pitchFamily="34" charset="-122"/>
              <a:ea typeface="微软雅黑" panose="020B0503020204020204" pitchFamily="34" charset="-122"/>
            </a:endParaRPr>
          </a:p>
        </p:txBody>
      </p:sp>
      <p:sp>
        <p:nvSpPr>
          <p:cNvPr id="24" name="椭圆 23"/>
          <p:cNvSpPr>
            <a:spLocks noChangeAspect="1"/>
          </p:cNvSpPr>
          <p:nvPr/>
        </p:nvSpPr>
        <p:spPr>
          <a:xfrm>
            <a:off x="4980907" y="5237857"/>
            <a:ext cx="828000" cy="828000"/>
          </a:xfrm>
          <a:prstGeom prst="ellipse">
            <a:avLst/>
          </a:prstGeom>
          <a:solidFill>
            <a:srgbClr val="41D329">
              <a:alpha val="63000"/>
            </a:srgbClr>
          </a:solidFill>
          <a:ln w="38100">
            <a:solidFill>
              <a:srgbClr val="22E6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a:latin typeface="微软雅黑" panose="020B0503020204020204" pitchFamily="34" charset="-122"/>
                <a:ea typeface="微软雅黑" panose="020B0503020204020204" pitchFamily="34" charset="-122"/>
              </a:rPr>
              <a:t>4</a:t>
            </a:r>
            <a:endParaRPr lang="zh-CN" altLang="en-US" sz="4000" dirty="0">
              <a:latin typeface="微软雅黑" panose="020B0503020204020204" pitchFamily="34" charset="-122"/>
              <a:ea typeface="微软雅黑" panose="020B0503020204020204" pitchFamily="34" charset="-122"/>
            </a:endParaRPr>
          </a:p>
        </p:txBody>
      </p:sp>
      <p:sp>
        <p:nvSpPr>
          <p:cNvPr id="26" name="矩形 25"/>
          <p:cNvSpPr/>
          <p:nvPr/>
        </p:nvSpPr>
        <p:spPr>
          <a:xfrm>
            <a:off x="4696341" y="1755343"/>
            <a:ext cx="3774921" cy="584775"/>
          </a:xfrm>
          <a:prstGeom prst="rect">
            <a:avLst/>
          </a:prstGeom>
          <a:ln>
            <a:noFill/>
          </a:ln>
        </p:spPr>
        <p:txBody>
          <a:bodyPr wrap="square">
            <a:spAutoFit/>
          </a:bodyPr>
          <a:lstStyle/>
          <a:p>
            <a:pPr marL="85725" indent="-85725" algn="ctr">
              <a:defRPr/>
            </a:pPr>
            <a:r>
              <a:rPr lang="zh-CN" altLang="en-US" sz="3200" dirty="0">
                <a:solidFill>
                  <a:schemeClr val="bg1"/>
                </a:solidFill>
                <a:latin typeface="微软雅黑" panose="020B0503020204020204" pitchFamily="34" charset="-122"/>
                <a:ea typeface="微软雅黑" panose="020B0503020204020204" pitchFamily="34" charset="-122"/>
              </a:rPr>
              <a:t>预防校园暴力侵害</a:t>
            </a:r>
            <a:endParaRPr lang="en-US" altLang="ko-KR" sz="3200" dirty="0">
              <a:solidFill>
                <a:schemeClr val="bg1"/>
              </a:solidFill>
              <a:latin typeface="微软雅黑" panose="020B0503020204020204" pitchFamily="34" charset="-122"/>
              <a:ea typeface="微软雅黑" panose="020B0503020204020204" pitchFamily="34" charset="-122"/>
            </a:endParaRPr>
          </a:p>
        </p:txBody>
      </p:sp>
      <p:sp>
        <p:nvSpPr>
          <p:cNvPr id="27" name="矩形 26"/>
          <p:cNvSpPr/>
          <p:nvPr/>
        </p:nvSpPr>
        <p:spPr>
          <a:xfrm>
            <a:off x="5063324" y="2873154"/>
            <a:ext cx="3774921" cy="584775"/>
          </a:xfrm>
          <a:prstGeom prst="rect">
            <a:avLst/>
          </a:prstGeom>
          <a:ln>
            <a:noFill/>
          </a:ln>
        </p:spPr>
        <p:txBody>
          <a:bodyPr wrap="square">
            <a:spAutoFit/>
          </a:bodyPr>
          <a:lstStyle/>
          <a:p>
            <a:pPr marL="85725" indent="-85725" algn="ctr">
              <a:defRPr/>
            </a:pPr>
            <a:r>
              <a:rPr lang="zh-CN" altLang="en-US" sz="3200" dirty="0">
                <a:solidFill>
                  <a:schemeClr val="bg1"/>
                </a:solidFill>
                <a:latin typeface="微软雅黑" panose="020B0503020204020204" pitchFamily="34" charset="-122"/>
                <a:ea typeface="微软雅黑" panose="020B0503020204020204" pitchFamily="34" charset="-122"/>
              </a:rPr>
              <a:t>重大活动安全保障</a:t>
            </a:r>
            <a:endParaRPr lang="en-US" altLang="ko-KR" sz="3200" dirty="0">
              <a:solidFill>
                <a:schemeClr val="bg1"/>
              </a:solidFill>
              <a:latin typeface="微软雅黑" panose="020B0503020204020204" pitchFamily="34" charset="-122"/>
              <a:ea typeface="微软雅黑" panose="020B0503020204020204" pitchFamily="34" charset="-122"/>
            </a:endParaRPr>
          </a:p>
        </p:txBody>
      </p:sp>
      <p:sp>
        <p:nvSpPr>
          <p:cNvPr id="28" name="矩形 27"/>
          <p:cNvSpPr/>
          <p:nvPr/>
        </p:nvSpPr>
        <p:spPr>
          <a:xfrm>
            <a:off x="5370047" y="4055505"/>
            <a:ext cx="4810108" cy="584775"/>
          </a:xfrm>
          <a:prstGeom prst="rect">
            <a:avLst/>
          </a:prstGeom>
          <a:ln>
            <a:noFill/>
          </a:ln>
        </p:spPr>
        <p:txBody>
          <a:bodyPr wrap="square">
            <a:spAutoFit/>
          </a:bodyPr>
          <a:lstStyle/>
          <a:p>
            <a:pPr marL="85725" indent="-85725" algn="ctr">
              <a:defRPr/>
            </a:pPr>
            <a:r>
              <a:rPr lang="zh-CN" altLang="en-US" sz="3200" dirty="0">
                <a:solidFill>
                  <a:schemeClr val="bg1"/>
                </a:solidFill>
                <a:latin typeface="微软雅黑" panose="020B0503020204020204" pitchFamily="34" charset="-122"/>
                <a:ea typeface="微软雅黑" panose="020B0503020204020204" pitchFamily="34" charset="-122"/>
              </a:rPr>
              <a:t>人流密集区域安全保障</a:t>
            </a:r>
            <a:endParaRPr lang="en-US" altLang="ko-KR" sz="3200" dirty="0">
              <a:solidFill>
                <a:schemeClr val="bg1"/>
              </a:solidFill>
              <a:latin typeface="微软雅黑" panose="020B0503020204020204" pitchFamily="34" charset="-122"/>
              <a:ea typeface="微软雅黑" panose="020B0503020204020204" pitchFamily="34" charset="-122"/>
            </a:endParaRPr>
          </a:p>
        </p:txBody>
      </p:sp>
      <p:sp>
        <p:nvSpPr>
          <p:cNvPr id="29" name="矩形 28"/>
          <p:cNvSpPr/>
          <p:nvPr/>
        </p:nvSpPr>
        <p:spPr>
          <a:xfrm>
            <a:off x="5946204" y="5359469"/>
            <a:ext cx="3774921" cy="584775"/>
          </a:xfrm>
          <a:prstGeom prst="rect">
            <a:avLst/>
          </a:prstGeom>
          <a:ln>
            <a:noFill/>
          </a:ln>
        </p:spPr>
        <p:txBody>
          <a:bodyPr wrap="square">
            <a:spAutoFit/>
          </a:bodyPr>
          <a:lstStyle/>
          <a:p>
            <a:pPr marL="85725" indent="-85725" algn="ctr">
              <a:defRPr/>
            </a:pPr>
            <a:r>
              <a:rPr lang="zh-CN" altLang="en-US" sz="3200" dirty="0">
                <a:solidFill>
                  <a:schemeClr val="bg1"/>
                </a:solidFill>
                <a:latin typeface="微软雅黑" panose="020B0503020204020204" pitchFamily="34" charset="-122"/>
                <a:ea typeface="微软雅黑" panose="020B0503020204020204" pitchFamily="34" charset="-122"/>
              </a:rPr>
              <a:t>校园周边安全防范</a:t>
            </a:r>
            <a:endParaRPr lang="en-US" altLang="ko-KR" sz="32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2989805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526584" y="1367966"/>
            <a:ext cx="7665416" cy="43760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安保应用</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报警联动</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589708" y="2612276"/>
            <a:ext cx="4298011" cy="1477328"/>
          </a:xfrm>
          <a:prstGeom prst="rect">
            <a:avLst/>
          </a:prstGeom>
        </p:spPr>
        <p:txBody>
          <a:bodyPr wrap="square">
            <a:spAutoFit/>
          </a:bodyPr>
          <a:lstStyle/>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联动策略可设置关城门</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联动第三方报警设备</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多种联动勾选策略</a:t>
            </a:r>
            <a:r>
              <a:rPr lang="en-US" altLang="zh-CN" sz="2000" dirty="0">
                <a:solidFill>
                  <a:schemeClr val="bg1"/>
                </a:solidFill>
                <a:latin typeface="微软雅黑" pitchFamily="34" charset="-122"/>
                <a:ea typeface="微软雅黑" pitchFamily="34" charset="-122"/>
              </a:rPr>
              <a:t>   </a:t>
            </a:r>
            <a:endParaRPr lang="zh-CN" altLang="en-US" sz="2000" dirty="0">
              <a:solidFill>
                <a:schemeClr val="bg1"/>
              </a:solidFill>
              <a:latin typeface="微软雅黑" pitchFamily="34" charset="-122"/>
              <a:ea typeface="微软雅黑" pitchFamily="34" charset="-122"/>
              <a:cs typeface="Arial" charset="0"/>
            </a:endParaRPr>
          </a:p>
        </p:txBody>
      </p:sp>
      <p:pic>
        <p:nvPicPr>
          <p:cNvPr id="18" name="图片 1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4894" y="1259508"/>
            <a:ext cx="7665416" cy="4484519"/>
          </a:xfrm>
          <a:prstGeom prst="rect">
            <a:avLst/>
          </a:prstGeom>
          <a:noFill/>
        </p:spPr>
      </p:pic>
      <p:pic>
        <p:nvPicPr>
          <p:cNvPr id="16" name="图片 15"/>
          <p:cNvPicPr/>
          <p:nvPr/>
        </p:nvPicPr>
        <p:blipFill>
          <a:blip r:embed="rId5" cstate="print">
            <a:extLst>
              <a:ext uri="{28A0092B-C50C-407E-A947-70E740481C1C}">
                <a14:useLocalDpi xmlns:a14="http://schemas.microsoft.com/office/drawing/2010/main" val="0"/>
              </a:ext>
            </a:extLst>
          </a:blip>
          <a:stretch>
            <a:fillRect/>
          </a:stretch>
        </p:blipFill>
        <p:spPr>
          <a:xfrm>
            <a:off x="4526584" y="1405607"/>
            <a:ext cx="7665416" cy="4376058"/>
          </a:xfrm>
          <a:prstGeom prst="rect">
            <a:avLst/>
          </a:prstGeom>
        </p:spPr>
      </p:pic>
    </p:spTree>
    <p:extLst>
      <p:ext uri="{BB962C8B-B14F-4D97-AF65-F5344CB8AC3E}">
        <p14:creationId xmlns:p14="http://schemas.microsoft.com/office/powerpoint/2010/main" val="293099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安保应用</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智能分析</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1098173" y="1678857"/>
            <a:ext cx="4298011" cy="3785652"/>
          </a:xfrm>
          <a:prstGeom prst="rect">
            <a:avLst/>
          </a:prstGeom>
        </p:spPr>
        <p:txBody>
          <a:bodyPr wrap="square">
            <a:spAutoFit/>
          </a:bodyPr>
          <a:lstStyle/>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单绊线穿越</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双绊线监测</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区域入侵</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物品遗留</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物品丢失</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人员聚集</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离岗检测</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a:t>
            </a:r>
            <a:endParaRPr lang="en-US" altLang="zh-CN" sz="2000" dirty="0">
              <a:solidFill>
                <a:schemeClr val="bg1"/>
              </a:solidFill>
              <a:latin typeface="微软雅黑" pitchFamily="34" charset="-122"/>
              <a:ea typeface="微软雅黑" pitchFamily="34" charset="-122"/>
              <a:cs typeface="Arial" charset="0"/>
            </a:endParaRPr>
          </a:p>
        </p:txBody>
      </p:sp>
      <p:pic>
        <p:nvPicPr>
          <p:cNvPr id="15" name="图片 14"/>
          <p:cNvPicPr/>
          <p:nvPr/>
        </p:nvPicPr>
        <p:blipFill>
          <a:blip r:embed="rId4">
            <a:extLst>
              <a:ext uri="{28A0092B-C50C-407E-A947-70E740481C1C}">
                <a14:useLocalDpi xmlns:a14="http://schemas.microsoft.com/office/drawing/2010/main" val="0"/>
              </a:ext>
            </a:extLst>
          </a:blip>
          <a:srcRect/>
          <a:stretch>
            <a:fillRect/>
          </a:stretch>
        </p:blipFill>
        <p:spPr bwMode="auto">
          <a:xfrm>
            <a:off x="4526584" y="1367969"/>
            <a:ext cx="7665416" cy="4376059"/>
          </a:xfrm>
          <a:prstGeom prst="rect">
            <a:avLst/>
          </a:prstGeom>
          <a:noFill/>
          <a:ln>
            <a:noFill/>
          </a:ln>
        </p:spPr>
      </p:pic>
      <p:pic>
        <p:nvPicPr>
          <p:cNvPr id="17" name="图片 1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54106" y="1367968"/>
            <a:ext cx="7637894" cy="4376060"/>
          </a:xfrm>
          <a:prstGeom prst="rect">
            <a:avLst/>
          </a:prstGeom>
          <a:noFill/>
          <a:ln>
            <a:noFill/>
          </a:ln>
        </p:spPr>
      </p:pic>
      <p:pic>
        <p:nvPicPr>
          <p:cNvPr id="19" name="图片 18"/>
          <p:cNvPicPr/>
          <p:nvPr/>
        </p:nvPicPr>
        <p:blipFill>
          <a:blip r:embed="rId6">
            <a:extLst>
              <a:ext uri="{28A0092B-C50C-407E-A947-70E740481C1C}">
                <a14:useLocalDpi xmlns:a14="http://schemas.microsoft.com/office/drawing/2010/main" val="0"/>
              </a:ext>
            </a:extLst>
          </a:blip>
          <a:srcRect/>
          <a:stretch>
            <a:fillRect/>
          </a:stretch>
        </p:blipFill>
        <p:spPr bwMode="auto">
          <a:xfrm>
            <a:off x="4554106" y="1367966"/>
            <a:ext cx="7637894" cy="4376061"/>
          </a:xfrm>
          <a:prstGeom prst="rect">
            <a:avLst/>
          </a:prstGeom>
          <a:noFill/>
          <a:ln>
            <a:noFill/>
          </a:ln>
        </p:spPr>
      </p:pic>
      <p:pic>
        <p:nvPicPr>
          <p:cNvPr id="23" name="图片 22"/>
          <p:cNvPicPr/>
          <p:nvPr/>
        </p:nvPicPr>
        <p:blipFill>
          <a:blip r:embed="rId7">
            <a:extLst>
              <a:ext uri="{28A0092B-C50C-407E-A947-70E740481C1C}">
                <a14:useLocalDpi xmlns:a14="http://schemas.microsoft.com/office/drawing/2010/main" val="0"/>
              </a:ext>
            </a:extLst>
          </a:blip>
          <a:srcRect/>
          <a:stretch>
            <a:fillRect/>
          </a:stretch>
        </p:blipFill>
        <p:spPr bwMode="auto">
          <a:xfrm>
            <a:off x="4526584" y="2533649"/>
            <a:ext cx="7665416" cy="2362201"/>
          </a:xfrm>
          <a:prstGeom prst="rect">
            <a:avLst/>
          </a:prstGeom>
          <a:noFill/>
          <a:ln>
            <a:noFill/>
          </a:ln>
        </p:spPr>
      </p:pic>
      <p:pic>
        <p:nvPicPr>
          <p:cNvPr id="22" name="图片 21" descr="说明: 37a229db-c01a-42e7-aea5-f231b50ac4f8"/>
          <p:cNvPicPr/>
          <p:nvPr/>
        </p:nvPicPr>
        <p:blipFill>
          <a:blip r:embed="rId8">
            <a:extLst>
              <a:ext uri="{28A0092B-C50C-407E-A947-70E740481C1C}">
                <a14:useLocalDpi xmlns:a14="http://schemas.microsoft.com/office/drawing/2010/main" val="0"/>
              </a:ext>
            </a:extLst>
          </a:blip>
          <a:srcRect/>
          <a:stretch>
            <a:fillRect/>
          </a:stretch>
        </p:blipFill>
        <p:spPr bwMode="auto">
          <a:xfrm>
            <a:off x="4554106" y="1385882"/>
            <a:ext cx="7637894" cy="4358145"/>
          </a:xfrm>
          <a:prstGeom prst="rect">
            <a:avLst/>
          </a:prstGeom>
          <a:noFill/>
          <a:ln>
            <a:noFill/>
          </a:ln>
        </p:spPr>
      </p:pic>
      <p:pic>
        <p:nvPicPr>
          <p:cNvPr id="31" name="图片 30" descr="说明: E:\宣传图\办事处海报\新建文件夹 (2)\新建文件夹 (2)\通道01-20130704135206765-人员骤增人员聚集.jpg"/>
          <p:cNvPicPr/>
          <p:nvPr/>
        </p:nvPicPr>
        <p:blipFill>
          <a:blip r:embed="rId9">
            <a:extLst>
              <a:ext uri="{28A0092B-C50C-407E-A947-70E740481C1C}">
                <a14:useLocalDpi xmlns:a14="http://schemas.microsoft.com/office/drawing/2010/main" val="0"/>
              </a:ext>
            </a:extLst>
          </a:blip>
          <a:srcRect/>
          <a:stretch>
            <a:fillRect/>
          </a:stretch>
        </p:blipFill>
        <p:spPr bwMode="auto">
          <a:xfrm>
            <a:off x="4547727" y="1367965"/>
            <a:ext cx="7644273" cy="4376062"/>
          </a:xfrm>
          <a:prstGeom prst="rect">
            <a:avLst/>
          </a:prstGeom>
          <a:noFill/>
          <a:ln>
            <a:noFill/>
          </a:ln>
        </p:spPr>
      </p:pic>
      <p:pic>
        <p:nvPicPr>
          <p:cNvPr id="14" name="图片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26583" y="1367964"/>
            <a:ext cx="7665417" cy="4358145"/>
          </a:xfrm>
          <a:prstGeom prst="rect">
            <a:avLst/>
          </a:prstGeom>
        </p:spPr>
      </p:pic>
    </p:spTree>
    <p:extLst>
      <p:ext uri="{BB962C8B-B14F-4D97-AF65-F5344CB8AC3E}">
        <p14:creationId xmlns:p14="http://schemas.microsoft.com/office/powerpoint/2010/main" val="125035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1000" fill="hold"/>
                                        <p:tgtEl>
                                          <p:spTgt spid="17"/>
                                        </p:tgtEl>
                                        <p:attrNameLst>
                                          <p:attrName>ppt_x</p:attrName>
                                        </p:attrNameLst>
                                      </p:cBhvr>
                                      <p:tavLst>
                                        <p:tav tm="0">
                                          <p:val>
                                            <p:strVal val="#ppt_x"/>
                                          </p:val>
                                        </p:tav>
                                        <p:tav tm="100000">
                                          <p:val>
                                            <p:strVal val="#ppt_x"/>
                                          </p:val>
                                        </p:tav>
                                      </p:tavLst>
                                    </p:anim>
                                    <p:anim calcmode="lin" valueType="num">
                                      <p:cBhvr additive="base">
                                        <p:cTn id="14"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000" fill="hold"/>
                                        <p:tgtEl>
                                          <p:spTgt spid="19"/>
                                        </p:tgtEl>
                                        <p:attrNameLst>
                                          <p:attrName>ppt_x</p:attrName>
                                        </p:attrNameLst>
                                      </p:cBhvr>
                                      <p:tavLst>
                                        <p:tav tm="0">
                                          <p:val>
                                            <p:strVal val="#ppt_x"/>
                                          </p:val>
                                        </p:tav>
                                        <p:tav tm="100000">
                                          <p:val>
                                            <p:strVal val="#ppt_x"/>
                                          </p:val>
                                        </p:tav>
                                      </p:tavLst>
                                    </p:anim>
                                    <p:anim calcmode="lin" valueType="num">
                                      <p:cBhvr additive="base">
                                        <p:cTn id="20"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circle(in)">
                                      <p:cBhvr>
                                        <p:cTn id="25" dur="10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additive="base">
                                        <p:cTn id="30" dur="1000" fill="hold"/>
                                        <p:tgtEl>
                                          <p:spTgt spid="22"/>
                                        </p:tgtEl>
                                        <p:attrNameLst>
                                          <p:attrName>ppt_x</p:attrName>
                                        </p:attrNameLst>
                                      </p:cBhvr>
                                      <p:tavLst>
                                        <p:tav tm="0">
                                          <p:val>
                                            <p:strVal val="#ppt_x"/>
                                          </p:val>
                                        </p:tav>
                                        <p:tav tm="100000">
                                          <p:val>
                                            <p:strVal val="#ppt_x"/>
                                          </p:val>
                                        </p:tav>
                                      </p:tavLst>
                                    </p:anim>
                                    <p:anim calcmode="lin" valueType="num">
                                      <p:cBhvr additive="base">
                                        <p:cTn id="31"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additive="base">
                                        <p:cTn id="36" dur="1000" fill="hold"/>
                                        <p:tgtEl>
                                          <p:spTgt spid="31"/>
                                        </p:tgtEl>
                                        <p:attrNameLst>
                                          <p:attrName>ppt_x</p:attrName>
                                        </p:attrNameLst>
                                      </p:cBhvr>
                                      <p:tavLst>
                                        <p:tav tm="0">
                                          <p:val>
                                            <p:strVal val="#ppt_x"/>
                                          </p:val>
                                        </p:tav>
                                        <p:tav tm="100000">
                                          <p:val>
                                            <p:strVal val="#ppt_x"/>
                                          </p:val>
                                        </p:tav>
                                      </p:tavLst>
                                    </p:anim>
                                    <p:anim calcmode="lin" valueType="num">
                                      <p:cBhvr additive="base">
                                        <p:cTn id="37" dur="10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1000" fill="hold"/>
                                        <p:tgtEl>
                                          <p:spTgt spid="14"/>
                                        </p:tgtEl>
                                        <p:attrNameLst>
                                          <p:attrName>ppt_x</p:attrName>
                                        </p:attrNameLst>
                                      </p:cBhvr>
                                      <p:tavLst>
                                        <p:tav tm="0">
                                          <p:val>
                                            <p:strVal val="#ppt_x"/>
                                          </p:val>
                                        </p:tav>
                                        <p:tav tm="100000">
                                          <p:val>
                                            <p:strVal val="#ppt_x"/>
                                          </p:val>
                                        </p:tav>
                                      </p:tavLst>
                                    </p:anim>
                                    <p:anim calcmode="lin" valueType="num">
                                      <p:cBhvr additive="base">
                                        <p:cTn id="43"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安保应用</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全景拼接</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1" name="矩形 20"/>
          <p:cNvSpPr/>
          <p:nvPr/>
        </p:nvSpPr>
        <p:spPr>
          <a:xfrm>
            <a:off x="328718" y="1654826"/>
            <a:ext cx="3901453" cy="3785652"/>
          </a:xfrm>
          <a:prstGeom prst="rect">
            <a:avLst/>
          </a:prstGeom>
        </p:spPr>
        <p:txBody>
          <a:bodyPr wrap="square">
            <a:spAutoFit/>
          </a:bodyPr>
          <a:lstStyle/>
          <a:p>
            <a:pPr>
              <a:lnSpc>
                <a:spcPct val="150000"/>
              </a:lnSpc>
              <a:buClr>
                <a:schemeClr val="bg1"/>
              </a:buClr>
              <a:defRPr/>
            </a:pPr>
            <a:r>
              <a:rPr lang="zh-CN" altLang="en-US" sz="2000" dirty="0"/>
              <a:t>        </a:t>
            </a:r>
            <a:r>
              <a:rPr lang="zh-CN" altLang="en-US" sz="2000" dirty="0">
                <a:solidFill>
                  <a:schemeClr val="bg1"/>
                </a:solidFill>
                <a:latin typeface="微软雅黑" panose="020B0503020204020204" pitchFamily="34" charset="-122"/>
                <a:ea typeface="微软雅黑" panose="020B0503020204020204" pitchFamily="34" charset="-122"/>
              </a:rPr>
              <a:t> 通过全景拼接功能，</a:t>
            </a:r>
            <a:r>
              <a:rPr lang="zh-CN" altLang="zh-CN" sz="2000" dirty="0">
                <a:solidFill>
                  <a:schemeClr val="bg1"/>
                </a:solidFill>
                <a:latin typeface="微软雅黑" panose="020B0503020204020204" pitchFamily="34" charset="-122"/>
                <a:ea typeface="微软雅黑" panose="020B0503020204020204" pitchFamily="34" charset="-122"/>
              </a:rPr>
              <a:t>可以实现将多幅监控画面全景拼接成的一个大画面。全景拼接还支持多种操作，预览、全屏，横向、纵向拼接；支持经典模式拼接，支持电子放大，手动抓图。</a:t>
            </a:r>
            <a:r>
              <a:rPr lang="zh-CN" altLang="en-US" sz="2000" dirty="0">
                <a:solidFill>
                  <a:schemeClr val="bg1"/>
                </a:solidFill>
                <a:latin typeface="微软雅黑" panose="020B0503020204020204" pitchFamily="34" charset="-122"/>
                <a:ea typeface="微软雅黑" panose="020B0503020204020204" pitchFamily="34" charset="-122"/>
              </a:rPr>
              <a:t>配合球机可以实现自动跟踪，观看细节等。</a:t>
            </a:r>
            <a:endParaRPr lang="en-US" altLang="zh-CN" sz="2000" dirty="0">
              <a:solidFill>
                <a:schemeClr val="bg1"/>
              </a:solidFill>
              <a:latin typeface="微软雅黑" pitchFamily="34" charset="-122"/>
              <a:ea typeface="微软雅黑" pitchFamily="34" charset="-122"/>
              <a:cs typeface="Arial" charset="0"/>
            </a:endParaRPr>
          </a:p>
        </p:txBody>
      </p:sp>
      <p:pic>
        <p:nvPicPr>
          <p:cNvPr id="18" name="图片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6584" y="1367966"/>
            <a:ext cx="7665416" cy="4376061"/>
          </a:xfrm>
          <a:prstGeom prst="rect">
            <a:avLst/>
          </a:prstGeom>
        </p:spPr>
      </p:pic>
    </p:spTree>
    <p:extLst>
      <p:ext uri="{BB962C8B-B14F-4D97-AF65-F5344CB8AC3E}">
        <p14:creationId xmlns:p14="http://schemas.microsoft.com/office/powerpoint/2010/main" val="314852598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安保应用</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大屏拼接控制</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26585" y="1367967"/>
            <a:ext cx="7665416" cy="4376061"/>
          </a:xfrm>
          <a:prstGeom prst="rect">
            <a:avLst/>
          </a:prstGeom>
        </p:spPr>
      </p:pic>
      <p:sp>
        <p:nvSpPr>
          <p:cNvPr id="13" name="矩形 12"/>
          <p:cNvSpPr/>
          <p:nvPr/>
        </p:nvSpPr>
        <p:spPr>
          <a:xfrm>
            <a:off x="228573" y="1663171"/>
            <a:ext cx="4298011" cy="3785652"/>
          </a:xfrm>
          <a:prstGeom prst="rect">
            <a:avLst/>
          </a:prstGeom>
        </p:spPr>
        <p:txBody>
          <a:bodyPr wrap="square">
            <a:spAutoFit/>
          </a:bodyPr>
          <a:lstStyle/>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电视墙内任意位置开窗和拖拽</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拼控布局模板保存</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跨屏幕视频显示和回放显示</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en-US" altLang="zh-CN" sz="2000" dirty="0">
                <a:solidFill>
                  <a:schemeClr val="bg1"/>
                </a:solidFill>
                <a:latin typeface="微软雅黑" pitchFamily="34" charset="-122"/>
                <a:ea typeface="微软雅黑" pitchFamily="34" charset="-122"/>
                <a:cs typeface="Arial" charset="0"/>
              </a:rPr>
              <a:t>12</a:t>
            </a:r>
            <a:r>
              <a:rPr lang="zh-CN" altLang="en-US" sz="2000" dirty="0">
                <a:solidFill>
                  <a:schemeClr val="bg1"/>
                </a:solidFill>
                <a:latin typeface="微软雅黑" pitchFamily="34" charset="-122"/>
                <a:ea typeface="微软雅黑" pitchFamily="34" charset="-122"/>
                <a:cs typeface="Arial" charset="0"/>
              </a:rPr>
              <a:t>张解码卡或</a:t>
            </a:r>
            <a:r>
              <a:rPr lang="en-US" altLang="zh-CN" sz="2000" dirty="0">
                <a:solidFill>
                  <a:schemeClr val="bg1"/>
                </a:solidFill>
                <a:latin typeface="微软雅黑" pitchFamily="34" charset="-122"/>
                <a:ea typeface="微软雅黑" pitchFamily="34" charset="-122"/>
                <a:cs typeface="Arial" charset="0"/>
              </a:rPr>
              <a:t>1</a:t>
            </a:r>
            <a:r>
              <a:rPr lang="zh-CN" altLang="en-US" sz="2000" dirty="0">
                <a:solidFill>
                  <a:schemeClr val="bg1"/>
                </a:solidFill>
                <a:latin typeface="微软雅黑" pitchFamily="34" charset="-122"/>
                <a:ea typeface="微软雅黑" pitchFamily="34" charset="-122"/>
                <a:cs typeface="Arial" charset="0"/>
              </a:rPr>
              <a:t>张编码卡</a:t>
            </a:r>
            <a:r>
              <a:rPr lang="en-US" altLang="zh-CN" sz="2000" dirty="0">
                <a:solidFill>
                  <a:schemeClr val="bg1"/>
                </a:solidFill>
                <a:latin typeface="微软雅黑" pitchFamily="34" charset="-122"/>
                <a:ea typeface="微软雅黑" pitchFamily="34" charset="-122"/>
                <a:cs typeface="Arial" charset="0"/>
              </a:rPr>
              <a:t>+11</a:t>
            </a:r>
            <a:r>
              <a:rPr lang="zh-CN" altLang="en-US" sz="2000" dirty="0">
                <a:solidFill>
                  <a:schemeClr val="bg1"/>
                </a:solidFill>
                <a:latin typeface="微软雅黑" pitchFamily="34" charset="-122"/>
                <a:ea typeface="微软雅黑" pitchFamily="34" charset="-122"/>
                <a:cs typeface="Arial" charset="0"/>
              </a:rPr>
              <a:t>张解码卡</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支持</a:t>
            </a:r>
            <a:r>
              <a:rPr lang="en-US" altLang="zh-CN" sz="2000" dirty="0">
                <a:solidFill>
                  <a:schemeClr val="bg1"/>
                </a:solidFill>
                <a:latin typeface="微软雅黑" pitchFamily="34" charset="-122"/>
                <a:ea typeface="微软雅黑" pitchFamily="34" charset="-122"/>
                <a:cs typeface="Arial" charset="0"/>
              </a:rPr>
              <a:t>96</a:t>
            </a:r>
            <a:r>
              <a:rPr lang="zh-CN" altLang="en-US" sz="2000" dirty="0">
                <a:solidFill>
                  <a:schemeClr val="bg1"/>
                </a:solidFill>
                <a:latin typeface="微软雅黑" pitchFamily="34" charset="-122"/>
                <a:ea typeface="微软雅黑" pitchFamily="34" charset="-122"/>
                <a:cs typeface="Arial" charset="0"/>
              </a:rPr>
              <a:t>块屏拼接、开窗、叠加、漫游、跨屏等</a:t>
            </a:r>
            <a:endParaRPr lang="en-US" altLang="zh-CN" sz="2000" dirty="0">
              <a:solidFill>
                <a:schemeClr val="bg1"/>
              </a:solidFill>
              <a:latin typeface="微软雅黑" pitchFamily="34" charset="-122"/>
              <a:ea typeface="微软雅黑" pitchFamily="34" charset="-122"/>
              <a:cs typeface="Arial" charset="0"/>
            </a:endParaRPr>
          </a:p>
          <a:p>
            <a:pPr marL="285750" indent="-28575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单屏</a:t>
            </a:r>
            <a:r>
              <a:rPr lang="en-US" altLang="zh-CN" sz="2000" dirty="0">
                <a:solidFill>
                  <a:schemeClr val="bg1"/>
                </a:solidFill>
                <a:latin typeface="微软雅黑" pitchFamily="34" charset="-122"/>
                <a:ea typeface="微软雅黑" pitchFamily="34" charset="-122"/>
                <a:cs typeface="Arial" charset="0"/>
              </a:rPr>
              <a:t>64</a:t>
            </a:r>
            <a:r>
              <a:rPr lang="zh-CN" altLang="en-US" sz="2000" dirty="0">
                <a:solidFill>
                  <a:schemeClr val="bg1"/>
                </a:solidFill>
                <a:latin typeface="微软雅黑" pitchFamily="34" charset="-122"/>
                <a:ea typeface="微软雅黑" pitchFamily="34" charset="-122"/>
                <a:cs typeface="Arial" charset="0"/>
              </a:rPr>
              <a:t>画面分割</a:t>
            </a:r>
            <a:endParaRPr lang="en-US" altLang="zh-CN" sz="2000" dirty="0">
              <a:solidFill>
                <a:schemeClr val="bg1"/>
              </a:solidFill>
              <a:latin typeface="微软雅黑" pitchFamily="34" charset="-122"/>
              <a:ea typeface="微软雅黑" pitchFamily="34" charset="-122"/>
              <a:cs typeface="Arial" charset="0"/>
            </a:endParaRPr>
          </a:p>
        </p:txBody>
      </p:sp>
      <p:pic>
        <p:nvPicPr>
          <p:cNvPr id="14" name="图片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35839" y="3922372"/>
            <a:ext cx="4856162" cy="3643312"/>
          </a:xfrm>
          <a:prstGeom prst="rect">
            <a:avLst/>
          </a:prstGeom>
          <a:noFill/>
          <a:ln>
            <a:noFill/>
          </a:ln>
          <a:effectLst>
            <a:glow rad="584200">
              <a:srgbClr val="41D329"/>
            </a:glow>
            <a:reflection blurRad="6350" stA="53000" endPos="11000" dist="50800" dir="5400000" sy="-100000" algn="bl" rotWithShape="0"/>
          </a:effectLst>
          <a:extLst/>
        </p:spPr>
      </p:pic>
    </p:spTree>
    <p:extLst>
      <p:ext uri="{BB962C8B-B14F-4D97-AF65-F5344CB8AC3E}">
        <p14:creationId xmlns:p14="http://schemas.microsoft.com/office/powerpoint/2010/main" val="28438825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业务管理</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国标巡考</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13" name="矩形 12"/>
          <p:cNvSpPr/>
          <p:nvPr/>
        </p:nvSpPr>
        <p:spPr>
          <a:xfrm>
            <a:off x="174786" y="2124836"/>
            <a:ext cx="4298011" cy="2862322"/>
          </a:xfrm>
          <a:prstGeom prst="rect">
            <a:avLst/>
          </a:prstGeom>
        </p:spPr>
        <p:txBody>
          <a:bodyPr wrap="square">
            <a:spAutoFit/>
          </a:bodyPr>
          <a:lstStyle/>
          <a:p>
            <a:pPr marL="342900" indent="-34290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实现</a:t>
            </a:r>
            <a:r>
              <a:rPr lang="zh-CN" altLang="en-US" sz="2000" dirty="0">
                <a:solidFill>
                  <a:schemeClr val="bg1"/>
                </a:solidFill>
                <a:latin typeface="微软雅黑" pitchFamily="34" charset="-122"/>
                <a:ea typeface="微软雅黑" pitchFamily="34" charset="-122"/>
              </a:rPr>
              <a:t>与</a:t>
            </a:r>
            <a:r>
              <a:rPr lang="zh-CN" altLang="zh-CN" sz="2000" dirty="0">
                <a:solidFill>
                  <a:schemeClr val="bg1"/>
                </a:solidFill>
                <a:latin typeface="微软雅黑" pitchFamily="34" charset="-122"/>
                <a:ea typeface="微软雅黑" pitchFamily="34" charset="-122"/>
              </a:rPr>
              <a:t>上级网上监考巡查系统无缝联接</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对监控与巡查系统前端和后端设备进行全面有效管理</a:t>
            </a:r>
            <a:endParaRPr lang="en-US" altLang="zh-CN" sz="2000" dirty="0">
              <a:solidFill>
                <a:schemeClr val="bg1"/>
              </a:solidFill>
              <a:latin typeface="微软雅黑" pitchFamily="34" charset="-122"/>
              <a:ea typeface="微软雅黑" pitchFamily="34" charset="-122"/>
            </a:endParaRPr>
          </a:p>
          <a:p>
            <a:pPr marL="285750" indent="-285750">
              <a:lnSpc>
                <a:spcPct val="150000"/>
              </a:lnSpc>
              <a:buClr>
                <a:schemeClr val="bg1"/>
              </a:buClr>
              <a:buFont typeface="Wingdings" panose="05000000000000000000" pitchFamily="2" charset="2"/>
              <a:buChar char="Ø"/>
              <a:defRPr/>
            </a:pPr>
            <a:r>
              <a:rPr lang="zh-CN" altLang="zh-CN" sz="2000" dirty="0">
                <a:solidFill>
                  <a:schemeClr val="bg1"/>
                </a:solidFill>
                <a:latin typeface="微软雅黑" pitchFamily="34" charset="-122"/>
                <a:ea typeface="微软雅黑" pitchFamily="34" charset="-122"/>
              </a:rPr>
              <a:t>构建统一的网络多媒体综合巡考信息服务平台</a:t>
            </a:r>
            <a:endParaRPr lang="en-US" altLang="zh-CN" sz="2000" dirty="0">
              <a:solidFill>
                <a:schemeClr val="bg1"/>
              </a:solidFill>
              <a:latin typeface="微软雅黑" pitchFamily="34" charset="-122"/>
              <a:ea typeface="微软雅黑" pitchFamily="34" charset="-122"/>
            </a:endParaRPr>
          </a:p>
        </p:txBody>
      </p:sp>
      <p:pic>
        <p:nvPicPr>
          <p:cNvPr id="15" name="图片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6584" y="1367966"/>
            <a:ext cx="7665416" cy="4376062"/>
          </a:xfrm>
          <a:prstGeom prst="rect">
            <a:avLst/>
          </a:prstGeom>
        </p:spPr>
      </p:pic>
    </p:spTree>
    <p:extLst>
      <p:ext uri="{BB962C8B-B14F-4D97-AF65-F5344CB8AC3E}">
        <p14:creationId xmlns:p14="http://schemas.microsoft.com/office/powerpoint/2010/main" val="215639237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业务管理</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考务管理</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13" name="矩形 12"/>
          <p:cNvSpPr/>
          <p:nvPr/>
        </p:nvSpPr>
        <p:spPr>
          <a:xfrm>
            <a:off x="174786" y="2124836"/>
            <a:ext cx="4298011" cy="2400657"/>
          </a:xfrm>
          <a:prstGeom prst="rect">
            <a:avLst/>
          </a:prstGeom>
        </p:spPr>
        <p:txBody>
          <a:bodyPr wrap="square">
            <a:spAutoFit/>
          </a:bodyPr>
          <a:lstStyle/>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考试信息管理</a:t>
            </a:r>
            <a:endParaRPr lang="en-US" altLang="zh-CN" sz="2000" dirty="0">
              <a:solidFill>
                <a:schemeClr val="bg1"/>
              </a:solidFill>
              <a:latin typeface="微软雅黑" pitchFamily="34" charset="-122"/>
              <a:ea typeface="微软雅黑" pitchFamily="34" charset="-122"/>
              <a:cs typeface="Arial" charset="0"/>
            </a:endParaRPr>
          </a:p>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考生考场信息查询</a:t>
            </a:r>
            <a:endParaRPr lang="en-US" altLang="zh-CN" sz="2000" dirty="0">
              <a:solidFill>
                <a:schemeClr val="bg1"/>
              </a:solidFill>
              <a:latin typeface="微软雅黑" pitchFamily="34" charset="-122"/>
              <a:ea typeface="微软雅黑" pitchFamily="34" charset="-122"/>
              <a:cs typeface="Arial" charset="0"/>
            </a:endParaRPr>
          </a:p>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考务数据查询以及学生的双向定位</a:t>
            </a:r>
            <a:endParaRPr lang="en-US" altLang="zh-CN" sz="2000" dirty="0">
              <a:solidFill>
                <a:schemeClr val="bg1"/>
              </a:solidFill>
              <a:latin typeface="微软雅黑" pitchFamily="34" charset="-122"/>
              <a:ea typeface="微软雅黑" pitchFamily="34" charset="-122"/>
              <a:cs typeface="Arial" charset="0"/>
            </a:endParaRPr>
          </a:p>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考场信息回放</a:t>
            </a:r>
            <a:endParaRPr lang="en-US" altLang="zh-CN" sz="2000" dirty="0">
              <a:solidFill>
                <a:schemeClr val="bg1"/>
              </a:solidFill>
              <a:latin typeface="微软雅黑" pitchFamily="34" charset="-122"/>
              <a:ea typeface="微软雅黑" pitchFamily="34" charset="-122"/>
              <a:cs typeface="Arial" charset="0"/>
            </a:endParaRPr>
          </a:p>
        </p:txBody>
      </p:sp>
      <p:pic>
        <p:nvPicPr>
          <p:cNvPr id="12" name="图片 11" descr="双击录像文件"/>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26584" y="1350054"/>
            <a:ext cx="7665416" cy="4393974"/>
          </a:xfrm>
          <a:prstGeom prst="rect">
            <a:avLst/>
          </a:prstGeom>
          <a:noFill/>
          <a:ln>
            <a:noFill/>
          </a:ln>
        </p:spPr>
      </p:pic>
    </p:spTree>
    <p:extLst>
      <p:ext uri="{BB962C8B-B14F-4D97-AF65-F5344CB8AC3E}">
        <p14:creationId xmlns:p14="http://schemas.microsoft.com/office/powerpoint/2010/main" val="56129480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7728" y="466801"/>
            <a:ext cx="11788377" cy="479581"/>
            <a:chOff x="67728" y="466801"/>
            <a:chExt cx="11788377" cy="479581"/>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26" name="文本框 25"/>
            <p:cNvSpPr txBox="1"/>
            <p:nvPr/>
          </p:nvSpPr>
          <p:spPr>
            <a:xfrm>
              <a:off x="1221694" y="484717"/>
              <a:ext cx="5358399"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业务管理</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教学观摩</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7728" y="928468"/>
              <a:ext cx="331126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8" name="平行四边形 27"/>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29" name="平行四边形 28"/>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p:cNvSpPr/>
          <p:nvPr/>
        </p:nvSpPr>
        <p:spPr>
          <a:xfrm>
            <a:off x="0" y="1367970"/>
            <a:ext cx="4526584"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13" name="矩形 12"/>
          <p:cNvSpPr/>
          <p:nvPr/>
        </p:nvSpPr>
        <p:spPr>
          <a:xfrm>
            <a:off x="800326" y="1885047"/>
            <a:ext cx="4298011" cy="3323987"/>
          </a:xfrm>
          <a:prstGeom prst="rect">
            <a:avLst/>
          </a:prstGeom>
        </p:spPr>
        <p:txBody>
          <a:bodyPr wrap="square">
            <a:spAutoFit/>
          </a:bodyPr>
          <a:lstStyle/>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教学观摩</a:t>
            </a:r>
            <a:endParaRPr lang="en-US" altLang="zh-CN" sz="2000" dirty="0">
              <a:solidFill>
                <a:schemeClr val="bg1"/>
              </a:solidFill>
              <a:latin typeface="微软雅黑" pitchFamily="34" charset="-122"/>
              <a:ea typeface="微软雅黑" pitchFamily="34" charset="-122"/>
              <a:cs typeface="Arial" charset="0"/>
            </a:endParaRPr>
          </a:p>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课程表查询</a:t>
            </a:r>
            <a:endParaRPr lang="en-US" altLang="zh-CN" sz="2000" dirty="0">
              <a:solidFill>
                <a:schemeClr val="bg1"/>
              </a:solidFill>
              <a:latin typeface="微软雅黑" pitchFamily="34" charset="-122"/>
              <a:ea typeface="微软雅黑" pitchFamily="34" charset="-122"/>
              <a:cs typeface="Arial" charset="0"/>
            </a:endParaRPr>
          </a:p>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公开课查询</a:t>
            </a:r>
            <a:endParaRPr lang="en-US" altLang="zh-CN" sz="2000" dirty="0">
              <a:solidFill>
                <a:schemeClr val="bg1"/>
              </a:solidFill>
              <a:latin typeface="微软雅黑" pitchFamily="34" charset="-122"/>
              <a:ea typeface="微软雅黑" pitchFamily="34" charset="-122"/>
              <a:cs typeface="Arial" charset="0"/>
            </a:endParaRPr>
          </a:p>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课程评价</a:t>
            </a:r>
            <a:endParaRPr lang="en-US" altLang="zh-CN" sz="2000" dirty="0">
              <a:solidFill>
                <a:schemeClr val="bg1"/>
              </a:solidFill>
              <a:latin typeface="微软雅黑" pitchFamily="34" charset="-122"/>
              <a:ea typeface="微软雅黑" pitchFamily="34" charset="-122"/>
              <a:cs typeface="Arial" charset="0"/>
            </a:endParaRPr>
          </a:p>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实时课堂</a:t>
            </a:r>
            <a:endParaRPr lang="en-US" altLang="zh-CN" sz="2000" dirty="0">
              <a:solidFill>
                <a:schemeClr val="bg1"/>
              </a:solidFill>
              <a:latin typeface="微软雅黑" pitchFamily="34" charset="-122"/>
              <a:ea typeface="微软雅黑" pitchFamily="34" charset="-122"/>
              <a:cs typeface="Arial" charset="0"/>
            </a:endParaRPr>
          </a:p>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数据统计</a:t>
            </a:r>
            <a:endParaRPr lang="en-US" altLang="zh-CN" sz="2000" dirty="0">
              <a:solidFill>
                <a:schemeClr val="bg1"/>
              </a:solidFill>
              <a:latin typeface="微软雅黑" pitchFamily="34" charset="-122"/>
              <a:ea typeface="微软雅黑" pitchFamily="34" charset="-122"/>
              <a:cs typeface="Arial" charset="0"/>
            </a:endParaRPr>
          </a:p>
          <a:p>
            <a:pPr marL="342900" indent="-342900">
              <a:lnSpc>
                <a:spcPct val="150000"/>
              </a:lnSpc>
              <a:buClr>
                <a:schemeClr val="bg1"/>
              </a:buClr>
              <a:buFont typeface="Wingdings" panose="05000000000000000000" pitchFamily="2" charset="2"/>
              <a:buChar char="Ø"/>
              <a:defRPr/>
            </a:pPr>
            <a:r>
              <a:rPr lang="zh-CN" altLang="en-US" sz="2000" dirty="0">
                <a:solidFill>
                  <a:schemeClr val="bg1"/>
                </a:solidFill>
                <a:latin typeface="微软雅黑" pitchFamily="34" charset="-122"/>
                <a:ea typeface="微软雅黑" pitchFamily="34" charset="-122"/>
                <a:cs typeface="Arial" charset="0"/>
              </a:rPr>
              <a:t>优秀课程推荐</a:t>
            </a:r>
            <a:endParaRPr lang="en-US" altLang="zh-CN" sz="2000" dirty="0">
              <a:solidFill>
                <a:schemeClr val="bg1"/>
              </a:solidFill>
              <a:latin typeface="微软雅黑" pitchFamily="34" charset="-122"/>
              <a:ea typeface="微软雅黑" pitchFamily="34" charset="-122"/>
              <a:cs typeface="Arial" charset="0"/>
            </a:endParaRPr>
          </a:p>
        </p:txBody>
      </p:sp>
      <p:pic>
        <p:nvPicPr>
          <p:cNvPr id="14" name="图片 13"/>
          <p:cNvPicPr/>
          <p:nvPr/>
        </p:nvPicPr>
        <p:blipFill>
          <a:blip r:embed="rId4"/>
          <a:stretch>
            <a:fillRect/>
          </a:stretch>
        </p:blipFill>
        <p:spPr>
          <a:xfrm>
            <a:off x="4526584" y="1367967"/>
            <a:ext cx="7665416" cy="4376061"/>
          </a:xfrm>
          <a:prstGeom prst="rect">
            <a:avLst/>
          </a:prstGeom>
        </p:spPr>
      </p:pic>
    </p:spTree>
    <p:extLst>
      <p:ext uri="{BB962C8B-B14F-4D97-AF65-F5344CB8AC3E}">
        <p14:creationId xmlns:p14="http://schemas.microsoft.com/office/powerpoint/2010/main" val="196417790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3192733"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系统运维</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1508730" y="742950"/>
            <a:ext cx="8644852" cy="6076950"/>
            <a:chOff x="1323975" y="1524000"/>
            <a:chExt cx="6280150" cy="4511675"/>
          </a:xfrm>
        </p:grpSpPr>
        <p:sp>
          <p:nvSpPr>
            <p:cNvPr id="14" name="Oval 2"/>
            <p:cNvSpPr>
              <a:spLocks noChangeArrowheads="1"/>
            </p:cNvSpPr>
            <p:nvPr/>
          </p:nvSpPr>
          <p:spPr bwMode="gray">
            <a:xfrm>
              <a:off x="3357563" y="2665413"/>
              <a:ext cx="2211387" cy="2211387"/>
            </a:xfrm>
            <a:prstGeom prst="ellipse">
              <a:avLst/>
            </a:prstGeom>
            <a:gradFill rotWithShape="1">
              <a:gsLst>
                <a:gs pos="0">
                  <a:srgbClr val="E6E6E6"/>
                </a:gs>
                <a:gs pos="14999">
                  <a:srgbClr val="7D8496"/>
                </a:gs>
                <a:gs pos="53000">
                  <a:srgbClr val="E6E6E6"/>
                </a:gs>
                <a:gs pos="67999">
                  <a:srgbClr val="7D8496"/>
                </a:gs>
                <a:gs pos="92999">
                  <a:srgbClr val="E6E6E6"/>
                </a:gs>
                <a:gs pos="100000">
                  <a:srgbClr val="FFFF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sp>
          <p:nvSpPr>
            <p:cNvPr id="15" name="Oval 3"/>
            <p:cNvSpPr>
              <a:spLocks noChangeArrowheads="1"/>
            </p:cNvSpPr>
            <p:nvPr/>
          </p:nvSpPr>
          <p:spPr bwMode="gray">
            <a:xfrm>
              <a:off x="3667125" y="2967038"/>
              <a:ext cx="1624013" cy="1622425"/>
            </a:xfrm>
            <a:prstGeom prst="ellipse">
              <a:avLst/>
            </a:prstGeom>
            <a:gradFill rotWithShape="1">
              <a:gsLst>
                <a:gs pos="0">
                  <a:srgbClr val="A1A1A1"/>
                </a:gs>
                <a:gs pos="50000">
                  <a:srgbClr val="FFFFFF"/>
                </a:gs>
                <a:gs pos="100000">
                  <a:srgbClr val="A1A1A1"/>
                </a:gs>
              </a:gsLst>
              <a:lin ang="2700000" scaled="1"/>
            </a:gradFill>
            <a:ln>
              <a:noFill/>
            </a:ln>
            <a:effectLst>
              <a:prstShdw prst="shdw17" dist="17961" dir="2700000">
                <a:srgbClr val="999999"/>
              </a:prstShdw>
            </a:effectLst>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sp>
          <p:nvSpPr>
            <p:cNvPr id="16" name="Text Box 4"/>
            <p:cNvSpPr txBox="1">
              <a:spLocks noChangeArrowheads="1"/>
            </p:cNvSpPr>
            <p:nvPr/>
          </p:nvSpPr>
          <p:spPr bwMode="gray">
            <a:xfrm>
              <a:off x="4065975" y="3441988"/>
              <a:ext cx="853417" cy="479852"/>
            </a:xfrm>
            <a:prstGeom prst="rect">
              <a:avLst/>
            </a:prstGeom>
            <a:noFill/>
            <a:ln w="9525" algn="ctr">
              <a:noFill/>
              <a:miter lim="800000"/>
              <a:headEnd/>
              <a:tailEnd/>
            </a:ln>
            <a:effectLst/>
          </p:spPr>
          <p:txBody>
            <a:bodyPr wrap="square">
              <a:spAutoFit/>
            </a:bodyPr>
            <a:lstStyle/>
            <a:p>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平台设备</a:t>
              </a:r>
              <a:endParaRPr lang="en-US" altLang="zh-CN" b="1"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状态监测</a:t>
              </a:r>
              <a:endParaRPr lang="en-US" altLang="zh-CN"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7" name="Oval 5"/>
            <p:cNvSpPr>
              <a:spLocks noChangeArrowheads="1"/>
            </p:cNvSpPr>
            <p:nvPr/>
          </p:nvSpPr>
          <p:spPr bwMode="gray">
            <a:xfrm>
              <a:off x="6057900" y="4383088"/>
              <a:ext cx="1439863" cy="1425575"/>
            </a:xfrm>
            <a:prstGeom prst="ellipse">
              <a:avLst/>
            </a:prstGeom>
            <a:gradFill rotWithShape="1">
              <a:gsLst>
                <a:gs pos="0">
                  <a:schemeClr val="folHlink"/>
                </a:gs>
                <a:gs pos="100000">
                  <a:schemeClr val="folHlink">
                    <a:gamma/>
                    <a:shade val="31765"/>
                    <a:invGamma/>
                  </a:schemeClr>
                </a:gs>
              </a:gsLst>
              <a:lin ang="5400000" scaled="1"/>
            </a:gradFill>
            <a:ln w="38100" algn="ctr">
              <a:solidFill>
                <a:srgbClr val="F8F8F8">
                  <a:alpha val="80000"/>
                </a:srgbClr>
              </a:solidFill>
              <a:round/>
              <a:headEnd/>
              <a:tailEnd/>
            </a:ln>
            <a:effectLst/>
          </p:spPr>
          <p:txBody>
            <a:bodyPr wrap="none" anchor="ctr"/>
            <a:lstStyle/>
            <a:p>
              <a:pPr>
                <a:defRPr/>
              </a:pPr>
              <a:endParaRPr lang="zh-CN" altLang="en-US"/>
            </a:p>
          </p:txBody>
        </p:sp>
        <p:pic>
          <p:nvPicPr>
            <p:cNvPr id="18" name="Picture 6" descr="cir_lighteffect0"/>
            <p:cNvPicPr>
              <a:picLocks noChangeAspect="1" noChangeArrowheads="1"/>
            </p:cNvPicPr>
            <p:nvPr/>
          </p:nvPicPr>
          <p:blipFill>
            <a:blip r:embed="rId4">
              <a:lum bright="18000" contrast="-12000"/>
              <a:extLst>
                <a:ext uri="{28A0092B-C50C-407E-A947-70E740481C1C}">
                  <a14:useLocalDpi xmlns:a14="http://schemas.microsoft.com/office/drawing/2010/main" val="0"/>
                </a:ext>
              </a:extLst>
            </a:blip>
            <a:srcRect/>
            <a:stretch>
              <a:fillRect/>
            </a:stretch>
          </p:blipFill>
          <p:spPr bwMode="gray">
            <a:xfrm>
              <a:off x="6016625" y="4318000"/>
              <a:ext cx="15113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Oval 8"/>
            <p:cNvSpPr>
              <a:spLocks noChangeArrowheads="1"/>
            </p:cNvSpPr>
            <p:nvPr/>
          </p:nvSpPr>
          <p:spPr bwMode="gray">
            <a:xfrm>
              <a:off x="5954713" y="4265613"/>
              <a:ext cx="1649412" cy="1647825"/>
            </a:xfrm>
            <a:prstGeom prst="ellipse">
              <a:avLst/>
            </a:prstGeom>
            <a:noFill/>
            <a:ln w="127000">
              <a:solidFill>
                <a:srgbClr val="66FF66">
                  <a:alpha val="79999"/>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sp>
          <p:nvSpPr>
            <p:cNvPr id="21" name="Oval 9"/>
            <p:cNvSpPr>
              <a:spLocks noChangeArrowheads="1"/>
            </p:cNvSpPr>
            <p:nvPr/>
          </p:nvSpPr>
          <p:spPr bwMode="gray">
            <a:xfrm>
              <a:off x="3214688" y="2525713"/>
              <a:ext cx="2481262" cy="2482850"/>
            </a:xfrm>
            <a:prstGeom prst="ellipse">
              <a:avLst/>
            </a:prstGeom>
            <a:noFill/>
            <a:ln w="127000">
              <a:solidFill>
                <a:srgbClr val="66FF66">
                  <a:alpha val="79999"/>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sp>
          <p:nvSpPr>
            <p:cNvPr id="22" name="Line 10"/>
            <p:cNvSpPr>
              <a:spLocks noChangeShapeType="1"/>
            </p:cNvSpPr>
            <p:nvPr/>
          </p:nvSpPr>
          <p:spPr bwMode="gray">
            <a:xfrm flipV="1">
              <a:off x="2960688" y="4492625"/>
              <a:ext cx="487362" cy="304800"/>
            </a:xfrm>
            <a:prstGeom prst="line">
              <a:avLst/>
            </a:prstGeom>
            <a:noFill/>
            <a:ln w="127000">
              <a:solidFill>
                <a:srgbClr val="66FF66">
                  <a:alpha val="79999"/>
                </a:srgbClr>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 name="Line 11"/>
            <p:cNvSpPr>
              <a:spLocks noChangeShapeType="1"/>
            </p:cNvSpPr>
            <p:nvPr/>
          </p:nvSpPr>
          <p:spPr bwMode="gray">
            <a:xfrm flipV="1">
              <a:off x="2876550" y="4341813"/>
              <a:ext cx="485775" cy="304800"/>
            </a:xfrm>
            <a:prstGeom prst="line">
              <a:avLst/>
            </a:prstGeom>
            <a:noFill/>
            <a:ln w="127000">
              <a:solidFill>
                <a:srgbClr val="66FF66">
                  <a:alpha val="79999"/>
                </a:srgbClr>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4" name="Line 12"/>
            <p:cNvSpPr>
              <a:spLocks noChangeShapeType="1"/>
            </p:cNvSpPr>
            <p:nvPr/>
          </p:nvSpPr>
          <p:spPr bwMode="gray">
            <a:xfrm flipV="1">
              <a:off x="5527675" y="2852738"/>
              <a:ext cx="487363" cy="304800"/>
            </a:xfrm>
            <a:prstGeom prst="line">
              <a:avLst/>
            </a:prstGeom>
            <a:noFill/>
            <a:ln w="127000">
              <a:solidFill>
                <a:srgbClr val="66FF66">
                  <a:alpha val="79999"/>
                </a:srgbClr>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5" name="Line 13"/>
            <p:cNvSpPr>
              <a:spLocks noChangeShapeType="1"/>
            </p:cNvSpPr>
            <p:nvPr/>
          </p:nvSpPr>
          <p:spPr bwMode="gray">
            <a:xfrm flipV="1">
              <a:off x="5441950" y="2701925"/>
              <a:ext cx="488950" cy="304800"/>
            </a:xfrm>
            <a:prstGeom prst="line">
              <a:avLst/>
            </a:prstGeom>
            <a:noFill/>
            <a:ln w="127000">
              <a:solidFill>
                <a:srgbClr val="66FF66">
                  <a:alpha val="79999"/>
                </a:srgbClr>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6" name="Oval 14"/>
            <p:cNvSpPr>
              <a:spLocks noChangeArrowheads="1"/>
            </p:cNvSpPr>
            <p:nvPr/>
          </p:nvSpPr>
          <p:spPr bwMode="gray">
            <a:xfrm>
              <a:off x="1484313" y="4506913"/>
              <a:ext cx="1441450" cy="1425575"/>
            </a:xfrm>
            <a:prstGeom prst="ellipse">
              <a:avLst/>
            </a:prstGeom>
            <a:gradFill rotWithShape="1">
              <a:gsLst>
                <a:gs pos="0">
                  <a:schemeClr val="hlink"/>
                </a:gs>
                <a:gs pos="100000">
                  <a:schemeClr val="hlink">
                    <a:gamma/>
                    <a:shade val="31765"/>
                    <a:invGamma/>
                  </a:schemeClr>
                </a:gs>
              </a:gsLst>
              <a:lin ang="5400000" scaled="1"/>
            </a:gradFill>
            <a:ln w="38100" algn="ctr">
              <a:solidFill>
                <a:srgbClr val="F8F8F8">
                  <a:alpha val="80000"/>
                </a:srgbClr>
              </a:solidFill>
              <a:round/>
              <a:headEnd/>
              <a:tailEnd/>
            </a:ln>
            <a:effectLst/>
          </p:spPr>
          <p:txBody>
            <a:bodyPr wrap="none" anchor="ctr"/>
            <a:lstStyle/>
            <a:p>
              <a:pPr>
                <a:defRPr/>
              </a:pPr>
              <a:endParaRPr lang="zh-CN" altLang="en-US"/>
            </a:p>
          </p:txBody>
        </p:sp>
        <p:pic>
          <p:nvPicPr>
            <p:cNvPr id="27" name="Picture 15" descr="cir_lighteffect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1444625" y="4441825"/>
              <a:ext cx="1511300" cy="1171574"/>
            </a:xfrm>
            <a:prstGeom prst="rect">
              <a:avLst/>
            </a:prstGeom>
            <a:noFill/>
            <a:ln w="9525" algn="ctr">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Oval 17"/>
            <p:cNvSpPr>
              <a:spLocks noChangeArrowheads="1"/>
            </p:cNvSpPr>
            <p:nvPr/>
          </p:nvSpPr>
          <p:spPr bwMode="gray">
            <a:xfrm>
              <a:off x="1382713" y="4389438"/>
              <a:ext cx="1647825" cy="1646237"/>
            </a:xfrm>
            <a:prstGeom prst="ellipse">
              <a:avLst/>
            </a:prstGeom>
            <a:noFill/>
            <a:ln w="127000">
              <a:solidFill>
                <a:srgbClr val="66FF66">
                  <a:alpha val="79999"/>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sp>
          <p:nvSpPr>
            <p:cNvPr id="30" name="Oval 18"/>
            <p:cNvSpPr>
              <a:spLocks noChangeArrowheads="1"/>
            </p:cNvSpPr>
            <p:nvPr/>
          </p:nvSpPr>
          <p:spPr bwMode="gray">
            <a:xfrm>
              <a:off x="1427163" y="1643063"/>
              <a:ext cx="1439862" cy="1423987"/>
            </a:xfrm>
            <a:prstGeom prst="ellipse">
              <a:avLst/>
            </a:prstGeom>
            <a:solidFill>
              <a:srgbClr val="7030A0"/>
            </a:solidFill>
            <a:ln w="38100" algn="ctr">
              <a:solidFill>
                <a:srgbClr val="F8F8F8">
                  <a:alpha val="79999"/>
                </a:srgbClr>
              </a:solidFill>
              <a:round/>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pic>
          <p:nvPicPr>
            <p:cNvPr id="31" name="Picture 19" descr="cir_lighteffect0"/>
            <p:cNvPicPr>
              <a:picLocks noChangeAspect="1" noChangeArrowheads="1"/>
            </p:cNvPicPr>
            <p:nvPr/>
          </p:nvPicPr>
          <p:blipFill>
            <a:blip r:embed="rId4">
              <a:lum bright="18000" contrast="-12000"/>
              <a:extLst>
                <a:ext uri="{28A0092B-C50C-407E-A947-70E740481C1C}">
                  <a14:useLocalDpi xmlns:a14="http://schemas.microsoft.com/office/drawing/2010/main" val="0"/>
                </a:ext>
              </a:extLst>
            </a:blip>
            <a:srcRect/>
            <a:stretch>
              <a:fillRect/>
            </a:stretch>
          </p:blipFill>
          <p:spPr bwMode="gray">
            <a:xfrm>
              <a:off x="1385888" y="1577975"/>
              <a:ext cx="1511300"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20"/>
            <p:cNvSpPr>
              <a:spLocks noChangeArrowheads="1"/>
            </p:cNvSpPr>
            <p:nvPr/>
          </p:nvSpPr>
          <p:spPr bwMode="gray">
            <a:xfrm>
              <a:off x="1409700" y="1992313"/>
              <a:ext cx="1503024" cy="754053"/>
            </a:xfrm>
            <a:prstGeom prst="rect">
              <a:avLst/>
            </a:prstGeom>
            <a:noFill/>
            <a:ln w="9525" algn="ctr">
              <a:noFill/>
              <a:miter lim="800000"/>
              <a:headEnd/>
              <a:tailEnd/>
            </a:ln>
            <a:effectLst/>
          </p:spPr>
          <p:txBody>
            <a:bodyPr wrap="square">
              <a:spAutoFit/>
            </a:bodyPr>
            <a:lstStyle/>
            <a:p>
              <a:pPr algn="ctr">
                <a:lnSpc>
                  <a:spcPct val="150000"/>
                </a:lnSpc>
                <a:buClr>
                  <a:srgbClr val="990000"/>
                </a:buClr>
                <a:defRPr/>
              </a:pPr>
              <a:r>
                <a:rPr lang="zh-CN" altLang="en-US" sz="2000" b="1" dirty="0">
                  <a:solidFill>
                    <a:schemeClr val="bg1"/>
                  </a:solidFill>
                  <a:latin typeface="微软雅黑" pitchFamily="34" charset="-122"/>
                  <a:ea typeface="微软雅黑" pitchFamily="34" charset="-122"/>
                  <a:cs typeface="Arial" charset="0"/>
                </a:rPr>
                <a:t>实时获取设</a:t>
              </a:r>
              <a:endParaRPr lang="en-US" altLang="zh-CN" sz="2000" b="1" dirty="0">
                <a:solidFill>
                  <a:schemeClr val="bg1"/>
                </a:solidFill>
                <a:latin typeface="微软雅黑" pitchFamily="34" charset="-122"/>
                <a:ea typeface="微软雅黑" pitchFamily="34" charset="-122"/>
                <a:cs typeface="Arial" charset="0"/>
              </a:endParaRPr>
            </a:p>
            <a:p>
              <a:pPr algn="ctr">
                <a:lnSpc>
                  <a:spcPct val="150000"/>
                </a:lnSpc>
                <a:buClr>
                  <a:srgbClr val="990000"/>
                </a:buClr>
                <a:defRPr/>
              </a:pPr>
              <a:r>
                <a:rPr lang="zh-CN" altLang="en-US" sz="2000" b="1" dirty="0">
                  <a:solidFill>
                    <a:schemeClr val="bg1"/>
                  </a:solidFill>
                  <a:latin typeface="微软雅黑" pitchFamily="34" charset="-122"/>
                  <a:ea typeface="微软雅黑" pitchFamily="34" charset="-122"/>
                  <a:cs typeface="Arial" charset="0"/>
                </a:rPr>
                <a:t>备在线状态</a:t>
              </a:r>
              <a:endParaRPr lang="en-US" altLang="zh-CN" sz="2000" b="1" dirty="0">
                <a:solidFill>
                  <a:schemeClr val="bg1"/>
                </a:solidFill>
                <a:latin typeface="微软雅黑" pitchFamily="34" charset="-122"/>
                <a:ea typeface="微软雅黑" pitchFamily="34" charset="-122"/>
                <a:cs typeface="Arial" charset="0"/>
              </a:endParaRPr>
            </a:p>
          </p:txBody>
        </p:sp>
        <p:sp>
          <p:nvSpPr>
            <p:cNvPr id="33" name="Oval 21"/>
            <p:cNvSpPr>
              <a:spLocks noChangeArrowheads="1"/>
            </p:cNvSpPr>
            <p:nvPr/>
          </p:nvSpPr>
          <p:spPr bwMode="gray">
            <a:xfrm>
              <a:off x="1323975" y="1524000"/>
              <a:ext cx="1649413" cy="1646238"/>
            </a:xfrm>
            <a:prstGeom prst="ellipse">
              <a:avLst/>
            </a:prstGeom>
            <a:noFill/>
            <a:ln w="127000">
              <a:solidFill>
                <a:srgbClr val="66FF66">
                  <a:alpha val="79999"/>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sp>
          <p:nvSpPr>
            <p:cNvPr id="34" name="Line 22"/>
            <p:cNvSpPr>
              <a:spLocks noChangeShapeType="1"/>
            </p:cNvSpPr>
            <p:nvPr/>
          </p:nvSpPr>
          <p:spPr bwMode="gray">
            <a:xfrm>
              <a:off x="2847975" y="2744788"/>
              <a:ext cx="561975" cy="342900"/>
            </a:xfrm>
            <a:prstGeom prst="line">
              <a:avLst/>
            </a:prstGeom>
            <a:noFill/>
            <a:ln w="127000">
              <a:solidFill>
                <a:srgbClr val="66FF66">
                  <a:alpha val="79999"/>
                </a:srgbClr>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 name="Line 23"/>
            <p:cNvSpPr>
              <a:spLocks noChangeShapeType="1"/>
            </p:cNvSpPr>
            <p:nvPr/>
          </p:nvSpPr>
          <p:spPr bwMode="gray">
            <a:xfrm>
              <a:off x="2762250" y="2889250"/>
              <a:ext cx="563563" cy="342900"/>
            </a:xfrm>
            <a:prstGeom prst="line">
              <a:avLst/>
            </a:prstGeom>
            <a:noFill/>
            <a:ln w="127000">
              <a:solidFill>
                <a:srgbClr val="66FF66">
                  <a:alpha val="79999"/>
                </a:srgbClr>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 name="Oval 24"/>
            <p:cNvSpPr>
              <a:spLocks noChangeArrowheads="1"/>
            </p:cNvSpPr>
            <p:nvPr/>
          </p:nvSpPr>
          <p:spPr bwMode="gray">
            <a:xfrm>
              <a:off x="5934075" y="1643063"/>
              <a:ext cx="1439863" cy="1423987"/>
            </a:xfrm>
            <a:prstGeom prst="ellipse">
              <a:avLst/>
            </a:prstGeom>
            <a:solidFill>
              <a:schemeClr val="accent6"/>
            </a:solidFill>
            <a:ln w="38100" algn="ctr">
              <a:solidFill>
                <a:srgbClr val="F8F8F8">
                  <a:alpha val="80000"/>
                </a:srgbClr>
              </a:solidFill>
              <a:round/>
              <a:headEnd/>
              <a:tailEnd/>
            </a:ln>
            <a:effectLst/>
          </p:spPr>
          <p:txBody>
            <a:bodyPr wrap="none" anchor="ctr"/>
            <a:lstStyle/>
            <a:p>
              <a:pPr>
                <a:defRPr/>
              </a:pPr>
              <a:endParaRPr lang="zh-CN" altLang="en-US"/>
            </a:p>
          </p:txBody>
        </p:sp>
        <p:pic>
          <p:nvPicPr>
            <p:cNvPr id="37" name="Picture 25" descr="cir_lighteffect0"/>
            <p:cNvPicPr>
              <a:picLocks noChangeAspect="1" noChangeArrowheads="1"/>
            </p:cNvPicPr>
            <p:nvPr/>
          </p:nvPicPr>
          <p:blipFill>
            <a:blip r:embed="rId4">
              <a:lum bright="18000" contrast="-12000"/>
              <a:extLst>
                <a:ext uri="{28A0092B-C50C-407E-A947-70E740481C1C}">
                  <a14:useLocalDpi xmlns:a14="http://schemas.microsoft.com/office/drawing/2010/main" val="0"/>
                </a:ext>
              </a:extLst>
            </a:blip>
            <a:srcRect/>
            <a:stretch>
              <a:fillRect/>
            </a:stretch>
          </p:blipFill>
          <p:spPr bwMode="gray">
            <a:xfrm>
              <a:off x="5892800" y="1577975"/>
              <a:ext cx="1511300"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Oval 27"/>
            <p:cNvSpPr>
              <a:spLocks noChangeArrowheads="1"/>
            </p:cNvSpPr>
            <p:nvPr/>
          </p:nvSpPr>
          <p:spPr bwMode="gray">
            <a:xfrm>
              <a:off x="5830888" y="1524000"/>
              <a:ext cx="1647825" cy="1646238"/>
            </a:xfrm>
            <a:prstGeom prst="ellipse">
              <a:avLst/>
            </a:prstGeom>
            <a:noFill/>
            <a:ln w="127000">
              <a:solidFill>
                <a:srgbClr val="66FF66">
                  <a:alpha val="79999"/>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p>
          </p:txBody>
        </p:sp>
        <p:sp>
          <p:nvSpPr>
            <p:cNvPr id="40" name="Line 28"/>
            <p:cNvSpPr>
              <a:spLocks noChangeShapeType="1"/>
            </p:cNvSpPr>
            <p:nvPr/>
          </p:nvSpPr>
          <p:spPr bwMode="gray">
            <a:xfrm>
              <a:off x="5611813" y="4206875"/>
              <a:ext cx="561975" cy="342900"/>
            </a:xfrm>
            <a:prstGeom prst="line">
              <a:avLst/>
            </a:prstGeom>
            <a:noFill/>
            <a:ln w="127000">
              <a:solidFill>
                <a:srgbClr val="66FF66">
                  <a:alpha val="79999"/>
                </a:srgbClr>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1" name="Line 29"/>
            <p:cNvSpPr>
              <a:spLocks noChangeShapeType="1"/>
            </p:cNvSpPr>
            <p:nvPr/>
          </p:nvSpPr>
          <p:spPr bwMode="gray">
            <a:xfrm>
              <a:off x="5526088" y="4351338"/>
              <a:ext cx="563562" cy="344487"/>
            </a:xfrm>
            <a:prstGeom prst="line">
              <a:avLst/>
            </a:prstGeom>
            <a:noFill/>
            <a:ln w="127000">
              <a:solidFill>
                <a:srgbClr val="66FF66">
                  <a:alpha val="79999"/>
                </a:srgbClr>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46" name="Rectangle 20"/>
          <p:cNvSpPr>
            <a:spLocks noChangeArrowheads="1"/>
          </p:cNvSpPr>
          <p:nvPr/>
        </p:nvSpPr>
        <p:spPr bwMode="gray">
          <a:xfrm>
            <a:off x="1645874" y="5123283"/>
            <a:ext cx="2068967" cy="961289"/>
          </a:xfrm>
          <a:prstGeom prst="rect">
            <a:avLst/>
          </a:prstGeom>
          <a:noFill/>
          <a:ln w="9525" algn="ctr">
            <a:noFill/>
            <a:miter lim="800000"/>
            <a:headEnd/>
            <a:tailEnd/>
          </a:ln>
          <a:effectLst/>
        </p:spPr>
        <p:txBody>
          <a:bodyPr wrap="square">
            <a:spAutoFit/>
          </a:bodyPr>
          <a:lstStyle/>
          <a:p>
            <a:pPr algn="ctr">
              <a:lnSpc>
                <a:spcPct val="150000"/>
              </a:lnSpc>
              <a:buClr>
                <a:srgbClr val="990000"/>
              </a:buClr>
              <a:defRPr/>
            </a:pPr>
            <a:r>
              <a:rPr lang="zh-CN" altLang="en-US" sz="2000" b="1" dirty="0">
                <a:solidFill>
                  <a:schemeClr val="bg1"/>
                </a:solidFill>
                <a:latin typeface="微软雅黑" pitchFamily="34" charset="-122"/>
                <a:ea typeface="微软雅黑" pitchFamily="34" charset="-122"/>
                <a:cs typeface="Arial" charset="0"/>
              </a:rPr>
              <a:t>详细报</a:t>
            </a:r>
            <a:endParaRPr lang="en-US" altLang="zh-CN" sz="2000" b="1" dirty="0">
              <a:solidFill>
                <a:schemeClr val="bg1"/>
              </a:solidFill>
              <a:latin typeface="微软雅黑" pitchFamily="34" charset="-122"/>
              <a:ea typeface="微软雅黑" pitchFamily="34" charset="-122"/>
              <a:cs typeface="Arial" charset="0"/>
            </a:endParaRPr>
          </a:p>
          <a:p>
            <a:pPr algn="ctr">
              <a:lnSpc>
                <a:spcPct val="150000"/>
              </a:lnSpc>
              <a:buClr>
                <a:srgbClr val="990000"/>
              </a:buClr>
              <a:defRPr/>
            </a:pPr>
            <a:r>
              <a:rPr lang="zh-CN" altLang="en-US" sz="2000" b="1" dirty="0">
                <a:solidFill>
                  <a:schemeClr val="bg1"/>
                </a:solidFill>
                <a:latin typeface="微软雅黑" pitchFamily="34" charset="-122"/>
                <a:ea typeface="微软雅黑" pitchFamily="34" charset="-122"/>
                <a:cs typeface="Arial" charset="0"/>
              </a:rPr>
              <a:t>表统计</a:t>
            </a:r>
            <a:endParaRPr lang="en-US" altLang="zh-CN" sz="2000" b="1" dirty="0">
              <a:solidFill>
                <a:schemeClr val="bg1"/>
              </a:solidFill>
              <a:latin typeface="微软雅黑" pitchFamily="34" charset="-122"/>
              <a:ea typeface="微软雅黑" pitchFamily="34" charset="-122"/>
              <a:cs typeface="Arial" charset="0"/>
            </a:endParaRPr>
          </a:p>
        </p:txBody>
      </p:sp>
      <p:pic>
        <p:nvPicPr>
          <p:cNvPr id="47" name="Picture 15" descr="cir_lighteffect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1827209" y="4825482"/>
            <a:ext cx="2080359" cy="1578038"/>
          </a:xfrm>
          <a:prstGeom prst="rect">
            <a:avLst/>
          </a:prstGeom>
          <a:noFill/>
          <a:ln w="9525" algn="ctr">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Rectangle 20"/>
          <p:cNvSpPr>
            <a:spLocks noChangeArrowheads="1"/>
          </p:cNvSpPr>
          <p:nvPr/>
        </p:nvSpPr>
        <p:spPr bwMode="gray">
          <a:xfrm>
            <a:off x="7723583" y="1278599"/>
            <a:ext cx="2068967" cy="961289"/>
          </a:xfrm>
          <a:prstGeom prst="rect">
            <a:avLst/>
          </a:prstGeom>
          <a:noFill/>
          <a:ln w="9525" algn="ctr">
            <a:noFill/>
            <a:miter lim="800000"/>
            <a:headEnd/>
            <a:tailEnd/>
          </a:ln>
          <a:effectLst/>
        </p:spPr>
        <p:txBody>
          <a:bodyPr wrap="square">
            <a:spAutoFit/>
          </a:bodyPr>
          <a:lstStyle/>
          <a:p>
            <a:pPr algn="ctr">
              <a:lnSpc>
                <a:spcPct val="150000"/>
              </a:lnSpc>
              <a:buClr>
                <a:srgbClr val="990000"/>
              </a:buClr>
              <a:defRPr/>
            </a:pPr>
            <a:r>
              <a:rPr lang="zh-CN" altLang="en-US" sz="2000" b="1" dirty="0">
                <a:solidFill>
                  <a:schemeClr val="bg1"/>
                </a:solidFill>
                <a:latin typeface="微软雅黑" pitchFamily="34" charset="-122"/>
                <a:ea typeface="微软雅黑" pitchFamily="34" charset="-122"/>
                <a:cs typeface="Arial" charset="0"/>
              </a:rPr>
              <a:t>统一管理</a:t>
            </a:r>
            <a:endParaRPr lang="en-US" altLang="zh-CN" sz="2000" b="1" dirty="0">
              <a:solidFill>
                <a:schemeClr val="bg1"/>
              </a:solidFill>
              <a:latin typeface="微软雅黑" pitchFamily="34" charset="-122"/>
              <a:ea typeface="微软雅黑" pitchFamily="34" charset="-122"/>
              <a:cs typeface="Arial" charset="0"/>
            </a:endParaRPr>
          </a:p>
          <a:p>
            <a:pPr algn="ctr">
              <a:lnSpc>
                <a:spcPct val="150000"/>
              </a:lnSpc>
              <a:buClr>
                <a:srgbClr val="990000"/>
              </a:buClr>
              <a:defRPr/>
            </a:pPr>
            <a:r>
              <a:rPr lang="zh-CN" altLang="en-US" sz="2000" b="1" dirty="0">
                <a:solidFill>
                  <a:schemeClr val="bg1"/>
                </a:solidFill>
                <a:latin typeface="微软雅黑" pitchFamily="34" charset="-122"/>
                <a:ea typeface="微软雅黑" pitchFamily="34" charset="-122"/>
                <a:cs typeface="Arial" charset="0"/>
              </a:rPr>
              <a:t>前端点位</a:t>
            </a:r>
            <a:endParaRPr lang="en-US" altLang="zh-CN" sz="2000" b="1" dirty="0">
              <a:solidFill>
                <a:schemeClr val="bg1"/>
              </a:solidFill>
              <a:latin typeface="微软雅黑" pitchFamily="34" charset="-122"/>
              <a:ea typeface="微软雅黑" pitchFamily="34" charset="-122"/>
              <a:cs typeface="Arial" charset="0"/>
            </a:endParaRPr>
          </a:p>
        </p:txBody>
      </p:sp>
      <p:sp>
        <p:nvSpPr>
          <p:cNvPr id="49" name="Rectangle 20"/>
          <p:cNvSpPr>
            <a:spLocks noChangeArrowheads="1"/>
          </p:cNvSpPr>
          <p:nvPr/>
        </p:nvSpPr>
        <p:spPr bwMode="gray">
          <a:xfrm>
            <a:off x="7984995" y="5129504"/>
            <a:ext cx="2068967" cy="961289"/>
          </a:xfrm>
          <a:prstGeom prst="rect">
            <a:avLst/>
          </a:prstGeom>
          <a:noFill/>
          <a:ln w="9525" algn="ctr">
            <a:noFill/>
            <a:miter lim="800000"/>
            <a:headEnd/>
            <a:tailEnd/>
          </a:ln>
          <a:effectLst/>
        </p:spPr>
        <p:txBody>
          <a:bodyPr wrap="square">
            <a:spAutoFit/>
          </a:bodyPr>
          <a:lstStyle/>
          <a:p>
            <a:pPr algn="ctr">
              <a:lnSpc>
                <a:spcPct val="150000"/>
              </a:lnSpc>
              <a:buClr>
                <a:srgbClr val="990000"/>
              </a:buClr>
              <a:defRPr/>
            </a:pPr>
            <a:r>
              <a:rPr lang="zh-CN" altLang="en-US" sz="2000" b="1" dirty="0">
                <a:solidFill>
                  <a:schemeClr val="bg1"/>
                </a:solidFill>
                <a:latin typeface="微软雅黑" pitchFamily="34" charset="-122"/>
                <a:ea typeface="微软雅黑" pitchFamily="34" charset="-122"/>
                <a:cs typeface="Arial" charset="0"/>
              </a:rPr>
              <a:t>异常离线、网络故障及时报警</a:t>
            </a:r>
            <a:endParaRPr lang="en-US" altLang="zh-CN" sz="2000" b="1" dirty="0">
              <a:solidFill>
                <a:schemeClr val="bg1"/>
              </a:solidFill>
              <a:latin typeface="微软雅黑" pitchFamily="34" charset="-122"/>
              <a:ea typeface="微软雅黑" pitchFamily="34" charset="-122"/>
              <a:cs typeface="Arial" charset="0"/>
            </a:endParaRPr>
          </a:p>
        </p:txBody>
      </p:sp>
    </p:spTree>
    <p:extLst>
      <p:ext uri="{BB962C8B-B14F-4D97-AF65-F5344CB8AC3E}">
        <p14:creationId xmlns:p14="http://schemas.microsoft.com/office/powerpoint/2010/main" val="303936740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3192733"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系统运维</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文本框 8"/>
          <p:cNvSpPr txBox="1"/>
          <p:nvPr/>
        </p:nvSpPr>
        <p:spPr>
          <a:xfrm>
            <a:off x="324131" y="757705"/>
            <a:ext cx="3915360"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资产运维</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4" name="AutoShape 3"/>
          <p:cNvSpPr>
            <a:spLocks noChangeArrowheads="1"/>
          </p:cNvSpPr>
          <p:nvPr/>
        </p:nvSpPr>
        <p:spPr bwMode="gray">
          <a:xfrm>
            <a:off x="6385692" y="4599636"/>
            <a:ext cx="1960264" cy="2051675"/>
          </a:xfrm>
          <a:prstGeom prst="octagon">
            <a:avLst>
              <a:gd name="adj" fmla="val 29287"/>
            </a:avLst>
          </a:prstGeom>
          <a:gradFill rotWithShape="1">
            <a:gsLst>
              <a:gs pos="0">
                <a:srgbClr val="3F2B03"/>
              </a:gs>
              <a:gs pos="50000">
                <a:srgbClr val="926408"/>
              </a:gs>
              <a:gs pos="100000">
                <a:srgbClr val="3F2B03"/>
              </a:gs>
            </a:gsLst>
            <a:lin ang="2700000" scaled="1"/>
          </a:gradFill>
          <a:ln w="57150" algn="ctr">
            <a:solidFill>
              <a:srgbClr val="CDDCE9"/>
            </a:solidFill>
            <a:miter lim="800000"/>
            <a:headEnd/>
            <a:tailEnd/>
          </a:ln>
          <a:effectLst>
            <a:prstShdw prst="shdw17" dist="17961" dir="2700000">
              <a:srgbClr val="7B848C"/>
            </a:prstShdw>
          </a:effec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15" name="AutoShape 7"/>
          <p:cNvSpPr>
            <a:spLocks noChangeArrowheads="1"/>
          </p:cNvSpPr>
          <p:nvPr/>
        </p:nvSpPr>
        <p:spPr bwMode="gray">
          <a:xfrm>
            <a:off x="4936158" y="1047750"/>
            <a:ext cx="1960264" cy="2056184"/>
          </a:xfrm>
          <a:prstGeom prst="octagon">
            <a:avLst>
              <a:gd name="adj" fmla="val 29287"/>
            </a:avLst>
          </a:prstGeom>
          <a:gradFill rotWithShape="1">
            <a:gsLst>
              <a:gs pos="0">
                <a:srgbClr val="033F2E"/>
              </a:gs>
              <a:gs pos="50000">
                <a:srgbClr val="08926B"/>
              </a:gs>
              <a:gs pos="100000">
                <a:srgbClr val="033F2E"/>
              </a:gs>
            </a:gsLst>
            <a:lin ang="2700000" scaled="1"/>
          </a:gradFill>
          <a:ln w="57150" algn="ctr">
            <a:solidFill>
              <a:srgbClr val="CDDCE9"/>
            </a:solidFill>
            <a:miter lim="800000"/>
            <a:headEnd/>
            <a:tailEnd/>
          </a:ln>
          <a:effectLst>
            <a:prstShdw prst="shdw17" dist="17961" dir="2700000">
              <a:srgbClr val="7B848C"/>
            </a:prstShdw>
          </a:effec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16" name="Rectangle 10"/>
          <p:cNvSpPr>
            <a:spLocks noChangeArrowheads="1"/>
          </p:cNvSpPr>
          <p:nvPr/>
        </p:nvSpPr>
        <p:spPr bwMode="gray">
          <a:xfrm>
            <a:off x="4994193" y="1911256"/>
            <a:ext cx="18484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800" dirty="0">
                <a:solidFill>
                  <a:srgbClr val="FEFEFE"/>
                </a:solidFill>
                <a:latin typeface="微软雅黑" panose="020B0503020204020204" pitchFamily="34" charset="-122"/>
                <a:ea typeface="微软雅黑" panose="020B0503020204020204" pitchFamily="34" charset="-122"/>
              </a:rPr>
              <a:t>厂商管理</a:t>
            </a:r>
            <a:endParaRPr lang="en-US" altLang="zh-CN" sz="2800" dirty="0">
              <a:solidFill>
                <a:srgbClr val="FEFEFE"/>
              </a:solidFill>
              <a:latin typeface="微软雅黑" panose="020B0503020204020204" pitchFamily="34" charset="-122"/>
              <a:ea typeface="微软雅黑" panose="020B0503020204020204" pitchFamily="34" charset="-122"/>
            </a:endParaRPr>
          </a:p>
        </p:txBody>
      </p:sp>
      <p:sp>
        <p:nvSpPr>
          <p:cNvPr id="17" name="AutoShape 22"/>
          <p:cNvSpPr>
            <a:spLocks noChangeArrowheads="1"/>
          </p:cNvSpPr>
          <p:nvPr/>
        </p:nvSpPr>
        <p:spPr bwMode="ltGray">
          <a:xfrm>
            <a:off x="3487455" y="2553815"/>
            <a:ext cx="1960264" cy="2056184"/>
          </a:xfrm>
          <a:prstGeom prst="octagon">
            <a:avLst>
              <a:gd name="adj" fmla="val 29287"/>
            </a:avLst>
          </a:prstGeom>
          <a:gradFill rotWithShape="1">
            <a:gsLst>
              <a:gs pos="0">
                <a:srgbClr val="03233F"/>
              </a:gs>
              <a:gs pos="50000">
                <a:srgbClr val="085092"/>
              </a:gs>
              <a:gs pos="100000">
                <a:srgbClr val="03233F"/>
              </a:gs>
            </a:gsLst>
            <a:lin ang="2700000" scaled="1"/>
          </a:gradFill>
          <a:ln w="57150" algn="ctr">
            <a:solidFill>
              <a:srgbClr val="CDDCE9"/>
            </a:solidFill>
            <a:miter lim="800000"/>
            <a:headEnd/>
            <a:tailEnd/>
          </a:ln>
          <a:effectLst>
            <a:prstShdw prst="shdw17" dist="17961" dir="2700000">
              <a:srgbClr val="7B848C"/>
            </a:prstShdw>
          </a:effec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18" name="AutoShape 26"/>
          <p:cNvSpPr>
            <a:spLocks noChangeArrowheads="1"/>
          </p:cNvSpPr>
          <p:nvPr/>
        </p:nvSpPr>
        <p:spPr bwMode="gray">
          <a:xfrm>
            <a:off x="6445046" y="2567342"/>
            <a:ext cx="1951666" cy="2011092"/>
          </a:xfrm>
          <a:prstGeom prst="octagon">
            <a:avLst>
              <a:gd name="adj" fmla="val 29287"/>
            </a:avLst>
          </a:prstGeom>
          <a:gradFill rotWithShape="1">
            <a:gsLst>
              <a:gs pos="0">
                <a:srgbClr val="273F03"/>
              </a:gs>
              <a:gs pos="50000">
                <a:srgbClr val="5A9208"/>
              </a:gs>
              <a:gs pos="100000">
                <a:srgbClr val="273F03"/>
              </a:gs>
            </a:gsLst>
            <a:lin ang="2700000" scaled="1"/>
          </a:gradFill>
          <a:ln w="57150" algn="ctr">
            <a:solidFill>
              <a:srgbClr val="CDDCE9"/>
            </a:solidFill>
            <a:miter lim="800000"/>
            <a:headEnd/>
            <a:tailEnd/>
          </a:ln>
          <a:effectLst>
            <a:prstShdw prst="shdw17" dist="17961" dir="2700000">
              <a:srgbClr val="7B848C"/>
            </a:prstShdw>
          </a:effec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19" name="Rectangle 29"/>
          <p:cNvSpPr>
            <a:spLocks noChangeArrowheads="1"/>
          </p:cNvSpPr>
          <p:nvPr/>
        </p:nvSpPr>
        <p:spPr bwMode="gray">
          <a:xfrm>
            <a:off x="3682788" y="3294746"/>
            <a:ext cx="16176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800" dirty="0">
                <a:solidFill>
                  <a:srgbClr val="FEFEFE"/>
                </a:solidFill>
                <a:latin typeface="微软雅黑" panose="020B0503020204020204" pitchFamily="34" charset="-122"/>
                <a:ea typeface="微软雅黑" panose="020B0503020204020204" pitchFamily="34" charset="-122"/>
              </a:rPr>
              <a:t>资产维护</a:t>
            </a:r>
            <a:endParaRPr lang="en-US" altLang="zh-CN" sz="2800" dirty="0">
              <a:solidFill>
                <a:srgbClr val="FEFEFE"/>
              </a:solidFill>
              <a:latin typeface="微软雅黑" panose="020B0503020204020204" pitchFamily="34" charset="-122"/>
              <a:ea typeface="微软雅黑" panose="020B0503020204020204" pitchFamily="34" charset="-122"/>
            </a:endParaRPr>
          </a:p>
        </p:txBody>
      </p:sp>
      <p:sp>
        <p:nvSpPr>
          <p:cNvPr id="20" name="Rectangle 30"/>
          <p:cNvSpPr>
            <a:spLocks noChangeArrowheads="1"/>
          </p:cNvSpPr>
          <p:nvPr/>
        </p:nvSpPr>
        <p:spPr bwMode="gray">
          <a:xfrm>
            <a:off x="6596881" y="3316365"/>
            <a:ext cx="16679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800" dirty="0">
                <a:solidFill>
                  <a:srgbClr val="FEFEFE"/>
                </a:solidFill>
                <a:latin typeface="微软雅黑" panose="020B0503020204020204" pitchFamily="34" charset="-122"/>
                <a:ea typeface="微软雅黑" panose="020B0503020204020204" pitchFamily="34" charset="-122"/>
              </a:rPr>
              <a:t>数据统计</a:t>
            </a:r>
            <a:endParaRPr lang="en-US" altLang="zh-CN" sz="2800" dirty="0">
              <a:solidFill>
                <a:srgbClr val="FEFEFE"/>
              </a:solidFill>
              <a:latin typeface="微软雅黑" panose="020B0503020204020204" pitchFamily="34" charset="-122"/>
              <a:ea typeface="微软雅黑" panose="020B0503020204020204" pitchFamily="34" charset="-122"/>
            </a:endParaRPr>
          </a:p>
        </p:txBody>
      </p:sp>
      <p:sp>
        <p:nvSpPr>
          <p:cNvPr id="21" name="Rectangle 31"/>
          <p:cNvSpPr>
            <a:spLocks noChangeArrowheads="1"/>
          </p:cNvSpPr>
          <p:nvPr/>
        </p:nvSpPr>
        <p:spPr bwMode="gray">
          <a:xfrm>
            <a:off x="6571040" y="5441985"/>
            <a:ext cx="16415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800" dirty="0">
                <a:solidFill>
                  <a:srgbClr val="FEFEFE"/>
                </a:solidFill>
                <a:latin typeface="微软雅黑" panose="020B0503020204020204" pitchFamily="34" charset="-122"/>
                <a:ea typeface="微软雅黑" panose="020B0503020204020204" pitchFamily="34" charset="-122"/>
              </a:rPr>
              <a:t>费用统计</a:t>
            </a:r>
            <a:endParaRPr lang="en-US" altLang="zh-CN" sz="2800" dirty="0">
              <a:solidFill>
                <a:srgbClr val="FEFEFE"/>
              </a:solidFill>
              <a:latin typeface="微软雅黑" panose="020B0503020204020204" pitchFamily="34" charset="-122"/>
              <a:ea typeface="微软雅黑" panose="020B0503020204020204" pitchFamily="34" charset="-122"/>
            </a:endParaRPr>
          </a:p>
        </p:txBody>
      </p:sp>
      <p:grpSp>
        <p:nvGrpSpPr>
          <p:cNvPr id="22" name="Group 32"/>
          <p:cNvGrpSpPr>
            <a:grpSpLocks/>
          </p:cNvGrpSpPr>
          <p:nvPr/>
        </p:nvGrpSpPr>
        <p:grpSpPr bwMode="auto">
          <a:xfrm>
            <a:off x="4252645" y="3881766"/>
            <a:ext cx="533054" cy="563647"/>
            <a:chOff x="523" y="2809"/>
            <a:chExt cx="876" cy="882"/>
          </a:xfrm>
        </p:grpSpPr>
        <p:sp>
          <p:nvSpPr>
            <p:cNvPr id="23" name="Oval 33"/>
            <p:cNvSpPr>
              <a:spLocks noChangeArrowheads="1"/>
            </p:cNvSpPr>
            <p:nvPr/>
          </p:nvSpPr>
          <p:spPr bwMode="gray">
            <a:xfrm>
              <a:off x="523" y="2809"/>
              <a:ext cx="876" cy="876"/>
            </a:xfrm>
            <a:prstGeom prst="ellipse">
              <a:avLst/>
            </a:prstGeom>
            <a:noFill/>
            <a:ln w="19050" algn="ctr">
              <a:solidFill>
                <a:srgbClr val="FFFFFF">
                  <a:alpha val="30196"/>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24" name="Line 34"/>
            <p:cNvSpPr>
              <a:spLocks noChangeShapeType="1"/>
            </p:cNvSpPr>
            <p:nvPr/>
          </p:nvSpPr>
          <p:spPr bwMode="gray">
            <a:xfrm>
              <a:off x="964" y="2809"/>
              <a:ext cx="0" cy="870"/>
            </a:xfrm>
            <a:prstGeom prst="line">
              <a:avLst/>
            </a:prstGeom>
            <a:noFill/>
            <a:ln w="19050">
              <a:solidFill>
                <a:srgbClr val="FFFFFF">
                  <a:alpha val="30196"/>
                </a:srgbClr>
              </a:solidFill>
              <a:round/>
              <a:headEnd/>
              <a:tailEn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25" name="Line 35"/>
            <p:cNvSpPr>
              <a:spLocks noChangeShapeType="1"/>
            </p:cNvSpPr>
            <p:nvPr/>
          </p:nvSpPr>
          <p:spPr bwMode="gray">
            <a:xfrm>
              <a:off x="523" y="3244"/>
              <a:ext cx="876" cy="0"/>
            </a:xfrm>
            <a:prstGeom prst="line">
              <a:avLst/>
            </a:prstGeom>
            <a:noFill/>
            <a:ln w="19050">
              <a:solidFill>
                <a:srgbClr val="FFFFFF">
                  <a:alpha val="30196"/>
                </a:srgbClr>
              </a:solidFill>
              <a:round/>
              <a:headEnd/>
              <a:tailEn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26" name="Freeform 36"/>
            <p:cNvSpPr>
              <a:spLocks/>
            </p:cNvSpPr>
            <p:nvPr/>
          </p:nvSpPr>
          <p:spPr bwMode="gray">
            <a:xfrm>
              <a:off x="1023" y="2815"/>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path w="182" h="864">
                  <a:moveTo>
                    <a:pt x="0" y="0"/>
                  </a:moveTo>
                  <a:cubicBezTo>
                    <a:pt x="59" y="89"/>
                    <a:pt x="182" y="177"/>
                    <a:pt x="182" y="435"/>
                  </a:cubicBezTo>
                  <a:cubicBezTo>
                    <a:pt x="182" y="693"/>
                    <a:pt x="70" y="800"/>
                    <a:pt x="6" y="864"/>
                  </a:cubicBezTo>
                </a:path>
              </a:pathLst>
            </a:custGeom>
            <a:noFill/>
            <a:ln w="19050">
              <a:solidFill>
                <a:srgbClr val="FFFFFF">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27" name="Freeform 37"/>
            <p:cNvSpPr>
              <a:spLocks/>
            </p:cNvSpPr>
            <p:nvPr/>
          </p:nvSpPr>
          <p:spPr bwMode="gray">
            <a:xfrm>
              <a:off x="726" y="2821"/>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path w="197" h="870">
                  <a:moveTo>
                    <a:pt x="167" y="0"/>
                  </a:moveTo>
                  <a:cubicBezTo>
                    <a:pt x="117" y="64"/>
                    <a:pt x="0" y="178"/>
                    <a:pt x="0" y="436"/>
                  </a:cubicBezTo>
                  <a:cubicBezTo>
                    <a:pt x="0" y="694"/>
                    <a:pt x="124" y="769"/>
                    <a:pt x="197" y="870"/>
                  </a:cubicBezTo>
                </a:path>
              </a:pathLst>
            </a:custGeom>
            <a:noFill/>
            <a:ln w="19050">
              <a:solidFill>
                <a:srgbClr val="FFFFFF">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28" name="Freeform 38"/>
            <p:cNvSpPr>
              <a:spLocks/>
            </p:cNvSpPr>
            <p:nvPr/>
          </p:nvSpPr>
          <p:spPr bwMode="gray">
            <a:xfrm rot="5400000">
              <a:off x="892" y="3171"/>
              <a:ext cx="114" cy="653"/>
            </a:xfrm>
            <a:custGeom>
              <a:avLst/>
              <a:gdLst>
                <a:gd name="T0" fmla="*/ 32 w 197"/>
                <a:gd name="T1" fmla="*/ 0 h 870"/>
                <a:gd name="T2" fmla="*/ 0 w 197"/>
                <a:gd name="T3" fmla="*/ 184 h 870"/>
                <a:gd name="T4" fmla="*/ 38 w 197"/>
                <a:gd name="T5" fmla="*/ 368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path w="197" h="870">
                  <a:moveTo>
                    <a:pt x="167" y="0"/>
                  </a:moveTo>
                  <a:cubicBezTo>
                    <a:pt x="117" y="64"/>
                    <a:pt x="0" y="178"/>
                    <a:pt x="0" y="436"/>
                  </a:cubicBezTo>
                  <a:cubicBezTo>
                    <a:pt x="0" y="694"/>
                    <a:pt x="124" y="769"/>
                    <a:pt x="197" y="870"/>
                  </a:cubicBezTo>
                </a:path>
              </a:pathLst>
            </a:custGeom>
            <a:noFill/>
            <a:ln w="19050">
              <a:solidFill>
                <a:srgbClr val="FFFFFF">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29" name="Freeform 39"/>
            <p:cNvSpPr>
              <a:spLocks/>
            </p:cNvSpPr>
            <p:nvPr/>
          </p:nvSpPr>
          <p:spPr bwMode="gray">
            <a:xfrm rot="16200000" flipV="1">
              <a:off x="900" y="2668"/>
              <a:ext cx="114" cy="653"/>
            </a:xfrm>
            <a:custGeom>
              <a:avLst/>
              <a:gdLst>
                <a:gd name="T0" fmla="*/ 32 w 197"/>
                <a:gd name="T1" fmla="*/ 0 h 870"/>
                <a:gd name="T2" fmla="*/ 0 w 197"/>
                <a:gd name="T3" fmla="*/ 184 h 870"/>
                <a:gd name="T4" fmla="*/ 38 w 197"/>
                <a:gd name="T5" fmla="*/ 368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path w="197" h="870">
                  <a:moveTo>
                    <a:pt x="167" y="0"/>
                  </a:moveTo>
                  <a:cubicBezTo>
                    <a:pt x="117" y="64"/>
                    <a:pt x="0" y="178"/>
                    <a:pt x="0" y="436"/>
                  </a:cubicBezTo>
                  <a:cubicBezTo>
                    <a:pt x="0" y="694"/>
                    <a:pt x="124" y="769"/>
                    <a:pt x="197" y="870"/>
                  </a:cubicBezTo>
                </a:path>
              </a:pathLst>
            </a:custGeom>
            <a:noFill/>
            <a:ln w="19050">
              <a:solidFill>
                <a:srgbClr val="FFFFFF">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grpSp>
      <p:grpSp>
        <p:nvGrpSpPr>
          <p:cNvPr id="30" name="Group 40"/>
          <p:cNvGrpSpPr>
            <a:grpSpLocks/>
          </p:cNvGrpSpPr>
          <p:nvPr/>
        </p:nvGrpSpPr>
        <p:grpSpPr bwMode="auto">
          <a:xfrm>
            <a:off x="7012490" y="3838930"/>
            <a:ext cx="816777" cy="545610"/>
            <a:chOff x="3824" y="1835"/>
            <a:chExt cx="491" cy="312"/>
          </a:xfrm>
        </p:grpSpPr>
        <p:grpSp>
          <p:nvGrpSpPr>
            <p:cNvPr id="31" name="Group 41"/>
            <p:cNvGrpSpPr>
              <a:grpSpLocks/>
            </p:cNvGrpSpPr>
            <p:nvPr/>
          </p:nvGrpSpPr>
          <p:grpSpPr bwMode="auto">
            <a:xfrm>
              <a:off x="3824" y="1835"/>
              <a:ext cx="491" cy="312"/>
              <a:chOff x="347" y="2022"/>
              <a:chExt cx="491" cy="312"/>
            </a:xfrm>
          </p:grpSpPr>
          <p:sp>
            <p:nvSpPr>
              <p:cNvPr id="33" name="Freeform 42"/>
              <p:cNvSpPr>
                <a:spLocks/>
              </p:cNvSpPr>
              <p:nvPr/>
            </p:nvSpPr>
            <p:spPr bwMode="gray">
              <a:xfrm>
                <a:off x="347" y="2022"/>
                <a:ext cx="491" cy="312"/>
              </a:xfrm>
              <a:custGeom>
                <a:avLst/>
                <a:gdLst>
                  <a:gd name="T0" fmla="*/ 9 w 491"/>
                  <a:gd name="T1" fmla="*/ 96 h 312"/>
                  <a:gd name="T2" fmla="*/ 10 w 491"/>
                  <a:gd name="T3" fmla="*/ 159 h 312"/>
                  <a:gd name="T4" fmla="*/ 288 w 491"/>
                  <a:gd name="T5" fmla="*/ 312 h 312"/>
                  <a:gd name="T6" fmla="*/ 486 w 491"/>
                  <a:gd name="T7" fmla="*/ 184 h 312"/>
                  <a:gd name="T8" fmla="*/ 303 w 491"/>
                  <a:gd name="T9" fmla="*/ 302 h 312"/>
                  <a:gd name="T10" fmla="*/ 283 w 491"/>
                  <a:gd name="T11" fmla="*/ 246 h 312"/>
                  <a:gd name="T12" fmla="*/ 480 w 491"/>
                  <a:gd name="T13" fmla="*/ 128 h 312"/>
                  <a:gd name="T14" fmla="*/ 202 w 491"/>
                  <a:gd name="T15" fmla="*/ 0 h 312"/>
                  <a:gd name="T16" fmla="*/ 9 w 491"/>
                  <a:gd name="T17" fmla="*/ 96 h 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1"/>
                  <a:gd name="T28" fmla="*/ 0 h 312"/>
                  <a:gd name="T29" fmla="*/ 491 w 491"/>
                  <a:gd name="T30" fmla="*/ 312 h 3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1" h="312">
                    <a:moveTo>
                      <a:pt x="9" y="96"/>
                    </a:moveTo>
                    <a:cubicBezTo>
                      <a:pt x="0" y="133"/>
                      <a:pt x="1" y="139"/>
                      <a:pt x="10" y="159"/>
                    </a:cubicBezTo>
                    <a:cubicBezTo>
                      <a:pt x="57" y="195"/>
                      <a:pt x="255" y="300"/>
                      <a:pt x="288" y="312"/>
                    </a:cubicBezTo>
                    <a:cubicBezTo>
                      <a:pt x="346" y="289"/>
                      <a:pt x="457" y="207"/>
                      <a:pt x="486" y="184"/>
                    </a:cubicBezTo>
                    <a:cubicBezTo>
                      <a:pt x="491" y="173"/>
                      <a:pt x="337" y="292"/>
                      <a:pt x="303" y="302"/>
                    </a:cubicBezTo>
                    <a:cubicBezTo>
                      <a:pt x="296" y="310"/>
                      <a:pt x="254" y="274"/>
                      <a:pt x="283" y="246"/>
                    </a:cubicBezTo>
                    <a:cubicBezTo>
                      <a:pt x="338" y="217"/>
                      <a:pt x="378" y="180"/>
                      <a:pt x="480" y="128"/>
                    </a:cubicBezTo>
                    <a:cubicBezTo>
                      <a:pt x="343" y="66"/>
                      <a:pt x="288" y="30"/>
                      <a:pt x="202" y="0"/>
                    </a:cubicBezTo>
                    <a:cubicBezTo>
                      <a:pt x="100" y="33"/>
                      <a:pt x="46" y="75"/>
                      <a:pt x="9" y="96"/>
                    </a:cubicBezTo>
                    <a:close/>
                  </a:path>
                </a:pathLst>
              </a:custGeom>
              <a:noFill/>
              <a:ln w="19050">
                <a:solidFill>
                  <a:srgbClr val="FFFFFF">
                    <a:alpha val="34901"/>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34" name="Freeform 43"/>
              <p:cNvSpPr>
                <a:spLocks/>
              </p:cNvSpPr>
              <p:nvPr/>
            </p:nvSpPr>
            <p:spPr bwMode="gray">
              <a:xfrm>
                <a:off x="615" y="2154"/>
                <a:ext cx="215" cy="171"/>
              </a:xfrm>
              <a:custGeom>
                <a:avLst/>
                <a:gdLst>
                  <a:gd name="T0" fmla="*/ 15 w 215"/>
                  <a:gd name="T1" fmla="*/ 117 h 171"/>
                  <a:gd name="T2" fmla="*/ 23 w 215"/>
                  <a:gd name="T3" fmla="*/ 171 h 171"/>
                  <a:gd name="T4" fmla="*/ 215 w 215"/>
                  <a:gd name="T5" fmla="*/ 48 h 171"/>
                  <a:gd name="T6" fmla="*/ 203 w 215"/>
                  <a:gd name="T7" fmla="*/ 0 h 171"/>
                  <a:gd name="T8" fmla="*/ 15 w 215"/>
                  <a:gd name="T9" fmla="*/ 117 h 171"/>
                  <a:gd name="T10" fmla="*/ 0 60000 65536"/>
                  <a:gd name="T11" fmla="*/ 0 60000 65536"/>
                  <a:gd name="T12" fmla="*/ 0 60000 65536"/>
                  <a:gd name="T13" fmla="*/ 0 60000 65536"/>
                  <a:gd name="T14" fmla="*/ 0 60000 65536"/>
                  <a:gd name="T15" fmla="*/ 0 w 215"/>
                  <a:gd name="T16" fmla="*/ 0 h 171"/>
                  <a:gd name="T17" fmla="*/ 215 w 215"/>
                  <a:gd name="T18" fmla="*/ 171 h 171"/>
                </a:gdLst>
                <a:ahLst/>
                <a:cxnLst>
                  <a:cxn ang="T10">
                    <a:pos x="T0" y="T1"/>
                  </a:cxn>
                  <a:cxn ang="T11">
                    <a:pos x="T2" y="T3"/>
                  </a:cxn>
                  <a:cxn ang="T12">
                    <a:pos x="T4" y="T5"/>
                  </a:cxn>
                  <a:cxn ang="T13">
                    <a:pos x="T6" y="T7"/>
                  </a:cxn>
                  <a:cxn ang="T14">
                    <a:pos x="T8" y="T9"/>
                  </a:cxn>
                </a:cxnLst>
                <a:rect l="T15" t="T16" r="T17" b="T18"/>
                <a:pathLst>
                  <a:path w="215" h="171">
                    <a:moveTo>
                      <a:pt x="15" y="117"/>
                    </a:moveTo>
                    <a:cubicBezTo>
                      <a:pt x="9" y="129"/>
                      <a:pt x="0" y="154"/>
                      <a:pt x="23" y="171"/>
                    </a:cubicBezTo>
                    <a:cubicBezTo>
                      <a:pt x="45" y="166"/>
                      <a:pt x="185" y="77"/>
                      <a:pt x="215" y="48"/>
                    </a:cubicBezTo>
                    <a:cubicBezTo>
                      <a:pt x="215" y="32"/>
                      <a:pt x="207" y="32"/>
                      <a:pt x="203" y="0"/>
                    </a:cubicBezTo>
                    <a:cubicBezTo>
                      <a:pt x="125" y="42"/>
                      <a:pt x="56" y="87"/>
                      <a:pt x="15" y="117"/>
                    </a:cubicBezTo>
                    <a:close/>
                  </a:path>
                </a:pathLst>
              </a:custGeom>
              <a:noFill/>
              <a:ln w="19050">
                <a:solidFill>
                  <a:srgbClr val="FFFFFF">
                    <a:alpha val="34901"/>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35" name="Line 44"/>
              <p:cNvSpPr>
                <a:spLocks noChangeShapeType="1"/>
              </p:cNvSpPr>
              <p:nvPr/>
            </p:nvSpPr>
            <p:spPr bwMode="gray">
              <a:xfrm>
                <a:off x="368" y="2128"/>
                <a:ext cx="253" cy="137"/>
              </a:xfrm>
              <a:prstGeom prst="line">
                <a:avLst/>
              </a:prstGeom>
              <a:noFill/>
              <a:ln w="19050">
                <a:solidFill>
                  <a:srgbClr val="FFFFFF">
                    <a:alpha val="34901"/>
                  </a:srgbClr>
                </a:solidFill>
                <a:round/>
                <a:headEnd/>
                <a:tailEnd/>
              </a:ln>
              <a:extLst>
                <a:ext uri="{909E8E84-426E-40DD-AFC4-6F175D3DCCD1}">
                  <a14:hiddenFill xmlns:a14="http://schemas.microsoft.com/office/drawing/2010/main">
                    <a:no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grpSp>
        <p:sp>
          <p:nvSpPr>
            <p:cNvPr id="32" name="Freeform 45"/>
            <p:cNvSpPr>
              <a:spLocks/>
            </p:cNvSpPr>
            <p:nvPr/>
          </p:nvSpPr>
          <p:spPr bwMode="gray">
            <a:xfrm>
              <a:off x="4169" y="2067"/>
              <a:ext cx="48" cy="44"/>
            </a:xfrm>
            <a:custGeom>
              <a:avLst/>
              <a:gdLst>
                <a:gd name="T0" fmla="*/ 0 w 48"/>
                <a:gd name="T1" fmla="*/ 14 h 44"/>
                <a:gd name="T2" fmla="*/ 18 w 48"/>
                <a:gd name="T3" fmla="*/ 0 h 44"/>
                <a:gd name="T4" fmla="*/ 48 w 48"/>
                <a:gd name="T5" fmla="*/ 26 h 44"/>
                <a:gd name="T6" fmla="*/ 27 w 48"/>
                <a:gd name="T7" fmla="*/ 44 h 44"/>
                <a:gd name="T8" fmla="*/ 0 w 48"/>
                <a:gd name="T9" fmla="*/ 14 h 44"/>
                <a:gd name="T10" fmla="*/ 0 60000 65536"/>
                <a:gd name="T11" fmla="*/ 0 60000 65536"/>
                <a:gd name="T12" fmla="*/ 0 60000 65536"/>
                <a:gd name="T13" fmla="*/ 0 60000 65536"/>
                <a:gd name="T14" fmla="*/ 0 60000 65536"/>
                <a:gd name="T15" fmla="*/ 0 w 48"/>
                <a:gd name="T16" fmla="*/ 0 h 44"/>
                <a:gd name="T17" fmla="*/ 48 w 48"/>
                <a:gd name="T18" fmla="*/ 44 h 44"/>
              </a:gdLst>
              <a:ahLst/>
              <a:cxnLst>
                <a:cxn ang="T10">
                  <a:pos x="T0" y="T1"/>
                </a:cxn>
                <a:cxn ang="T11">
                  <a:pos x="T2" y="T3"/>
                </a:cxn>
                <a:cxn ang="T12">
                  <a:pos x="T4" y="T5"/>
                </a:cxn>
                <a:cxn ang="T13">
                  <a:pos x="T6" y="T7"/>
                </a:cxn>
                <a:cxn ang="T14">
                  <a:pos x="T8" y="T9"/>
                </a:cxn>
              </a:cxnLst>
              <a:rect l="T15" t="T16" r="T17" b="T18"/>
              <a:pathLst>
                <a:path w="48" h="44">
                  <a:moveTo>
                    <a:pt x="0" y="14"/>
                  </a:moveTo>
                  <a:lnTo>
                    <a:pt x="18" y="0"/>
                  </a:lnTo>
                  <a:lnTo>
                    <a:pt x="48" y="26"/>
                  </a:lnTo>
                  <a:lnTo>
                    <a:pt x="27" y="44"/>
                  </a:lnTo>
                  <a:lnTo>
                    <a:pt x="0" y="14"/>
                  </a:lnTo>
                  <a:close/>
                </a:path>
              </a:pathLst>
            </a:custGeom>
            <a:noFill/>
            <a:ln w="19050">
              <a:solidFill>
                <a:srgbClr val="FFFFFF">
                  <a:alpha val="34901"/>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grpSp>
      <p:grpSp>
        <p:nvGrpSpPr>
          <p:cNvPr id="36" name="Group 46"/>
          <p:cNvGrpSpPr>
            <a:grpSpLocks/>
          </p:cNvGrpSpPr>
          <p:nvPr/>
        </p:nvGrpSpPr>
        <p:grpSpPr bwMode="auto">
          <a:xfrm>
            <a:off x="7145573" y="4753309"/>
            <a:ext cx="485767" cy="554629"/>
            <a:chOff x="173" y="1670"/>
            <a:chExt cx="676" cy="727"/>
          </a:xfrm>
        </p:grpSpPr>
        <p:sp>
          <p:nvSpPr>
            <p:cNvPr id="37" name="Oval 47"/>
            <p:cNvSpPr>
              <a:spLocks noChangeArrowheads="1"/>
            </p:cNvSpPr>
            <p:nvPr/>
          </p:nvSpPr>
          <p:spPr bwMode="gray">
            <a:xfrm>
              <a:off x="442" y="1670"/>
              <a:ext cx="111" cy="105"/>
            </a:xfrm>
            <a:prstGeom prst="ellipse">
              <a:avLst/>
            </a:prstGeom>
            <a:noFill/>
            <a:ln w="9525" algn="ctr">
              <a:solidFill>
                <a:srgbClr val="FFFFFF">
                  <a:alpha val="7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38" name="Oval 48"/>
            <p:cNvSpPr>
              <a:spLocks noChangeArrowheads="1"/>
            </p:cNvSpPr>
            <p:nvPr/>
          </p:nvSpPr>
          <p:spPr bwMode="gray">
            <a:xfrm>
              <a:off x="276" y="1958"/>
              <a:ext cx="157" cy="149"/>
            </a:xfrm>
            <a:prstGeom prst="ellipse">
              <a:avLst/>
            </a:prstGeom>
            <a:noFill/>
            <a:ln w="9525" algn="ctr">
              <a:solidFill>
                <a:srgbClr val="FFFFFF">
                  <a:alpha val="7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39" name="Oval 49"/>
            <p:cNvSpPr>
              <a:spLocks noChangeArrowheads="1"/>
            </p:cNvSpPr>
            <p:nvPr/>
          </p:nvSpPr>
          <p:spPr bwMode="gray">
            <a:xfrm>
              <a:off x="570" y="1845"/>
              <a:ext cx="117" cy="111"/>
            </a:xfrm>
            <a:prstGeom prst="ellipse">
              <a:avLst/>
            </a:prstGeom>
            <a:noFill/>
            <a:ln w="9525" algn="ctr">
              <a:solidFill>
                <a:srgbClr val="FFFFFF">
                  <a:alpha val="7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40" name="Oval 50"/>
            <p:cNvSpPr>
              <a:spLocks noChangeArrowheads="1"/>
            </p:cNvSpPr>
            <p:nvPr/>
          </p:nvSpPr>
          <p:spPr bwMode="gray">
            <a:xfrm>
              <a:off x="322" y="2319"/>
              <a:ext cx="82" cy="78"/>
            </a:xfrm>
            <a:prstGeom prst="ellipse">
              <a:avLst/>
            </a:prstGeom>
            <a:noFill/>
            <a:ln w="9525" algn="ctr">
              <a:solidFill>
                <a:srgbClr val="FFFFFF">
                  <a:alpha val="7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41" name="Line 51"/>
            <p:cNvSpPr>
              <a:spLocks noChangeShapeType="1"/>
            </p:cNvSpPr>
            <p:nvPr/>
          </p:nvSpPr>
          <p:spPr bwMode="gray">
            <a:xfrm>
              <a:off x="355" y="2106"/>
              <a:ext cx="0" cy="215"/>
            </a:xfrm>
            <a:prstGeom prst="line">
              <a:avLst/>
            </a:prstGeom>
            <a:noFill/>
            <a:ln w="12700">
              <a:solidFill>
                <a:srgbClr val="FFFFFF">
                  <a:alpha val="70195"/>
                </a:srgbClr>
              </a:solidFill>
              <a:round/>
              <a:headEnd/>
              <a:tailEnd/>
            </a:ln>
            <a:extLst>
              <a:ext uri="{909E8E84-426E-40DD-AFC4-6F175D3DCCD1}">
                <a14:hiddenFill xmlns:a14="http://schemas.microsoft.com/office/drawing/2010/main">
                  <a:no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42" name="Line 52"/>
            <p:cNvSpPr>
              <a:spLocks noChangeShapeType="1"/>
            </p:cNvSpPr>
            <p:nvPr/>
          </p:nvSpPr>
          <p:spPr bwMode="gray">
            <a:xfrm flipV="1">
              <a:off x="413" y="1926"/>
              <a:ext cx="175" cy="52"/>
            </a:xfrm>
            <a:prstGeom prst="line">
              <a:avLst/>
            </a:prstGeom>
            <a:noFill/>
            <a:ln w="9525">
              <a:solidFill>
                <a:srgbClr val="FFFFFF">
                  <a:alpha val="70195"/>
                </a:srgbClr>
              </a:solidFill>
              <a:round/>
              <a:headEnd/>
              <a:tailEnd/>
            </a:ln>
            <a:extLst>
              <a:ext uri="{909E8E84-426E-40DD-AFC4-6F175D3DCCD1}">
                <a14:hiddenFill xmlns:a14="http://schemas.microsoft.com/office/drawing/2010/main">
                  <a:no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43" name="Line 53"/>
            <p:cNvSpPr>
              <a:spLocks noChangeShapeType="1"/>
            </p:cNvSpPr>
            <p:nvPr/>
          </p:nvSpPr>
          <p:spPr bwMode="gray">
            <a:xfrm flipH="1" flipV="1">
              <a:off x="524" y="1757"/>
              <a:ext cx="69" cy="93"/>
            </a:xfrm>
            <a:prstGeom prst="line">
              <a:avLst/>
            </a:prstGeom>
            <a:noFill/>
            <a:ln w="9525">
              <a:solidFill>
                <a:srgbClr val="FFFFFF">
                  <a:alpha val="70195"/>
                </a:srgbClr>
              </a:solidFill>
              <a:round/>
              <a:headEnd/>
              <a:tailEnd/>
            </a:ln>
            <a:extLst>
              <a:ext uri="{909E8E84-426E-40DD-AFC4-6F175D3DCCD1}">
                <a14:hiddenFill xmlns:a14="http://schemas.microsoft.com/office/drawing/2010/main">
                  <a:no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44" name="Oval 54"/>
            <p:cNvSpPr>
              <a:spLocks noChangeArrowheads="1"/>
            </p:cNvSpPr>
            <p:nvPr/>
          </p:nvSpPr>
          <p:spPr bwMode="gray">
            <a:xfrm>
              <a:off x="767" y="1769"/>
              <a:ext cx="82" cy="78"/>
            </a:xfrm>
            <a:prstGeom prst="ellipse">
              <a:avLst/>
            </a:prstGeom>
            <a:noFill/>
            <a:ln w="9525" algn="ctr">
              <a:solidFill>
                <a:srgbClr val="FFFFFF">
                  <a:alpha val="7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45" name="Oval 55"/>
            <p:cNvSpPr>
              <a:spLocks noChangeArrowheads="1"/>
            </p:cNvSpPr>
            <p:nvPr/>
          </p:nvSpPr>
          <p:spPr bwMode="gray">
            <a:xfrm>
              <a:off x="653" y="2069"/>
              <a:ext cx="94" cy="89"/>
            </a:xfrm>
            <a:prstGeom prst="ellipse">
              <a:avLst/>
            </a:prstGeom>
            <a:noFill/>
            <a:ln w="9525" algn="ctr">
              <a:solidFill>
                <a:srgbClr val="FFFFFF">
                  <a:alpha val="7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46" name="Line 56"/>
            <p:cNvSpPr>
              <a:spLocks noChangeShapeType="1"/>
            </p:cNvSpPr>
            <p:nvPr/>
          </p:nvSpPr>
          <p:spPr bwMode="gray">
            <a:xfrm>
              <a:off x="652" y="1955"/>
              <a:ext cx="29" cy="134"/>
            </a:xfrm>
            <a:prstGeom prst="line">
              <a:avLst/>
            </a:prstGeom>
            <a:noFill/>
            <a:ln w="9525">
              <a:solidFill>
                <a:srgbClr val="FFFFFF">
                  <a:alpha val="70195"/>
                </a:srgbClr>
              </a:solidFill>
              <a:round/>
              <a:headEnd/>
              <a:tailEnd/>
            </a:ln>
            <a:extLst>
              <a:ext uri="{909E8E84-426E-40DD-AFC4-6F175D3DCCD1}">
                <a14:hiddenFill xmlns:a14="http://schemas.microsoft.com/office/drawing/2010/main">
                  <a:no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47" name="Line 57"/>
            <p:cNvSpPr>
              <a:spLocks noChangeShapeType="1"/>
            </p:cNvSpPr>
            <p:nvPr/>
          </p:nvSpPr>
          <p:spPr bwMode="gray">
            <a:xfrm flipV="1">
              <a:off x="687" y="1804"/>
              <a:ext cx="87" cy="75"/>
            </a:xfrm>
            <a:prstGeom prst="line">
              <a:avLst/>
            </a:prstGeom>
            <a:noFill/>
            <a:ln w="9525">
              <a:solidFill>
                <a:srgbClr val="FFFFFF">
                  <a:alpha val="70195"/>
                </a:srgbClr>
              </a:solidFill>
              <a:round/>
              <a:headEnd/>
              <a:tailEnd/>
            </a:ln>
            <a:extLst>
              <a:ext uri="{909E8E84-426E-40DD-AFC4-6F175D3DCCD1}">
                <a14:hiddenFill xmlns:a14="http://schemas.microsoft.com/office/drawing/2010/main">
                  <a:no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48" name="Oval 58"/>
            <p:cNvSpPr>
              <a:spLocks noChangeArrowheads="1"/>
            </p:cNvSpPr>
            <p:nvPr/>
          </p:nvSpPr>
          <p:spPr bwMode="gray">
            <a:xfrm>
              <a:off x="173" y="1839"/>
              <a:ext cx="82" cy="78"/>
            </a:xfrm>
            <a:prstGeom prst="ellipse">
              <a:avLst/>
            </a:prstGeom>
            <a:noFill/>
            <a:ln w="9525" algn="ctr">
              <a:solidFill>
                <a:srgbClr val="FFFFFF">
                  <a:alpha val="7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49" name="Line 59"/>
            <p:cNvSpPr>
              <a:spLocks noChangeShapeType="1"/>
            </p:cNvSpPr>
            <p:nvPr/>
          </p:nvSpPr>
          <p:spPr bwMode="gray">
            <a:xfrm>
              <a:off x="221" y="1908"/>
              <a:ext cx="70" cy="70"/>
            </a:xfrm>
            <a:prstGeom prst="line">
              <a:avLst/>
            </a:prstGeom>
            <a:noFill/>
            <a:ln w="9525">
              <a:solidFill>
                <a:srgbClr val="FFFFFF">
                  <a:alpha val="70195"/>
                </a:srgbClr>
              </a:solidFill>
              <a:round/>
              <a:headEnd/>
              <a:tailEnd/>
            </a:ln>
            <a:extLst>
              <a:ext uri="{909E8E84-426E-40DD-AFC4-6F175D3DCCD1}">
                <a14:hiddenFill xmlns:a14="http://schemas.microsoft.com/office/drawing/2010/main">
                  <a:no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50" name="Line 60"/>
            <p:cNvSpPr>
              <a:spLocks noChangeShapeType="1"/>
            </p:cNvSpPr>
            <p:nvPr/>
          </p:nvSpPr>
          <p:spPr bwMode="gray">
            <a:xfrm flipH="1">
              <a:off x="550" y="2132"/>
              <a:ext cx="127" cy="36"/>
            </a:xfrm>
            <a:prstGeom prst="line">
              <a:avLst/>
            </a:prstGeom>
            <a:noFill/>
            <a:ln w="9525">
              <a:solidFill>
                <a:srgbClr val="FFFFFF">
                  <a:alpha val="70195"/>
                </a:srgbClr>
              </a:solidFill>
              <a:round/>
              <a:headEnd/>
              <a:tailEnd/>
            </a:ln>
            <a:extLst>
              <a:ext uri="{909E8E84-426E-40DD-AFC4-6F175D3DCCD1}">
                <a14:hiddenFill xmlns:a14="http://schemas.microsoft.com/office/drawing/2010/main">
                  <a:no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51" name="Oval 61"/>
            <p:cNvSpPr>
              <a:spLocks noChangeArrowheads="1"/>
            </p:cNvSpPr>
            <p:nvPr/>
          </p:nvSpPr>
          <p:spPr bwMode="gray">
            <a:xfrm>
              <a:off x="493" y="2135"/>
              <a:ext cx="82" cy="78"/>
            </a:xfrm>
            <a:prstGeom prst="ellipse">
              <a:avLst/>
            </a:prstGeom>
            <a:noFill/>
            <a:ln w="9525" algn="ctr">
              <a:solidFill>
                <a:srgbClr val="FFFFFF">
                  <a:alpha val="7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52" name="Line 62"/>
            <p:cNvSpPr>
              <a:spLocks noChangeShapeType="1"/>
            </p:cNvSpPr>
            <p:nvPr/>
          </p:nvSpPr>
          <p:spPr bwMode="gray">
            <a:xfrm>
              <a:off x="727" y="2147"/>
              <a:ext cx="29" cy="35"/>
            </a:xfrm>
            <a:prstGeom prst="line">
              <a:avLst/>
            </a:prstGeom>
            <a:noFill/>
            <a:ln w="9525">
              <a:solidFill>
                <a:srgbClr val="FFFFFF">
                  <a:alpha val="70195"/>
                </a:srgbClr>
              </a:solidFill>
              <a:round/>
              <a:headEnd/>
              <a:tailEnd/>
            </a:ln>
            <a:extLst>
              <a:ext uri="{909E8E84-426E-40DD-AFC4-6F175D3DCCD1}">
                <a14:hiddenFill xmlns:a14="http://schemas.microsoft.com/office/drawing/2010/main">
                  <a:no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53" name="Oval 63"/>
            <p:cNvSpPr>
              <a:spLocks noChangeArrowheads="1"/>
            </p:cNvSpPr>
            <p:nvPr/>
          </p:nvSpPr>
          <p:spPr bwMode="gray">
            <a:xfrm>
              <a:off x="740" y="2190"/>
              <a:ext cx="82" cy="78"/>
            </a:xfrm>
            <a:prstGeom prst="ellipse">
              <a:avLst/>
            </a:prstGeom>
            <a:noFill/>
            <a:ln w="9525" algn="ctr">
              <a:solidFill>
                <a:srgbClr val="FFFFFF">
                  <a:alpha val="7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grpSp>
      <p:sp>
        <p:nvSpPr>
          <p:cNvPr id="58" name="AutoShape 69"/>
          <p:cNvSpPr>
            <a:spLocks noChangeArrowheads="1"/>
          </p:cNvSpPr>
          <p:nvPr/>
        </p:nvSpPr>
        <p:spPr bwMode="ltGray">
          <a:xfrm>
            <a:off x="1497099" y="2567342"/>
            <a:ext cx="1844196" cy="1929927"/>
          </a:xfrm>
          <a:prstGeom prst="octagon">
            <a:avLst>
              <a:gd name="adj" fmla="val 29287"/>
            </a:avLst>
          </a:prstGeom>
          <a:gradFill rotWithShape="1">
            <a:gsLst>
              <a:gs pos="0">
                <a:srgbClr val="19033F"/>
              </a:gs>
              <a:gs pos="50000">
                <a:srgbClr val="390892"/>
              </a:gs>
              <a:gs pos="100000">
                <a:srgbClr val="19033F"/>
              </a:gs>
            </a:gsLst>
            <a:lin ang="2700000" scaled="1"/>
          </a:gradFill>
          <a:ln w="57150" algn="ctr">
            <a:solidFill>
              <a:srgbClr val="CDDCE9"/>
            </a:solidFill>
            <a:miter lim="800000"/>
            <a:headEnd/>
            <a:tailEnd/>
          </a:ln>
          <a:effectLst>
            <a:prstShdw prst="shdw17" dist="17961" dir="2700000">
              <a:srgbClr val="7B848C"/>
            </a:prstShdw>
          </a:effec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59" name="AutoShape 73"/>
          <p:cNvSpPr>
            <a:spLocks noChangeArrowheads="1"/>
          </p:cNvSpPr>
          <p:nvPr/>
        </p:nvSpPr>
        <p:spPr bwMode="gray">
          <a:xfrm>
            <a:off x="8529975" y="2628215"/>
            <a:ext cx="1852793" cy="1938945"/>
          </a:xfrm>
          <a:prstGeom prst="octagon">
            <a:avLst>
              <a:gd name="adj" fmla="val 29287"/>
            </a:avLst>
          </a:prstGeom>
          <a:gradFill rotWithShape="1">
            <a:gsLst>
              <a:gs pos="0">
                <a:srgbClr val="403F03"/>
              </a:gs>
              <a:gs pos="50000">
                <a:srgbClr val="959208"/>
              </a:gs>
              <a:gs pos="100000">
                <a:srgbClr val="403F03"/>
              </a:gs>
            </a:gsLst>
            <a:lin ang="2700000" scaled="1"/>
          </a:gradFill>
          <a:ln w="57150" algn="ctr">
            <a:solidFill>
              <a:srgbClr val="CDDCE9"/>
            </a:solidFill>
            <a:miter lim="800000"/>
            <a:headEnd/>
            <a:tailEnd/>
          </a:ln>
          <a:effectLst>
            <a:prstShdw prst="shdw17" dist="17961" dir="2700000">
              <a:srgbClr val="7B848C"/>
            </a:prstShdw>
          </a:effec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grpSp>
        <p:nvGrpSpPr>
          <p:cNvPr id="60" name="Group 78"/>
          <p:cNvGrpSpPr>
            <a:grpSpLocks/>
          </p:cNvGrpSpPr>
          <p:nvPr/>
        </p:nvGrpSpPr>
        <p:grpSpPr bwMode="auto">
          <a:xfrm>
            <a:off x="2135475" y="3859220"/>
            <a:ext cx="558847" cy="455427"/>
            <a:chOff x="1298" y="1792"/>
            <a:chExt cx="300" cy="234"/>
          </a:xfrm>
        </p:grpSpPr>
        <p:sp>
          <p:nvSpPr>
            <p:cNvPr id="61" name="Line 79"/>
            <p:cNvSpPr>
              <a:spLocks noChangeShapeType="1"/>
            </p:cNvSpPr>
            <p:nvPr/>
          </p:nvSpPr>
          <p:spPr bwMode="gray">
            <a:xfrm flipV="1">
              <a:off x="1523" y="1792"/>
              <a:ext cx="0" cy="60"/>
            </a:xfrm>
            <a:prstGeom prst="line">
              <a:avLst/>
            </a:prstGeom>
            <a:noFill/>
            <a:ln w="57150">
              <a:solidFill>
                <a:srgbClr val="FEFEFE">
                  <a:alpha val="36862"/>
                </a:srgbClr>
              </a:solidFill>
              <a:round/>
              <a:headEnd/>
              <a:tailEnd/>
            </a:ln>
            <a:extLst>
              <a:ext uri="{909E8E84-426E-40DD-AFC4-6F175D3DCCD1}">
                <a14:hiddenFill xmlns:a14="http://schemas.microsoft.com/office/drawing/2010/main">
                  <a:no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64" name="Rectangle 80"/>
            <p:cNvSpPr>
              <a:spLocks noChangeArrowheads="1"/>
            </p:cNvSpPr>
            <p:nvPr/>
          </p:nvSpPr>
          <p:spPr bwMode="gray">
            <a:xfrm>
              <a:off x="1428" y="1961"/>
              <a:ext cx="43" cy="57"/>
            </a:xfrm>
            <a:prstGeom prst="rect">
              <a:avLst/>
            </a:prstGeom>
            <a:solidFill>
              <a:srgbClr val="FFFFFF">
                <a:alpha val="34901"/>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65" name="Rectangle 81"/>
            <p:cNvSpPr>
              <a:spLocks noChangeArrowheads="1"/>
            </p:cNvSpPr>
            <p:nvPr/>
          </p:nvSpPr>
          <p:spPr bwMode="gray">
            <a:xfrm>
              <a:off x="1384" y="1908"/>
              <a:ext cx="29" cy="29"/>
            </a:xfrm>
            <a:prstGeom prst="rect">
              <a:avLst/>
            </a:prstGeom>
            <a:solidFill>
              <a:srgbClr val="FFFFFF">
                <a:alpha val="34901"/>
              </a:srgbClr>
            </a:solidFill>
            <a:ln w="9525" algn="ctr">
              <a:solidFill>
                <a:srgbClr val="FEFEFE">
                  <a:alpha val="36862"/>
                </a:srgbClr>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66" name="Rectangle 82"/>
            <p:cNvSpPr>
              <a:spLocks noChangeArrowheads="1"/>
            </p:cNvSpPr>
            <p:nvPr/>
          </p:nvSpPr>
          <p:spPr bwMode="gray">
            <a:xfrm>
              <a:off x="1488" y="1908"/>
              <a:ext cx="29" cy="29"/>
            </a:xfrm>
            <a:prstGeom prst="rect">
              <a:avLst/>
            </a:prstGeom>
            <a:solidFill>
              <a:srgbClr val="FFFFFF">
                <a:alpha val="34901"/>
              </a:srgbClr>
            </a:solidFill>
            <a:ln w="9525" algn="ctr">
              <a:solidFill>
                <a:srgbClr val="FEFEFE">
                  <a:alpha val="36862"/>
                </a:srgbClr>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67" name="AutoShape 83"/>
            <p:cNvSpPr>
              <a:spLocks noChangeArrowheads="1"/>
            </p:cNvSpPr>
            <p:nvPr/>
          </p:nvSpPr>
          <p:spPr bwMode="gray">
            <a:xfrm>
              <a:off x="1298" y="1802"/>
              <a:ext cx="300" cy="224"/>
            </a:xfrm>
            <a:prstGeom prst="upArrow">
              <a:avLst>
                <a:gd name="adj1" fmla="val 63676"/>
                <a:gd name="adj2" fmla="val 44657"/>
              </a:avLst>
            </a:prstGeom>
            <a:noFill/>
            <a:ln w="28575" algn="ctr">
              <a:solidFill>
                <a:srgbClr val="FEFEFE">
                  <a:alpha val="36862"/>
                </a:srgbClr>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grpSp>
      <p:grpSp>
        <p:nvGrpSpPr>
          <p:cNvPr id="68" name="Group 84"/>
          <p:cNvGrpSpPr>
            <a:grpSpLocks/>
          </p:cNvGrpSpPr>
          <p:nvPr/>
        </p:nvGrpSpPr>
        <p:grpSpPr bwMode="auto">
          <a:xfrm>
            <a:off x="9222086" y="3922349"/>
            <a:ext cx="580341" cy="500518"/>
            <a:chOff x="3435" y="2922"/>
            <a:chExt cx="357" cy="295"/>
          </a:xfrm>
        </p:grpSpPr>
        <p:sp>
          <p:nvSpPr>
            <p:cNvPr id="69" name="Freeform 85"/>
            <p:cNvSpPr>
              <a:spLocks/>
            </p:cNvSpPr>
            <p:nvPr/>
          </p:nvSpPr>
          <p:spPr bwMode="gray">
            <a:xfrm rot="1584055">
              <a:off x="3435" y="2976"/>
              <a:ext cx="152" cy="241"/>
            </a:xfrm>
            <a:custGeom>
              <a:avLst/>
              <a:gdLst>
                <a:gd name="T0" fmla="*/ 0 w 688"/>
                <a:gd name="T1" fmla="*/ 2 h 1090"/>
                <a:gd name="T2" fmla="*/ 4 w 688"/>
                <a:gd name="T3" fmla="*/ 0 h 1090"/>
                <a:gd name="T4" fmla="*/ 8 w 688"/>
                <a:gd name="T5" fmla="*/ 2 h 1090"/>
                <a:gd name="T6" fmla="*/ 8 w 688"/>
                <a:gd name="T7" fmla="*/ 8 h 1090"/>
                <a:gd name="T8" fmla="*/ 4 w 688"/>
                <a:gd name="T9" fmla="*/ 12 h 1090"/>
                <a:gd name="T10" fmla="*/ 0 w 688"/>
                <a:gd name="T11" fmla="*/ 8 h 1090"/>
                <a:gd name="T12" fmla="*/ 0 w 688"/>
                <a:gd name="T13" fmla="*/ 2 h 1090"/>
                <a:gd name="T14" fmla="*/ 0 60000 65536"/>
                <a:gd name="T15" fmla="*/ 0 60000 65536"/>
                <a:gd name="T16" fmla="*/ 0 60000 65536"/>
                <a:gd name="T17" fmla="*/ 0 60000 65536"/>
                <a:gd name="T18" fmla="*/ 0 60000 65536"/>
                <a:gd name="T19" fmla="*/ 0 60000 65536"/>
                <a:gd name="T20" fmla="*/ 0 60000 65536"/>
                <a:gd name="T21" fmla="*/ 0 w 688"/>
                <a:gd name="T22" fmla="*/ 0 h 1090"/>
                <a:gd name="T23" fmla="*/ 688 w 688"/>
                <a:gd name="T24" fmla="*/ 1090 h 10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88" h="1090">
                  <a:moveTo>
                    <a:pt x="0" y="190"/>
                  </a:moveTo>
                  <a:cubicBezTo>
                    <a:pt x="6" y="34"/>
                    <a:pt x="235" y="0"/>
                    <a:pt x="341" y="0"/>
                  </a:cubicBezTo>
                  <a:cubicBezTo>
                    <a:pt x="447" y="0"/>
                    <a:pt x="677" y="34"/>
                    <a:pt x="688" y="185"/>
                  </a:cubicBezTo>
                  <a:cubicBezTo>
                    <a:pt x="688" y="185"/>
                    <a:pt x="687" y="448"/>
                    <a:pt x="686" y="711"/>
                  </a:cubicBezTo>
                  <a:cubicBezTo>
                    <a:pt x="688" y="912"/>
                    <a:pt x="531" y="1080"/>
                    <a:pt x="347" y="1085"/>
                  </a:cubicBezTo>
                  <a:cubicBezTo>
                    <a:pt x="163" y="1090"/>
                    <a:pt x="8" y="885"/>
                    <a:pt x="6" y="699"/>
                  </a:cubicBezTo>
                  <a:cubicBezTo>
                    <a:pt x="1" y="450"/>
                    <a:pt x="0" y="190"/>
                    <a:pt x="0" y="190"/>
                  </a:cubicBezTo>
                  <a:close/>
                </a:path>
              </a:pathLst>
            </a:custGeom>
            <a:noFill/>
            <a:ln w="19050">
              <a:solidFill>
                <a:srgbClr val="FFFFFF">
                  <a:alpha val="56862"/>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70" name="Line 86"/>
            <p:cNvSpPr>
              <a:spLocks noChangeShapeType="1"/>
            </p:cNvSpPr>
            <p:nvPr/>
          </p:nvSpPr>
          <p:spPr bwMode="gray">
            <a:xfrm rot="1584055">
              <a:off x="3461" y="3044"/>
              <a:ext cx="152" cy="0"/>
            </a:xfrm>
            <a:prstGeom prst="line">
              <a:avLst/>
            </a:prstGeom>
            <a:noFill/>
            <a:ln w="19050">
              <a:solidFill>
                <a:srgbClr val="FEFEFE">
                  <a:alpha val="56862"/>
                </a:srgbClr>
              </a:solidFill>
              <a:round/>
              <a:headEnd/>
              <a:tailEnd/>
            </a:ln>
            <a:extLst>
              <a:ext uri="{909E8E84-426E-40DD-AFC4-6F175D3DCCD1}">
                <a14:hiddenFill xmlns:a14="http://schemas.microsoft.com/office/drawing/2010/main">
                  <a:no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71" name="Line 87"/>
            <p:cNvSpPr>
              <a:spLocks noChangeShapeType="1"/>
            </p:cNvSpPr>
            <p:nvPr/>
          </p:nvSpPr>
          <p:spPr bwMode="gray">
            <a:xfrm rot="1584055">
              <a:off x="3552" y="2986"/>
              <a:ext cx="0" cy="62"/>
            </a:xfrm>
            <a:prstGeom prst="line">
              <a:avLst/>
            </a:prstGeom>
            <a:noFill/>
            <a:ln w="19050">
              <a:solidFill>
                <a:srgbClr val="FEFEFE">
                  <a:alpha val="56862"/>
                </a:srgbClr>
              </a:solidFill>
              <a:round/>
              <a:headEnd/>
              <a:tailEnd/>
            </a:ln>
            <a:extLst>
              <a:ext uri="{909E8E84-426E-40DD-AFC4-6F175D3DCCD1}">
                <a14:hiddenFill xmlns:a14="http://schemas.microsoft.com/office/drawing/2010/main">
                  <a:no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sp>
          <p:nvSpPr>
            <p:cNvPr id="72" name="Freeform 88"/>
            <p:cNvSpPr>
              <a:spLocks/>
            </p:cNvSpPr>
            <p:nvPr/>
          </p:nvSpPr>
          <p:spPr bwMode="gray">
            <a:xfrm>
              <a:off x="3564" y="2922"/>
              <a:ext cx="228" cy="165"/>
            </a:xfrm>
            <a:custGeom>
              <a:avLst/>
              <a:gdLst>
                <a:gd name="T0" fmla="*/ 0 w 228"/>
                <a:gd name="T1" fmla="*/ 68 h 165"/>
                <a:gd name="T2" fmla="*/ 88 w 228"/>
                <a:gd name="T3" fmla="*/ 8 h 165"/>
                <a:gd name="T4" fmla="*/ 121 w 228"/>
                <a:gd name="T5" fmla="*/ 115 h 165"/>
                <a:gd name="T6" fmla="*/ 228 w 228"/>
                <a:gd name="T7" fmla="*/ 126 h 165"/>
                <a:gd name="T8" fmla="*/ 0 60000 65536"/>
                <a:gd name="T9" fmla="*/ 0 60000 65536"/>
                <a:gd name="T10" fmla="*/ 0 60000 65536"/>
                <a:gd name="T11" fmla="*/ 0 60000 65536"/>
                <a:gd name="T12" fmla="*/ 0 w 228"/>
                <a:gd name="T13" fmla="*/ 0 h 165"/>
                <a:gd name="T14" fmla="*/ 228 w 228"/>
                <a:gd name="T15" fmla="*/ 165 h 165"/>
              </a:gdLst>
              <a:ahLst/>
              <a:cxnLst>
                <a:cxn ang="T8">
                  <a:pos x="T0" y="T1"/>
                </a:cxn>
                <a:cxn ang="T9">
                  <a:pos x="T2" y="T3"/>
                </a:cxn>
                <a:cxn ang="T10">
                  <a:pos x="T4" y="T5"/>
                </a:cxn>
                <a:cxn ang="T11">
                  <a:pos x="T6" y="T7"/>
                </a:cxn>
              </a:cxnLst>
              <a:rect l="T12" t="T13" r="T14" b="T15"/>
              <a:pathLst>
                <a:path w="228" h="165">
                  <a:moveTo>
                    <a:pt x="0" y="68"/>
                  </a:moveTo>
                  <a:cubicBezTo>
                    <a:pt x="4" y="25"/>
                    <a:pt x="68" y="0"/>
                    <a:pt x="88" y="8"/>
                  </a:cubicBezTo>
                  <a:cubicBezTo>
                    <a:pt x="138" y="53"/>
                    <a:pt x="82" y="65"/>
                    <a:pt x="121" y="115"/>
                  </a:cubicBezTo>
                  <a:cubicBezTo>
                    <a:pt x="160" y="165"/>
                    <a:pt x="206" y="124"/>
                    <a:pt x="228" y="126"/>
                  </a:cubicBezTo>
                </a:path>
              </a:pathLst>
            </a:custGeom>
            <a:noFill/>
            <a:ln w="19050">
              <a:solidFill>
                <a:srgbClr val="FEFEFE">
                  <a:alpha val="56862"/>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a:latin typeface="微软雅黑" panose="020B0503020204020204" pitchFamily="34" charset="-122"/>
                <a:ea typeface="微软雅黑" panose="020B0503020204020204" pitchFamily="34" charset="-122"/>
              </a:endParaRPr>
            </a:p>
          </p:txBody>
        </p:sp>
      </p:grpSp>
      <p:grpSp>
        <p:nvGrpSpPr>
          <p:cNvPr id="73" name="Group 91"/>
          <p:cNvGrpSpPr>
            <a:grpSpLocks/>
          </p:cNvGrpSpPr>
          <p:nvPr/>
        </p:nvGrpSpPr>
        <p:grpSpPr bwMode="auto">
          <a:xfrm>
            <a:off x="5608925" y="1284481"/>
            <a:ext cx="567445" cy="509537"/>
            <a:chOff x="2640" y="3304"/>
            <a:chExt cx="294" cy="252"/>
          </a:xfrm>
        </p:grpSpPr>
        <p:sp>
          <p:nvSpPr>
            <p:cNvPr id="75" name="AutoShape 92"/>
            <p:cNvSpPr>
              <a:spLocks noChangeArrowheads="1"/>
            </p:cNvSpPr>
            <p:nvPr/>
          </p:nvSpPr>
          <p:spPr bwMode="gray">
            <a:xfrm>
              <a:off x="2700" y="3304"/>
              <a:ext cx="176" cy="176"/>
            </a:xfrm>
            <a:prstGeom prst="roundRect">
              <a:avLst>
                <a:gd name="adj" fmla="val 6250"/>
              </a:avLst>
            </a:prstGeom>
            <a:noFill/>
            <a:ln w="19050" algn="ctr">
              <a:solidFill>
                <a:srgbClr val="FFFFFF">
                  <a:alpha val="59999"/>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76" name="AutoShape 93"/>
            <p:cNvSpPr>
              <a:spLocks noChangeArrowheads="1"/>
            </p:cNvSpPr>
            <p:nvPr/>
          </p:nvSpPr>
          <p:spPr bwMode="gray">
            <a:xfrm>
              <a:off x="2640" y="3478"/>
              <a:ext cx="294" cy="78"/>
            </a:xfrm>
            <a:prstGeom prst="roundRect">
              <a:avLst>
                <a:gd name="adj" fmla="val 16667"/>
              </a:avLst>
            </a:prstGeom>
            <a:noFill/>
            <a:ln w="19050" algn="ctr">
              <a:solidFill>
                <a:srgbClr val="FFFFFF">
                  <a:alpha val="59999"/>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77" name="Line 94"/>
            <p:cNvSpPr>
              <a:spLocks noChangeShapeType="1"/>
            </p:cNvSpPr>
            <p:nvPr/>
          </p:nvSpPr>
          <p:spPr bwMode="gray">
            <a:xfrm flipH="1">
              <a:off x="2847" y="3517"/>
              <a:ext cx="45" cy="0"/>
            </a:xfrm>
            <a:prstGeom prst="line">
              <a:avLst/>
            </a:prstGeom>
            <a:noFill/>
            <a:ln w="19050">
              <a:solidFill>
                <a:srgbClr val="FFFFFF">
                  <a:alpha val="59999"/>
                </a:srgbClr>
              </a:solidFill>
              <a:round/>
              <a:headEnd/>
              <a:tailEn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78" name="Line 95"/>
            <p:cNvSpPr>
              <a:spLocks noChangeShapeType="1"/>
            </p:cNvSpPr>
            <p:nvPr/>
          </p:nvSpPr>
          <p:spPr bwMode="gray">
            <a:xfrm flipH="1">
              <a:off x="2759" y="3359"/>
              <a:ext cx="73" cy="0"/>
            </a:xfrm>
            <a:prstGeom prst="line">
              <a:avLst/>
            </a:prstGeom>
            <a:noFill/>
            <a:ln w="19050">
              <a:solidFill>
                <a:srgbClr val="FFFFFF">
                  <a:alpha val="59999"/>
                </a:srgbClr>
              </a:solidFill>
              <a:round/>
              <a:headEnd/>
              <a:tailEn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79" name="Line 96"/>
            <p:cNvSpPr>
              <a:spLocks noChangeShapeType="1"/>
            </p:cNvSpPr>
            <p:nvPr/>
          </p:nvSpPr>
          <p:spPr bwMode="gray">
            <a:xfrm flipH="1">
              <a:off x="2787" y="3385"/>
              <a:ext cx="45" cy="0"/>
            </a:xfrm>
            <a:prstGeom prst="line">
              <a:avLst/>
            </a:prstGeom>
            <a:noFill/>
            <a:ln w="19050">
              <a:solidFill>
                <a:srgbClr val="FFFFFF">
                  <a:alpha val="59999"/>
                </a:srgbClr>
              </a:solidFill>
              <a:round/>
              <a:headEnd/>
              <a:tailEn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80" name="Line 97"/>
            <p:cNvSpPr>
              <a:spLocks noChangeShapeType="1"/>
            </p:cNvSpPr>
            <p:nvPr/>
          </p:nvSpPr>
          <p:spPr bwMode="gray">
            <a:xfrm flipH="1">
              <a:off x="2800" y="3434"/>
              <a:ext cx="32" cy="0"/>
            </a:xfrm>
            <a:prstGeom prst="line">
              <a:avLst/>
            </a:prstGeom>
            <a:noFill/>
            <a:ln w="19050">
              <a:solidFill>
                <a:srgbClr val="FFFFFF">
                  <a:alpha val="59999"/>
                </a:srgbClr>
              </a:solidFill>
              <a:round/>
              <a:headEnd/>
              <a:tailEn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grpSp>
      <p:sp>
        <p:nvSpPr>
          <p:cNvPr id="81" name="Rectangle 98"/>
          <p:cNvSpPr>
            <a:spLocks noChangeArrowheads="1"/>
          </p:cNvSpPr>
          <p:nvPr/>
        </p:nvSpPr>
        <p:spPr bwMode="gray">
          <a:xfrm>
            <a:off x="1516149" y="3255430"/>
            <a:ext cx="1687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800" dirty="0">
                <a:solidFill>
                  <a:srgbClr val="FEFEFE"/>
                </a:solidFill>
                <a:latin typeface="微软雅黑" panose="020B0503020204020204" pitchFamily="34" charset="-122"/>
                <a:ea typeface="微软雅黑" panose="020B0503020204020204" pitchFamily="34" charset="-122"/>
              </a:rPr>
              <a:t>资产管理</a:t>
            </a:r>
            <a:endParaRPr lang="en-US" altLang="zh-CN" sz="2800" dirty="0">
              <a:solidFill>
                <a:srgbClr val="FEFEFE"/>
              </a:solidFill>
              <a:latin typeface="微软雅黑" panose="020B0503020204020204" pitchFamily="34" charset="-122"/>
              <a:ea typeface="微软雅黑" panose="020B0503020204020204" pitchFamily="34" charset="-122"/>
            </a:endParaRPr>
          </a:p>
        </p:txBody>
      </p:sp>
      <p:sp>
        <p:nvSpPr>
          <p:cNvPr id="83" name="Rectangle 99"/>
          <p:cNvSpPr>
            <a:spLocks noChangeArrowheads="1"/>
          </p:cNvSpPr>
          <p:nvPr/>
        </p:nvSpPr>
        <p:spPr bwMode="gray">
          <a:xfrm>
            <a:off x="8664587" y="3316365"/>
            <a:ext cx="16679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800" dirty="0">
                <a:solidFill>
                  <a:srgbClr val="FEFEFE"/>
                </a:solidFill>
                <a:latin typeface="微软雅黑" panose="020B0503020204020204" pitchFamily="34" charset="-122"/>
                <a:ea typeface="微软雅黑" panose="020B0503020204020204" pitchFamily="34" charset="-122"/>
              </a:rPr>
              <a:t>故障统计</a:t>
            </a:r>
            <a:endParaRPr lang="en-US" altLang="zh-CN" sz="2800" dirty="0">
              <a:solidFill>
                <a:srgbClr val="FEFEFE"/>
              </a:solidFill>
              <a:latin typeface="微软雅黑" panose="020B0503020204020204" pitchFamily="34" charset="-122"/>
              <a:ea typeface="微软雅黑" panose="020B0503020204020204" pitchFamily="34" charset="-122"/>
            </a:endParaRPr>
          </a:p>
        </p:txBody>
      </p:sp>
      <p:sp>
        <p:nvSpPr>
          <p:cNvPr id="84" name="AutoShape 3"/>
          <p:cNvSpPr>
            <a:spLocks noChangeArrowheads="1"/>
          </p:cNvSpPr>
          <p:nvPr/>
        </p:nvSpPr>
        <p:spPr bwMode="gray">
          <a:xfrm>
            <a:off x="3469894" y="4617668"/>
            <a:ext cx="1960264" cy="2051675"/>
          </a:xfrm>
          <a:prstGeom prst="octagon">
            <a:avLst>
              <a:gd name="adj" fmla="val 29287"/>
            </a:avLst>
          </a:prstGeom>
          <a:solidFill>
            <a:schemeClr val="accent5">
              <a:lumMod val="60000"/>
              <a:lumOff val="40000"/>
            </a:schemeClr>
          </a:solidFill>
          <a:ln w="57150" algn="ctr">
            <a:solidFill>
              <a:srgbClr val="CDDCE9"/>
            </a:solidFill>
            <a:miter lim="800000"/>
            <a:headEnd/>
            <a:tailEnd/>
          </a:ln>
          <a:effectLst>
            <a:prstShdw prst="shdw17" dist="17961" dir="2700000">
              <a:schemeClr val="accent4">
                <a:lumMod val="75000"/>
              </a:schemeClr>
            </a:prstShdw>
          </a:effec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grpSp>
        <p:nvGrpSpPr>
          <p:cNvPr id="85" name="Group 91"/>
          <p:cNvGrpSpPr>
            <a:grpSpLocks/>
          </p:cNvGrpSpPr>
          <p:nvPr/>
        </p:nvGrpSpPr>
        <p:grpSpPr bwMode="auto">
          <a:xfrm>
            <a:off x="4130549" y="4868902"/>
            <a:ext cx="567445" cy="509537"/>
            <a:chOff x="2640" y="3304"/>
            <a:chExt cx="294" cy="252"/>
          </a:xfrm>
        </p:grpSpPr>
        <p:sp>
          <p:nvSpPr>
            <p:cNvPr id="86" name="AutoShape 92"/>
            <p:cNvSpPr>
              <a:spLocks noChangeArrowheads="1"/>
            </p:cNvSpPr>
            <p:nvPr/>
          </p:nvSpPr>
          <p:spPr bwMode="gray">
            <a:xfrm>
              <a:off x="2700" y="3304"/>
              <a:ext cx="176" cy="176"/>
            </a:xfrm>
            <a:prstGeom prst="roundRect">
              <a:avLst>
                <a:gd name="adj" fmla="val 6250"/>
              </a:avLst>
            </a:prstGeom>
            <a:noFill/>
            <a:ln w="19050" algn="ctr">
              <a:solidFill>
                <a:srgbClr val="FFFFFF">
                  <a:alpha val="59999"/>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87" name="AutoShape 93"/>
            <p:cNvSpPr>
              <a:spLocks noChangeArrowheads="1"/>
            </p:cNvSpPr>
            <p:nvPr/>
          </p:nvSpPr>
          <p:spPr bwMode="gray">
            <a:xfrm>
              <a:off x="2640" y="3478"/>
              <a:ext cx="294" cy="78"/>
            </a:xfrm>
            <a:prstGeom prst="roundRect">
              <a:avLst>
                <a:gd name="adj" fmla="val 16667"/>
              </a:avLst>
            </a:prstGeom>
            <a:noFill/>
            <a:ln w="19050" algn="ctr">
              <a:solidFill>
                <a:srgbClr val="FFFFFF">
                  <a:alpha val="59999"/>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800">
                <a:latin typeface="微软雅黑" panose="020B0503020204020204" pitchFamily="34" charset="-122"/>
                <a:ea typeface="微软雅黑" panose="020B0503020204020204" pitchFamily="34" charset="-122"/>
              </a:endParaRPr>
            </a:p>
          </p:txBody>
        </p:sp>
        <p:sp>
          <p:nvSpPr>
            <p:cNvPr id="88" name="Line 94"/>
            <p:cNvSpPr>
              <a:spLocks noChangeShapeType="1"/>
            </p:cNvSpPr>
            <p:nvPr/>
          </p:nvSpPr>
          <p:spPr bwMode="gray">
            <a:xfrm flipH="1">
              <a:off x="2847" y="3517"/>
              <a:ext cx="45" cy="0"/>
            </a:xfrm>
            <a:prstGeom prst="line">
              <a:avLst/>
            </a:prstGeom>
            <a:noFill/>
            <a:ln w="19050">
              <a:solidFill>
                <a:srgbClr val="FFFFFF">
                  <a:alpha val="59999"/>
                </a:srgbClr>
              </a:solidFill>
              <a:round/>
              <a:headEnd/>
              <a:tailEn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89" name="Line 95"/>
            <p:cNvSpPr>
              <a:spLocks noChangeShapeType="1"/>
            </p:cNvSpPr>
            <p:nvPr/>
          </p:nvSpPr>
          <p:spPr bwMode="gray">
            <a:xfrm flipH="1">
              <a:off x="2759" y="3359"/>
              <a:ext cx="73" cy="0"/>
            </a:xfrm>
            <a:prstGeom prst="line">
              <a:avLst/>
            </a:prstGeom>
            <a:noFill/>
            <a:ln w="19050">
              <a:solidFill>
                <a:srgbClr val="FFFFFF">
                  <a:alpha val="59999"/>
                </a:srgbClr>
              </a:solidFill>
              <a:round/>
              <a:headEnd/>
              <a:tailEn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90" name="Line 96"/>
            <p:cNvSpPr>
              <a:spLocks noChangeShapeType="1"/>
            </p:cNvSpPr>
            <p:nvPr/>
          </p:nvSpPr>
          <p:spPr bwMode="gray">
            <a:xfrm flipH="1">
              <a:off x="2787" y="3385"/>
              <a:ext cx="45" cy="0"/>
            </a:xfrm>
            <a:prstGeom prst="line">
              <a:avLst/>
            </a:prstGeom>
            <a:noFill/>
            <a:ln w="19050">
              <a:solidFill>
                <a:srgbClr val="FFFFFF">
                  <a:alpha val="59999"/>
                </a:srgbClr>
              </a:solidFill>
              <a:round/>
              <a:headEnd/>
              <a:tailEn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91" name="Line 97"/>
            <p:cNvSpPr>
              <a:spLocks noChangeShapeType="1"/>
            </p:cNvSpPr>
            <p:nvPr/>
          </p:nvSpPr>
          <p:spPr bwMode="gray">
            <a:xfrm flipH="1">
              <a:off x="2800" y="3434"/>
              <a:ext cx="32" cy="0"/>
            </a:xfrm>
            <a:prstGeom prst="line">
              <a:avLst/>
            </a:prstGeom>
            <a:noFill/>
            <a:ln w="19050">
              <a:solidFill>
                <a:srgbClr val="FFFFFF">
                  <a:alpha val="59999"/>
                </a:srgbClr>
              </a:solidFill>
              <a:round/>
              <a:headEnd/>
              <a:tailEn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pitchFamily="34" charset="-122"/>
                <a:ea typeface="微软雅黑" panose="020B0503020204020204" pitchFamily="34" charset="-122"/>
              </a:endParaRPr>
            </a:p>
          </p:txBody>
        </p:sp>
      </p:grpSp>
      <p:sp>
        <p:nvSpPr>
          <p:cNvPr id="92" name="Rectangle 10"/>
          <p:cNvSpPr>
            <a:spLocks noChangeArrowheads="1"/>
          </p:cNvSpPr>
          <p:nvPr/>
        </p:nvSpPr>
        <p:spPr bwMode="gray">
          <a:xfrm>
            <a:off x="3490024" y="5530207"/>
            <a:ext cx="18484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800" dirty="0">
                <a:solidFill>
                  <a:srgbClr val="FEFEFE"/>
                </a:solidFill>
                <a:latin typeface="微软雅黑" panose="020B0503020204020204" pitchFamily="34" charset="-122"/>
                <a:ea typeface="微软雅黑" panose="020B0503020204020204" pitchFamily="34" charset="-122"/>
              </a:rPr>
              <a:t>类型管理</a:t>
            </a:r>
            <a:endParaRPr lang="en-US" altLang="zh-CN" sz="2800" dirty="0">
              <a:solidFill>
                <a:srgbClr val="FEFEFE"/>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8494543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p:txBody>
          <a:bodyPr/>
          <a:lstStyle/>
          <a:p>
            <a:r>
              <a:rPr lang="zh-CN" altLang="en-US" dirty="0"/>
              <a:t>成功案例</a:t>
            </a:r>
          </a:p>
        </p:txBody>
      </p:sp>
    </p:spTree>
    <p:extLst>
      <p:ext uri="{BB962C8B-B14F-4D97-AF65-F5344CB8AC3E}">
        <p14:creationId xmlns:p14="http://schemas.microsoft.com/office/powerpoint/2010/main" val="14744040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35" y="1183324"/>
            <a:ext cx="7248722" cy="5685425"/>
          </a:xfrm>
          <a:prstGeom prst="parallelogram">
            <a:avLst>
              <a:gd name="adj" fmla="val 0"/>
            </a:avLst>
          </a:prstGeom>
        </p:spPr>
      </p:pic>
      <p:grpSp>
        <p:nvGrpSpPr>
          <p:cNvPr id="3" name="组合 2"/>
          <p:cNvGrpSpPr/>
          <p:nvPr/>
        </p:nvGrpSpPr>
        <p:grpSpPr>
          <a:xfrm>
            <a:off x="-18235" y="491371"/>
            <a:ext cx="11869753" cy="479581"/>
            <a:chOff x="-13648" y="466801"/>
            <a:chExt cx="11869753" cy="479581"/>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5" name="文本框 4"/>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校园安保主要需求</a:t>
              </a:r>
              <a:endParaRPr lang="en-US" altLang="zh-CN" sz="2400" b="1" dirty="0">
                <a:latin typeface="微软雅黑" panose="020B0503020204020204" pitchFamily="34" charset="-122"/>
                <a:ea typeface="微软雅黑" panose="020B0503020204020204" pitchFamily="34" charset="-122"/>
              </a:endParaRPr>
            </a:p>
          </p:txBody>
        </p:sp>
        <p:cxnSp>
          <p:nvCxnSpPr>
            <p:cNvPr id="6" name="直接连接符 5"/>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7" name="平行四边形 6"/>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8" name="平行四边形 7"/>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流程图: 手动输入 12"/>
          <p:cNvSpPr/>
          <p:nvPr/>
        </p:nvSpPr>
        <p:spPr>
          <a:xfrm rot="16200000">
            <a:off x="5266759" y="-67245"/>
            <a:ext cx="5674674" cy="8175815"/>
          </a:xfrm>
          <a:prstGeom prst="flowChartManualInput">
            <a:avLst/>
          </a:prstGeom>
          <a:solidFill>
            <a:schemeClr val="tx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a:spLocks noChangeAspect="1"/>
          </p:cNvSpPr>
          <p:nvPr/>
        </p:nvSpPr>
        <p:spPr>
          <a:xfrm>
            <a:off x="4034425" y="2289329"/>
            <a:ext cx="828000" cy="828000"/>
          </a:xfrm>
          <a:prstGeom prst="ellipse">
            <a:avLst/>
          </a:prstGeom>
          <a:solidFill>
            <a:srgbClr val="41D329">
              <a:alpha val="63000"/>
            </a:srgbClr>
          </a:solidFill>
          <a:ln w="38100">
            <a:solidFill>
              <a:srgbClr val="22E6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latin typeface="微软雅黑" panose="020B0503020204020204" pitchFamily="34" charset="-122"/>
                <a:ea typeface="微软雅黑" panose="020B0503020204020204" pitchFamily="34" charset="-122"/>
              </a:rPr>
              <a:t>1</a:t>
            </a:r>
            <a:endParaRPr lang="zh-CN" altLang="en-US" sz="4000" b="1" dirty="0">
              <a:latin typeface="微软雅黑" panose="020B0503020204020204" pitchFamily="34" charset="-122"/>
              <a:ea typeface="微软雅黑" panose="020B0503020204020204" pitchFamily="34" charset="-122"/>
            </a:endParaRPr>
          </a:p>
        </p:txBody>
      </p:sp>
      <p:sp>
        <p:nvSpPr>
          <p:cNvPr id="22" name="椭圆 21"/>
          <p:cNvSpPr>
            <a:spLocks noChangeAspect="1"/>
          </p:cNvSpPr>
          <p:nvPr/>
        </p:nvSpPr>
        <p:spPr>
          <a:xfrm>
            <a:off x="4432543" y="3431330"/>
            <a:ext cx="828000" cy="828000"/>
          </a:xfrm>
          <a:prstGeom prst="ellipse">
            <a:avLst/>
          </a:prstGeom>
          <a:solidFill>
            <a:srgbClr val="41D329">
              <a:alpha val="63000"/>
            </a:srgbClr>
          </a:solidFill>
          <a:ln w="38100">
            <a:solidFill>
              <a:srgbClr val="22E6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a:latin typeface="微软雅黑" panose="020B0503020204020204" pitchFamily="34" charset="-122"/>
                <a:ea typeface="微软雅黑" panose="020B0503020204020204" pitchFamily="34" charset="-122"/>
              </a:rPr>
              <a:t>2</a:t>
            </a:r>
            <a:endParaRPr lang="zh-CN" altLang="en-US" sz="4000" dirty="0">
              <a:latin typeface="微软雅黑" panose="020B0503020204020204" pitchFamily="34" charset="-122"/>
              <a:ea typeface="微软雅黑" panose="020B0503020204020204" pitchFamily="34" charset="-122"/>
            </a:endParaRPr>
          </a:p>
        </p:txBody>
      </p:sp>
      <p:sp>
        <p:nvSpPr>
          <p:cNvPr id="23" name="椭圆 22"/>
          <p:cNvSpPr>
            <a:spLocks noChangeAspect="1"/>
          </p:cNvSpPr>
          <p:nvPr/>
        </p:nvSpPr>
        <p:spPr>
          <a:xfrm>
            <a:off x="4760455" y="4648352"/>
            <a:ext cx="828000" cy="828000"/>
          </a:xfrm>
          <a:prstGeom prst="ellipse">
            <a:avLst/>
          </a:prstGeom>
          <a:solidFill>
            <a:srgbClr val="41D329">
              <a:alpha val="63000"/>
            </a:srgbClr>
          </a:solidFill>
          <a:ln w="38100">
            <a:solidFill>
              <a:srgbClr val="22E6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a:latin typeface="微软雅黑" panose="020B0503020204020204" pitchFamily="34" charset="-122"/>
                <a:ea typeface="微软雅黑" panose="020B0503020204020204" pitchFamily="34" charset="-122"/>
              </a:rPr>
              <a:t>3</a:t>
            </a:r>
            <a:endParaRPr lang="zh-CN" altLang="en-US" sz="4000" dirty="0">
              <a:latin typeface="微软雅黑" panose="020B0503020204020204" pitchFamily="34" charset="-122"/>
              <a:ea typeface="微软雅黑" panose="020B0503020204020204" pitchFamily="34" charset="-122"/>
            </a:endParaRPr>
          </a:p>
        </p:txBody>
      </p:sp>
      <p:sp>
        <p:nvSpPr>
          <p:cNvPr id="26" name="矩形 25"/>
          <p:cNvSpPr/>
          <p:nvPr/>
        </p:nvSpPr>
        <p:spPr>
          <a:xfrm>
            <a:off x="4893560" y="2400789"/>
            <a:ext cx="4401406" cy="584775"/>
          </a:xfrm>
          <a:prstGeom prst="rect">
            <a:avLst/>
          </a:prstGeom>
          <a:ln>
            <a:noFill/>
          </a:ln>
        </p:spPr>
        <p:txBody>
          <a:bodyPr wrap="square">
            <a:spAutoFit/>
          </a:bodyPr>
          <a:lstStyle/>
          <a:p>
            <a:pPr algn="ctr"/>
            <a:r>
              <a:rPr lang="zh-CN" altLang="en-US" sz="3200" dirty="0">
                <a:solidFill>
                  <a:schemeClr val="bg1"/>
                </a:solidFill>
                <a:latin typeface="微软雅黑" panose="020B0503020204020204" pitchFamily="34" charset="-122"/>
                <a:ea typeface="微软雅黑" panose="020B0503020204020204" pitchFamily="34" charset="-122"/>
              </a:rPr>
              <a:t>学校进出入车辆管控</a:t>
            </a:r>
            <a:endParaRPr lang="en-US" altLang="zh-CN" sz="3200" dirty="0">
              <a:solidFill>
                <a:schemeClr val="bg1"/>
              </a:solidFill>
              <a:latin typeface="微软雅黑" panose="020B0503020204020204" pitchFamily="34" charset="-122"/>
              <a:ea typeface="微软雅黑" panose="020B0503020204020204" pitchFamily="34" charset="-122"/>
            </a:endParaRPr>
          </a:p>
        </p:txBody>
      </p:sp>
      <p:sp>
        <p:nvSpPr>
          <p:cNvPr id="27" name="矩形 26"/>
          <p:cNvSpPr/>
          <p:nvPr/>
        </p:nvSpPr>
        <p:spPr>
          <a:xfrm>
            <a:off x="5260543" y="3518600"/>
            <a:ext cx="4475128" cy="584775"/>
          </a:xfrm>
          <a:prstGeom prst="rect">
            <a:avLst/>
          </a:prstGeom>
          <a:ln>
            <a:noFill/>
          </a:ln>
        </p:spPr>
        <p:txBody>
          <a:bodyPr wrap="square">
            <a:spAutoFit/>
          </a:bodyPr>
          <a:lstStyle/>
          <a:p>
            <a:pPr algn="ctr"/>
            <a:r>
              <a:rPr lang="zh-CN" altLang="en-US" sz="3200" dirty="0">
                <a:solidFill>
                  <a:schemeClr val="bg1"/>
                </a:solidFill>
                <a:latin typeface="微软雅黑" panose="020B0503020204020204" pitchFamily="34" charset="-122"/>
                <a:ea typeface="微软雅黑" panose="020B0503020204020204" pitchFamily="34" charset="-122"/>
              </a:rPr>
              <a:t>学校内行车安全管理</a:t>
            </a:r>
            <a:endParaRPr lang="en-US" altLang="zh-CN" sz="3200" dirty="0">
              <a:solidFill>
                <a:schemeClr val="bg1"/>
              </a:solidFill>
              <a:latin typeface="微软雅黑" panose="020B0503020204020204" pitchFamily="34" charset="-122"/>
              <a:ea typeface="微软雅黑" panose="020B0503020204020204" pitchFamily="34" charset="-122"/>
            </a:endParaRPr>
          </a:p>
        </p:txBody>
      </p:sp>
      <p:sp>
        <p:nvSpPr>
          <p:cNvPr id="28" name="矩形 27"/>
          <p:cNvSpPr/>
          <p:nvPr/>
        </p:nvSpPr>
        <p:spPr>
          <a:xfrm>
            <a:off x="5567266" y="4700951"/>
            <a:ext cx="5477252" cy="584775"/>
          </a:xfrm>
          <a:prstGeom prst="rect">
            <a:avLst/>
          </a:prstGeom>
          <a:ln>
            <a:noFill/>
          </a:ln>
        </p:spPr>
        <p:txBody>
          <a:bodyPr wrap="square">
            <a:spAutoFit/>
          </a:bodyPr>
          <a:lstStyle/>
          <a:p>
            <a:pPr algn="ctr"/>
            <a:r>
              <a:rPr lang="zh-CN" altLang="en-US" sz="3200" dirty="0">
                <a:solidFill>
                  <a:schemeClr val="bg1"/>
                </a:solidFill>
                <a:latin typeface="微软雅黑" panose="020B0503020204020204" pitchFamily="34" charset="-122"/>
                <a:ea typeface="微软雅黑" panose="020B0503020204020204" pitchFamily="34" charset="-122"/>
              </a:rPr>
              <a:t>校内违停区域车辆停放管理</a:t>
            </a:r>
            <a:endParaRPr lang="en-US" altLang="zh-CN" sz="32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8363583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5323562" cy="461665"/>
          </a:xfrm>
          <a:prstGeom prst="rect">
            <a:avLst/>
          </a:prstGeom>
          <a:noFill/>
        </p:spPr>
        <p:txBody>
          <a:bodyPr wrap="square" rtlCol="0">
            <a:spAutoFit/>
          </a:bodyPr>
          <a:lstStyle/>
          <a:p>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湖北城市建设职业技术学院成功案例</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6158261" y="1261244"/>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6" name="矩形 25"/>
          <p:cNvSpPr/>
          <p:nvPr/>
        </p:nvSpPr>
        <p:spPr>
          <a:xfrm>
            <a:off x="6159975" y="1928783"/>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7" name="矩形 26"/>
          <p:cNvSpPr/>
          <p:nvPr/>
        </p:nvSpPr>
        <p:spPr>
          <a:xfrm>
            <a:off x="6166603" y="2632148"/>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2" name="矩形 21"/>
          <p:cNvSpPr/>
          <p:nvPr/>
        </p:nvSpPr>
        <p:spPr>
          <a:xfrm>
            <a:off x="6908787" y="1357833"/>
            <a:ext cx="5063080" cy="4529862"/>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31" name="矩形 30"/>
          <p:cNvSpPr/>
          <p:nvPr/>
        </p:nvSpPr>
        <p:spPr>
          <a:xfrm>
            <a:off x="7446149" y="1892904"/>
            <a:ext cx="4298011" cy="3785652"/>
          </a:xfrm>
          <a:prstGeom prst="rect">
            <a:avLst/>
          </a:prstGeom>
        </p:spPr>
        <p:txBody>
          <a:bodyPr wrap="square">
            <a:spAutoFit/>
          </a:bodyPr>
          <a:lstStyle/>
          <a:p>
            <a:pPr>
              <a:lnSpc>
                <a:spcPct val="150000"/>
              </a:lnSpc>
              <a:buClr>
                <a:schemeClr val="bg1"/>
              </a:buClr>
              <a:defRPr/>
            </a:pPr>
            <a:r>
              <a:rPr lang="en-US" altLang="zh-CN" sz="2000" dirty="0">
                <a:solidFill>
                  <a:schemeClr val="bg1"/>
                </a:solidFill>
                <a:latin typeface="微软雅黑" pitchFamily="34" charset="-122"/>
                <a:ea typeface="微软雅黑" pitchFamily="34" charset="-122"/>
                <a:cs typeface="Arial" charset="0"/>
              </a:rPr>
              <a:t> </a:t>
            </a:r>
            <a:r>
              <a:rPr lang="en-US" altLang="zh-CN" sz="2000" dirty="0" smtClean="0">
                <a:solidFill>
                  <a:schemeClr val="bg1"/>
                </a:solidFill>
                <a:latin typeface="微软雅黑" pitchFamily="34" charset="-122"/>
                <a:ea typeface="微软雅黑" pitchFamily="34" charset="-122"/>
                <a:cs typeface="Arial" charset="0"/>
              </a:rPr>
              <a:t>    </a:t>
            </a:r>
            <a:r>
              <a:rPr lang="zh-CN" altLang="en-US" sz="2000" dirty="0" smtClean="0">
                <a:solidFill>
                  <a:schemeClr val="bg1"/>
                </a:solidFill>
                <a:latin typeface="微软雅黑" pitchFamily="34" charset="-122"/>
                <a:ea typeface="微软雅黑" pitchFamily="34" charset="-122"/>
                <a:cs typeface="Arial" charset="0"/>
              </a:rPr>
              <a:t>湖北城市建设职业技术学院已累计建设</a:t>
            </a:r>
            <a:r>
              <a:rPr lang="en-US" altLang="zh-CN" sz="2000" dirty="0" smtClean="0">
                <a:solidFill>
                  <a:schemeClr val="bg1"/>
                </a:solidFill>
                <a:latin typeface="微软雅黑" pitchFamily="34" charset="-122"/>
                <a:ea typeface="微软雅黑" pitchFamily="34" charset="-122"/>
                <a:cs typeface="Arial" charset="0"/>
              </a:rPr>
              <a:t>600</a:t>
            </a:r>
            <a:r>
              <a:rPr lang="zh-CN" altLang="en-US" sz="2000" dirty="0" smtClean="0">
                <a:solidFill>
                  <a:schemeClr val="bg1"/>
                </a:solidFill>
                <a:latin typeface="微软雅黑" pitchFamily="34" charset="-122"/>
                <a:ea typeface="微软雅黑" pitchFamily="34" charset="-122"/>
                <a:cs typeface="Arial" charset="0"/>
              </a:rPr>
              <a:t>余路高清监控点，</a:t>
            </a:r>
            <a:r>
              <a:rPr lang="en-US" altLang="zh-CN" sz="2000" dirty="0" smtClean="0">
                <a:solidFill>
                  <a:schemeClr val="bg1"/>
                </a:solidFill>
                <a:latin typeface="微软雅黑" pitchFamily="34" charset="-122"/>
                <a:ea typeface="微软雅黑" pitchFamily="34" charset="-122"/>
                <a:cs typeface="Arial" charset="0"/>
              </a:rPr>
              <a:t>1</a:t>
            </a:r>
            <a:r>
              <a:rPr lang="zh-CN" altLang="en-US" sz="2000" dirty="0" smtClean="0">
                <a:solidFill>
                  <a:schemeClr val="bg1"/>
                </a:solidFill>
                <a:latin typeface="微软雅黑" pitchFamily="34" charset="-122"/>
                <a:ea typeface="微软雅黑" pitchFamily="34" charset="-122"/>
                <a:cs typeface="Arial" charset="0"/>
              </a:rPr>
              <a:t>个分控中心，</a:t>
            </a:r>
            <a:r>
              <a:rPr lang="en-US" altLang="zh-CN" sz="2000" dirty="0" smtClean="0">
                <a:solidFill>
                  <a:schemeClr val="bg1"/>
                </a:solidFill>
                <a:latin typeface="微软雅黑" pitchFamily="34" charset="-122"/>
                <a:ea typeface="微软雅黑" pitchFamily="34" charset="-122"/>
                <a:cs typeface="Arial" charset="0"/>
              </a:rPr>
              <a:t>1</a:t>
            </a:r>
            <a:r>
              <a:rPr lang="zh-CN" altLang="en-US" sz="2000" dirty="0" smtClean="0">
                <a:solidFill>
                  <a:schemeClr val="bg1"/>
                </a:solidFill>
                <a:latin typeface="微软雅黑" pitchFamily="34" charset="-122"/>
                <a:ea typeface="微软雅黑" pitchFamily="34" charset="-122"/>
                <a:cs typeface="Arial" charset="0"/>
              </a:rPr>
              <a:t>个总控中心。    </a:t>
            </a:r>
            <a:endParaRPr lang="en-US" altLang="zh-CN" sz="2000" dirty="0" smtClean="0">
              <a:solidFill>
                <a:schemeClr val="bg1"/>
              </a:solidFill>
              <a:latin typeface="微软雅黑" pitchFamily="34" charset="-122"/>
              <a:ea typeface="微软雅黑" pitchFamily="34" charset="-122"/>
              <a:cs typeface="Arial" charset="0"/>
            </a:endParaRPr>
          </a:p>
          <a:p>
            <a:pPr>
              <a:lnSpc>
                <a:spcPct val="150000"/>
              </a:lnSpc>
              <a:buClr>
                <a:schemeClr val="bg1"/>
              </a:buClr>
              <a:defRPr/>
            </a:pPr>
            <a:r>
              <a:rPr lang="en-US" altLang="zh-CN" sz="2000" dirty="0">
                <a:solidFill>
                  <a:schemeClr val="bg1"/>
                </a:solidFill>
                <a:latin typeface="微软雅黑" pitchFamily="34" charset="-122"/>
                <a:ea typeface="微软雅黑" pitchFamily="34" charset="-122"/>
                <a:cs typeface="Arial" charset="0"/>
              </a:rPr>
              <a:t> </a:t>
            </a:r>
            <a:r>
              <a:rPr lang="en-US" altLang="zh-CN" sz="2000" dirty="0" smtClean="0">
                <a:solidFill>
                  <a:schemeClr val="bg1"/>
                </a:solidFill>
                <a:latin typeface="微软雅黑" pitchFamily="34" charset="-122"/>
                <a:ea typeface="微软雅黑" pitchFamily="34" charset="-122"/>
                <a:cs typeface="Arial" charset="0"/>
              </a:rPr>
              <a:t>    </a:t>
            </a:r>
            <a:r>
              <a:rPr lang="zh-CN" altLang="en-US" sz="2000" dirty="0" smtClean="0">
                <a:solidFill>
                  <a:schemeClr val="bg1"/>
                </a:solidFill>
                <a:latin typeface="微软雅黑" pitchFamily="34" charset="-122"/>
                <a:ea typeface="微软雅黑" pitchFamily="34" charset="-122"/>
                <a:cs typeface="Arial" charset="0"/>
              </a:rPr>
              <a:t>本</a:t>
            </a:r>
            <a:r>
              <a:rPr lang="zh-CN" altLang="en-US" sz="2000" dirty="0">
                <a:solidFill>
                  <a:schemeClr val="bg1"/>
                </a:solidFill>
                <a:latin typeface="微软雅黑" pitchFamily="34" charset="-122"/>
                <a:ea typeface="微软雅黑" pitchFamily="34" charset="-122"/>
                <a:cs typeface="Arial" charset="0"/>
              </a:rPr>
              <a:t>项目建设</a:t>
            </a:r>
            <a:r>
              <a:rPr lang="zh-CN" altLang="en-US" sz="2000" dirty="0" smtClean="0">
                <a:solidFill>
                  <a:schemeClr val="bg1"/>
                </a:solidFill>
                <a:latin typeface="微软雅黑" pitchFamily="34" charset="-122"/>
                <a:ea typeface="微软雅黑" pitchFamily="34" charset="-122"/>
                <a:cs typeface="Arial" charset="0"/>
              </a:rPr>
              <a:t>了智慧</a:t>
            </a:r>
            <a:r>
              <a:rPr lang="zh-CN" altLang="en-US" sz="2000" dirty="0">
                <a:solidFill>
                  <a:schemeClr val="bg1"/>
                </a:solidFill>
                <a:latin typeface="微软雅黑" pitchFamily="34" charset="-122"/>
                <a:ea typeface="微软雅黑" pitchFamily="34" charset="-122"/>
                <a:cs typeface="Arial" charset="0"/>
              </a:rPr>
              <a:t>校园</a:t>
            </a:r>
            <a:r>
              <a:rPr lang="zh-CN" altLang="en-US" sz="2000" dirty="0" smtClean="0">
                <a:solidFill>
                  <a:schemeClr val="bg1"/>
                </a:solidFill>
                <a:latin typeface="微软雅黑" pitchFamily="34" charset="-122"/>
                <a:ea typeface="微软雅黑" pitchFamily="34" charset="-122"/>
                <a:cs typeface="Arial" charset="0"/>
              </a:rPr>
              <a:t>平台、分布</a:t>
            </a:r>
            <a:r>
              <a:rPr lang="zh-CN" altLang="en-US" sz="2000" dirty="0">
                <a:solidFill>
                  <a:schemeClr val="bg1"/>
                </a:solidFill>
                <a:latin typeface="微软雅黑" pitchFamily="34" charset="-122"/>
                <a:ea typeface="微软雅黑" pitchFamily="34" charset="-122"/>
                <a:cs typeface="Arial" charset="0"/>
              </a:rPr>
              <a:t>存储与集中</a:t>
            </a:r>
            <a:r>
              <a:rPr lang="zh-CN" altLang="en-US" sz="2000" dirty="0" smtClean="0">
                <a:solidFill>
                  <a:schemeClr val="bg1"/>
                </a:solidFill>
                <a:latin typeface="微软雅黑" pitchFamily="34" charset="-122"/>
                <a:ea typeface="微软雅黑" pitchFamily="34" charset="-122"/>
                <a:cs typeface="Arial" charset="0"/>
              </a:rPr>
              <a:t>存储以及云存储系统、拼接屏、</a:t>
            </a:r>
            <a:r>
              <a:rPr lang="en-US" altLang="zh-CN" sz="2000" dirty="0">
                <a:solidFill>
                  <a:schemeClr val="bg1"/>
                </a:solidFill>
                <a:latin typeface="微软雅黑" pitchFamily="34" charset="-122"/>
                <a:ea typeface="微软雅黑" pitchFamily="34" charset="-122"/>
                <a:cs typeface="Arial" charset="0"/>
              </a:rPr>
              <a:t>3D</a:t>
            </a:r>
            <a:r>
              <a:rPr lang="zh-CN" altLang="en-US" sz="2000" dirty="0">
                <a:solidFill>
                  <a:schemeClr val="bg1"/>
                </a:solidFill>
                <a:latin typeface="微软雅黑" pitchFamily="34" charset="-122"/>
                <a:ea typeface="微软雅黑" pitchFamily="34" charset="-122"/>
                <a:cs typeface="Arial" charset="0"/>
              </a:rPr>
              <a:t>电子地图、全景拼接</a:t>
            </a:r>
            <a:r>
              <a:rPr lang="zh-CN" altLang="en-US" sz="2000" dirty="0" smtClean="0">
                <a:solidFill>
                  <a:schemeClr val="bg1"/>
                </a:solidFill>
                <a:latin typeface="微软雅黑" pitchFamily="34" charset="-122"/>
                <a:ea typeface="微软雅黑" pitchFamily="34" charset="-122"/>
                <a:cs typeface="Arial" charset="0"/>
              </a:rPr>
              <a:t>、智能运维等</a:t>
            </a:r>
            <a:r>
              <a:rPr lang="zh-CN" altLang="en-US" sz="2000" dirty="0">
                <a:solidFill>
                  <a:schemeClr val="bg1"/>
                </a:solidFill>
                <a:latin typeface="微软雅黑" pitchFamily="34" charset="-122"/>
                <a:ea typeface="微软雅黑" pitchFamily="34" charset="-122"/>
                <a:cs typeface="Arial" charset="0"/>
              </a:rPr>
              <a:t>设备。</a:t>
            </a:r>
            <a:endParaRPr lang="en-US" altLang="zh-CN" sz="2000" dirty="0">
              <a:solidFill>
                <a:schemeClr val="bg1"/>
              </a:solidFill>
              <a:latin typeface="微软雅黑" pitchFamily="34" charset="-122"/>
              <a:ea typeface="微软雅黑" pitchFamily="34" charset="-122"/>
              <a:cs typeface="Arial" charset="0"/>
            </a:endParaRPr>
          </a:p>
          <a:p>
            <a:pPr>
              <a:lnSpc>
                <a:spcPct val="150000"/>
              </a:lnSpc>
              <a:buClr>
                <a:schemeClr val="bg1"/>
              </a:buClr>
              <a:defRPr/>
            </a:pPr>
            <a:endParaRPr lang="en-US" altLang="zh-CN" sz="2000" dirty="0" smtClean="0">
              <a:solidFill>
                <a:schemeClr val="bg1"/>
              </a:solidFill>
              <a:latin typeface="微软雅黑" pitchFamily="34" charset="-122"/>
              <a:ea typeface="微软雅黑" pitchFamily="34" charset="-122"/>
              <a:cs typeface="Arial" charset="0"/>
            </a:endParaRPr>
          </a:p>
        </p:txBody>
      </p:sp>
      <p:sp>
        <p:nvSpPr>
          <p:cNvPr id="15" name="文本框 14"/>
          <p:cNvSpPr txBox="1"/>
          <p:nvPr/>
        </p:nvSpPr>
        <p:spPr>
          <a:xfrm>
            <a:off x="847185" y="741677"/>
            <a:ext cx="3613295" cy="461665"/>
          </a:xfrm>
          <a:prstGeom prst="rect">
            <a:avLst/>
          </a:prstGeom>
          <a:noFill/>
        </p:spPr>
        <p:txBody>
          <a:bodyPr wrap="square" rtlCol="0">
            <a:spAutoFit/>
          </a:bodyPr>
          <a:lstStyle/>
          <a:p>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城建学院智慧</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校园简介</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028" name="Picture 4" descr="http://img3.fdc.com.cn/jqueryUpload/2014/6/9/103637u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44" y="1357835"/>
            <a:ext cx="7198332" cy="4529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409704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5070424" cy="461665"/>
          </a:xfrm>
          <a:prstGeom prst="rect">
            <a:avLst/>
          </a:prstGeom>
          <a:noFill/>
        </p:spPr>
        <p:txBody>
          <a:bodyPr wrap="square" rtlCol="0">
            <a:spAutoFit/>
          </a:bodyPr>
          <a:lstStyle/>
          <a:p>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湖北城市建设职业技术学院成功案例</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6158261" y="1261244"/>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6" name="矩形 25"/>
          <p:cNvSpPr/>
          <p:nvPr/>
        </p:nvSpPr>
        <p:spPr>
          <a:xfrm>
            <a:off x="6159975" y="1928783"/>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7" name="矩形 26"/>
          <p:cNvSpPr/>
          <p:nvPr/>
        </p:nvSpPr>
        <p:spPr>
          <a:xfrm>
            <a:off x="6166603" y="2632148"/>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847185" y="741677"/>
            <a:ext cx="361329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人</a:t>
            </a:r>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脸识别应用</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4"/>
          <a:stretch>
            <a:fillRect/>
          </a:stretch>
        </p:blipFill>
        <p:spPr>
          <a:xfrm>
            <a:off x="764400" y="1227123"/>
            <a:ext cx="10750270" cy="5520128"/>
          </a:xfrm>
          <a:prstGeom prst="rect">
            <a:avLst/>
          </a:prstGeom>
        </p:spPr>
      </p:pic>
    </p:spTree>
    <p:extLst>
      <p:ext uri="{BB962C8B-B14F-4D97-AF65-F5344CB8AC3E}">
        <p14:creationId xmlns:p14="http://schemas.microsoft.com/office/powerpoint/2010/main" val="76365354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5070424" cy="461665"/>
          </a:xfrm>
          <a:prstGeom prst="rect">
            <a:avLst/>
          </a:prstGeom>
          <a:noFill/>
        </p:spPr>
        <p:txBody>
          <a:bodyPr wrap="square" rtlCol="0">
            <a:spAutoFit/>
          </a:bodyPr>
          <a:lstStyle/>
          <a:p>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湖北城市建设职业技术学院成功案例</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6158261" y="1261244"/>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6" name="矩形 25"/>
          <p:cNvSpPr/>
          <p:nvPr/>
        </p:nvSpPr>
        <p:spPr>
          <a:xfrm>
            <a:off x="6159975" y="1928783"/>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7" name="矩形 26"/>
          <p:cNvSpPr/>
          <p:nvPr/>
        </p:nvSpPr>
        <p:spPr>
          <a:xfrm>
            <a:off x="6166603" y="2632148"/>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847185" y="741677"/>
            <a:ext cx="3613295" cy="461665"/>
          </a:xfrm>
          <a:prstGeom prst="rect">
            <a:avLst/>
          </a:prstGeom>
          <a:noFill/>
        </p:spPr>
        <p:txBody>
          <a:bodyPr wrap="square" rtlCol="0">
            <a:spAutoFit/>
          </a:bodyPr>
          <a:lstStyle/>
          <a:p>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集群运维应用</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131" y="1339709"/>
            <a:ext cx="11429770" cy="5399757"/>
          </a:xfrm>
          <a:prstGeom prst="rect">
            <a:avLst/>
          </a:prstGeom>
        </p:spPr>
      </p:pic>
    </p:spTree>
    <p:extLst>
      <p:ext uri="{BB962C8B-B14F-4D97-AF65-F5344CB8AC3E}">
        <p14:creationId xmlns:p14="http://schemas.microsoft.com/office/powerpoint/2010/main" val="33667986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5070424" cy="461665"/>
          </a:xfrm>
          <a:prstGeom prst="rect">
            <a:avLst/>
          </a:prstGeom>
          <a:noFill/>
        </p:spPr>
        <p:txBody>
          <a:bodyPr wrap="square" rtlCol="0">
            <a:spAutoFit/>
          </a:bodyPr>
          <a:lstStyle/>
          <a:p>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湖北城市建设职业技术学院成功案例</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6158261" y="1261244"/>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6" name="矩形 25"/>
          <p:cNvSpPr/>
          <p:nvPr/>
        </p:nvSpPr>
        <p:spPr>
          <a:xfrm>
            <a:off x="6159975" y="1928783"/>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7" name="矩形 26"/>
          <p:cNvSpPr/>
          <p:nvPr/>
        </p:nvSpPr>
        <p:spPr>
          <a:xfrm>
            <a:off x="6166603" y="2632148"/>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258" y="1339710"/>
            <a:ext cx="11271401" cy="5518290"/>
          </a:xfrm>
          <a:prstGeom prst="rect">
            <a:avLst/>
          </a:prstGeom>
        </p:spPr>
      </p:pic>
      <p:sp>
        <p:nvSpPr>
          <p:cNvPr id="18" name="文本框 17"/>
          <p:cNvSpPr txBox="1"/>
          <p:nvPr/>
        </p:nvSpPr>
        <p:spPr>
          <a:xfrm>
            <a:off x="847185" y="741677"/>
            <a:ext cx="3613295" cy="461665"/>
          </a:xfrm>
          <a:prstGeom prst="rect">
            <a:avLst/>
          </a:prstGeom>
          <a:noFill/>
        </p:spPr>
        <p:txBody>
          <a:bodyPr wrap="square" rtlCol="0">
            <a:spAutoFit/>
          </a:bodyPr>
          <a:lstStyle/>
          <a:p>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集群运维应用</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1546928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3613295" cy="461665"/>
          </a:xfrm>
          <a:prstGeom prst="rect">
            <a:avLst/>
          </a:prstGeom>
          <a:noFill/>
        </p:spPr>
        <p:txBody>
          <a:bodyPr wrap="square" rtlCol="0">
            <a:spAutoFit/>
          </a:bodyPr>
          <a:lstStyle/>
          <a:p>
            <a:r>
              <a:rPr lang="zh-CN" altLang="en-US" sz="2400" b="1" dirty="0" smtClean="0">
                <a:solidFill>
                  <a:schemeClr val="tx1">
                    <a:lumMod val="65000"/>
                    <a:lumOff val="35000"/>
                  </a:schemeClr>
                </a:solidFill>
                <a:latin typeface="微软雅黑" panose="020B0503020204020204" pitchFamily="34" charset="-122"/>
                <a:ea typeface="微软雅黑" panose="020B0503020204020204" pitchFamily="34" charset="-122"/>
              </a:rPr>
              <a:t>天津大学成功案例</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6158261" y="1261244"/>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6" name="矩形 25"/>
          <p:cNvSpPr/>
          <p:nvPr/>
        </p:nvSpPr>
        <p:spPr>
          <a:xfrm>
            <a:off x="6159975" y="1928783"/>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7" name="矩形 26"/>
          <p:cNvSpPr/>
          <p:nvPr/>
        </p:nvSpPr>
        <p:spPr>
          <a:xfrm>
            <a:off x="6166603" y="2632148"/>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4"/>
          <a:stretch>
            <a:fillRect/>
          </a:stretch>
        </p:blipFill>
        <p:spPr>
          <a:xfrm>
            <a:off x="5035456" y="1367970"/>
            <a:ext cx="7156544" cy="4376058"/>
          </a:xfrm>
          <a:prstGeom prst="rect">
            <a:avLst/>
          </a:prstGeom>
        </p:spPr>
      </p:pic>
      <p:sp>
        <p:nvSpPr>
          <p:cNvPr id="22" name="矩形 21"/>
          <p:cNvSpPr/>
          <p:nvPr/>
        </p:nvSpPr>
        <p:spPr>
          <a:xfrm>
            <a:off x="0" y="1367970"/>
            <a:ext cx="5043419" cy="4376058"/>
          </a:xfrm>
          <a:prstGeom prst="rect">
            <a:avLst/>
          </a:prstGeom>
          <a:solidFill>
            <a:srgbClr val="41D3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31" name="矩形 30"/>
          <p:cNvSpPr/>
          <p:nvPr/>
        </p:nvSpPr>
        <p:spPr>
          <a:xfrm>
            <a:off x="504828" y="1666902"/>
            <a:ext cx="4298011" cy="3785652"/>
          </a:xfrm>
          <a:prstGeom prst="rect">
            <a:avLst/>
          </a:prstGeom>
        </p:spPr>
        <p:txBody>
          <a:bodyPr wrap="square">
            <a:spAutoFit/>
          </a:bodyPr>
          <a:lstStyle/>
          <a:p>
            <a:pPr>
              <a:lnSpc>
                <a:spcPct val="150000"/>
              </a:lnSpc>
              <a:buClr>
                <a:schemeClr val="bg1"/>
              </a:buClr>
              <a:defRPr/>
            </a:pPr>
            <a:r>
              <a:rPr lang="zh-CN" altLang="en-US" sz="2000" dirty="0">
                <a:solidFill>
                  <a:schemeClr val="bg1"/>
                </a:solidFill>
                <a:latin typeface="微软雅黑" pitchFamily="34" charset="-122"/>
                <a:ea typeface="微软雅黑" pitchFamily="34" charset="-122"/>
                <a:cs typeface="Arial" charset="0"/>
              </a:rPr>
              <a:t>    天津大学新校区有</a:t>
            </a:r>
            <a:r>
              <a:rPr lang="en-US" altLang="zh-CN" sz="2000" dirty="0">
                <a:solidFill>
                  <a:schemeClr val="bg1"/>
                </a:solidFill>
                <a:latin typeface="微软雅黑" pitchFamily="34" charset="-122"/>
                <a:ea typeface="微软雅黑" pitchFamily="34" charset="-122"/>
                <a:cs typeface="Arial" charset="0"/>
              </a:rPr>
              <a:t>23</a:t>
            </a:r>
            <a:r>
              <a:rPr lang="zh-CN" altLang="en-US" sz="2000" dirty="0">
                <a:solidFill>
                  <a:schemeClr val="bg1"/>
                </a:solidFill>
                <a:latin typeface="微软雅黑" pitchFamily="34" charset="-122"/>
                <a:ea typeface="微软雅黑" pitchFamily="34" charset="-122"/>
                <a:cs typeface="Arial" charset="0"/>
              </a:rPr>
              <a:t>个分监控中心，</a:t>
            </a:r>
            <a:r>
              <a:rPr lang="en-US" altLang="zh-CN" sz="2000" dirty="0">
                <a:solidFill>
                  <a:schemeClr val="bg1"/>
                </a:solidFill>
                <a:latin typeface="微软雅黑" pitchFamily="34" charset="-122"/>
                <a:ea typeface="微软雅黑" pitchFamily="34" charset="-122"/>
                <a:cs typeface="Arial" charset="0"/>
              </a:rPr>
              <a:t>5</a:t>
            </a:r>
            <a:r>
              <a:rPr lang="zh-CN" altLang="en-US" sz="2000" dirty="0">
                <a:solidFill>
                  <a:schemeClr val="bg1"/>
                </a:solidFill>
                <a:latin typeface="微软雅黑" pitchFamily="34" charset="-122"/>
                <a:ea typeface="微软雅黑" pitchFamily="34" charset="-122"/>
                <a:cs typeface="Arial" charset="0"/>
              </a:rPr>
              <a:t>个校园进出口，</a:t>
            </a:r>
            <a:r>
              <a:rPr lang="en-US" altLang="zh-CN" sz="2000" dirty="0">
                <a:solidFill>
                  <a:schemeClr val="bg1"/>
                </a:solidFill>
                <a:latin typeface="微软雅黑" pitchFamily="34" charset="-122"/>
                <a:ea typeface="微软雅黑" pitchFamily="34" charset="-122"/>
                <a:cs typeface="Arial" charset="0"/>
              </a:rPr>
              <a:t>7</a:t>
            </a:r>
            <a:r>
              <a:rPr lang="zh-CN" altLang="en-US" sz="2000" dirty="0">
                <a:solidFill>
                  <a:schemeClr val="bg1"/>
                </a:solidFill>
                <a:latin typeface="微软雅黑" pitchFamily="34" charset="-122"/>
                <a:ea typeface="微软雅黑" pitchFamily="34" charset="-122"/>
                <a:cs typeface="Arial" charset="0"/>
              </a:rPr>
              <a:t>个停车场。</a:t>
            </a:r>
            <a:r>
              <a:rPr lang="en-US" altLang="zh-CN" sz="2000" dirty="0">
                <a:solidFill>
                  <a:schemeClr val="bg1"/>
                </a:solidFill>
                <a:latin typeface="微软雅黑" pitchFamily="34" charset="-122"/>
                <a:ea typeface="微软雅黑" pitchFamily="34" charset="-122"/>
                <a:cs typeface="Arial" charset="0"/>
              </a:rPr>
              <a:t>23</a:t>
            </a:r>
            <a:r>
              <a:rPr lang="zh-CN" altLang="en-US" sz="2000" dirty="0">
                <a:solidFill>
                  <a:schemeClr val="bg1"/>
                </a:solidFill>
                <a:latin typeface="微软雅黑" pitchFamily="34" charset="-122"/>
                <a:ea typeface="微软雅黑" pitchFamily="34" charset="-122"/>
                <a:cs typeface="Arial" charset="0"/>
              </a:rPr>
              <a:t>个分监控中心各有一套视频监控系统。</a:t>
            </a:r>
            <a:endParaRPr lang="en-US" altLang="zh-CN" sz="2000" dirty="0">
              <a:solidFill>
                <a:schemeClr val="bg1"/>
              </a:solidFill>
              <a:latin typeface="微软雅黑" pitchFamily="34" charset="-122"/>
              <a:ea typeface="微软雅黑" pitchFamily="34" charset="-122"/>
              <a:cs typeface="Arial" charset="0"/>
            </a:endParaRPr>
          </a:p>
          <a:p>
            <a:pPr>
              <a:lnSpc>
                <a:spcPct val="150000"/>
              </a:lnSpc>
              <a:buClr>
                <a:schemeClr val="bg1"/>
              </a:buClr>
              <a:defRPr/>
            </a:pPr>
            <a:r>
              <a:rPr lang="zh-CN" altLang="en-US" sz="2000" dirty="0">
                <a:solidFill>
                  <a:schemeClr val="bg1"/>
                </a:solidFill>
                <a:latin typeface="微软雅黑" pitchFamily="34" charset="-122"/>
                <a:ea typeface="微软雅黑" pitchFamily="34" charset="-122"/>
                <a:cs typeface="Arial" charset="0"/>
              </a:rPr>
              <a:t>     本项目建设了天地智慧校园平台分布存储与集中存储、拼接屏、紧急报警亭、</a:t>
            </a:r>
            <a:r>
              <a:rPr lang="en-US" altLang="zh-CN" sz="2000" dirty="0">
                <a:solidFill>
                  <a:schemeClr val="bg1"/>
                </a:solidFill>
                <a:latin typeface="微软雅黑" pitchFamily="34" charset="-122"/>
                <a:ea typeface="微软雅黑" pitchFamily="34" charset="-122"/>
                <a:cs typeface="Arial" charset="0"/>
              </a:rPr>
              <a:t>3D</a:t>
            </a:r>
            <a:r>
              <a:rPr lang="zh-CN" altLang="en-US" sz="2000" dirty="0">
                <a:solidFill>
                  <a:schemeClr val="bg1"/>
                </a:solidFill>
                <a:latin typeface="微软雅黑" pitchFamily="34" charset="-122"/>
                <a:ea typeface="微软雅黑" pitchFamily="34" charset="-122"/>
                <a:cs typeface="Arial" charset="0"/>
              </a:rPr>
              <a:t>电子地图、全景拼接、单兵、星卡口、等设备。</a:t>
            </a:r>
            <a:endParaRPr lang="en-US" altLang="zh-CN" sz="2000" dirty="0">
              <a:solidFill>
                <a:schemeClr val="bg1"/>
              </a:solidFill>
              <a:latin typeface="微软雅黑" pitchFamily="34" charset="-122"/>
              <a:ea typeface="微软雅黑" pitchFamily="34" charset="-122"/>
              <a:cs typeface="Arial" charset="0"/>
            </a:endParaRPr>
          </a:p>
        </p:txBody>
      </p:sp>
      <p:sp>
        <p:nvSpPr>
          <p:cNvPr id="15" name="文本框 14"/>
          <p:cNvSpPr txBox="1"/>
          <p:nvPr/>
        </p:nvSpPr>
        <p:spPr>
          <a:xfrm>
            <a:off x="847185" y="741677"/>
            <a:ext cx="361329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天大智慧校园简介</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5471097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361329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天津大学成功案例</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6158261" y="1261244"/>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6" name="矩形 25"/>
          <p:cNvSpPr/>
          <p:nvPr/>
        </p:nvSpPr>
        <p:spPr>
          <a:xfrm>
            <a:off x="6159975" y="1928783"/>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7" name="矩形 26"/>
          <p:cNvSpPr/>
          <p:nvPr/>
        </p:nvSpPr>
        <p:spPr>
          <a:xfrm>
            <a:off x="6166603" y="2632148"/>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77" y="1426148"/>
            <a:ext cx="10984027" cy="5431852"/>
          </a:xfrm>
          <a:prstGeom prst="rect">
            <a:avLst/>
          </a:prstGeom>
        </p:spPr>
      </p:pic>
      <p:sp>
        <p:nvSpPr>
          <p:cNvPr id="17" name="文本框 16"/>
          <p:cNvSpPr txBox="1"/>
          <p:nvPr/>
        </p:nvSpPr>
        <p:spPr>
          <a:xfrm>
            <a:off x="506258" y="711152"/>
            <a:ext cx="361329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综合管理</a:t>
            </a:r>
            <a:r>
              <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rPr>
              <a:t>GIS</a:t>
            </a:r>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应用</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41" y="1246557"/>
            <a:ext cx="12128859" cy="5614214"/>
          </a:xfrm>
          <a:prstGeom prst="rect">
            <a:avLst/>
          </a:prstGeom>
        </p:spPr>
      </p:pic>
    </p:spTree>
    <p:extLst>
      <p:ext uri="{BB962C8B-B14F-4D97-AF65-F5344CB8AC3E}">
        <p14:creationId xmlns:p14="http://schemas.microsoft.com/office/powerpoint/2010/main" val="85535337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361329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天津大学成功案例</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6158261" y="1261244"/>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6" name="矩形 25"/>
          <p:cNvSpPr/>
          <p:nvPr/>
        </p:nvSpPr>
        <p:spPr>
          <a:xfrm>
            <a:off x="6159975" y="1928783"/>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7" name="矩形 26"/>
          <p:cNvSpPr/>
          <p:nvPr/>
        </p:nvSpPr>
        <p:spPr>
          <a:xfrm>
            <a:off x="6166603" y="2632148"/>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28573"/>
            <a:ext cx="12191999" cy="5729427"/>
          </a:xfrm>
          <a:prstGeom prst="rect">
            <a:avLst/>
          </a:prstGeom>
        </p:spPr>
      </p:pic>
      <p:sp>
        <p:nvSpPr>
          <p:cNvPr id="17" name="文本框 16"/>
          <p:cNvSpPr txBox="1"/>
          <p:nvPr/>
        </p:nvSpPr>
        <p:spPr>
          <a:xfrm>
            <a:off x="506258" y="666908"/>
            <a:ext cx="361329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全景拼接应用</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2520210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361329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天津大学成功案例</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6158261" y="1261244"/>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6" name="矩形 25"/>
          <p:cNvSpPr/>
          <p:nvPr/>
        </p:nvSpPr>
        <p:spPr>
          <a:xfrm>
            <a:off x="6159975" y="1928783"/>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7" name="矩形 26"/>
          <p:cNvSpPr/>
          <p:nvPr/>
        </p:nvSpPr>
        <p:spPr>
          <a:xfrm>
            <a:off x="6166603" y="2632148"/>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77" y="1426148"/>
            <a:ext cx="10984027" cy="5431852"/>
          </a:xfrm>
          <a:prstGeom prst="rect">
            <a:avLst/>
          </a:prstGeom>
        </p:spPr>
      </p:pic>
      <p:sp>
        <p:nvSpPr>
          <p:cNvPr id="17" name="文本框 16"/>
          <p:cNvSpPr txBox="1"/>
          <p:nvPr/>
        </p:nvSpPr>
        <p:spPr>
          <a:xfrm>
            <a:off x="506258" y="681656"/>
            <a:ext cx="361329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智能分析应用</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19668"/>
            <a:ext cx="12192000" cy="5646920"/>
          </a:xfrm>
          <a:prstGeom prst="rect">
            <a:avLst/>
          </a:prstGeom>
        </p:spPr>
      </p:pic>
    </p:spTree>
    <p:extLst>
      <p:ext uri="{BB962C8B-B14F-4D97-AF65-F5344CB8AC3E}">
        <p14:creationId xmlns:p14="http://schemas.microsoft.com/office/powerpoint/2010/main" val="108315791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361329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天津大学成功案例</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6158261" y="1261244"/>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6" name="矩形 25"/>
          <p:cNvSpPr/>
          <p:nvPr/>
        </p:nvSpPr>
        <p:spPr>
          <a:xfrm>
            <a:off x="6159975" y="1928783"/>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7" name="矩形 26"/>
          <p:cNvSpPr/>
          <p:nvPr/>
        </p:nvSpPr>
        <p:spPr>
          <a:xfrm>
            <a:off x="6166603" y="2632148"/>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506258" y="681014"/>
            <a:ext cx="361329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车辆管理应用</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4"/>
          <a:stretch>
            <a:fillRect/>
          </a:stretch>
        </p:blipFill>
        <p:spPr>
          <a:xfrm>
            <a:off x="-18235" y="1142679"/>
            <a:ext cx="12210235" cy="5715321"/>
          </a:xfrm>
          <a:prstGeom prst="rect">
            <a:avLst/>
          </a:prstGeom>
        </p:spPr>
      </p:pic>
    </p:spTree>
    <p:extLst>
      <p:ext uri="{BB962C8B-B14F-4D97-AF65-F5344CB8AC3E}">
        <p14:creationId xmlns:p14="http://schemas.microsoft.com/office/powerpoint/2010/main" val="45400698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361329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天津大学成功案例</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6158261" y="1261244"/>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6" name="矩形 25"/>
          <p:cNvSpPr/>
          <p:nvPr/>
        </p:nvSpPr>
        <p:spPr>
          <a:xfrm>
            <a:off x="6159975" y="1928783"/>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
        <p:nvSpPr>
          <p:cNvPr id="27" name="矩形 26"/>
          <p:cNvSpPr/>
          <p:nvPr/>
        </p:nvSpPr>
        <p:spPr>
          <a:xfrm>
            <a:off x="6166603" y="2632148"/>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endParaRPr lang="zh-CN" altLang="en-US" sz="2400" b="1" dirty="0">
              <a:solidFill>
                <a:srgbClr val="41D228"/>
              </a:solidFill>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77" y="1426148"/>
            <a:ext cx="10984027" cy="5431852"/>
          </a:xfrm>
          <a:prstGeom prst="rect">
            <a:avLst/>
          </a:prstGeom>
        </p:spPr>
      </p:pic>
      <p:sp>
        <p:nvSpPr>
          <p:cNvPr id="17" name="文本框 16"/>
          <p:cNvSpPr txBox="1"/>
          <p:nvPr/>
        </p:nvSpPr>
        <p:spPr>
          <a:xfrm>
            <a:off x="506258" y="711152"/>
            <a:ext cx="361329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人脸识别应用</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5"/>
          <a:stretch>
            <a:fillRect/>
          </a:stretch>
        </p:blipFill>
        <p:spPr>
          <a:xfrm>
            <a:off x="-18235" y="1261245"/>
            <a:ext cx="12210235" cy="6157194"/>
          </a:xfrm>
          <a:prstGeom prst="rect">
            <a:avLst/>
          </a:prstGeom>
        </p:spPr>
      </p:pic>
    </p:spTree>
    <p:extLst>
      <p:ext uri="{BB962C8B-B14F-4D97-AF65-F5344CB8AC3E}">
        <p14:creationId xmlns:p14="http://schemas.microsoft.com/office/powerpoint/2010/main" val="653512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35" y="1216009"/>
            <a:ext cx="8516776" cy="5677850"/>
          </a:xfrm>
          <a:prstGeom prst="parallelogram">
            <a:avLst>
              <a:gd name="adj" fmla="val 0"/>
            </a:avLst>
          </a:prstGeom>
        </p:spPr>
      </p:pic>
      <p:grpSp>
        <p:nvGrpSpPr>
          <p:cNvPr id="3" name="组合 2"/>
          <p:cNvGrpSpPr/>
          <p:nvPr/>
        </p:nvGrpSpPr>
        <p:grpSpPr>
          <a:xfrm>
            <a:off x="-18235" y="491371"/>
            <a:ext cx="11869753" cy="479581"/>
            <a:chOff x="-13648" y="466801"/>
            <a:chExt cx="11869753" cy="479581"/>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5" name="文本框 4"/>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校园安保主要需求</a:t>
              </a:r>
              <a:endParaRPr lang="en-US" altLang="zh-CN" sz="2400" b="1" dirty="0">
                <a:latin typeface="微软雅黑" panose="020B0503020204020204" pitchFamily="34" charset="-122"/>
                <a:ea typeface="微软雅黑" panose="020B0503020204020204" pitchFamily="34" charset="-122"/>
              </a:endParaRPr>
            </a:p>
          </p:txBody>
        </p:sp>
        <p:cxnSp>
          <p:nvCxnSpPr>
            <p:cNvPr id="6" name="直接连接符 5"/>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7" name="平行四边形 6"/>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8" name="平行四边形 7"/>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流程图: 手动输入 12"/>
          <p:cNvSpPr/>
          <p:nvPr/>
        </p:nvSpPr>
        <p:spPr>
          <a:xfrm rot="16200000">
            <a:off x="5266759" y="-31387"/>
            <a:ext cx="5674674" cy="8175815"/>
          </a:xfrm>
          <a:prstGeom prst="flowChartManualInput">
            <a:avLst/>
          </a:prstGeom>
          <a:solidFill>
            <a:schemeClr val="tx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a:spLocks noChangeAspect="1"/>
          </p:cNvSpPr>
          <p:nvPr/>
        </p:nvSpPr>
        <p:spPr>
          <a:xfrm>
            <a:off x="4034425" y="2289329"/>
            <a:ext cx="828000" cy="828000"/>
          </a:xfrm>
          <a:prstGeom prst="ellipse">
            <a:avLst/>
          </a:prstGeom>
          <a:solidFill>
            <a:srgbClr val="41D329">
              <a:alpha val="63000"/>
            </a:srgbClr>
          </a:solidFill>
          <a:ln w="38100">
            <a:solidFill>
              <a:srgbClr val="22E6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latin typeface="微软雅黑" panose="020B0503020204020204" pitchFamily="34" charset="-122"/>
                <a:ea typeface="微软雅黑" panose="020B0503020204020204" pitchFamily="34" charset="-122"/>
              </a:rPr>
              <a:t>1</a:t>
            </a:r>
            <a:endParaRPr lang="zh-CN" altLang="en-US" sz="4000" b="1" dirty="0">
              <a:latin typeface="微软雅黑" panose="020B0503020204020204" pitchFamily="34" charset="-122"/>
              <a:ea typeface="微软雅黑" panose="020B0503020204020204" pitchFamily="34" charset="-122"/>
            </a:endParaRPr>
          </a:p>
        </p:txBody>
      </p:sp>
      <p:sp>
        <p:nvSpPr>
          <p:cNvPr id="22" name="椭圆 21"/>
          <p:cNvSpPr>
            <a:spLocks noChangeAspect="1"/>
          </p:cNvSpPr>
          <p:nvPr/>
        </p:nvSpPr>
        <p:spPr>
          <a:xfrm>
            <a:off x="4432543" y="3431330"/>
            <a:ext cx="828000" cy="828000"/>
          </a:xfrm>
          <a:prstGeom prst="ellipse">
            <a:avLst/>
          </a:prstGeom>
          <a:solidFill>
            <a:srgbClr val="41D329">
              <a:alpha val="63000"/>
            </a:srgbClr>
          </a:solidFill>
          <a:ln w="38100">
            <a:solidFill>
              <a:srgbClr val="22E6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a:latin typeface="微软雅黑" panose="020B0503020204020204" pitchFamily="34" charset="-122"/>
                <a:ea typeface="微软雅黑" panose="020B0503020204020204" pitchFamily="34" charset="-122"/>
              </a:rPr>
              <a:t>2</a:t>
            </a:r>
            <a:endParaRPr lang="zh-CN" altLang="en-US" sz="4000" dirty="0">
              <a:latin typeface="微软雅黑" panose="020B0503020204020204" pitchFamily="34" charset="-122"/>
              <a:ea typeface="微软雅黑" panose="020B0503020204020204" pitchFamily="34" charset="-122"/>
            </a:endParaRPr>
          </a:p>
        </p:txBody>
      </p:sp>
      <p:sp>
        <p:nvSpPr>
          <p:cNvPr id="23" name="椭圆 22"/>
          <p:cNvSpPr>
            <a:spLocks noChangeAspect="1"/>
          </p:cNvSpPr>
          <p:nvPr/>
        </p:nvSpPr>
        <p:spPr>
          <a:xfrm>
            <a:off x="4760455" y="4648352"/>
            <a:ext cx="828000" cy="828000"/>
          </a:xfrm>
          <a:prstGeom prst="ellipse">
            <a:avLst/>
          </a:prstGeom>
          <a:solidFill>
            <a:srgbClr val="41D329">
              <a:alpha val="63000"/>
            </a:srgbClr>
          </a:solidFill>
          <a:ln w="38100">
            <a:solidFill>
              <a:srgbClr val="22E6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a:latin typeface="微软雅黑" panose="020B0503020204020204" pitchFamily="34" charset="-122"/>
                <a:ea typeface="微软雅黑" panose="020B0503020204020204" pitchFamily="34" charset="-122"/>
              </a:rPr>
              <a:t>3</a:t>
            </a:r>
            <a:endParaRPr lang="zh-CN" altLang="en-US" sz="4000" dirty="0">
              <a:latin typeface="微软雅黑" panose="020B0503020204020204" pitchFamily="34" charset="-122"/>
              <a:ea typeface="微软雅黑" panose="020B0503020204020204" pitchFamily="34" charset="-122"/>
            </a:endParaRPr>
          </a:p>
        </p:txBody>
      </p:sp>
      <p:sp>
        <p:nvSpPr>
          <p:cNvPr id="26" name="矩形 25"/>
          <p:cNvSpPr/>
          <p:nvPr/>
        </p:nvSpPr>
        <p:spPr>
          <a:xfrm>
            <a:off x="4893559" y="2400789"/>
            <a:ext cx="5358311" cy="584775"/>
          </a:xfrm>
          <a:prstGeom prst="rect">
            <a:avLst/>
          </a:prstGeom>
          <a:ln>
            <a:noFill/>
          </a:ln>
        </p:spPr>
        <p:txBody>
          <a:bodyPr wrap="square">
            <a:spAutoFit/>
          </a:bodyPr>
          <a:lstStyle/>
          <a:p>
            <a:pPr algn="ctr"/>
            <a:r>
              <a:rPr lang="zh-CN" altLang="en-US" sz="3200" dirty="0">
                <a:solidFill>
                  <a:schemeClr val="bg1"/>
                </a:solidFill>
                <a:latin typeface="微软雅黑" panose="020B0503020204020204" pitchFamily="34" charset="-122"/>
                <a:ea typeface="微软雅黑" panose="020B0503020204020204" pitchFamily="34" charset="-122"/>
              </a:rPr>
              <a:t>校园偷盗事件防范与处理</a:t>
            </a:r>
            <a:endParaRPr lang="en-US" altLang="zh-CN" sz="3200" dirty="0">
              <a:solidFill>
                <a:schemeClr val="bg1"/>
              </a:solidFill>
              <a:latin typeface="微软雅黑" panose="020B0503020204020204" pitchFamily="34" charset="-122"/>
              <a:ea typeface="微软雅黑" panose="020B0503020204020204" pitchFamily="34" charset="-122"/>
            </a:endParaRPr>
          </a:p>
        </p:txBody>
      </p:sp>
      <p:sp>
        <p:nvSpPr>
          <p:cNvPr id="27" name="矩形 26"/>
          <p:cNvSpPr/>
          <p:nvPr/>
        </p:nvSpPr>
        <p:spPr>
          <a:xfrm>
            <a:off x="5260543" y="3518600"/>
            <a:ext cx="4475128" cy="584775"/>
          </a:xfrm>
          <a:prstGeom prst="rect">
            <a:avLst/>
          </a:prstGeom>
          <a:ln>
            <a:noFill/>
          </a:ln>
        </p:spPr>
        <p:txBody>
          <a:bodyPr wrap="square">
            <a:spAutoFit/>
          </a:bodyPr>
          <a:lstStyle/>
          <a:p>
            <a:pPr eaLnBrk="0" hangingPunct="0">
              <a:defRPr/>
            </a:pPr>
            <a:r>
              <a:rPr lang="zh-CN" altLang="en-US" sz="3200" dirty="0">
                <a:solidFill>
                  <a:schemeClr val="bg1"/>
                </a:solidFill>
                <a:latin typeface="微软雅黑" panose="020B0503020204020204" pitchFamily="34" charset="-122"/>
                <a:ea typeface="微软雅黑" panose="020B0503020204020204" pitchFamily="34" charset="-122"/>
              </a:rPr>
              <a:t>   消防安全保障</a:t>
            </a:r>
            <a:endParaRPr lang="en-US" altLang="zh-CN" sz="3200" dirty="0">
              <a:solidFill>
                <a:schemeClr val="bg1"/>
              </a:solidFill>
              <a:latin typeface="微软雅黑" panose="020B0503020204020204" pitchFamily="34" charset="-122"/>
              <a:ea typeface="微软雅黑" panose="020B0503020204020204" pitchFamily="34" charset="-122"/>
            </a:endParaRPr>
          </a:p>
        </p:txBody>
      </p:sp>
      <p:sp>
        <p:nvSpPr>
          <p:cNvPr id="28" name="矩形 27"/>
          <p:cNvSpPr/>
          <p:nvPr/>
        </p:nvSpPr>
        <p:spPr>
          <a:xfrm>
            <a:off x="5431169" y="4769964"/>
            <a:ext cx="5477252" cy="584775"/>
          </a:xfrm>
          <a:prstGeom prst="rect">
            <a:avLst/>
          </a:prstGeom>
          <a:ln>
            <a:noFill/>
          </a:ln>
        </p:spPr>
        <p:txBody>
          <a:bodyPr wrap="squar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     校内食品安全</a:t>
            </a:r>
            <a:endParaRPr lang="en-US" altLang="zh-CN" sz="32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1088061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18235" y="143641"/>
            <a:ext cx="11869753" cy="461667"/>
            <a:chOff x="-13648" y="466801"/>
            <a:chExt cx="11869753" cy="461667"/>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cxnSp>
          <p:nvCxnSpPr>
            <p:cNvPr id="62" name="直接连接符 61"/>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63" name="平行四边形 62"/>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74" name="平行四边形 73"/>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平行四边形 81"/>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29638" y="143640"/>
            <a:ext cx="3613295" cy="461665"/>
          </a:xfrm>
          <a:prstGeom prst="rect">
            <a:avLst/>
          </a:prstGeom>
          <a:noFill/>
        </p:spPr>
        <p:txBody>
          <a:bodyPr wrap="square" rtlCol="0">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智慧校园成功案例</a:t>
            </a:r>
            <a:endParaRPr lang="en-US" altLang="zh-CN" sz="2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3" name="矩形 12"/>
          <p:cNvSpPr/>
          <p:nvPr/>
        </p:nvSpPr>
        <p:spPr>
          <a:xfrm>
            <a:off x="1341976" y="1326937"/>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zh-CN" altLang="en-US" sz="2400" b="1" dirty="0">
                <a:solidFill>
                  <a:srgbClr val="41D228"/>
                </a:solidFill>
                <a:latin typeface="微软雅黑" panose="020B0503020204020204" pitchFamily="34" charset="-122"/>
                <a:ea typeface="微软雅黑" panose="020B0503020204020204" pitchFamily="34" charset="-122"/>
              </a:rPr>
              <a:t>天津大学</a:t>
            </a:r>
          </a:p>
        </p:txBody>
      </p:sp>
      <p:sp>
        <p:nvSpPr>
          <p:cNvPr id="16" name="矩形 15"/>
          <p:cNvSpPr/>
          <p:nvPr/>
        </p:nvSpPr>
        <p:spPr>
          <a:xfrm>
            <a:off x="1348605" y="2682095"/>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zh-CN" altLang="en-US" sz="2400" b="1" dirty="0">
                <a:solidFill>
                  <a:srgbClr val="41D228"/>
                </a:solidFill>
                <a:latin typeface="微软雅黑" panose="020B0503020204020204" pitchFamily="34" charset="-122"/>
                <a:ea typeface="微软雅黑" panose="020B0503020204020204" pitchFamily="34" charset="-122"/>
              </a:rPr>
              <a:t>天津工业大学</a:t>
            </a:r>
          </a:p>
        </p:txBody>
      </p:sp>
      <p:sp>
        <p:nvSpPr>
          <p:cNvPr id="23" name="矩形 22"/>
          <p:cNvSpPr/>
          <p:nvPr/>
        </p:nvSpPr>
        <p:spPr>
          <a:xfrm>
            <a:off x="1341977" y="3403727"/>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zh-CN" altLang="en-US" sz="2400" b="1" dirty="0">
                <a:solidFill>
                  <a:srgbClr val="41D228"/>
                </a:solidFill>
                <a:latin typeface="微软雅黑" panose="020B0503020204020204" pitchFamily="34" charset="-122"/>
                <a:ea typeface="微软雅黑" panose="020B0503020204020204" pitchFamily="34" charset="-122"/>
              </a:rPr>
              <a:t>武汉科技大学</a:t>
            </a:r>
          </a:p>
        </p:txBody>
      </p:sp>
      <p:sp>
        <p:nvSpPr>
          <p:cNvPr id="24" name="矩形 23"/>
          <p:cNvSpPr/>
          <p:nvPr/>
        </p:nvSpPr>
        <p:spPr>
          <a:xfrm>
            <a:off x="1343691" y="4056518"/>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zh-CN" altLang="en-US" sz="2400" b="1" dirty="0">
                <a:solidFill>
                  <a:srgbClr val="41D228"/>
                </a:solidFill>
                <a:latin typeface="微软雅黑" panose="020B0503020204020204" pitchFamily="34" charset="-122"/>
                <a:ea typeface="微软雅黑" panose="020B0503020204020204" pitchFamily="34" charset="-122"/>
              </a:rPr>
              <a:t>中国科学技术大学</a:t>
            </a:r>
          </a:p>
        </p:txBody>
      </p:sp>
      <p:sp>
        <p:nvSpPr>
          <p:cNvPr id="25" name="矩形 24"/>
          <p:cNvSpPr/>
          <p:nvPr/>
        </p:nvSpPr>
        <p:spPr>
          <a:xfrm>
            <a:off x="6158261" y="1261244"/>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zh-CN" altLang="en-US" sz="2400" b="1" dirty="0">
                <a:solidFill>
                  <a:srgbClr val="41D228"/>
                </a:solidFill>
                <a:latin typeface="微软雅黑" panose="020B0503020204020204" pitchFamily="34" charset="-122"/>
                <a:ea typeface="微软雅黑" panose="020B0503020204020204" pitchFamily="34" charset="-122"/>
              </a:rPr>
              <a:t>大连海事大学</a:t>
            </a:r>
          </a:p>
        </p:txBody>
      </p:sp>
      <p:sp>
        <p:nvSpPr>
          <p:cNvPr id="26" name="矩形 25"/>
          <p:cNvSpPr/>
          <p:nvPr/>
        </p:nvSpPr>
        <p:spPr>
          <a:xfrm>
            <a:off x="6159975" y="1928783"/>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zh-CN" altLang="en-US" sz="2400" b="1" dirty="0">
                <a:solidFill>
                  <a:srgbClr val="41D228"/>
                </a:solidFill>
                <a:latin typeface="微软雅黑" panose="020B0503020204020204" pitchFamily="34" charset="-122"/>
                <a:ea typeface="微软雅黑" panose="020B0503020204020204" pitchFamily="34" charset="-122"/>
              </a:rPr>
              <a:t>内蒙古科技大学</a:t>
            </a:r>
          </a:p>
        </p:txBody>
      </p:sp>
      <p:sp>
        <p:nvSpPr>
          <p:cNvPr id="27" name="矩形 26"/>
          <p:cNvSpPr/>
          <p:nvPr/>
        </p:nvSpPr>
        <p:spPr>
          <a:xfrm>
            <a:off x="6166603" y="2632148"/>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zh-CN" altLang="en-US" sz="2400" b="1" dirty="0">
                <a:solidFill>
                  <a:srgbClr val="41D228"/>
                </a:solidFill>
                <a:latin typeface="微软雅黑" panose="020B0503020204020204" pitchFamily="34" charset="-122"/>
                <a:ea typeface="微软雅黑" panose="020B0503020204020204" pitchFamily="34" charset="-122"/>
              </a:rPr>
              <a:t>解放军外国语学院</a:t>
            </a:r>
          </a:p>
        </p:txBody>
      </p:sp>
      <p:sp>
        <p:nvSpPr>
          <p:cNvPr id="28" name="矩形 27"/>
          <p:cNvSpPr/>
          <p:nvPr/>
        </p:nvSpPr>
        <p:spPr>
          <a:xfrm>
            <a:off x="6168317" y="3299687"/>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zh-CN" altLang="en-US" sz="2400" b="1" dirty="0">
                <a:solidFill>
                  <a:srgbClr val="41D228"/>
                </a:solidFill>
                <a:latin typeface="微软雅黑" panose="020B0503020204020204" pitchFamily="34" charset="-122"/>
                <a:ea typeface="微软雅黑" panose="020B0503020204020204" pitchFamily="34" charset="-122"/>
              </a:rPr>
              <a:t>沈阳理工大学</a:t>
            </a:r>
          </a:p>
        </p:txBody>
      </p:sp>
      <p:sp>
        <p:nvSpPr>
          <p:cNvPr id="29" name="矩形 28"/>
          <p:cNvSpPr/>
          <p:nvPr/>
        </p:nvSpPr>
        <p:spPr>
          <a:xfrm>
            <a:off x="1348605" y="1960463"/>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zh-CN" altLang="en-US" sz="2400" b="1" dirty="0">
                <a:solidFill>
                  <a:srgbClr val="41D228"/>
                </a:solidFill>
                <a:latin typeface="微软雅黑" panose="020B0503020204020204" pitchFamily="34" charset="-122"/>
                <a:ea typeface="微软雅黑" panose="020B0503020204020204" pitchFamily="34" charset="-122"/>
              </a:rPr>
              <a:t>南开大学</a:t>
            </a:r>
          </a:p>
        </p:txBody>
      </p:sp>
      <p:sp>
        <p:nvSpPr>
          <p:cNvPr id="30" name="矩形 29"/>
          <p:cNvSpPr/>
          <p:nvPr/>
        </p:nvSpPr>
        <p:spPr>
          <a:xfrm>
            <a:off x="6158260" y="4071266"/>
            <a:ext cx="4083553" cy="982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en-US" altLang="zh-CN" sz="2400" b="1" dirty="0">
                <a:solidFill>
                  <a:srgbClr val="41D228"/>
                </a:solidFill>
                <a:latin typeface="微软雅黑" panose="020B0503020204020204" pitchFamily="34" charset="-122"/>
                <a:ea typeface="微软雅黑" panose="020B0503020204020204" pitchFamily="34" charset="-122"/>
              </a:rPr>
              <a:t>……</a:t>
            </a:r>
            <a:endParaRPr lang="zh-CN" altLang="en-US" sz="2400" b="1" dirty="0">
              <a:solidFill>
                <a:srgbClr val="41D228"/>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19548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6729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8235" y="491371"/>
            <a:ext cx="11869753" cy="479581"/>
            <a:chOff x="-13648" y="466801"/>
            <a:chExt cx="11869753" cy="479581"/>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6458" y="467043"/>
              <a:ext cx="1599647" cy="461423"/>
            </a:xfrm>
            <a:prstGeom prst="rect">
              <a:avLst/>
            </a:prstGeom>
          </p:spPr>
        </p:pic>
        <p:sp>
          <p:nvSpPr>
            <p:cNvPr id="5" name="文本框 4"/>
            <p:cNvSpPr txBox="1"/>
            <p:nvPr/>
          </p:nvSpPr>
          <p:spPr>
            <a:xfrm>
              <a:off x="1221694" y="484717"/>
              <a:ext cx="4056887"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高校建设现状分析</a:t>
              </a:r>
              <a:endParaRPr lang="en-US" altLang="zh-CN" sz="2400" b="1" dirty="0">
                <a:latin typeface="微软雅黑" panose="020B0503020204020204" pitchFamily="34" charset="-122"/>
                <a:ea typeface="微软雅黑" panose="020B0503020204020204" pitchFamily="34" charset="-122"/>
              </a:endParaRPr>
            </a:p>
          </p:txBody>
        </p:sp>
        <p:cxnSp>
          <p:nvCxnSpPr>
            <p:cNvPr id="6" name="直接连接符 5"/>
            <p:cNvCxnSpPr/>
            <p:nvPr/>
          </p:nvCxnSpPr>
          <p:spPr>
            <a:xfrm>
              <a:off x="-13648" y="928468"/>
              <a:ext cx="5063630" cy="0"/>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7" name="平行四边形 6"/>
            <p:cNvSpPr/>
            <p:nvPr/>
          </p:nvSpPr>
          <p:spPr>
            <a:xfrm>
              <a:off x="67728" y="466802"/>
              <a:ext cx="521980" cy="461665"/>
            </a:xfrm>
            <a:prstGeom prst="parallelogram">
              <a:avLst>
                <a:gd name="adj" fmla="val 46607"/>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25000" dirty="0"/>
            </a:p>
          </p:txBody>
        </p:sp>
        <p:sp>
          <p:nvSpPr>
            <p:cNvPr id="8" name="平行四边形 7"/>
            <p:cNvSpPr/>
            <p:nvPr/>
          </p:nvSpPr>
          <p:spPr>
            <a:xfrm>
              <a:off x="510845" y="466801"/>
              <a:ext cx="368196" cy="461665"/>
            </a:xfrm>
            <a:prstGeom prst="parallelogram">
              <a:avLst>
                <a:gd name="adj" fmla="val 56442"/>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p:nvSpPr>
          <p:spPr>
            <a:xfrm>
              <a:off x="800326" y="466801"/>
              <a:ext cx="297847" cy="461665"/>
            </a:xfrm>
            <a:prstGeom prst="parallelogram">
              <a:avLst>
                <a:gd name="adj" fmla="val 68124"/>
              </a:avLst>
            </a:prstGeom>
            <a:solidFill>
              <a:srgbClr val="41D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35" y="1396786"/>
            <a:ext cx="12210235" cy="4366291"/>
          </a:xfrm>
          <a:prstGeom prst="rect">
            <a:avLst/>
          </a:prstGeom>
        </p:spPr>
      </p:pic>
      <p:sp>
        <p:nvSpPr>
          <p:cNvPr id="21" name="矩形 20"/>
          <p:cNvSpPr/>
          <p:nvPr/>
        </p:nvSpPr>
        <p:spPr>
          <a:xfrm>
            <a:off x="0" y="1396786"/>
            <a:ext cx="4823012" cy="4366292"/>
          </a:xfrm>
          <a:prstGeom prst="rect">
            <a:avLst/>
          </a:prstGeom>
          <a:solidFill>
            <a:srgbClr val="6C6B6B">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bg1"/>
              </a:solidFill>
            </a:endParaRPr>
          </a:p>
        </p:txBody>
      </p:sp>
      <p:sp>
        <p:nvSpPr>
          <p:cNvPr id="22" name="矩形 21"/>
          <p:cNvSpPr/>
          <p:nvPr/>
        </p:nvSpPr>
        <p:spPr>
          <a:xfrm>
            <a:off x="518830" y="1637408"/>
            <a:ext cx="4069442" cy="3785652"/>
          </a:xfrm>
          <a:prstGeom prst="rect">
            <a:avLst/>
          </a:prstGeom>
        </p:spPr>
        <p:txBody>
          <a:bodyPr wrap="square">
            <a:spAutoFit/>
          </a:bodyPr>
          <a:lstStyle/>
          <a:p>
            <a:pPr marL="342900" indent="-342900">
              <a:lnSpc>
                <a:spcPct val="150000"/>
              </a:lnSpc>
              <a:buClr>
                <a:schemeClr val="bg1"/>
              </a:buClr>
              <a:buFont typeface="Wingdings" panose="05000000000000000000" pitchFamily="2" charset="2"/>
              <a:buChar char="Ø"/>
              <a:defRPr/>
            </a:pPr>
            <a:r>
              <a:rPr kumimoji="1" lang="zh-CN" altLang="en-US" sz="3200" dirty="0">
                <a:solidFill>
                  <a:schemeClr val="bg1"/>
                </a:solidFill>
                <a:latin typeface="微软雅黑" panose="020B0503020204020204" pitchFamily="34" charset="-122"/>
                <a:ea typeface="微软雅黑" panose="020B0503020204020204" pitchFamily="34" charset="-122"/>
              </a:rPr>
              <a:t>技术防范水平低</a:t>
            </a:r>
            <a:endParaRPr kumimoji="1" lang="en-US" altLang="ko-KR" sz="3200" dirty="0">
              <a:solidFill>
                <a:schemeClr val="bg1"/>
              </a:solidFill>
              <a:latin typeface="微软雅黑" panose="020B0503020204020204" pitchFamily="34" charset="-122"/>
              <a:ea typeface="微软雅黑" panose="020B0503020204020204" pitchFamily="34" charset="-122"/>
            </a:endParaRPr>
          </a:p>
          <a:p>
            <a:pPr marL="342900" indent="-342900">
              <a:lnSpc>
                <a:spcPct val="150000"/>
              </a:lnSpc>
              <a:buClr>
                <a:schemeClr val="bg1"/>
              </a:buClr>
              <a:buFont typeface="Wingdings" panose="05000000000000000000" pitchFamily="2" charset="2"/>
              <a:buChar char="Ø"/>
              <a:defRPr/>
            </a:pPr>
            <a:r>
              <a:rPr lang="zh-CN" altLang="en-US" sz="3200" dirty="0">
                <a:solidFill>
                  <a:schemeClr val="bg1"/>
                </a:solidFill>
                <a:latin typeface="微软雅黑" pitchFamily="34" charset="-122"/>
                <a:ea typeface="微软雅黑" pitchFamily="34" charset="-122"/>
              </a:rPr>
              <a:t>重点视频不清晰</a:t>
            </a:r>
            <a:endParaRPr lang="en-US" altLang="zh-CN" sz="3200" dirty="0">
              <a:solidFill>
                <a:schemeClr val="bg1"/>
              </a:solidFill>
              <a:latin typeface="微软雅黑" pitchFamily="34" charset="-122"/>
              <a:ea typeface="微软雅黑" pitchFamily="34" charset="-122"/>
            </a:endParaRPr>
          </a:p>
          <a:p>
            <a:pPr marL="342900" indent="-342900" defTabSz="1219170">
              <a:lnSpc>
                <a:spcPct val="150000"/>
              </a:lnSpc>
              <a:buClr>
                <a:schemeClr val="bg1"/>
              </a:buClr>
              <a:buFont typeface="Wingdings" panose="05000000000000000000" pitchFamily="2" charset="2"/>
              <a:buChar char="Ø"/>
              <a:defRPr/>
            </a:pPr>
            <a:r>
              <a:rPr lang="zh-CN" altLang="en-US" sz="3200" dirty="0">
                <a:solidFill>
                  <a:schemeClr val="bg1"/>
                </a:solidFill>
                <a:latin typeface="微软雅黑" pitchFamily="34" charset="-122"/>
                <a:ea typeface="微软雅黑" pitchFamily="34" charset="-122"/>
              </a:rPr>
              <a:t>系统分散孤立</a:t>
            </a:r>
            <a:endParaRPr lang="en-US" altLang="zh-CN" sz="3200" dirty="0">
              <a:solidFill>
                <a:schemeClr val="bg1"/>
              </a:solidFill>
              <a:latin typeface="微软雅黑" pitchFamily="34" charset="-122"/>
              <a:ea typeface="微软雅黑" pitchFamily="34" charset="-122"/>
            </a:endParaRPr>
          </a:p>
          <a:p>
            <a:pPr marL="342900" indent="-342900" defTabSz="1219170">
              <a:lnSpc>
                <a:spcPct val="150000"/>
              </a:lnSpc>
              <a:buClr>
                <a:schemeClr val="bg1"/>
              </a:buClr>
              <a:buFont typeface="Wingdings" panose="05000000000000000000" pitchFamily="2" charset="2"/>
              <a:buChar char="Ø"/>
              <a:defRPr/>
            </a:pPr>
            <a:r>
              <a:rPr lang="zh-CN" altLang="en-US" sz="3200" dirty="0">
                <a:solidFill>
                  <a:schemeClr val="bg1"/>
                </a:solidFill>
                <a:latin typeface="微软雅黑" pitchFamily="34" charset="-122"/>
                <a:ea typeface="微软雅黑" pitchFamily="34" charset="-122"/>
              </a:rPr>
              <a:t>存储可靠性低</a:t>
            </a:r>
            <a:endParaRPr lang="en-US" altLang="zh-CN" sz="3200" dirty="0">
              <a:solidFill>
                <a:schemeClr val="bg1"/>
              </a:solidFill>
              <a:latin typeface="微软雅黑" pitchFamily="34" charset="-122"/>
              <a:ea typeface="微软雅黑" pitchFamily="34" charset="-122"/>
            </a:endParaRPr>
          </a:p>
          <a:p>
            <a:pPr marL="342900" indent="-342900">
              <a:lnSpc>
                <a:spcPct val="150000"/>
              </a:lnSpc>
              <a:buClr>
                <a:schemeClr val="bg1"/>
              </a:buClr>
              <a:buFont typeface="Wingdings" panose="05000000000000000000" pitchFamily="2" charset="2"/>
              <a:buChar char="Ø"/>
            </a:pPr>
            <a:r>
              <a:rPr lang="zh-CN" altLang="en-US" sz="3200" dirty="0">
                <a:solidFill>
                  <a:schemeClr val="bg1"/>
                </a:solidFill>
                <a:latin typeface="微软雅黑" pitchFamily="34" charset="-122"/>
                <a:ea typeface="微软雅黑" pitchFamily="34" charset="-122"/>
                <a:cs typeface="Arial" charset="0"/>
              </a:rPr>
              <a:t>缺乏统一联动指挥</a:t>
            </a:r>
            <a:endParaRPr lang="en-US" altLang="zh-CN" sz="3200" dirty="0">
              <a:solidFill>
                <a:schemeClr val="bg1"/>
              </a:solidFill>
              <a:latin typeface="微软雅黑" pitchFamily="34" charset="-122"/>
              <a:ea typeface="微软雅黑" pitchFamily="34" charset="-122"/>
              <a:cs typeface="Arial" charset="0"/>
            </a:endParaRPr>
          </a:p>
        </p:txBody>
      </p:sp>
    </p:spTree>
    <p:extLst>
      <p:ext uri="{BB962C8B-B14F-4D97-AF65-F5344CB8AC3E}">
        <p14:creationId xmlns:p14="http://schemas.microsoft.com/office/powerpoint/2010/main" val="35677484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91656"/>
          </a:xfrm>
          <a:prstGeom prst="rect">
            <a:avLst/>
          </a:prstGeom>
        </p:spPr>
      </p:pic>
      <p:sp>
        <p:nvSpPr>
          <p:cNvPr id="8" name="矩形 7"/>
          <p:cNvSpPr/>
          <p:nvPr/>
        </p:nvSpPr>
        <p:spPr>
          <a:xfrm>
            <a:off x="0" y="0"/>
            <a:ext cx="12192000" cy="6858000"/>
          </a:xfrm>
          <a:prstGeom prst="rect">
            <a:avLst/>
          </a:prstGeom>
          <a:gradFill>
            <a:gsLst>
              <a:gs pos="0">
                <a:schemeClr val="tx1">
                  <a:alpha val="25000"/>
                </a:schemeClr>
              </a:gs>
              <a:gs pos="89000">
                <a:schemeClr val="tx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等腰三角形 5"/>
          <p:cNvSpPr/>
          <p:nvPr/>
        </p:nvSpPr>
        <p:spPr>
          <a:xfrm rot="16200000">
            <a:off x="6198398" y="2679794"/>
            <a:ext cx="3502686" cy="8484518"/>
          </a:xfrm>
          <a:prstGeom prst="triangle">
            <a:avLst>
              <a:gd name="adj" fmla="val 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等腰三角形 4"/>
          <p:cNvSpPr/>
          <p:nvPr/>
        </p:nvSpPr>
        <p:spPr>
          <a:xfrm rot="5400000">
            <a:off x="3542672" y="-7709957"/>
            <a:ext cx="5106656" cy="12192000"/>
          </a:xfrm>
          <a:prstGeom prst="triangle">
            <a:avLst>
              <a:gd name="adj" fmla="val 0"/>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 name="椭圆 19"/>
          <p:cNvSpPr/>
          <p:nvPr/>
        </p:nvSpPr>
        <p:spPr>
          <a:xfrm>
            <a:off x="4212474" y="3081451"/>
            <a:ext cx="1639652" cy="1527300"/>
          </a:xfrm>
          <a:prstGeom prst="ellipse">
            <a:avLst/>
          </a:prstGeom>
          <a:gradFill>
            <a:gsLst>
              <a:gs pos="20000">
                <a:srgbClr val="41D329"/>
              </a:gs>
              <a:gs pos="31000">
                <a:srgbClr val="64CAEA">
                  <a:alpha val="69804"/>
                </a:srgbClr>
              </a:gs>
              <a:gs pos="63000">
                <a:schemeClr val="accent1">
                  <a:lumMod val="20000"/>
                  <a:lumOff val="80000"/>
                  <a:alpha val="0"/>
                </a:schemeClr>
              </a:gs>
            </a:gsLst>
            <a:path path="shape">
              <a:fillToRect l="50000" t="50000" r="50000" b="50000"/>
            </a:path>
          </a:gradFill>
          <a:ln>
            <a:noFill/>
          </a:ln>
          <a:effectLst>
            <a:glow rad="127000">
              <a:srgbClr val="5D552C">
                <a:alpha val="4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2116184" y="1700652"/>
            <a:ext cx="10398034" cy="2156903"/>
            <a:chOff x="4018617" y="3421064"/>
            <a:chExt cx="7636608" cy="1699805"/>
          </a:xfrm>
          <a:effectLst>
            <a:reflection blurRad="6350" stA="50000" endA="300" endPos="90000" dir="5400000" sy="-100000" algn="bl" rotWithShape="0"/>
          </a:effectLst>
        </p:grpSpPr>
        <p:sp>
          <p:nvSpPr>
            <p:cNvPr id="17" name="椭圆 16"/>
            <p:cNvSpPr/>
            <p:nvPr/>
          </p:nvSpPr>
          <p:spPr>
            <a:xfrm>
              <a:off x="5212892" y="3421064"/>
              <a:ext cx="835992" cy="83599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p>
          </p:txBody>
        </p:sp>
        <p:sp>
          <p:nvSpPr>
            <p:cNvPr id="19" name="文本框 18"/>
            <p:cNvSpPr txBox="1"/>
            <p:nvPr/>
          </p:nvSpPr>
          <p:spPr>
            <a:xfrm rot="21388862">
              <a:off x="4018617" y="3980877"/>
              <a:ext cx="7636608" cy="1139992"/>
            </a:xfrm>
            <a:prstGeom prst="rect">
              <a:avLst/>
            </a:prstGeom>
            <a:noFill/>
            <a:scene3d>
              <a:camera prst="perspectiveContrastingRightFacing"/>
              <a:lightRig rig="threePt" dir="t"/>
            </a:scene3d>
          </p:spPr>
          <p:txBody>
            <a:bodyPr wrap="square" rtlCol="0">
              <a:spAutoFit/>
            </a:bodyPr>
            <a:lstStyle/>
            <a:p>
              <a:r>
                <a:rPr lang="zh-CN" altLang="en-US" sz="8800" b="1" dirty="0">
                  <a:solidFill>
                    <a:srgbClr val="00FF00"/>
                  </a:solidFill>
                  <a:latin typeface="微软雅黑" panose="020B0503020204020204" pitchFamily="34" charset="-122"/>
                  <a:ea typeface="微软雅黑" panose="020B0503020204020204" pitchFamily="34" charset="-122"/>
                  <a:cs typeface="经典细隶书简" panose="02010609000101010101" pitchFamily="49" charset="-122"/>
                </a:rPr>
                <a:t>慧智</a:t>
              </a:r>
              <a:r>
                <a:rPr lang="zh-CN" altLang="en-US" sz="8800" dirty="0">
                  <a:solidFill>
                    <a:schemeClr val="bg1"/>
                  </a:solidFill>
                  <a:latin typeface="微软雅黑" panose="020B0503020204020204" pitchFamily="34" charset="-122"/>
                  <a:ea typeface="微软雅黑" panose="020B0503020204020204" pitchFamily="34" charset="-122"/>
                  <a:cs typeface="经典细隶书简" panose="02010609000101010101" pitchFamily="49" charset="-122"/>
                </a:rPr>
                <a:t>校园解决方案</a:t>
              </a:r>
            </a:p>
          </p:txBody>
        </p:sp>
      </p:grpSp>
    </p:spTree>
    <p:extLst>
      <p:ext uri="{BB962C8B-B14F-4D97-AF65-F5344CB8AC3E}">
        <p14:creationId xmlns:p14="http://schemas.microsoft.com/office/powerpoint/2010/main" val="253384938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0 -3.33333E-6 L 0 0.60973 " pathEditMode="relative" rAng="0" ptsTypes="AA">
                                      <p:cBhvr>
                                        <p:cTn id="6" dur="1200" fill="hold"/>
                                        <p:tgtEl>
                                          <p:spTgt spid="11"/>
                                        </p:tgtEl>
                                        <p:attrNameLst>
                                          <p:attrName>ppt_x</p:attrName>
                                          <p:attrName>ppt_y</p:attrName>
                                        </p:attrNameLst>
                                      </p:cBhvr>
                                      <p:rCtr x="0" y="30486"/>
                                    </p:animMotion>
                                  </p:childTnLst>
                                </p:cTn>
                              </p:par>
                              <p:par>
                                <p:cTn id="7" presetID="64" presetClass="path" presetSubtype="0" accel="50000" decel="50000" fill="hold" grpId="0" nodeType="withEffect">
                                  <p:stCondLst>
                                    <p:cond delay="0"/>
                                  </p:stCondLst>
                                  <p:childTnLst>
                                    <p:animMotion origin="layout" path="M -3.33333E-6 7.40741E-7 L -0.00117 -0.18704 " pathEditMode="relative" rAng="0" ptsTypes="AA">
                                      <p:cBhvr>
                                        <p:cTn id="8" dur="1200" fill="hold"/>
                                        <p:tgtEl>
                                          <p:spTgt spid="10"/>
                                        </p:tgtEl>
                                        <p:attrNameLst>
                                          <p:attrName>ppt_x</p:attrName>
                                          <p:attrName>ppt_y</p:attrName>
                                        </p:attrNameLst>
                                      </p:cBhvr>
                                      <p:rCtr x="-65" y="-9352"/>
                                    </p:animMotion>
                                  </p:childTnLst>
                                </p:cTn>
                              </p:par>
                            </p:childTnLst>
                          </p:cTn>
                        </p:par>
                        <p:par>
                          <p:cTn id="9" fill="hold">
                            <p:stCondLst>
                              <p:cond delay="1200"/>
                            </p:stCondLst>
                            <p:childTnLst>
                              <p:par>
                                <p:cTn id="10" presetID="6" presetClass="entr" presetSubtype="32"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out)">
                                      <p:cBhvr>
                                        <p:cTn id="12" dur="500"/>
                                        <p:tgtEl>
                                          <p:spTgt spid="20"/>
                                        </p:tgtEl>
                                      </p:cBhvr>
                                    </p:animEffect>
                                  </p:childTnLst>
                                </p:cTn>
                              </p:par>
                              <p:par>
                                <p:cTn id="13" presetID="6" presetClass="emph" presetSubtype="0" fill="hold" grpId="2" nodeType="withEffect">
                                  <p:stCondLst>
                                    <p:cond delay="0"/>
                                  </p:stCondLst>
                                  <p:childTnLst>
                                    <p:animScale>
                                      <p:cBhvr>
                                        <p:cTn id="14" dur="500" fill="hold"/>
                                        <p:tgtEl>
                                          <p:spTgt spid="20"/>
                                        </p:tgtEl>
                                      </p:cBhvr>
                                      <p:by x="1000000" y="1000000"/>
                                    </p:animScale>
                                  </p:childTnLst>
                                </p:cTn>
                              </p:par>
                              <p:par>
                                <p:cTn id="15" presetID="10" presetClass="exit" presetSubtype="0" fill="hold" grpId="1" nodeType="withEffect">
                                  <p:stCondLst>
                                    <p:cond delay="0"/>
                                  </p:stCondLst>
                                  <p:childTnLst>
                                    <p:animEffect transition="out" filter="fade">
                                      <p:cBhvr>
                                        <p:cTn id="16" dur="500"/>
                                        <p:tgtEl>
                                          <p:spTgt spid="20"/>
                                        </p:tgtEl>
                                      </p:cBhvr>
                                    </p:animEffect>
                                    <p:set>
                                      <p:cBhvr>
                                        <p:cTn id="17" dur="1" fill="hold">
                                          <p:stCondLst>
                                            <p:cond delay="499"/>
                                          </p:stCondLst>
                                        </p:cTn>
                                        <p:tgtEl>
                                          <p:spTgt spid="20"/>
                                        </p:tgtEl>
                                        <p:attrNameLst>
                                          <p:attrName>style.visibility</p:attrName>
                                        </p:attrNameLst>
                                      </p:cBhvr>
                                      <p:to>
                                        <p:strVal val="hidden"/>
                                      </p:to>
                                    </p:set>
                                  </p:childTnLst>
                                </p:cTn>
                              </p:par>
                            </p:childTnLst>
                          </p:cTn>
                        </p:par>
                        <p:par>
                          <p:cTn id="18" fill="hold">
                            <p:stCondLst>
                              <p:cond delay="1700"/>
                            </p:stCondLst>
                            <p:childTnLst>
                              <p:par>
                                <p:cTn id="19" presetID="10" presetClass="entr" presetSubtype="0"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0" grpId="0" animBg="1"/>
      <p:bldP spid="20" grpId="1" animBg="1"/>
      <p:bldP spid="20" grpId="2" animBg="1"/>
    </p:bldLst>
  </p:timing>
</p:sld>
</file>

<file path=ppt/theme/theme1.xml><?xml version="1.0" encoding="utf-8"?>
<a:theme xmlns:a="http://schemas.openxmlformats.org/drawingml/2006/main" name="3_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377B0"/>
        </a:solidFill>
        <a:ln>
          <a:noFill/>
        </a:ln>
      </a:spPr>
      <a:bodyPr rtlCol="0" anchor="ctr"/>
      <a:lstStyle>
        <a:defPPr algn="ctr">
          <a:defRPr/>
        </a:defPPr>
      </a:lstStyle>
      <a:style>
        <a:lnRef idx="3">
          <a:schemeClr val="lt1"/>
        </a:lnRef>
        <a:fillRef idx="1">
          <a:schemeClr val="accent1"/>
        </a:fillRef>
        <a:effectRef idx="1">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15289</TotalTime>
  <Words>2409</Words>
  <Application>Microsoft Office PowerPoint</Application>
  <PresentationFormat>宽屏</PresentationFormat>
  <Paragraphs>521</Paragraphs>
  <Slides>71</Slides>
  <Notes>67</Notes>
  <HiddenSlides>0</HiddenSlides>
  <MMClips>1</MMClips>
  <ScaleCrop>false</ScaleCrop>
  <HeadingPairs>
    <vt:vector size="6" baseType="variant">
      <vt:variant>
        <vt:lpstr>已用的字体</vt:lpstr>
      </vt:variant>
      <vt:variant>
        <vt:i4>12</vt:i4>
      </vt:variant>
      <vt:variant>
        <vt:lpstr>主题</vt:lpstr>
      </vt:variant>
      <vt:variant>
        <vt:i4>3</vt:i4>
      </vt:variant>
      <vt:variant>
        <vt:lpstr>幻灯片标题</vt:lpstr>
      </vt:variant>
      <vt:variant>
        <vt:i4>71</vt:i4>
      </vt:variant>
    </vt:vector>
  </HeadingPairs>
  <TitlesOfParts>
    <vt:vector size="86" baseType="lpstr">
      <vt:lpstr>Arial Unicode MS</vt:lpstr>
      <vt:lpstr>黑体</vt:lpstr>
      <vt:lpstr>经典细隶书简</vt:lpstr>
      <vt:lpstr>宋体</vt:lpstr>
      <vt:lpstr>微软雅黑</vt:lpstr>
      <vt:lpstr>叶根友疾风草书-修正09</vt:lpstr>
      <vt:lpstr>Arial</vt:lpstr>
      <vt:lpstr>Browallia New</vt:lpstr>
      <vt:lpstr>Calibri</vt:lpstr>
      <vt:lpstr>Calibri Light</vt:lpstr>
      <vt:lpstr>Cambria</vt:lpstr>
      <vt:lpstr>Wingdings</vt:lpstr>
      <vt:lpstr>3_Office 主题</vt:lpstr>
      <vt:lpstr>1_Office 主题</vt:lpstr>
      <vt:lpstr>8_Office 主题</vt:lpstr>
      <vt:lpstr>智慧校园解决方案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成功案例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白贺群</dc:creator>
  <cp:lastModifiedBy>施举坤</cp:lastModifiedBy>
  <cp:revision>886</cp:revision>
  <dcterms:created xsi:type="dcterms:W3CDTF">2015-01-15T08:59:42Z</dcterms:created>
  <dcterms:modified xsi:type="dcterms:W3CDTF">2017-02-23T07:13:25Z</dcterms:modified>
</cp:coreProperties>
</file>