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3"/>
    <p:sldId id="257" r:id="rId4"/>
    <p:sldId id="327" r:id="rId5"/>
    <p:sldId id="328" r:id="rId6"/>
    <p:sldId id="261" r:id="rId7"/>
    <p:sldId id="264" r:id="rId8"/>
    <p:sldId id="265" r:id="rId9"/>
    <p:sldId id="262" r:id="rId10"/>
    <p:sldId id="329" r:id="rId11"/>
    <p:sldId id="331" r:id="rId12"/>
    <p:sldId id="330" r:id="rId13"/>
    <p:sldId id="340" r:id="rId14"/>
    <p:sldId id="332" r:id="rId15"/>
    <p:sldId id="343" r:id="rId16"/>
    <p:sldId id="333" r:id="rId17"/>
    <p:sldId id="334" r:id="rId18"/>
    <p:sldId id="335" r:id="rId19"/>
    <p:sldId id="336" r:id="rId20"/>
    <p:sldId id="337" r:id="rId21"/>
    <p:sldId id="338" r:id="rId22"/>
    <p:sldId id="339" r:id="rId23"/>
    <p:sldId id="341" r:id="rId24"/>
    <p:sldId id="342" r:id="rId25"/>
    <p:sldId id="344" r:id="rId26"/>
    <p:sldId id="260" r:id="rId27"/>
    <p:sldId id="361" r:id="rId28"/>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546A"/>
    <a:srgbClr val="9DCE59"/>
    <a:srgbClr val="3BB3C3"/>
    <a:srgbClr val="F4AE00"/>
    <a:srgbClr val="FF6699"/>
    <a:srgbClr val="FF48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987" autoAdjust="0"/>
    <p:restoredTop sz="94660"/>
  </p:normalViewPr>
  <p:slideViewPr>
    <p:cSldViewPr snapToGrid="0">
      <p:cViewPr varScale="1">
        <p:scale>
          <a:sx n="94" d="100"/>
          <a:sy n="94" d="100"/>
        </p:scale>
        <p:origin x="-678"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notesMaster" Target="notesMasters/notesMaster1.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6139" y="1143000"/>
            <a:ext cx="5485723"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920"/>
            <a:ext cx="6858000" cy="1791013"/>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2702001"/>
            <a:ext cx="6858000" cy="124203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92"/>
            <a:ext cx="1971675" cy="435964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273892"/>
            <a:ext cx="5800725" cy="4359642"/>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528"/>
            <a:ext cx="7886700" cy="213992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3442700"/>
            <a:ext cx="7886700" cy="112533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8035" indent="0">
              <a:buNone/>
              <a:defRPr sz="1200">
                <a:solidFill>
                  <a:schemeClr val="tx1">
                    <a:tint val="75000"/>
                  </a:schemeClr>
                </a:solidFill>
              </a:defRPr>
            </a:lvl7pPr>
            <a:lvl8pPr marL="2400935" indent="0">
              <a:buNone/>
              <a:defRPr sz="1200">
                <a:solidFill>
                  <a:schemeClr val="tx1">
                    <a:tint val="75000"/>
                  </a:schemeClr>
                </a:solidFill>
              </a:defRPr>
            </a:lvl8pPr>
            <a:lvl9pPr marL="2743835"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69458"/>
            <a:ext cx="3886200" cy="32640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29150" y="1369458"/>
            <a:ext cx="3886200" cy="32640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92"/>
            <a:ext cx="7886700" cy="994346"/>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1" y="1261093"/>
            <a:ext cx="3868340" cy="61804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8035" indent="0">
              <a:buNone/>
              <a:defRPr sz="1200" b="1"/>
            </a:lvl7pPr>
            <a:lvl8pPr marL="2400935" indent="0">
              <a:buNone/>
              <a:defRPr sz="1200" b="1"/>
            </a:lvl8pPr>
            <a:lvl9pPr marL="2743835" indent="0">
              <a:buNone/>
              <a:defRPr sz="12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29841" y="1879135"/>
            <a:ext cx="3868340" cy="27639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29150" y="1261093"/>
            <a:ext cx="3887391" cy="61804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8035" indent="0">
              <a:buNone/>
              <a:defRPr sz="1200" b="1"/>
            </a:lvl7pPr>
            <a:lvl8pPr marL="2400935" indent="0">
              <a:buNone/>
              <a:defRPr sz="1200" b="1"/>
            </a:lvl8pPr>
            <a:lvl9pPr marL="2743835" indent="0">
              <a:buNone/>
              <a:defRPr sz="12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1879135"/>
            <a:ext cx="3887391" cy="27639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60"/>
            <a:ext cx="2949178" cy="120036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740698"/>
            <a:ext cx="4629150" cy="365585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1543320"/>
            <a:ext cx="2949178" cy="28591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8035" indent="0">
              <a:buNone/>
              <a:defRPr sz="750"/>
            </a:lvl7pPr>
            <a:lvl8pPr marL="2400935" indent="0">
              <a:buNone/>
              <a:defRPr sz="750"/>
            </a:lvl8pPr>
            <a:lvl9pPr marL="2743835"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60"/>
            <a:ext cx="2949178" cy="120036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740698"/>
            <a:ext cx="4629150" cy="365585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8035" indent="0">
              <a:buNone/>
              <a:defRPr sz="1500"/>
            </a:lvl7pPr>
            <a:lvl8pPr marL="2400935" indent="0">
              <a:buNone/>
              <a:defRPr sz="1500"/>
            </a:lvl8pPr>
            <a:lvl9pPr marL="2743835" indent="0">
              <a:buNone/>
              <a:defRPr sz="1500"/>
            </a:lvl9pPr>
          </a:lstStyle>
          <a:p>
            <a:endParaRPr lang="zh-CN" altLang="en-US"/>
          </a:p>
        </p:txBody>
      </p:sp>
      <p:sp>
        <p:nvSpPr>
          <p:cNvPr id="4" name="文本占位符 3"/>
          <p:cNvSpPr>
            <a:spLocks noGrp="1"/>
          </p:cNvSpPr>
          <p:nvPr>
            <p:ph type="body" sz="half" idx="2"/>
          </p:nvPr>
        </p:nvSpPr>
        <p:spPr>
          <a:xfrm>
            <a:off x="629841" y="1543320"/>
            <a:ext cx="2949178" cy="28591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8035" indent="0">
              <a:buNone/>
              <a:defRPr sz="750"/>
            </a:lvl7pPr>
            <a:lvl8pPr marL="2400935" indent="0">
              <a:buNone/>
              <a:defRPr sz="750"/>
            </a:lvl8pPr>
            <a:lvl9pPr marL="2743835"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92"/>
            <a:ext cx="7886700" cy="994346"/>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369458"/>
            <a:ext cx="7886700" cy="3264075"/>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628650" y="4768097"/>
            <a:ext cx="2057400" cy="273892"/>
          </a:xfrm>
          <a:prstGeom prst="rect">
            <a:avLst/>
          </a:prstGeom>
        </p:spPr>
        <p:txBody>
          <a:bodyPr vert="horz" lIns="91440" tIns="45720" rIns="91440" bIns="45720" rtlCol="0" anchor="ctr"/>
          <a:lstStyle>
            <a:lvl1pPr algn="l">
              <a:defRPr sz="9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3028950" y="4768097"/>
            <a:ext cx="3086100" cy="273892"/>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8097"/>
            <a:ext cx="2057400" cy="273892"/>
          </a:xfrm>
          <a:prstGeom prst="rect">
            <a:avLst/>
          </a:prstGeom>
        </p:spPr>
        <p:txBody>
          <a:bodyPr vert="horz" lIns="91440" tIns="45720" rIns="91440" bIns="45720" rtlCol="0" anchor="ctr"/>
          <a:lstStyle>
            <a:lvl1pPr algn="r">
              <a:defRPr sz="9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0815"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0815"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0815"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585"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9" Type="http://schemas.openxmlformats.org/officeDocument/2006/relationships/vmlDrawing" Target="../drawings/vmlDrawing1.vml"/><Relationship Id="rId8" Type="http://schemas.openxmlformats.org/officeDocument/2006/relationships/slideLayout" Target="../slideLayouts/slideLayout2.xml"/><Relationship Id="rId7" Type="http://schemas.openxmlformats.org/officeDocument/2006/relationships/image" Target="../media/image17.png"/><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3" Type="http://schemas.openxmlformats.org/officeDocument/2006/relationships/image" Target="../media/image13.emf"/><Relationship Id="rId2" Type="http://schemas.openxmlformats.org/officeDocument/2006/relationships/oleObject" Target="../embeddings/oleObject1.bin"/><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23.png"/><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30.png"/><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40.png"/><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1.pn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3.png"/><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4.png"/><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8.png"/><Relationship Id="rId1" Type="http://schemas.openxmlformats.org/officeDocument/2006/relationships/image" Target="../media/image1.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2.png"/><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22860" y="-11430"/>
            <a:ext cx="9170035" cy="4860290"/>
          </a:xfrm>
          <a:prstGeom prst="rect">
            <a:avLst/>
          </a:prstGeom>
        </p:spPr>
      </p:pic>
      <p:sp>
        <p:nvSpPr>
          <p:cNvPr id="6" name="TextBox 5"/>
          <p:cNvSpPr txBox="1"/>
          <p:nvPr/>
        </p:nvSpPr>
        <p:spPr>
          <a:xfrm>
            <a:off x="-9525" y="1802126"/>
            <a:ext cx="9144000" cy="613410"/>
          </a:xfrm>
          <a:prstGeom prst="rect">
            <a:avLst/>
          </a:prstGeom>
          <a:noFill/>
        </p:spPr>
        <p:txBody>
          <a:bodyPr wrap="square" rtlCol="0">
            <a:spAutoFit/>
          </a:bodyPr>
          <a:lstStyle/>
          <a:p>
            <a:pPr algn="ctr"/>
            <a:r>
              <a:rPr lang="zh-CN" altLang="en-US" sz="3200" b="1" dirty="0" smtClean="0">
                <a:solidFill>
                  <a:schemeClr val="tx1">
                    <a:lumMod val="50000"/>
                  </a:schemeClr>
                </a:solidFill>
                <a:latin typeface="微软雅黑" panose="020B0503020204020204" charset="-122"/>
                <a:ea typeface="微软雅黑" panose="020B0503020204020204" charset="-122"/>
              </a:rPr>
              <a:t>云合“一学通”智慧校园产品</a:t>
            </a:r>
            <a:endParaRPr lang="en-US" altLang="zh-CN" sz="3200" b="1" dirty="0" smtClean="0">
              <a:solidFill>
                <a:schemeClr val="tx1">
                  <a:lumMod val="50000"/>
                </a:schemeClr>
              </a:solidFill>
              <a:latin typeface="微软雅黑" panose="020B0503020204020204" charset="-122"/>
              <a:ea typeface="微软雅黑" panose="020B0503020204020204" charset="-122"/>
            </a:endParaRPr>
          </a:p>
        </p:txBody>
      </p:sp>
      <p:sp>
        <p:nvSpPr>
          <p:cNvPr id="7" name="矩形 6"/>
          <p:cNvSpPr/>
          <p:nvPr/>
        </p:nvSpPr>
        <p:spPr>
          <a:xfrm>
            <a:off x="-10795" y="4848860"/>
            <a:ext cx="3110230" cy="32956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3041650" y="4848860"/>
            <a:ext cx="3089910" cy="32956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131560" y="4848860"/>
            <a:ext cx="3013075" cy="3295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1"/>
          <a:stretch>
            <a:fillRect/>
          </a:stretch>
        </p:blipFill>
        <p:spPr>
          <a:xfrm>
            <a:off x="-12700" y="1270"/>
            <a:ext cx="9170035" cy="5140960"/>
          </a:xfrm>
          <a:prstGeom prst="rect">
            <a:avLst/>
          </a:prstGeom>
        </p:spPr>
      </p:pic>
      <p:sp>
        <p:nvSpPr>
          <p:cNvPr id="4" name="矩形 3"/>
          <p:cNvSpPr/>
          <p:nvPr/>
        </p:nvSpPr>
        <p:spPr>
          <a:xfrm>
            <a:off x="343197" y="3327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云合一学通解决教育信息化的痛点</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aphicFrame>
        <p:nvGraphicFramePr>
          <p:cNvPr id="9" name="表格 8"/>
          <p:cNvGraphicFramePr/>
          <p:nvPr/>
        </p:nvGraphicFramePr>
        <p:xfrm>
          <a:off x="468630" y="1256665"/>
          <a:ext cx="8206740" cy="3535680"/>
        </p:xfrm>
        <a:graphic>
          <a:graphicData uri="http://schemas.openxmlformats.org/drawingml/2006/table">
            <a:tbl>
              <a:tblPr firstRow="1" bandRow="1">
                <a:tableStyleId>{5C22544A-7EE6-4342-B048-85BDC9FD1C3A}</a:tableStyleId>
              </a:tblPr>
              <a:tblGrid>
                <a:gridCol w="1397000"/>
                <a:gridCol w="6809740"/>
              </a:tblGrid>
              <a:tr h="499110">
                <a:tc>
                  <a:txBody>
                    <a:bodyPr/>
                    <a:lstStyle/>
                    <a:p>
                      <a:pPr algn="ctr">
                        <a:buNone/>
                      </a:pPr>
                      <a:r>
                        <a:rPr lang="zh-CN" altLang="en-US" sz="1800">
                          <a:latin typeface="微软雅黑" panose="020B0503020204020204" charset="-122"/>
                          <a:ea typeface="微软雅黑" panose="020B0503020204020204" charset="-122"/>
                        </a:rPr>
                        <a:t>角色</a:t>
                      </a:r>
                      <a:endParaRPr lang="zh-CN" altLang="en-US" sz="1800">
                        <a:latin typeface="微软雅黑" panose="020B0503020204020204" charset="-122"/>
                        <a:ea typeface="微软雅黑" panose="020B0503020204020204" charset="-122"/>
                      </a:endParaRPr>
                    </a:p>
                  </a:txBody>
                  <a:tcPr>
                    <a:solidFill>
                      <a:srgbClr val="E2546A"/>
                    </a:solidFill>
                  </a:tcPr>
                </a:tc>
                <a:tc>
                  <a:txBody>
                    <a:bodyPr/>
                    <a:lstStyle/>
                    <a:p>
                      <a:pPr algn="ctr">
                        <a:buNone/>
                      </a:pPr>
                      <a:r>
                        <a:rPr lang="zh-CN" altLang="en-US" sz="1800">
                          <a:latin typeface="微软雅黑" panose="020B0503020204020204" charset="-122"/>
                          <a:ea typeface="微软雅黑" panose="020B0503020204020204" charset="-122"/>
                        </a:rPr>
                        <a:t>面临问题</a:t>
                      </a:r>
                      <a:endParaRPr lang="zh-CN" altLang="en-US" sz="1800">
                        <a:latin typeface="微软雅黑" panose="020B0503020204020204" charset="-122"/>
                        <a:ea typeface="微软雅黑" panose="020B0503020204020204" charset="-122"/>
                      </a:endParaRPr>
                    </a:p>
                  </a:txBody>
                  <a:tcPr>
                    <a:solidFill>
                      <a:srgbClr val="E2546A"/>
                    </a:solidFill>
                  </a:tcPr>
                </a:tc>
              </a:tr>
              <a:tr h="979170">
                <a:tc>
                  <a:txBody>
                    <a:bodyPr/>
                    <a:lstStyle/>
                    <a:p>
                      <a:pPr algn="ctr">
                        <a:buNone/>
                      </a:pPr>
                      <a:endParaRPr lang="zh-CN" altLang="en-US" sz="1800">
                        <a:latin typeface="微软雅黑" panose="020B0503020204020204" charset="-122"/>
                        <a:ea typeface="微软雅黑" panose="020B0503020204020204" charset="-122"/>
                      </a:endParaRPr>
                    </a:p>
                    <a:p>
                      <a:pPr algn="ctr">
                        <a:buNone/>
                      </a:pPr>
                      <a:r>
                        <a:rPr lang="zh-CN" altLang="en-US" sz="1800">
                          <a:latin typeface="微软雅黑" panose="020B0503020204020204" charset="-122"/>
                          <a:ea typeface="微软雅黑" panose="020B0503020204020204" charset="-122"/>
                        </a:rPr>
                        <a:t>教育局</a:t>
                      </a:r>
                      <a:endParaRPr lang="zh-CN" altLang="en-US" sz="1800">
                        <a:latin typeface="微软雅黑" panose="020B0503020204020204" charset="-122"/>
                        <a:ea typeface="微软雅黑" panose="020B0503020204020204" charset="-122"/>
                      </a:endParaRPr>
                    </a:p>
                  </a:txBody>
                  <a:tcPr/>
                </a:tc>
                <a:tc>
                  <a:txBody>
                    <a:bodyPr/>
                    <a:lstStyle/>
                    <a:p>
                      <a:pPr>
                        <a:lnSpc>
                          <a:spcPct val="150000"/>
                        </a:lnSpc>
                      </a:pPr>
                      <a:r>
                        <a:rPr lang="en-US" altLang="zh-CN" sz="1400" b="1" dirty="0" smtClean="0">
                          <a:latin typeface="微软雅黑" panose="020B0503020204020204" charset="-122"/>
                          <a:ea typeface="微软雅黑" panose="020B0503020204020204" charset="-122"/>
                          <a:sym typeface="+mn-ea"/>
                        </a:rPr>
                        <a:t>1</a:t>
                      </a:r>
                      <a:r>
                        <a:rPr lang="zh-CN" altLang="en-US" sz="1400" b="1" dirty="0" smtClean="0">
                          <a:latin typeface="微软雅黑" panose="020B0503020204020204" charset="-122"/>
                          <a:ea typeface="微软雅黑" panose="020B0503020204020204" charset="-122"/>
                          <a:sym typeface="+mn-ea"/>
                        </a:rPr>
                        <a:t>、缺乏统一管理平台        </a:t>
                      </a:r>
                      <a:r>
                        <a:rPr lang="zh-CN" altLang="en-US" sz="1400" dirty="0" smtClean="0">
                          <a:latin typeface="微软雅黑" panose="020B0503020204020204" charset="-122"/>
                          <a:ea typeface="微软雅黑" panose="020B0503020204020204" charset="-122"/>
                          <a:sym typeface="+mn-ea"/>
                        </a:rPr>
                        <a:t>无法对区学校进行统一管理，形成学校教育孤岛</a:t>
                      </a:r>
                      <a:endParaRPr lang="en-US" altLang="zh-CN" sz="1400" dirty="0" smtClean="0">
                        <a:latin typeface="微软雅黑" panose="020B0503020204020204" charset="-122"/>
                        <a:ea typeface="微软雅黑" panose="020B0503020204020204" charset="-122"/>
                        <a:sym typeface="+mn-ea"/>
                      </a:endParaRPr>
                    </a:p>
                    <a:p>
                      <a:pPr>
                        <a:lnSpc>
                          <a:spcPct val="150000"/>
                        </a:lnSpc>
                      </a:pPr>
                      <a:r>
                        <a:rPr lang="en-US" altLang="zh-CN" sz="1400" b="1" dirty="0" smtClean="0">
                          <a:latin typeface="微软雅黑" panose="020B0503020204020204" charset="-122"/>
                          <a:ea typeface="微软雅黑" panose="020B0503020204020204" charset="-122"/>
                          <a:sym typeface="+mn-ea"/>
                        </a:rPr>
                        <a:t>2</a:t>
                      </a:r>
                      <a:r>
                        <a:rPr lang="zh-CN" altLang="en-US" sz="1400" b="1" dirty="0" smtClean="0">
                          <a:latin typeface="微软雅黑" panose="020B0503020204020204" charset="-122"/>
                          <a:ea typeface="微软雅黑" panose="020B0503020204020204" charset="-122"/>
                          <a:sym typeface="+mn-ea"/>
                        </a:rPr>
                        <a:t>、缺乏管理数据支撑        </a:t>
                      </a:r>
                      <a:r>
                        <a:rPr lang="zh-CN" altLang="en-US" sz="1400" dirty="0" smtClean="0">
                          <a:latin typeface="微软雅黑" panose="020B0503020204020204" charset="-122"/>
                          <a:ea typeface="微软雅黑" panose="020B0503020204020204" charset="-122"/>
                          <a:sym typeface="+mn-ea"/>
                        </a:rPr>
                        <a:t>需要大量人员下学校去手动记录各种数据</a:t>
                      </a:r>
                      <a:endParaRPr lang="zh-CN" altLang="en-US" sz="1400">
                        <a:latin typeface="微软雅黑" panose="020B0503020204020204" charset="-122"/>
                        <a:ea typeface="微软雅黑" panose="020B0503020204020204" charset="-122"/>
                        <a:sym typeface="+mn-ea"/>
                      </a:endParaRPr>
                    </a:p>
                  </a:txBody>
                  <a:tcPr/>
                </a:tc>
              </a:tr>
              <a:tr h="925195">
                <a:tc>
                  <a:txBody>
                    <a:bodyPr/>
                    <a:lstStyle/>
                    <a:p>
                      <a:pPr algn="ctr">
                        <a:buNone/>
                      </a:pPr>
                      <a:endParaRPr lang="zh-CN" altLang="en-US" sz="1800">
                        <a:latin typeface="微软雅黑" panose="020B0503020204020204" charset="-122"/>
                        <a:ea typeface="微软雅黑" panose="020B0503020204020204" charset="-122"/>
                      </a:endParaRPr>
                    </a:p>
                    <a:p>
                      <a:pPr algn="ctr">
                        <a:buNone/>
                      </a:pPr>
                      <a:r>
                        <a:rPr lang="zh-CN" altLang="en-US" sz="1800">
                          <a:latin typeface="微软雅黑" panose="020B0503020204020204" charset="-122"/>
                          <a:ea typeface="微软雅黑" panose="020B0503020204020204" charset="-122"/>
                        </a:rPr>
                        <a:t>学校校长</a:t>
                      </a:r>
                      <a:endParaRPr lang="zh-CN" altLang="en-US" sz="1800">
                        <a:latin typeface="微软雅黑" panose="020B0503020204020204" charset="-122"/>
                        <a:ea typeface="微软雅黑" panose="020B0503020204020204" charset="-122"/>
                      </a:endParaRPr>
                    </a:p>
                  </a:txBody>
                  <a:tcPr/>
                </a:tc>
                <a:tc>
                  <a:txBody>
                    <a:bodyPr/>
                    <a:lstStyle/>
                    <a:p>
                      <a:pPr>
                        <a:lnSpc>
                          <a:spcPct val="150000"/>
                        </a:lnSpc>
                      </a:pPr>
                      <a:r>
                        <a:rPr lang="en-US" altLang="zh-CN" sz="1400" b="1" dirty="0" smtClean="0">
                          <a:latin typeface="微软雅黑" panose="020B0503020204020204" charset="-122"/>
                          <a:ea typeface="微软雅黑" panose="020B0503020204020204" charset="-122"/>
                          <a:sym typeface="+mn-ea"/>
                        </a:rPr>
                        <a:t>1</a:t>
                      </a:r>
                      <a:r>
                        <a:rPr lang="zh-CN" altLang="en-US" sz="1400" b="1" dirty="0" smtClean="0">
                          <a:latin typeface="微软雅黑" panose="020B0503020204020204" charset="-122"/>
                          <a:ea typeface="微软雅黑" panose="020B0503020204020204" charset="-122"/>
                          <a:sym typeface="+mn-ea"/>
                        </a:rPr>
                        <a:t>、缺乏教学数据支撑        </a:t>
                      </a:r>
                      <a:r>
                        <a:rPr lang="zh-CN" altLang="en-US" sz="1400" dirty="0" smtClean="0">
                          <a:latin typeface="微软雅黑" panose="020B0503020204020204" charset="-122"/>
                          <a:ea typeface="微软雅黑" panose="020B0503020204020204" charset="-122"/>
                          <a:sym typeface="+mn-ea"/>
                        </a:rPr>
                        <a:t>无法准确掌握课堂教学情况</a:t>
                      </a:r>
                      <a:endParaRPr lang="en-US" altLang="zh-CN" sz="1400" dirty="0" smtClean="0">
                        <a:latin typeface="微软雅黑" panose="020B0503020204020204" charset="-122"/>
                        <a:ea typeface="微软雅黑" panose="020B0503020204020204" charset="-122"/>
                        <a:sym typeface="+mn-ea"/>
                      </a:endParaRPr>
                    </a:p>
                    <a:p>
                      <a:pPr>
                        <a:lnSpc>
                          <a:spcPct val="150000"/>
                        </a:lnSpc>
                      </a:pPr>
                      <a:r>
                        <a:rPr lang="en-US" altLang="zh-CN" sz="1400" b="1" dirty="0" smtClean="0">
                          <a:latin typeface="微软雅黑" panose="020B0503020204020204" charset="-122"/>
                          <a:ea typeface="微软雅黑" panose="020B0503020204020204" charset="-122"/>
                          <a:sym typeface="+mn-ea"/>
                        </a:rPr>
                        <a:t>2</a:t>
                      </a:r>
                      <a:r>
                        <a:rPr lang="zh-CN" altLang="en-US" sz="1400" b="1" dirty="0" smtClean="0">
                          <a:latin typeface="微软雅黑" panose="020B0503020204020204" charset="-122"/>
                          <a:ea typeface="微软雅黑" panose="020B0503020204020204" charset="-122"/>
                          <a:sym typeface="+mn-ea"/>
                        </a:rPr>
                        <a:t>、现有信息化手段落后     </a:t>
                      </a:r>
                      <a:r>
                        <a:rPr lang="zh-CN" altLang="en-US" sz="1400" dirty="0" smtClean="0">
                          <a:latin typeface="微软雅黑" panose="020B0503020204020204" charset="-122"/>
                          <a:ea typeface="微软雅黑" panose="020B0503020204020204" charset="-122"/>
                          <a:sym typeface="+mn-ea"/>
                        </a:rPr>
                        <a:t>操作复杂，使用率低，缺乏移动管理手段</a:t>
                      </a:r>
                      <a:endParaRPr lang="en-US" altLang="zh-CN" sz="1400" dirty="0" smtClean="0">
                        <a:latin typeface="微软雅黑" panose="020B0503020204020204" charset="-122"/>
                        <a:ea typeface="微软雅黑" panose="020B0503020204020204" charset="-122"/>
                        <a:sym typeface="+mn-ea"/>
                      </a:endParaRPr>
                    </a:p>
                    <a:p>
                      <a:pPr>
                        <a:lnSpc>
                          <a:spcPct val="150000"/>
                        </a:lnSpc>
                      </a:pPr>
                      <a:r>
                        <a:rPr lang="en-US" altLang="zh-CN" sz="1400" b="1" dirty="0" smtClean="0">
                          <a:latin typeface="微软雅黑" panose="020B0503020204020204" charset="-122"/>
                          <a:ea typeface="微软雅黑" panose="020B0503020204020204" charset="-122"/>
                          <a:sym typeface="+mn-ea"/>
                        </a:rPr>
                        <a:t>3</a:t>
                      </a:r>
                      <a:r>
                        <a:rPr lang="zh-CN" altLang="en-US" sz="1400" b="1" dirty="0" smtClean="0">
                          <a:latin typeface="微软雅黑" panose="020B0503020204020204" charset="-122"/>
                          <a:ea typeface="微软雅黑" panose="020B0503020204020204" charset="-122"/>
                          <a:sym typeface="+mn-ea"/>
                        </a:rPr>
                        <a:t>、管理维护困难               </a:t>
                      </a:r>
                      <a:r>
                        <a:rPr lang="zh-CN" altLang="en-US" sz="1400" dirty="0" smtClean="0">
                          <a:latin typeface="微软雅黑" panose="020B0503020204020204" charset="-122"/>
                          <a:ea typeface="微软雅黑" panose="020B0503020204020204" charset="-122"/>
                          <a:sym typeface="+mn-ea"/>
                        </a:rPr>
                        <a:t>系统维护太复杂，学校缺乏人员和技术进行有效管理</a:t>
                      </a:r>
                      <a:endParaRPr lang="zh-CN" altLang="en-US" sz="1400">
                        <a:latin typeface="微软雅黑" panose="020B0503020204020204" charset="-122"/>
                        <a:ea typeface="微软雅黑" panose="020B0503020204020204" charset="-122"/>
                        <a:sym typeface="+mn-ea"/>
                      </a:endParaRPr>
                    </a:p>
                  </a:txBody>
                  <a:tcPr/>
                </a:tc>
              </a:tr>
              <a:tr h="816610">
                <a:tc>
                  <a:txBody>
                    <a:bodyPr/>
                    <a:lstStyle/>
                    <a:p>
                      <a:pPr algn="ctr">
                        <a:buNone/>
                      </a:pPr>
                      <a:endParaRPr lang="zh-CN" altLang="en-US" sz="1800">
                        <a:latin typeface="微软雅黑" panose="020B0503020204020204" charset="-122"/>
                        <a:ea typeface="微软雅黑" panose="020B0503020204020204" charset="-122"/>
                      </a:endParaRPr>
                    </a:p>
                    <a:p>
                      <a:pPr algn="ctr">
                        <a:buNone/>
                      </a:pPr>
                      <a:r>
                        <a:rPr lang="zh-CN" altLang="en-US" sz="1800">
                          <a:latin typeface="微软雅黑" panose="020B0503020204020204" charset="-122"/>
                          <a:ea typeface="微软雅黑" panose="020B0503020204020204" charset="-122"/>
                        </a:rPr>
                        <a:t>学校老师</a:t>
                      </a:r>
                      <a:endParaRPr lang="zh-CN" altLang="en-US" sz="1800">
                        <a:latin typeface="微软雅黑" panose="020B0503020204020204" charset="-122"/>
                        <a:ea typeface="微软雅黑" panose="020B0503020204020204" charset="-122"/>
                      </a:endParaRPr>
                    </a:p>
                  </a:txBody>
                  <a:tcPr/>
                </a:tc>
                <a:tc>
                  <a:txBody>
                    <a:bodyPr/>
                    <a:lstStyle/>
                    <a:p>
                      <a:pPr>
                        <a:lnSpc>
                          <a:spcPct val="150000"/>
                        </a:lnSpc>
                      </a:pPr>
                      <a:r>
                        <a:rPr lang="en-US" altLang="zh-CN" sz="1400" b="1" dirty="0" smtClean="0">
                          <a:latin typeface="微软雅黑" panose="020B0503020204020204" charset="-122"/>
                          <a:ea typeface="微软雅黑" panose="020B0503020204020204" charset="-122"/>
                          <a:sym typeface="+mn-ea"/>
                        </a:rPr>
                        <a:t>1</a:t>
                      </a:r>
                      <a:r>
                        <a:rPr lang="zh-CN" altLang="en-US" sz="1400" b="1" dirty="0" smtClean="0">
                          <a:latin typeface="微软雅黑" panose="020B0503020204020204" charset="-122"/>
                          <a:ea typeface="微软雅黑" panose="020B0503020204020204" charset="-122"/>
                          <a:sym typeface="+mn-ea"/>
                        </a:rPr>
                        <a:t>、缺乏对课堂的全面了解  </a:t>
                      </a:r>
                      <a:r>
                        <a:rPr lang="zh-CN" altLang="en-US" sz="1400" b="0" dirty="0" smtClean="0">
                          <a:latin typeface="微软雅黑" panose="020B0503020204020204" charset="-122"/>
                          <a:ea typeface="微软雅黑" panose="020B0503020204020204" charset="-122"/>
                          <a:sym typeface="+mn-ea"/>
                        </a:rPr>
                        <a:t>缺乏课堂情况的即时反馈，无法了解学生知识点掌握情况</a:t>
                      </a:r>
                      <a:endParaRPr lang="en-US" altLang="zh-CN" sz="1400" b="0" dirty="0" smtClean="0">
                        <a:latin typeface="微软雅黑" panose="020B0503020204020204" charset="-122"/>
                        <a:ea typeface="微软雅黑" panose="020B0503020204020204" charset="-122"/>
                        <a:sym typeface="+mn-ea"/>
                      </a:endParaRPr>
                    </a:p>
                    <a:p>
                      <a:pPr>
                        <a:lnSpc>
                          <a:spcPct val="150000"/>
                        </a:lnSpc>
                      </a:pPr>
                      <a:r>
                        <a:rPr lang="en-US" altLang="zh-CN" sz="1400" b="1" dirty="0" smtClean="0">
                          <a:latin typeface="微软雅黑" panose="020B0503020204020204" charset="-122"/>
                          <a:ea typeface="微软雅黑" panose="020B0503020204020204" charset="-122"/>
                          <a:sym typeface="+mn-ea"/>
                        </a:rPr>
                        <a:t>2</a:t>
                      </a:r>
                      <a:r>
                        <a:rPr lang="zh-CN" altLang="en-US" sz="1400" b="1" dirty="0" smtClean="0">
                          <a:latin typeface="微软雅黑" panose="020B0503020204020204" charset="-122"/>
                          <a:ea typeface="微软雅黑" panose="020B0503020204020204" charset="-122"/>
                          <a:sym typeface="+mn-ea"/>
                        </a:rPr>
                        <a:t>、现有信息化手段太复杂  </a:t>
                      </a:r>
                      <a:r>
                        <a:rPr lang="zh-CN" altLang="en-US" sz="1400" dirty="0" smtClean="0">
                          <a:latin typeface="微软雅黑" panose="020B0503020204020204" charset="-122"/>
                          <a:ea typeface="微软雅黑" panose="020B0503020204020204" charset="-122"/>
                          <a:sym typeface="+mn-ea"/>
                        </a:rPr>
                        <a:t>需花大量的时间和精力学习，要改变现有教学模式</a:t>
                      </a:r>
                      <a:endParaRPr lang="zh-CN" altLang="en-US" sz="1400" dirty="0" smtClean="0">
                        <a:latin typeface="微软雅黑" panose="020B0503020204020204" charset="-122"/>
                        <a:ea typeface="微软雅黑" panose="020B0503020204020204" charset="-122"/>
                        <a:sym typeface="+mn-ea"/>
                      </a:endParaRPr>
                    </a:p>
                    <a:p>
                      <a:pPr>
                        <a:buNone/>
                      </a:pPr>
                      <a:endParaRPr lang="zh-CN" altLang="en-US" sz="1800">
                        <a:latin typeface="微软雅黑" panose="020B0503020204020204" charset="-122"/>
                        <a:ea typeface="微软雅黑" panose="020B0503020204020204" charset="-122"/>
                      </a:endParaRPr>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p:cNvPicPr>
            <a:picLocks noChangeAspect="1"/>
          </p:cNvPicPr>
          <p:nvPr/>
        </p:nvPicPr>
        <p:blipFill>
          <a:blip r:embed="rId1"/>
          <a:stretch>
            <a:fillRect/>
          </a:stretch>
        </p:blipFill>
        <p:spPr>
          <a:xfrm>
            <a:off x="-12700" y="1270"/>
            <a:ext cx="9170035" cy="5140960"/>
          </a:xfrm>
          <a:prstGeom prst="rect">
            <a:avLst/>
          </a:prstGeom>
        </p:spPr>
      </p:pic>
      <p:grpSp>
        <p:nvGrpSpPr>
          <p:cNvPr id="1029" name="组合 54"/>
          <p:cNvGrpSpPr/>
          <p:nvPr/>
        </p:nvGrpSpPr>
        <p:grpSpPr>
          <a:xfrm>
            <a:off x="423545" y="1005205"/>
            <a:ext cx="8297545" cy="2419985"/>
            <a:chOff x="1722985" y="695617"/>
            <a:chExt cx="5807234" cy="3050309"/>
          </a:xfrm>
        </p:grpSpPr>
        <p:graphicFrame>
          <p:nvGraphicFramePr>
            <p:cNvPr id="1026" name="Object 234"/>
            <p:cNvGraphicFramePr/>
            <p:nvPr/>
          </p:nvGraphicFramePr>
          <p:xfrm>
            <a:off x="1722985" y="695617"/>
            <a:ext cx="5807234" cy="3050309"/>
          </p:xfrm>
          <a:graphic>
            <a:graphicData uri="http://schemas.openxmlformats.org/presentationml/2006/ole">
              <mc:AlternateContent xmlns:mc="http://schemas.openxmlformats.org/markup-compatibility/2006">
                <mc:Choice xmlns:v="urn:schemas-microsoft-com:vml" Requires="v">
                  <p:oleObj spid="_x0000_s1025" name="" r:id="rId2" imgW="7678420" imgH="4064000" progId="">
                    <p:embed/>
                  </p:oleObj>
                </mc:Choice>
                <mc:Fallback>
                  <p:oleObj name="" r:id="rId2" imgW="7678420" imgH="4064000" progId="">
                    <p:embed/>
                    <p:pic>
                      <p:nvPicPr>
                        <p:cNvPr id="0" name="图片 1024" descr="image15"/>
                        <p:cNvPicPr/>
                        <p:nvPr/>
                      </p:nvPicPr>
                      <p:blipFill>
                        <a:blip r:embed="rId3"/>
                        <a:stretch>
                          <a:fillRect/>
                        </a:stretch>
                      </p:blipFill>
                      <p:spPr>
                        <a:xfrm>
                          <a:off x="1722985" y="695617"/>
                          <a:ext cx="5807234" cy="3050309"/>
                        </a:xfrm>
                        <a:prstGeom prst="rect">
                          <a:avLst/>
                        </a:prstGeom>
                        <a:noFill/>
                        <a:ln w="38100">
                          <a:noFill/>
                        </a:ln>
                      </p:spPr>
                    </p:pic>
                  </p:oleObj>
                </mc:Fallback>
              </mc:AlternateContent>
            </a:graphicData>
          </a:graphic>
        </p:graphicFrame>
        <p:sp>
          <p:nvSpPr>
            <p:cNvPr id="39" name="椭圆 38"/>
            <p:cNvSpPr/>
            <p:nvPr/>
          </p:nvSpPr>
          <p:spPr>
            <a:xfrm>
              <a:off x="2195735" y="1347615"/>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pic>
        <p:nvPicPr>
          <p:cNvPr id="9" name="图片 8"/>
          <p:cNvPicPr>
            <a:picLocks noChangeAspect="1"/>
          </p:cNvPicPr>
          <p:nvPr/>
        </p:nvPicPr>
        <p:blipFill>
          <a:blip r:embed="rId4" cstate="print"/>
          <a:srcRect l="12243" t="2096" r="9684" b="-423"/>
          <a:stretch>
            <a:fillRect/>
          </a:stretch>
        </p:blipFill>
        <p:spPr>
          <a:xfrm>
            <a:off x="1682115" y="3548380"/>
            <a:ext cx="979170" cy="949960"/>
          </a:xfrm>
          <a:prstGeom prst="ellipse">
            <a:avLst/>
          </a:prstGeom>
        </p:spPr>
      </p:pic>
      <p:sp>
        <p:nvSpPr>
          <p:cNvPr id="11" name="TextBox 5"/>
          <p:cNvSpPr txBox="1"/>
          <p:nvPr/>
        </p:nvSpPr>
        <p:spPr>
          <a:xfrm>
            <a:off x="1630045" y="4498340"/>
            <a:ext cx="1031240" cy="319405"/>
          </a:xfrm>
          <a:prstGeom prst="rect">
            <a:avLst/>
          </a:prstGeom>
          <a:solidFill>
            <a:srgbClr val="F4AE00"/>
          </a:solidFill>
        </p:spPr>
        <p:txBody>
          <a:bodyPr wrap="square" rtlCol="0">
            <a:spAutoFit/>
          </a:bodyPr>
          <a:lstStyle/>
          <a:p>
            <a:pPr algn="ctr"/>
            <a:r>
              <a:rPr lang="zh-CN" altLang="en-US" sz="1400" dirty="0" smtClean="0">
                <a:solidFill>
                  <a:schemeClr val="bg1"/>
                </a:solidFill>
                <a:latin typeface="微软雅黑" panose="020B0503020204020204" charset="-122"/>
                <a:ea typeface="微软雅黑" panose="020B0503020204020204" charset="-122"/>
              </a:rPr>
              <a:t>互动课堂</a:t>
            </a:r>
            <a:endParaRPr lang="zh-CN" altLang="en-US" sz="1400" dirty="0" smtClean="0">
              <a:solidFill>
                <a:schemeClr val="bg1"/>
              </a:solidFill>
              <a:latin typeface="微软雅黑" panose="020B0503020204020204" charset="-122"/>
              <a:ea typeface="微软雅黑" panose="020B0503020204020204" charset="-122"/>
            </a:endParaRPr>
          </a:p>
        </p:txBody>
      </p:sp>
      <p:pic>
        <p:nvPicPr>
          <p:cNvPr id="14" name="图片 13"/>
          <p:cNvPicPr>
            <a:picLocks noChangeAspect="1"/>
          </p:cNvPicPr>
          <p:nvPr/>
        </p:nvPicPr>
        <p:blipFill>
          <a:blip r:embed="rId5"/>
          <a:srcRect l="14069" t="7224" r="17420" b="1597"/>
          <a:stretch>
            <a:fillRect/>
          </a:stretch>
        </p:blipFill>
        <p:spPr>
          <a:xfrm>
            <a:off x="3296285" y="3548380"/>
            <a:ext cx="940435" cy="927735"/>
          </a:xfrm>
          <a:prstGeom prst="ellipse">
            <a:avLst/>
          </a:prstGeom>
        </p:spPr>
      </p:pic>
      <p:sp>
        <p:nvSpPr>
          <p:cNvPr id="15" name="TextBox 5"/>
          <p:cNvSpPr txBox="1"/>
          <p:nvPr/>
        </p:nvSpPr>
        <p:spPr>
          <a:xfrm>
            <a:off x="3251200" y="4498340"/>
            <a:ext cx="1031240" cy="319405"/>
          </a:xfrm>
          <a:prstGeom prst="rect">
            <a:avLst/>
          </a:prstGeom>
          <a:solidFill>
            <a:srgbClr val="3BB3C3"/>
          </a:solidFill>
        </p:spPr>
        <p:txBody>
          <a:bodyPr wrap="square" rtlCol="0">
            <a:spAutoFit/>
          </a:bodyPr>
          <a:lstStyle/>
          <a:p>
            <a:pPr algn="ctr"/>
            <a:r>
              <a:rPr lang="zh-CN" altLang="en-US" sz="1400" dirty="0" smtClean="0">
                <a:solidFill>
                  <a:schemeClr val="bg1"/>
                </a:solidFill>
                <a:latin typeface="微软雅黑" panose="020B0503020204020204" charset="-122"/>
                <a:ea typeface="微软雅黑" panose="020B0503020204020204" charset="-122"/>
              </a:rPr>
              <a:t>校园考勤</a:t>
            </a:r>
            <a:endParaRPr lang="zh-CN" altLang="en-US" sz="1400" dirty="0" smtClean="0">
              <a:solidFill>
                <a:schemeClr val="bg1"/>
              </a:solidFill>
              <a:latin typeface="微软雅黑" panose="020B0503020204020204" charset="-122"/>
              <a:ea typeface="微软雅黑" panose="020B0503020204020204" charset="-122"/>
            </a:endParaRPr>
          </a:p>
        </p:txBody>
      </p:sp>
      <p:pic>
        <p:nvPicPr>
          <p:cNvPr id="16" name="图片 15"/>
          <p:cNvPicPr>
            <a:picLocks noChangeAspect="1"/>
          </p:cNvPicPr>
          <p:nvPr/>
        </p:nvPicPr>
        <p:blipFill>
          <a:blip r:embed="rId6"/>
          <a:srcRect l="18393" t="521" r="15996" b="-521"/>
          <a:stretch>
            <a:fillRect/>
          </a:stretch>
        </p:blipFill>
        <p:spPr>
          <a:xfrm>
            <a:off x="4940300" y="3548380"/>
            <a:ext cx="956945" cy="934085"/>
          </a:xfrm>
          <a:prstGeom prst="ellipse">
            <a:avLst/>
          </a:prstGeom>
        </p:spPr>
      </p:pic>
      <p:sp>
        <p:nvSpPr>
          <p:cNvPr id="17" name="TextBox 5"/>
          <p:cNvSpPr txBox="1"/>
          <p:nvPr/>
        </p:nvSpPr>
        <p:spPr>
          <a:xfrm>
            <a:off x="4940300" y="4498340"/>
            <a:ext cx="1031240" cy="319405"/>
          </a:xfrm>
          <a:prstGeom prst="rect">
            <a:avLst/>
          </a:prstGeom>
          <a:solidFill>
            <a:srgbClr val="9DCE59"/>
          </a:solidFill>
        </p:spPr>
        <p:txBody>
          <a:bodyPr wrap="square" rtlCol="0">
            <a:spAutoFit/>
          </a:bodyPr>
          <a:lstStyle/>
          <a:p>
            <a:pPr algn="ctr"/>
            <a:r>
              <a:rPr lang="zh-CN" altLang="en-US" sz="1400" dirty="0" smtClean="0">
                <a:solidFill>
                  <a:schemeClr val="bg1"/>
                </a:solidFill>
                <a:latin typeface="微软雅黑" panose="020B0503020204020204" charset="-122"/>
                <a:ea typeface="微软雅黑" panose="020B0503020204020204" charset="-122"/>
              </a:rPr>
              <a:t>家校互动</a:t>
            </a:r>
            <a:endParaRPr lang="zh-CN" altLang="en-US" sz="1400" dirty="0" smtClean="0">
              <a:solidFill>
                <a:schemeClr val="bg1"/>
              </a:solidFill>
              <a:latin typeface="微软雅黑" panose="020B0503020204020204" charset="-122"/>
              <a:ea typeface="微软雅黑" panose="020B0503020204020204" charset="-122"/>
            </a:endParaRPr>
          </a:p>
        </p:txBody>
      </p:sp>
      <p:pic>
        <p:nvPicPr>
          <p:cNvPr id="18" name="图片 17"/>
          <p:cNvPicPr>
            <a:picLocks noChangeAspect="1"/>
          </p:cNvPicPr>
          <p:nvPr/>
        </p:nvPicPr>
        <p:blipFill>
          <a:blip r:embed="rId7" cstate="print"/>
          <a:stretch>
            <a:fillRect/>
          </a:stretch>
        </p:blipFill>
        <p:spPr>
          <a:xfrm>
            <a:off x="6600825" y="3576955"/>
            <a:ext cx="927100" cy="905510"/>
          </a:xfrm>
          <a:prstGeom prst="ellipse">
            <a:avLst/>
          </a:prstGeom>
        </p:spPr>
      </p:pic>
      <p:sp>
        <p:nvSpPr>
          <p:cNvPr id="19" name="TextBox 5"/>
          <p:cNvSpPr txBox="1"/>
          <p:nvPr/>
        </p:nvSpPr>
        <p:spPr>
          <a:xfrm>
            <a:off x="6508750" y="4511040"/>
            <a:ext cx="1111885" cy="319405"/>
          </a:xfrm>
          <a:prstGeom prst="rect">
            <a:avLst/>
          </a:prstGeom>
          <a:solidFill>
            <a:srgbClr val="E2546A"/>
          </a:solidFill>
        </p:spPr>
        <p:txBody>
          <a:bodyPr wrap="square" rtlCol="0">
            <a:spAutoFit/>
          </a:bodyPr>
          <a:lstStyle/>
          <a:p>
            <a:pPr algn="ctr"/>
            <a:r>
              <a:rPr lang="zh-CN" altLang="en-US" sz="1400" dirty="0" smtClean="0">
                <a:solidFill>
                  <a:schemeClr val="bg1"/>
                </a:solidFill>
                <a:latin typeface="微软雅黑" panose="020B0503020204020204" charset="-122"/>
                <a:ea typeface="微软雅黑" panose="020B0503020204020204" charset="-122"/>
              </a:rPr>
              <a:t>校园一卡通</a:t>
            </a:r>
            <a:endParaRPr lang="zh-CN" altLang="en-US" sz="1400" dirty="0" smtClean="0">
              <a:solidFill>
                <a:schemeClr val="bg1"/>
              </a:solidFill>
              <a:latin typeface="微软雅黑" panose="020B0503020204020204" charset="-122"/>
              <a:ea typeface="微软雅黑" panose="020B0503020204020204" charset="-122"/>
            </a:endParaRPr>
          </a:p>
        </p:txBody>
      </p:sp>
      <p:sp>
        <p:nvSpPr>
          <p:cNvPr id="4" name="矩形 3"/>
          <p:cNvSpPr/>
          <p:nvPr/>
        </p:nvSpPr>
        <p:spPr>
          <a:xfrm>
            <a:off x="343197" y="3327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云合一学通产品</a:t>
            </a:r>
            <a:r>
              <a:rPr lang="en-US" altLang="zh-CN" sz="2800" b="1" dirty="0">
                <a:latin typeface="微软雅黑" panose="020B0503020204020204" charset="-122"/>
                <a:ea typeface="微软雅黑" panose="020B0503020204020204" charset="-122"/>
              </a:rPr>
              <a:t>4</a:t>
            </a:r>
            <a:r>
              <a:rPr lang="zh-CN" altLang="en-US" sz="2800" b="1" dirty="0">
                <a:latin typeface="微软雅黑" panose="020B0503020204020204" charset="-122"/>
                <a:ea typeface="微软雅黑" panose="020B0503020204020204" charset="-122"/>
              </a:rPr>
              <a:t>大核心功能</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0" name="直接箭头连接符 9"/>
          <p:cNvCxnSpPr/>
          <p:nvPr/>
        </p:nvCxnSpPr>
        <p:spPr>
          <a:xfrm flipH="1">
            <a:off x="2169160" y="1527175"/>
            <a:ext cx="5080" cy="1981200"/>
          </a:xfrm>
          <a:prstGeom prst="straightConnector1">
            <a:avLst/>
          </a:prstGeom>
          <a:ln w="28575">
            <a:prstDash val="sysDash"/>
            <a:headEnd type="none" w="med" len="med"/>
            <a:tailEnd type="oval" w="med" len="med"/>
          </a:ln>
        </p:spPr>
        <p:style>
          <a:lnRef idx="1">
            <a:schemeClr val="dk1"/>
          </a:lnRef>
          <a:fillRef idx="0">
            <a:schemeClr val="dk1"/>
          </a:fillRef>
          <a:effectRef idx="0">
            <a:schemeClr val="dk1"/>
          </a:effectRef>
          <a:fontRef idx="minor">
            <a:schemeClr val="tx1"/>
          </a:fontRef>
        </p:style>
      </p:cxnSp>
      <p:cxnSp>
        <p:nvCxnSpPr>
          <p:cNvPr id="5" name="直接箭头连接符 4"/>
          <p:cNvCxnSpPr/>
          <p:nvPr/>
        </p:nvCxnSpPr>
        <p:spPr>
          <a:xfrm flipH="1">
            <a:off x="3764280" y="2284095"/>
            <a:ext cx="15875" cy="1224280"/>
          </a:xfrm>
          <a:prstGeom prst="straightConnector1">
            <a:avLst/>
          </a:prstGeom>
          <a:ln w="28575">
            <a:prstDash val="sysDash"/>
            <a:headEnd type="none" w="med" len="med"/>
            <a:tailEnd type="oval" w="med" len="med"/>
          </a:ln>
        </p:spPr>
        <p:style>
          <a:lnRef idx="1">
            <a:schemeClr val="dk1"/>
          </a:lnRef>
          <a:fillRef idx="0">
            <a:schemeClr val="dk1"/>
          </a:fillRef>
          <a:effectRef idx="0">
            <a:schemeClr val="dk1"/>
          </a:effectRef>
          <a:fontRef idx="minor">
            <a:schemeClr val="tx1"/>
          </a:fontRef>
        </p:style>
      </p:cxnSp>
      <p:cxnSp>
        <p:nvCxnSpPr>
          <p:cNvPr id="7" name="直接箭头连接符 6"/>
          <p:cNvCxnSpPr/>
          <p:nvPr/>
        </p:nvCxnSpPr>
        <p:spPr>
          <a:xfrm flipH="1">
            <a:off x="1525905" y="1527175"/>
            <a:ext cx="648335" cy="17780"/>
          </a:xfrm>
          <a:prstGeom prst="straightConnector1">
            <a:avLst/>
          </a:prstGeom>
          <a:ln w="28575">
            <a:prstDash val="sysDash"/>
            <a:headEnd type="none" w="med" len="med"/>
            <a:tailEnd type="oval" w="med" len="med"/>
          </a:ln>
        </p:spPr>
        <p:style>
          <a:lnRef idx="1">
            <a:schemeClr val="dk1"/>
          </a:lnRef>
          <a:fillRef idx="0">
            <a:schemeClr val="dk1"/>
          </a:fillRef>
          <a:effectRef idx="0">
            <a:schemeClr val="dk1"/>
          </a:effectRef>
          <a:fontRef idx="minor">
            <a:schemeClr val="tx1"/>
          </a:fontRef>
        </p:style>
      </p:cxnSp>
      <p:cxnSp>
        <p:nvCxnSpPr>
          <p:cNvPr id="8" name="直接箭头连接符 7"/>
          <p:cNvCxnSpPr/>
          <p:nvPr/>
        </p:nvCxnSpPr>
        <p:spPr>
          <a:xfrm>
            <a:off x="3780155" y="2284095"/>
            <a:ext cx="896620" cy="8255"/>
          </a:xfrm>
          <a:prstGeom prst="straightConnector1">
            <a:avLst/>
          </a:prstGeom>
          <a:ln w="28575">
            <a:solidFill>
              <a:schemeClr val="tx1"/>
            </a:solidFill>
            <a:prstDash val="sysDash"/>
            <a:headEnd type="none" w="med" len="med"/>
            <a:tailEnd type="oval" w="med" len="med"/>
          </a:ln>
        </p:spPr>
        <p:style>
          <a:lnRef idx="1">
            <a:schemeClr val="dk1"/>
          </a:lnRef>
          <a:fillRef idx="0">
            <a:schemeClr val="dk1"/>
          </a:fillRef>
          <a:effectRef idx="0">
            <a:schemeClr val="dk1"/>
          </a:effectRef>
          <a:fontRef idx="minor">
            <a:schemeClr val="tx1"/>
          </a:fontRef>
        </p:style>
      </p:cxnSp>
      <p:cxnSp>
        <p:nvCxnSpPr>
          <p:cNvPr id="12" name="直接箭头连接符 11"/>
          <p:cNvCxnSpPr/>
          <p:nvPr/>
        </p:nvCxnSpPr>
        <p:spPr>
          <a:xfrm flipH="1">
            <a:off x="5410835" y="2644140"/>
            <a:ext cx="25400" cy="864235"/>
          </a:xfrm>
          <a:prstGeom prst="straightConnector1">
            <a:avLst/>
          </a:prstGeom>
          <a:ln w="28575">
            <a:prstDash val="sysDash"/>
            <a:headEnd type="none" w="med" len="med"/>
            <a:tailEnd type="oval" w="med" len="med"/>
          </a:ln>
        </p:spPr>
        <p:style>
          <a:lnRef idx="1">
            <a:schemeClr val="dk1"/>
          </a:lnRef>
          <a:fillRef idx="0">
            <a:schemeClr val="dk1"/>
          </a:fillRef>
          <a:effectRef idx="0">
            <a:schemeClr val="dk1"/>
          </a:effectRef>
          <a:fontRef idx="minor">
            <a:schemeClr val="tx1"/>
          </a:fontRef>
        </p:style>
      </p:cxnSp>
      <p:cxnSp>
        <p:nvCxnSpPr>
          <p:cNvPr id="13" name="直接箭头连接符 12"/>
          <p:cNvCxnSpPr/>
          <p:nvPr/>
        </p:nvCxnSpPr>
        <p:spPr>
          <a:xfrm flipH="1">
            <a:off x="4480560" y="2644140"/>
            <a:ext cx="955675" cy="17780"/>
          </a:xfrm>
          <a:prstGeom prst="straightConnector1">
            <a:avLst/>
          </a:prstGeom>
          <a:ln w="28575">
            <a:prstDash val="sysDash"/>
            <a:headEnd type="none" w="med" len="med"/>
            <a:tailEnd type="oval" w="med" len="med"/>
          </a:ln>
        </p:spPr>
        <p:style>
          <a:lnRef idx="1">
            <a:schemeClr val="dk1"/>
          </a:lnRef>
          <a:fillRef idx="0">
            <a:schemeClr val="dk1"/>
          </a:fillRef>
          <a:effectRef idx="0">
            <a:schemeClr val="dk1"/>
          </a:effectRef>
          <a:fontRef idx="minor">
            <a:schemeClr val="tx1"/>
          </a:fontRef>
        </p:style>
      </p:cxnSp>
      <p:cxnSp>
        <p:nvCxnSpPr>
          <p:cNvPr id="20" name="直接箭头连接符 19"/>
          <p:cNvCxnSpPr/>
          <p:nvPr/>
        </p:nvCxnSpPr>
        <p:spPr>
          <a:xfrm flipH="1">
            <a:off x="7052310" y="1491615"/>
            <a:ext cx="40005" cy="2034540"/>
          </a:xfrm>
          <a:prstGeom prst="straightConnector1">
            <a:avLst/>
          </a:prstGeom>
          <a:ln w="28575">
            <a:prstDash val="sysDash"/>
            <a:headEnd type="oval" w="med" len="med"/>
            <a:tailEnd type="oval" w="med" len="med"/>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stretch>
            <a:fillRect/>
          </a:stretch>
        </p:blipFill>
        <p:spPr>
          <a:xfrm>
            <a:off x="-12700" y="1270"/>
            <a:ext cx="9170035" cy="5140960"/>
          </a:xfrm>
          <a:prstGeom prst="rect">
            <a:avLst/>
          </a:prstGeom>
        </p:spPr>
      </p:pic>
      <p:sp>
        <p:nvSpPr>
          <p:cNvPr id="6" name="TextBox 5"/>
          <p:cNvSpPr txBox="1"/>
          <p:nvPr/>
        </p:nvSpPr>
        <p:spPr>
          <a:xfrm>
            <a:off x="2865755" y="2297430"/>
            <a:ext cx="4438650" cy="548640"/>
          </a:xfrm>
          <a:prstGeom prst="rect">
            <a:avLst/>
          </a:prstGeom>
          <a:noFill/>
        </p:spPr>
        <p:txBody>
          <a:bodyPr wrap="square" rtlCol="0">
            <a:spAutoFit/>
          </a:bodyPr>
          <a:lstStyle/>
          <a:p>
            <a:pPr algn="l"/>
            <a:r>
              <a:rPr lang="zh-CN" altLang="en-US" sz="2800" b="1" dirty="0" smtClean="0">
                <a:solidFill>
                  <a:schemeClr val="tx1">
                    <a:lumMod val="50000"/>
                  </a:schemeClr>
                </a:solidFill>
                <a:latin typeface="微软雅黑" panose="020B0503020204020204" charset="-122"/>
                <a:ea typeface="微软雅黑" panose="020B0503020204020204" charset="-122"/>
                <a:sym typeface="+mn-ea"/>
              </a:rPr>
              <a:t>云合“一学通”实施步骤</a:t>
            </a:r>
            <a:endParaRPr lang="en-US" altLang="zh-CN" sz="2800" b="1" dirty="0" smtClean="0">
              <a:solidFill>
                <a:schemeClr val="tx1">
                  <a:lumMod val="50000"/>
                </a:schemeClr>
              </a:solidFill>
              <a:latin typeface="微软雅黑" panose="020B0503020204020204" charset="-122"/>
              <a:ea typeface="微软雅黑" panose="020B0503020204020204" charset="-122"/>
            </a:endParaRPr>
          </a:p>
        </p:txBody>
      </p:sp>
      <p:grpSp>
        <p:nvGrpSpPr>
          <p:cNvPr id="4" name="组合 3"/>
          <p:cNvGrpSpPr/>
          <p:nvPr/>
        </p:nvGrpSpPr>
        <p:grpSpPr>
          <a:xfrm>
            <a:off x="2207260" y="2290445"/>
            <a:ext cx="523875" cy="555625"/>
            <a:chOff x="2546" y="3413"/>
            <a:chExt cx="825" cy="875"/>
          </a:xfrm>
        </p:grpSpPr>
        <p:sp>
          <p:nvSpPr>
            <p:cNvPr id="7" name="矩形 6"/>
            <p:cNvSpPr/>
            <p:nvPr/>
          </p:nvSpPr>
          <p:spPr>
            <a:xfrm>
              <a:off x="2546" y="3413"/>
              <a:ext cx="825" cy="850"/>
            </a:xfrm>
            <a:prstGeom prst="rect">
              <a:avLst/>
            </a:prstGeom>
            <a:solidFill>
              <a:schemeClr val="tx2">
                <a:lumMod val="50000"/>
              </a:schemeClr>
            </a:solidFill>
            <a:ln>
              <a:noFill/>
            </a:ln>
            <a:effectLst>
              <a:innerShdw blurRad="63500" dist="50800" dir="13500000">
                <a:prstClr val="black">
                  <a:alpha val="50000"/>
                </a:prstClr>
              </a:inn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5"/>
            <p:cNvSpPr txBox="1"/>
            <p:nvPr/>
          </p:nvSpPr>
          <p:spPr>
            <a:xfrm>
              <a:off x="2548" y="3413"/>
              <a:ext cx="823" cy="875"/>
            </a:xfrm>
            <a:prstGeom prst="rect">
              <a:avLst/>
            </a:prstGeom>
            <a:noFill/>
          </p:spPr>
          <p:txBody>
            <a:bodyPr wrap="square" rtlCol="0">
              <a:spAutoFit/>
            </a:bodyPr>
            <a:lstStyle/>
            <a:p>
              <a:pPr algn="ctr"/>
              <a:r>
                <a:rPr lang="en-US" sz="2800" b="1" dirty="0" smtClean="0">
                  <a:solidFill>
                    <a:schemeClr val="bg1"/>
                  </a:solidFill>
                  <a:latin typeface="Arial Black" panose="020B0A04020102020204" charset="0"/>
                  <a:ea typeface="微软雅黑" panose="020B0503020204020204" charset="-122"/>
                  <a:sym typeface="+mn-ea"/>
                </a:rPr>
                <a:t>3</a:t>
              </a:r>
              <a:endParaRPr lang="en-US" sz="2800" b="1" dirty="0" smtClean="0">
                <a:solidFill>
                  <a:schemeClr val="bg1"/>
                </a:solidFill>
                <a:latin typeface="Arial Black" panose="020B0A04020102020204" charset="0"/>
                <a:ea typeface="微软雅黑" panose="020B0503020204020204" charset="-122"/>
                <a:sym typeface="+mn-ea"/>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1"/>
          <a:stretch>
            <a:fillRect/>
          </a:stretch>
        </p:blipFill>
        <p:spPr>
          <a:xfrm>
            <a:off x="-12700" y="1270"/>
            <a:ext cx="9170035" cy="5140960"/>
          </a:xfrm>
          <a:prstGeom prst="rect">
            <a:avLst/>
          </a:prstGeom>
        </p:spPr>
      </p:pic>
      <p:sp>
        <p:nvSpPr>
          <p:cNvPr id="4" name="矩形 3"/>
          <p:cNvSpPr/>
          <p:nvPr/>
        </p:nvSpPr>
        <p:spPr>
          <a:xfrm>
            <a:off x="343197" y="3327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互动课堂</a:t>
            </a:r>
            <a:r>
              <a:rPr lang="zh-CN" altLang="en-US" sz="2800" b="1" dirty="0">
                <a:latin typeface="微软雅黑" panose="020B0503020204020204" charset="-122"/>
                <a:ea typeface="微软雅黑" panose="020B0503020204020204" charset="-122"/>
                <a:sym typeface="+mn-ea"/>
              </a:rPr>
              <a:t>（第一阶段建设内容）</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5" name="图片 6" descr="435995693220688766"/>
          <p:cNvPicPr>
            <a:picLocks noChangeAspect="1"/>
          </p:cNvPicPr>
          <p:nvPr/>
        </p:nvPicPr>
        <p:blipFill>
          <a:blip r:embed="rId2"/>
          <a:stretch>
            <a:fillRect/>
          </a:stretch>
        </p:blipFill>
        <p:spPr>
          <a:xfrm>
            <a:off x="481330" y="1226185"/>
            <a:ext cx="2929255" cy="2179320"/>
          </a:xfrm>
          <a:prstGeom prst="rect">
            <a:avLst/>
          </a:prstGeom>
        </p:spPr>
      </p:pic>
      <p:pic>
        <p:nvPicPr>
          <p:cNvPr id="12" name="图片 11"/>
          <p:cNvPicPr/>
          <p:nvPr/>
        </p:nvPicPr>
        <p:blipFill>
          <a:blip r:embed="rId3" cstate="print"/>
          <a:srcRect/>
          <a:stretch>
            <a:fillRect/>
          </a:stretch>
        </p:blipFill>
        <p:spPr bwMode="auto">
          <a:xfrm>
            <a:off x="481330" y="2457450"/>
            <a:ext cx="961390" cy="948055"/>
          </a:xfrm>
          <a:prstGeom prst="ellipse">
            <a:avLst/>
          </a:prstGeom>
          <a:noFill/>
          <a:ln w="9525">
            <a:noFill/>
            <a:miter lim="800000"/>
            <a:headEnd/>
            <a:tailEnd/>
          </a:ln>
        </p:spPr>
      </p:pic>
      <p:pic>
        <p:nvPicPr>
          <p:cNvPr id="18" name="Picture 2"/>
          <p:cNvPicPr>
            <a:picLocks noChangeAspect="1" noChangeArrowheads="1"/>
          </p:cNvPicPr>
          <p:nvPr/>
        </p:nvPicPr>
        <p:blipFill>
          <a:blip r:embed="rId4"/>
          <a:srcRect/>
          <a:stretch>
            <a:fillRect/>
          </a:stretch>
        </p:blipFill>
        <p:spPr>
          <a:xfrm>
            <a:off x="3471545" y="1226185"/>
            <a:ext cx="3151505" cy="2178685"/>
          </a:xfrm>
          <a:prstGeom prst="rect">
            <a:avLst/>
          </a:prstGeom>
          <a:noFill/>
          <a:ln w="9525">
            <a:noFill/>
            <a:miter lim="800000"/>
            <a:headEnd/>
            <a:tailEnd/>
          </a:ln>
          <a:effectLst/>
        </p:spPr>
      </p:pic>
      <p:sp>
        <p:nvSpPr>
          <p:cNvPr id="19" name="矩形 18"/>
          <p:cNvSpPr/>
          <p:nvPr/>
        </p:nvSpPr>
        <p:spPr>
          <a:xfrm>
            <a:off x="410845" y="3574415"/>
            <a:ext cx="6202045" cy="319405"/>
          </a:xfrm>
          <a:prstGeom prst="rect">
            <a:avLst/>
          </a:prstGeom>
        </p:spPr>
        <p:txBody>
          <a:bodyPr wrap="square">
            <a:spAutoFit/>
          </a:bodyPr>
          <a:lstStyle/>
          <a:p>
            <a:r>
              <a:rPr lang="zh-CN" altLang="en-US" sz="1400" b="1" dirty="0">
                <a:solidFill>
                  <a:srgbClr val="FF0000"/>
                </a:solidFill>
                <a:latin typeface="微软雅黑" panose="020B0503020204020204" charset="-122"/>
                <a:ea typeface="微软雅黑" panose="020B0503020204020204" charset="-122"/>
              </a:rPr>
              <a:t>学生：</a:t>
            </a:r>
            <a:r>
              <a:rPr lang="zh-CN" altLang="en-US" sz="1400" dirty="0">
                <a:latin typeface="微软雅黑" panose="020B0503020204020204" charset="-122"/>
                <a:ea typeface="微软雅黑" panose="020B0503020204020204" charset="-122"/>
              </a:rPr>
              <a:t>互动答题，提升学生注意力和主动性，全员参与，轻松实现班级提分</a:t>
            </a:r>
            <a:endParaRPr lang="zh-CN" altLang="en-US" sz="1400" dirty="0">
              <a:latin typeface="微软雅黑" panose="020B0503020204020204" charset="-122"/>
              <a:ea typeface="微软雅黑" panose="020B0503020204020204" charset="-122"/>
            </a:endParaRPr>
          </a:p>
        </p:txBody>
      </p:sp>
      <p:sp>
        <p:nvSpPr>
          <p:cNvPr id="21" name="文本框 20"/>
          <p:cNvSpPr txBox="1"/>
          <p:nvPr/>
        </p:nvSpPr>
        <p:spPr>
          <a:xfrm>
            <a:off x="1210310" y="939165"/>
            <a:ext cx="1097280" cy="287020"/>
          </a:xfrm>
          <a:prstGeom prst="rect">
            <a:avLst/>
          </a:prstGeom>
          <a:noFill/>
        </p:spPr>
        <p:txBody>
          <a:bodyPr wrap="none" rtlCol="0" anchor="t">
            <a:spAutoFit/>
          </a:bodyPr>
          <a:lstStyle/>
          <a:p>
            <a:r>
              <a:rPr lang="zh-CN" altLang="en-US" sz="1200">
                <a:latin typeface="微软雅黑" panose="020B0503020204020204" charset="-122"/>
                <a:ea typeface="微软雅黑" panose="020B0503020204020204" charset="-122"/>
              </a:rPr>
              <a:t>学生按键答题</a:t>
            </a:r>
            <a:endParaRPr lang="zh-CN" altLang="en-US" sz="1200">
              <a:latin typeface="微软雅黑" panose="020B0503020204020204" charset="-122"/>
              <a:ea typeface="微软雅黑" panose="020B0503020204020204" charset="-122"/>
            </a:endParaRPr>
          </a:p>
        </p:txBody>
      </p:sp>
      <p:sp>
        <p:nvSpPr>
          <p:cNvPr id="22" name="文本框 21"/>
          <p:cNvSpPr txBox="1"/>
          <p:nvPr/>
        </p:nvSpPr>
        <p:spPr>
          <a:xfrm>
            <a:off x="4346575" y="939165"/>
            <a:ext cx="1402080" cy="287020"/>
          </a:xfrm>
          <a:prstGeom prst="rect">
            <a:avLst/>
          </a:prstGeom>
          <a:noFill/>
        </p:spPr>
        <p:txBody>
          <a:bodyPr wrap="none" rtlCol="0" anchor="t">
            <a:spAutoFit/>
          </a:bodyPr>
          <a:lstStyle/>
          <a:p>
            <a:r>
              <a:rPr lang="zh-CN" altLang="en-US" sz="1200">
                <a:latin typeface="微软雅黑" panose="020B0503020204020204" charset="-122"/>
                <a:ea typeface="微软雅黑" panose="020B0503020204020204" charset="-122"/>
              </a:rPr>
              <a:t>答题结果即时反馈</a:t>
            </a:r>
            <a:endParaRPr lang="zh-CN" altLang="en-US" sz="1200">
              <a:latin typeface="微软雅黑" panose="020B0503020204020204" charset="-122"/>
              <a:ea typeface="微软雅黑" panose="020B0503020204020204" charset="-122"/>
            </a:endParaRPr>
          </a:p>
        </p:txBody>
      </p:sp>
      <p:sp>
        <p:nvSpPr>
          <p:cNvPr id="23" name="矩形 22"/>
          <p:cNvSpPr/>
          <p:nvPr/>
        </p:nvSpPr>
        <p:spPr>
          <a:xfrm>
            <a:off x="410845" y="3983355"/>
            <a:ext cx="8601710" cy="319405"/>
          </a:xfrm>
          <a:prstGeom prst="rect">
            <a:avLst/>
          </a:prstGeom>
        </p:spPr>
        <p:txBody>
          <a:bodyPr wrap="square">
            <a:spAutoFit/>
          </a:bodyPr>
          <a:lstStyle/>
          <a:p>
            <a:r>
              <a:rPr lang="zh-CN" altLang="en-US" sz="1400" b="1" dirty="0">
                <a:solidFill>
                  <a:srgbClr val="FF0000"/>
                </a:solidFill>
                <a:latin typeface="微软雅黑" panose="020B0503020204020204" charset="-122"/>
                <a:ea typeface="微软雅黑" panose="020B0503020204020204" charset="-122"/>
              </a:rPr>
              <a:t>老师：</a:t>
            </a:r>
            <a:r>
              <a:rPr lang="zh-CN" altLang="en-US" sz="1400" dirty="0">
                <a:solidFill>
                  <a:schemeClr val="tx1"/>
                </a:solidFill>
                <a:latin typeface="微软雅黑" panose="020B0503020204020204" charset="-122"/>
                <a:ea typeface="微软雅黑" panose="020B0503020204020204" charset="-122"/>
              </a:rPr>
              <a:t>即时了解学生知识点掌握情况，提升教学效率。同时可用</a:t>
            </a:r>
            <a:r>
              <a:rPr lang="en-US" altLang="zh-CN" sz="1400" dirty="0">
                <a:solidFill>
                  <a:schemeClr val="tx1"/>
                </a:solidFill>
                <a:latin typeface="微软雅黑" panose="020B0503020204020204" charset="-122"/>
                <a:ea typeface="微软雅黑" panose="020B0503020204020204" charset="-122"/>
              </a:rPr>
              <a:t>PAD</a:t>
            </a:r>
            <a:r>
              <a:rPr lang="zh-CN" altLang="en-US" sz="1400" dirty="0">
                <a:solidFill>
                  <a:schemeClr val="tx1"/>
                </a:solidFill>
                <a:latin typeface="微软雅黑" panose="020B0503020204020204" charset="-122"/>
                <a:ea typeface="微软雅黑" panose="020B0503020204020204" charset="-122"/>
              </a:rPr>
              <a:t>拍摄学生课堂作品或作业，供学生互评。</a:t>
            </a:r>
            <a:endParaRPr lang="zh-CN" altLang="en-US" sz="1400" dirty="0">
              <a:solidFill>
                <a:schemeClr val="tx1"/>
              </a:solidFill>
              <a:latin typeface="微软雅黑" panose="020B0503020204020204" charset="-122"/>
              <a:ea typeface="微软雅黑" panose="020B0503020204020204" charset="-122"/>
            </a:endParaRPr>
          </a:p>
        </p:txBody>
      </p:sp>
      <p:sp>
        <p:nvSpPr>
          <p:cNvPr id="24" name="矩形 23"/>
          <p:cNvSpPr/>
          <p:nvPr/>
        </p:nvSpPr>
        <p:spPr>
          <a:xfrm>
            <a:off x="410845" y="4401820"/>
            <a:ext cx="8461375" cy="319405"/>
          </a:xfrm>
          <a:prstGeom prst="rect">
            <a:avLst/>
          </a:prstGeom>
        </p:spPr>
        <p:txBody>
          <a:bodyPr wrap="square">
            <a:spAutoFit/>
          </a:bodyPr>
          <a:lstStyle/>
          <a:p>
            <a:r>
              <a:rPr lang="zh-CN" altLang="en-US" sz="1400" b="1" dirty="0">
                <a:solidFill>
                  <a:srgbClr val="FF0000"/>
                </a:solidFill>
                <a:latin typeface="微软雅黑" panose="020B0503020204020204" charset="-122"/>
                <a:ea typeface="微软雅黑" panose="020B0503020204020204" charset="-122"/>
              </a:rPr>
              <a:t>家长：通过微信端</a:t>
            </a:r>
            <a:r>
              <a:rPr lang="zh-CN" altLang="en-US" sz="1400" dirty="0">
                <a:solidFill>
                  <a:schemeClr val="tx1"/>
                </a:solidFill>
                <a:latin typeface="微软雅黑" panose="020B0503020204020204" charset="-122"/>
                <a:ea typeface="微软雅黑" panose="020B0503020204020204" charset="-122"/>
              </a:rPr>
              <a:t>深度了解学生课堂学习情况，便于对学生进行精准辅导，实现家校共育。</a:t>
            </a:r>
            <a:endParaRPr lang="zh-CN" altLang="en-US" sz="1400" dirty="0">
              <a:solidFill>
                <a:schemeClr val="tx1"/>
              </a:solidFill>
              <a:latin typeface="微软雅黑" panose="020B0503020204020204" charset="-122"/>
              <a:ea typeface="微软雅黑" panose="020B0503020204020204" charset="-122"/>
            </a:endParaRPr>
          </a:p>
        </p:txBody>
      </p:sp>
      <p:pic>
        <p:nvPicPr>
          <p:cNvPr id="25" name="图片 3"/>
          <p:cNvPicPr>
            <a:picLocks noChangeAspect="1"/>
          </p:cNvPicPr>
          <p:nvPr/>
        </p:nvPicPr>
        <p:blipFill>
          <a:blip r:embed="rId5" cstate="print"/>
          <a:stretch>
            <a:fillRect/>
          </a:stretch>
        </p:blipFill>
        <p:spPr>
          <a:xfrm>
            <a:off x="3471545" y="2376805"/>
            <a:ext cx="1073150" cy="1028065"/>
          </a:xfrm>
          <a:prstGeom prst="ellipse">
            <a:avLst/>
          </a:prstGeom>
          <a:noFill/>
          <a:ln w="9525">
            <a:noFill/>
          </a:ln>
        </p:spPr>
      </p:pic>
      <p:grpSp>
        <p:nvGrpSpPr>
          <p:cNvPr id="26" name="组合 25"/>
          <p:cNvGrpSpPr/>
          <p:nvPr/>
        </p:nvGrpSpPr>
        <p:grpSpPr>
          <a:xfrm>
            <a:off x="6700520" y="1028700"/>
            <a:ext cx="2171065" cy="2707640"/>
            <a:chOff x="10363" y="1221"/>
            <a:chExt cx="3882" cy="4868"/>
          </a:xfrm>
        </p:grpSpPr>
        <p:pic>
          <p:nvPicPr>
            <p:cNvPr id="27" name="图片 26"/>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10363" y="1221"/>
              <a:ext cx="3882" cy="4868"/>
            </a:xfrm>
            <a:prstGeom prst="rect">
              <a:avLst/>
            </a:prstGeom>
          </p:spPr>
        </p:pic>
        <p:pic>
          <p:nvPicPr>
            <p:cNvPr id="28" name="图片 27"/>
            <p:cNvPicPr>
              <a:picLocks noChangeAspect="1"/>
            </p:cNvPicPr>
            <p:nvPr/>
          </p:nvPicPr>
          <p:blipFill>
            <a:blip r:embed="rId7" cstate="print"/>
            <a:stretch>
              <a:fillRect/>
            </a:stretch>
          </p:blipFill>
          <p:spPr>
            <a:xfrm>
              <a:off x="11373" y="2309"/>
              <a:ext cx="1759" cy="2692"/>
            </a:xfrm>
            <a:prstGeom prst="rect">
              <a:avLst/>
            </a:prstGeom>
          </p:spPr>
        </p:pic>
      </p:grpSp>
      <p:sp>
        <p:nvSpPr>
          <p:cNvPr id="29" name="文本框 28"/>
          <p:cNvSpPr txBox="1"/>
          <p:nvPr/>
        </p:nvSpPr>
        <p:spPr>
          <a:xfrm>
            <a:off x="6803390" y="939165"/>
            <a:ext cx="1772920" cy="287020"/>
          </a:xfrm>
          <a:prstGeom prst="rect">
            <a:avLst/>
          </a:prstGeom>
          <a:noFill/>
        </p:spPr>
        <p:txBody>
          <a:bodyPr wrap="none" rtlCol="0" anchor="t">
            <a:spAutoFit/>
          </a:bodyPr>
          <a:lstStyle/>
          <a:p>
            <a:r>
              <a:rPr lang="zh-CN" altLang="en-US" sz="1200">
                <a:latin typeface="微软雅黑" panose="020B0503020204020204" charset="-122"/>
                <a:ea typeface="微软雅黑" panose="020B0503020204020204" charset="-122"/>
              </a:rPr>
              <a:t>微信</a:t>
            </a:r>
            <a:r>
              <a:rPr lang="en-US" altLang="zh-CN" sz="1200">
                <a:latin typeface="微软雅黑" panose="020B0503020204020204" charset="-122"/>
                <a:ea typeface="微软雅黑" panose="020B0503020204020204" charset="-122"/>
              </a:rPr>
              <a:t>-</a:t>
            </a:r>
            <a:r>
              <a:rPr lang="zh-CN" altLang="en-US" sz="1200">
                <a:latin typeface="微软雅黑" panose="020B0503020204020204" charset="-122"/>
                <a:ea typeface="微软雅黑" panose="020B0503020204020204" charset="-122"/>
              </a:rPr>
              <a:t>课堂情况、错题本</a:t>
            </a:r>
            <a:endParaRPr lang="zh-CN" altLang="en-US" sz="1200">
              <a:latin typeface="微软雅黑" panose="020B0503020204020204" charset="-122"/>
              <a:ea typeface="微软雅黑" panose="020B050302020402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1"/>
          <a:stretch>
            <a:fillRect/>
          </a:stretch>
        </p:blipFill>
        <p:spPr>
          <a:xfrm>
            <a:off x="-13335" y="1270"/>
            <a:ext cx="9170035" cy="5140960"/>
          </a:xfrm>
          <a:prstGeom prst="rect">
            <a:avLst/>
          </a:prstGeom>
        </p:spPr>
      </p:pic>
      <p:sp>
        <p:nvSpPr>
          <p:cNvPr id="4" name="矩形 3"/>
          <p:cNvSpPr/>
          <p:nvPr/>
        </p:nvSpPr>
        <p:spPr>
          <a:xfrm>
            <a:off x="343197" y="3327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互动课堂</a:t>
            </a:r>
            <a:r>
              <a:rPr lang="zh-CN" altLang="en-US" sz="2800" b="1" dirty="0">
                <a:latin typeface="微软雅黑" panose="020B0503020204020204" charset="-122"/>
                <a:ea typeface="微软雅黑" panose="020B0503020204020204" charset="-122"/>
                <a:sym typeface="+mn-ea"/>
              </a:rPr>
              <a:t>（第一阶段建设内容）</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40966" name="Picture 2"/>
          <p:cNvPicPr>
            <a:picLocks noChangeAspect="1" noChangeArrowheads="1"/>
          </p:cNvPicPr>
          <p:nvPr/>
        </p:nvPicPr>
        <p:blipFill>
          <a:blip r:embed="rId2"/>
          <a:srcRect/>
          <a:stretch>
            <a:fillRect/>
          </a:stretch>
        </p:blipFill>
        <p:spPr bwMode="auto">
          <a:xfrm>
            <a:off x="394335" y="1681480"/>
            <a:ext cx="4410075" cy="3168650"/>
          </a:xfrm>
          <a:prstGeom prst="rect">
            <a:avLst/>
          </a:prstGeom>
          <a:noFill/>
          <a:ln w="9525">
            <a:noFill/>
            <a:miter lim="800000"/>
            <a:headEnd/>
            <a:tailEnd/>
          </a:ln>
        </p:spPr>
      </p:pic>
      <p:pic>
        <p:nvPicPr>
          <p:cNvPr id="40967" name="Picture 3"/>
          <p:cNvPicPr>
            <a:picLocks noChangeAspect="1" noChangeArrowheads="1"/>
          </p:cNvPicPr>
          <p:nvPr/>
        </p:nvPicPr>
        <p:blipFill>
          <a:blip r:embed="rId3"/>
          <a:srcRect/>
          <a:stretch>
            <a:fillRect/>
          </a:stretch>
        </p:blipFill>
        <p:spPr bwMode="auto">
          <a:xfrm>
            <a:off x="4660900" y="1702435"/>
            <a:ext cx="4215765" cy="3206750"/>
          </a:xfrm>
          <a:prstGeom prst="rect">
            <a:avLst/>
          </a:prstGeom>
          <a:noFill/>
          <a:ln w="9525">
            <a:noFill/>
            <a:miter lim="800000"/>
            <a:headEnd/>
            <a:tailEnd/>
          </a:ln>
        </p:spPr>
      </p:pic>
      <p:sp>
        <p:nvSpPr>
          <p:cNvPr id="40968" name="矩形 10"/>
          <p:cNvSpPr>
            <a:spLocks noChangeArrowheads="1"/>
          </p:cNvSpPr>
          <p:nvPr/>
        </p:nvSpPr>
        <p:spPr bwMode="auto">
          <a:xfrm>
            <a:off x="394335" y="1164590"/>
            <a:ext cx="8481695" cy="408940"/>
          </a:xfrm>
          <a:prstGeom prst="rect">
            <a:avLst/>
          </a:prstGeom>
          <a:noFill/>
          <a:ln w="9525">
            <a:noFill/>
            <a:miter lim="800000"/>
          </a:ln>
        </p:spPr>
        <p:txBody>
          <a:bodyPr wrap="square">
            <a:spAutoFit/>
          </a:bodyPr>
          <a:lstStyle/>
          <a:p>
            <a:pPr algn="ctr">
              <a:lnSpc>
                <a:spcPts val="2500"/>
              </a:lnSpc>
            </a:pPr>
            <a:r>
              <a:rPr lang="zh-CN" altLang="en-US" sz="1600" b="1">
                <a:solidFill>
                  <a:srgbClr val="FF0000"/>
                </a:solidFill>
                <a:latin typeface="微软雅黑" panose="020B0503020204020204" charset="-122"/>
                <a:ea typeface="微软雅黑" panose="020B0503020204020204" charset="-122"/>
              </a:rPr>
              <a:t>后台统计：</a:t>
            </a:r>
            <a:r>
              <a:rPr lang="zh-CN" altLang="en-US" sz="1600">
                <a:latin typeface="微软雅黑" panose="020B0503020204020204" charset="-122"/>
                <a:ea typeface="微软雅黑" panose="020B0503020204020204" charset="-122"/>
              </a:rPr>
              <a:t>自动统计分析学生答题正确率，知识点得分率，方便老师做教学反思</a:t>
            </a:r>
            <a:endParaRPr lang="en-US" altLang="zh-CN" sz="1600">
              <a:latin typeface="微软雅黑" panose="020B0503020204020204" charset="-122"/>
              <a:ea typeface="微软雅黑" panose="020B050302020402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1"/>
          <a:stretch>
            <a:fillRect/>
          </a:stretch>
        </p:blipFill>
        <p:spPr>
          <a:xfrm>
            <a:off x="-12700" y="1270"/>
            <a:ext cx="9170035" cy="5140960"/>
          </a:xfrm>
          <a:prstGeom prst="rect">
            <a:avLst/>
          </a:prstGeom>
        </p:spPr>
      </p:pic>
      <p:grpSp>
        <p:nvGrpSpPr>
          <p:cNvPr id="18" name="组合 17"/>
          <p:cNvGrpSpPr/>
          <p:nvPr/>
        </p:nvGrpSpPr>
        <p:grpSpPr>
          <a:xfrm>
            <a:off x="6404610" y="1101725"/>
            <a:ext cx="2170430" cy="2838450"/>
            <a:chOff x="10252" y="2807"/>
            <a:chExt cx="3418" cy="4264"/>
          </a:xfrm>
        </p:grpSpPr>
        <p:grpSp>
          <p:nvGrpSpPr>
            <p:cNvPr id="26" name="组合 25"/>
            <p:cNvGrpSpPr/>
            <p:nvPr/>
          </p:nvGrpSpPr>
          <p:grpSpPr>
            <a:xfrm>
              <a:off x="10252" y="2807"/>
              <a:ext cx="3419" cy="4264"/>
              <a:chOff x="10363" y="1221"/>
              <a:chExt cx="3882" cy="4868"/>
            </a:xfrm>
          </p:grpSpPr>
          <p:pic>
            <p:nvPicPr>
              <p:cNvPr id="27" name="图片 26"/>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363" y="1221"/>
                <a:ext cx="3882" cy="4868"/>
              </a:xfrm>
              <a:prstGeom prst="rect">
                <a:avLst/>
              </a:prstGeom>
            </p:spPr>
          </p:pic>
          <p:pic>
            <p:nvPicPr>
              <p:cNvPr id="28" name="图片 27"/>
              <p:cNvPicPr>
                <a:picLocks noChangeAspect="1"/>
              </p:cNvPicPr>
              <p:nvPr/>
            </p:nvPicPr>
            <p:blipFill>
              <a:blip r:embed="rId3" cstate="print"/>
              <a:stretch>
                <a:fillRect/>
              </a:stretch>
            </p:blipFill>
            <p:spPr>
              <a:xfrm>
                <a:off x="11373" y="2309"/>
                <a:ext cx="1759" cy="2692"/>
              </a:xfrm>
              <a:prstGeom prst="rect">
                <a:avLst/>
              </a:prstGeom>
            </p:spPr>
          </p:pic>
        </p:grpSp>
        <p:pic>
          <p:nvPicPr>
            <p:cNvPr id="15" name="图片 14"/>
            <p:cNvPicPr>
              <a:picLocks noChangeAspect="1"/>
            </p:cNvPicPr>
            <p:nvPr/>
          </p:nvPicPr>
          <p:blipFill>
            <a:blip r:embed="rId4"/>
            <a:stretch>
              <a:fillRect/>
            </a:stretch>
          </p:blipFill>
          <p:spPr>
            <a:xfrm>
              <a:off x="11142" y="3666"/>
              <a:ext cx="1548" cy="2453"/>
            </a:xfrm>
            <a:prstGeom prst="rect">
              <a:avLst/>
            </a:prstGeom>
          </p:spPr>
        </p:pic>
      </p:grpSp>
      <p:sp>
        <p:nvSpPr>
          <p:cNvPr id="4" name="矩形 3"/>
          <p:cNvSpPr/>
          <p:nvPr/>
        </p:nvSpPr>
        <p:spPr>
          <a:xfrm>
            <a:off x="343197" y="3327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自动考勤</a:t>
            </a:r>
            <a:r>
              <a:rPr lang="zh-CN" altLang="en-US" sz="2800" b="1" dirty="0">
                <a:latin typeface="微软雅黑" panose="020B0503020204020204" charset="-122"/>
                <a:ea typeface="微软雅黑" panose="020B0503020204020204" charset="-122"/>
                <a:sym typeface="+mn-ea"/>
              </a:rPr>
              <a:t>（第一阶段建设内容）</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5" name="图片 4" descr="图片1"/>
          <p:cNvPicPr>
            <a:picLocks noChangeAspect="1"/>
          </p:cNvPicPr>
          <p:nvPr/>
        </p:nvPicPr>
        <p:blipFill>
          <a:blip r:embed="rId5"/>
          <a:stretch>
            <a:fillRect/>
          </a:stretch>
        </p:blipFill>
        <p:spPr>
          <a:xfrm>
            <a:off x="583565" y="1286510"/>
            <a:ext cx="2790190" cy="2279650"/>
          </a:xfrm>
          <a:prstGeom prst="rect">
            <a:avLst/>
          </a:prstGeom>
        </p:spPr>
      </p:pic>
      <p:pic>
        <p:nvPicPr>
          <p:cNvPr id="7" name="图片 6" descr="图片1"/>
          <p:cNvPicPr>
            <a:picLocks noChangeAspect="1"/>
          </p:cNvPicPr>
          <p:nvPr/>
        </p:nvPicPr>
        <p:blipFill>
          <a:blip r:embed="rId6"/>
          <a:stretch>
            <a:fillRect/>
          </a:stretch>
        </p:blipFill>
        <p:spPr>
          <a:xfrm>
            <a:off x="3373755" y="1286510"/>
            <a:ext cx="3050540" cy="2279015"/>
          </a:xfrm>
          <a:prstGeom prst="rect">
            <a:avLst/>
          </a:prstGeom>
        </p:spPr>
      </p:pic>
      <p:sp>
        <p:nvSpPr>
          <p:cNvPr id="21" name="文本框 20"/>
          <p:cNvSpPr txBox="1"/>
          <p:nvPr/>
        </p:nvSpPr>
        <p:spPr>
          <a:xfrm>
            <a:off x="583565" y="939165"/>
            <a:ext cx="2790190" cy="287020"/>
          </a:xfrm>
          <a:prstGeom prst="rect">
            <a:avLst/>
          </a:prstGeom>
          <a:noFill/>
        </p:spPr>
        <p:txBody>
          <a:bodyPr wrap="square" rtlCol="0" anchor="t">
            <a:spAutoFit/>
          </a:bodyPr>
          <a:lstStyle/>
          <a:p>
            <a:pPr algn="ctr"/>
            <a:r>
              <a:rPr lang="zh-CN" altLang="en-US" sz="1200">
                <a:latin typeface="微软雅黑" panose="020B0503020204020204" charset="-122"/>
                <a:ea typeface="微软雅黑" panose="020B0503020204020204" charset="-122"/>
              </a:rPr>
              <a:t>学生佩戴一学通卡进出校门</a:t>
            </a:r>
            <a:endParaRPr lang="zh-CN" altLang="en-US" sz="1200">
              <a:latin typeface="微软雅黑" panose="020B0503020204020204" charset="-122"/>
              <a:ea typeface="微软雅黑" panose="020B0503020204020204" charset="-122"/>
            </a:endParaRPr>
          </a:p>
        </p:txBody>
      </p:sp>
      <p:sp>
        <p:nvSpPr>
          <p:cNvPr id="22" name="文本框 21"/>
          <p:cNvSpPr txBox="1"/>
          <p:nvPr/>
        </p:nvSpPr>
        <p:spPr>
          <a:xfrm>
            <a:off x="3373755" y="930275"/>
            <a:ext cx="3050540" cy="287020"/>
          </a:xfrm>
          <a:prstGeom prst="rect">
            <a:avLst/>
          </a:prstGeom>
          <a:noFill/>
        </p:spPr>
        <p:txBody>
          <a:bodyPr wrap="square" rtlCol="0" anchor="t">
            <a:spAutoFit/>
          </a:bodyPr>
          <a:lstStyle/>
          <a:p>
            <a:pPr algn="ctr"/>
            <a:r>
              <a:rPr lang="zh-CN" altLang="en-US" sz="1200">
                <a:latin typeface="微软雅黑" panose="020B0503020204020204" charset="-122"/>
                <a:ea typeface="微软雅黑" panose="020B0503020204020204" charset="-122"/>
              </a:rPr>
              <a:t>自动远距离读取学生信息</a:t>
            </a:r>
            <a:endParaRPr lang="zh-CN" altLang="en-US" sz="1200">
              <a:latin typeface="微软雅黑" panose="020B0503020204020204" charset="-122"/>
              <a:ea typeface="微软雅黑" panose="020B0503020204020204" charset="-122"/>
            </a:endParaRPr>
          </a:p>
        </p:txBody>
      </p:sp>
      <p:sp>
        <p:nvSpPr>
          <p:cNvPr id="29" name="文本框 28"/>
          <p:cNvSpPr txBox="1"/>
          <p:nvPr/>
        </p:nvSpPr>
        <p:spPr>
          <a:xfrm>
            <a:off x="6803390" y="939165"/>
            <a:ext cx="1620520" cy="287020"/>
          </a:xfrm>
          <a:prstGeom prst="rect">
            <a:avLst/>
          </a:prstGeom>
          <a:noFill/>
        </p:spPr>
        <p:txBody>
          <a:bodyPr wrap="none" rtlCol="0" anchor="t">
            <a:spAutoFit/>
          </a:bodyPr>
          <a:lstStyle/>
          <a:p>
            <a:r>
              <a:rPr lang="zh-CN" altLang="en-US" sz="1200">
                <a:latin typeface="微软雅黑" panose="020B0503020204020204" charset="-122"/>
                <a:ea typeface="微软雅黑" panose="020B0503020204020204" charset="-122"/>
              </a:rPr>
              <a:t>微信</a:t>
            </a:r>
            <a:r>
              <a:rPr lang="en-US" altLang="zh-CN" sz="1200">
                <a:latin typeface="微软雅黑" panose="020B0503020204020204" charset="-122"/>
                <a:ea typeface="微软雅黑" panose="020B0503020204020204" charset="-122"/>
              </a:rPr>
              <a:t>-</a:t>
            </a:r>
            <a:r>
              <a:rPr lang="zh-CN" altLang="en-US" sz="1200">
                <a:latin typeface="微软雅黑" panose="020B0503020204020204" charset="-122"/>
                <a:ea typeface="微软雅黑" panose="020B0503020204020204" charset="-122"/>
              </a:rPr>
              <a:t>离到校考勤信息</a:t>
            </a:r>
            <a:endParaRPr lang="zh-CN" altLang="en-US" sz="1200">
              <a:latin typeface="微软雅黑" panose="020B0503020204020204" charset="-122"/>
              <a:ea typeface="微软雅黑" panose="020B0503020204020204" charset="-122"/>
            </a:endParaRPr>
          </a:p>
        </p:txBody>
      </p:sp>
      <p:pic>
        <p:nvPicPr>
          <p:cNvPr id="8" name="图片 7"/>
          <p:cNvPicPr>
            <a:picLocks noChangeAspect="1"/>
          </p:cNvPicPr>
          <p:nvPr/>
        </p:nvPicPr>
        <p:blipFill>
          <a:blip r:embed="rId7" cstate="print"/>
          <a:stretch>
            <a:fillRect/>
          </a:stretch>
        </p:blipFill>
        <p:spPr>
          <a:xfrm>
            <a:off x="5171440" y="1367155"/>
            <a:ext cx="1252855" cy="1326515"/>
          </a:xfrm>
          <a:prstGeom prst="ellipse">
            <a:avLst/>
          </a:prstGeom>
        </p:spPr>
      </p:pic>
      <p:sp>
        <p:nvSpPr>
          <p:cNvPr id="12" name="弧形 11"/>
          <p:cNvSpPr/>
          <p:nvPr/>
        </p:nvSpPr>
        <p:spPr>
          <a:xfrm rot="12360000">
            <a:off x="4932045" y="1677035"/>
            <a:ext cx="1024890" cy="1165225"/>
          </a:xfrm>
          <a:prstGeom prst="arc">
            <a:avLst/>
          </a:prstGeom>
          <a:ln w="28575">
            <a:solidFill>
              <a:srgbClr val="FFFF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弧形 12"/>
          <p:cNvSpPr/>
          <p:nvPr/>
        </p:nvSpPr>
        <p:spPr>
          <a:xfrm rot="12360000">
            <a:off x="4445635" y="1340485"/>
            <a:ext cx="1659255" cy="1838325"/>
          </a:xfrm>
          <a:prstGeom prst="arc">
            <a:avLst/>
          </a:prstGeom>
          <a:ln w="28575">
            <a:solidFill>
              <a:srgbClr val="FFFF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9" name="矩形 18"/>
          <p:cNvSpPr/>
          <p:nvPr/>
        </p:nvSpPr>
        <p:spPr>
          <a:xfrm>
            <a:off x="562610" y="3725545"/>
            <a:ext cx="8018780" cy="731520"/>
          </a:xfrm>
          <a:prstGeom prst="rect">
            <a:avLst/>
          </a:prstGeom>
        </p:spPr>
        <p:txBody>
          <a:bodyPr wrap="square">
            <a:spAutoFit/>
          </a:bodyPr>
          <a:lstStyle/>
          <a:p>
            <a:pPr fontAlgn="auto">
              <a:lnSpc>
                <a:spcPct val="150000"/>
              </a:lnSpc>
            </a:pPr>
            <a:r>
              <a:rPr lang="zh-CN" altLang="en-US" sz="1400" dirty="0">
                <a:latin typeface="微软雅黑" panose="020B0503020204020204" charset="-122"/>
                <a:ea typeface="微软雅黑" panose="020B0503020204020204" charset="-122"/>
              </a:rPr>
              <a:t>自动记录学生考勤信息，无需排队刷卡，</a:t>
            </a:r>
            <a:endParaRPr lang="zh-CN" altLang="en-US" sz="1400" dirty="0">
              <a:latin typeface="微软雅黑" panose="020B0503020204020204" charset="-122"/>
              <a:ea typeface="微软雅黑" panose="020B0503020204020204" charset="-122"/>
            </a:endParaRPr>
          </a:p>
          <a:p>
            <a:pPr fontAlgn="auto">
              <a:lnSpc>
                <a:spcPct val="150000"/>
              </a:lnSpc>
            </a:pPr>
            <a:r>
              <a:rPr lang="zh-CN" altLang="en-US" sz="1400" dirty="0">
                <a:latin typeface="微软雅黑" panose="020B0503020204020204" charset="-122"/>
                <a:ea typeface="微软雅黑" panose="020B0503020204020204" charset="-122"/>
              </a:rPr>
              <a:t>并将信息通过</a:t>
            </a:r>
            <a:r>
              <a:rPr lang="zh-CN" altLang="en-US" sz="1400" b="1" dirty="0">
                <a:solidFill>
                  <a:srgbClr val="FF0000"/>
                </a:solidFill>
                <a:latin typeface="微软雅黑" panose="020B0503020204020204" charset="-122"/>
                <a:ea typeface="微软雅黑" panose="020B0503020204020204" charset="-122"/>
              </a:rPr>
              <a:t>微信端</a:t>
            </a:r>
            <a:r>
              <a:rPr lang="zh-CN" altLang="en-US" sz="1400" dirty="0">
                <a:latin typeface="微软雅黑" panose="020B0503020204020204" charset="-122"/>
                <a:ea typeface="微软雅黑" panose="020B0503020204020204" charset="-122"/>
              </a:rPr>
              <a:t>发送给老师、学生家长，确保学生安全。</a:t>
            </a:r>
            <a:endParaRPr lang="zh-CN" altLang="en-US" sz="1400" dirty="0">
              <a:latin typeface="微软雅黑" panose="020B0503020204020204" charset="-122"/>
              <a:ea typeface="微软雅黑" panose="020B050302020402020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1"/>
          <a:stretch>
            <a:fillRect/>
          </a:stretch>
        </p:blipFill>
        <p:spPr>
          <a:xfrm>
            <a:off x="-13335" y="1270"/>
            <a:ext cx="9170035" cy="5140960"/>
          </a:xfrm>
          <a:prstGeom prst="rect">
            <a:avLst/>
          </a:prstGeom>
        </p:spPr>
      </p:pic>
      <p:pic>
        <p:nvPicPr>
          <p:cNvPr id="10" name="图片 9"/>
          <p:cNvPicPr>
            <a:picLocks noChangeAspect="1"/>
          </p:cNvPicPr>
          <p:nvPr/>
        </p:nvPicPr>
        <p:blipFill>
          <a:blip r:embed="rId2"/>
          <a:stretch>
            <a:fillRect/>
          </a:stretch>
        </p:blipFill>
        <p:spPr>
          <a:xfrm>
            <a:off x="4365625" y="1276985"/>
            <a:ext cx="1909445" cy="3223895"/>
          </a:xfrm>
          <a:prstGeom prst="rect">
            <a:avLst/>
          </a:prstGeom>
        </p:spPr>
      </p:pic>
      <p:sp>
        <p:nvSpPr>
          <p:cNvPr id="4" name="矩形 3"/>
          <p:cNvSpPr/>
          <p:nvPr/>
        </p:nvSpPr>
        <p:spPr>
          <a:xfrm>
            <a:off x="343197" y="3327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家校互动</a:t>
            </a:r>
            <a:r>
              <a:rPr lang="zh-CN" altLang="en-US" sz="2800" b="1" dirty="0">
                <a:latin typeface="微软雅黑" panose="020B0503020204020204" charset="-122"/>
                <a:ea typeface="微软雅黑" panose="020B0503020204020204" charset="-122"/>
                <a:sym typeface="+mn-ea"/>
              </a:rPr>
              <a:t>（第一阶段建设内容）</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矩形 4"/>
          <p:cNvSpPr/>
          <p:nvPr/>
        </p:nvSpPr>
        <p:spPr>
          <a:xfrm>
            <a:off x="825500" y="4138930"/>
            <a:ext cx="3926840" cy="411480"/>
          </a:xfrm>
          <a:prstGeom prst="rect">
            <a:avLst/>
          </a:prstGeom>
        </p:spPr>
        <p:txBody>
          <a:bodyPr wrap="square">
            <a:spAutoFit/>
          </a:bodyPr>
          <a:lstStyle/>
          <a:p>
            <a:pPr fontAlgn="auto">
              <a:lnSpc>
                <a:spcPct val="150000"/>
              </a:lnSpc>
            </a:pPr>
            <a:r>
              <a:rPr lang="zh-CN" altLang="en-US" sz="1400" b="1" dirty="0">
                <a:solidFill>
                  <a:srgbClr val="C00000"/>
                </a:solidFill>
                <a:latin typeface="微软雅黑" panose="020B0503020204020204" charset="-122"/>
                <a:ea typeface="微软雅黑" panose="020B0503020204020204" charset="-122"/>
              </a:rPr>
              <a:t>校长端  </a:t>
            </a:r>
            <a:r>
              <a:rPr lang="zh-CN" altLang="en-US" sz="1400" dirty="0">
                <a:latin typeface="微软雅黑" panose="020B0503020204020204" charset="-122"/>
                <a:ea typeface="微软雅黑" panose="020B0503020204020204" charset="-122"/>
              </a:rPr>
              <a:t>老师考勤状况、学生考勤状况</a:t>
            </a:r>
            <a:endParaRPr lang="zh-CN" altLang="en-US" sz="1400" dirty="0">
              <a:latin typeface="微软雅黑" panose="020B0503020204020204" charset="-122"/>
              <a:ea typeface="微软雅黑" panose="020B0503020204020204" charset="-122"/>
            </a:endParaRPr>
          </a:p>
        </p:txBody>
      </p:sp>
      <p:sp>
        <p:nvSpPr>
          <p:cNvPr id="9" name="矩形 8"/>
          <p:cNvSpPr/>
          <p:nvPr/>
        </p:nvSpPr>
        <p:spPr>
          <a:xfrm>
            <a:off x="4029710" y="4138930"/>
            <a:ext cx="3576320" cy="411480"/>
          </a:xfrm>
          <a:prstGeom prst="rect">
            <a:avLst/>
          </a:prstGeom>
        </p:spPr>
        <p:txBody>
          <a:bodyPr wrap="square">
            <a:spAutoFit/>
          </a:bodyPr>
          <a:lstStyle/>
          <a:p>
            <a:pPr fontAlgn="auto">
              <a:lnSpc>
                <a:spcPct val="150000"/>
              </a:lnSpc>
            </a:pPr>
            <a:r>
              <a:rPr lang="zh-CN" altLang="en-US" sz="1400" b="1" dirty="0">
                <a:solidFill>
                  <a:srgbClr val="C00000"/>
                </a:solidFill>
                <a:latin typeface="微软雅黑" panose="020B0503020204020204" charset="-122"/>
                <a:ea typeface="微软雅黑" panose="020B0503020204020204" charset="-122"/>
              </a:rPr>
              <a:t>老师端  </a:t>
            </a:r>
            <a:r>
              <a:rPr lang="zh-CN" altLang="en-US" sz="1400" dirty="0">
                <a:latin typeface="微软雅黑" panose="020B0503020204020204" charset="-122"/>
                <a:ea typeface="微软雅黑" panose="020B0503020204020204" charset="-122"/>
              </a:rPr>
              <a:t>学生课堂表现情况、作业情况</a:t>
            </a:r>
            <a:endParaRPr lang="zh-CN" altLang="en-US" sz="1400" dirty="0">
              <a:latin typeface="微软雅黑" panose="020B0503020204020204" charset="-122"/>
              <a:ea typeface="微软雅黑" panose="020B0503020204020204" charset="-122"/>
            </a:endParaRPr>
          </a:p>
        </p:txBody>
      </p:sp>
      <p:sp>
        <p:nvSpPr>
          <p:cNvPr id="7" name="矩形 6"/>
          <p:cNvSpPr/>
          <p:nvPr/>
        </p:nvSpPr>
        <p:spPr>
          <a:xfrm>
            <a:off x="825500" y="4550410"/>
            <a:ext cx="4732020" cy="411480"/>
          </a:xfrm>
          <a:prstGeom prst="rect">
            <a:avLst/>
          </a:prstGeom>
        </p:spPr>
        <p:txBody>
          <a:bodyPr wrap="square">
            <a:spAutoFit/>
          </a:bodyPr>
          <a:lstStyle/>
          <a:p>
            <a:pPr fontAlgn="auto">
              <a:lnSpc>
                <a:spcPct val="150000"/>
              </a:lnSpc>
            </a:pPr>
            <a:r>
              <a:rPr lang="zh-CN" altLang="en-US" sz="1400" b="1" dirty="0">
                <a:solidFill>
                  <a:srgbClr val="C00000"/>
                </a:solidFill>
                <a:latin typeface="微软雅黑" panose="020B0503020204020204" charset="-122"/>
                <a:ea typeface="微软雅黑" panose="020B0503020204020204" charset="-122"/>
              </a:rPr>
              <a:t>家长端  </a:t>
            </a:r>
            <a:r>
              <a:rPr lang="zh-CN" altLang="en-US" sz="1400" dirty="0">
                <a:latin typeface="微软雅黑" panose="020B0503020204020204" charset="-122"/>
                <a:ea typeface="微软雅黑" panose="020B0503020204020204" charset="-122"/>
              </a:rPr>
              <a:t>学生答题情况、课堂表现情况、作业情况</a:t>
            </a:r>
            <a:endParaRPr lang="zh-CN" altLang="en-US" sz="1400" dirty="0">
              <a:latin typeface="微软雅黑" panose="020B0503020204020204" charset="-122"/>
              <a:ea typeface="微软雅黑" panose="020B0503020204020204" charset="-122"/>
            </a:endParaRPr>
          </a:p>
        </p:txBody>
      </p:sp>
      <p:pic>
        <p:nvPicPr>
          <p:cNvPr id="48134" name="Picture 4"/>
          <p:cNvPicPr>
            <a:picLocks noChangeAspect="1" noChangeArrowheads="1"/>
          </p:cNvPicPr>
          <p:nvPr/>
        </p:nvPicPr>
        <p:blipFill>
          <a:blip r:embed="rId3"/>
          <a:srcRect/>
          <a:stretch>
            <a:fillRect/>
          </a:stretch>
        </p:blipFill>
        <p:spPr bwMode="auto">
          <a:xfrm>
            <a:off x="622935" y="1276985"/>
            <a:ext cx="1872615" cy="2811780"/>
          </a:xfrm>
          <a:prstGeom prst="rect">
            <a:avLst/>
          </a:prstGeom>
          <a:noFill/>
          <a:ln w="9525">
            <a:noFill/>
            <a:miter lim="800000"/>
            <a:headEnd/>
            <a:tailEnd/>
          </a:ln>
        </p:spPr>
      </p:pic>
      <p:pic>
        <p:nvPicPr>
          <p:cNvPr id="8" name="图片 7"/>
          <p:cNvPicPr>
            <a:picLocks noChangeAspect="1"/>
          </p:cNvPicPr>
          <p:nvPr/>
        </p:nvPicPr>
        <p:blipFill>
          <a:blip r:embed="rId4"/>
          <a:stretch>
            <a:fillRect/>
          </a:stretch>
        </p:blipFill>
        <p:spPr>
          <a:xfrm>
            <a:off x="2495550" y="1276985"/>
            <a:ext cx="1870075" cy="2811145"/>
          </a:xfrm>
          <a:prstGeom prst="rect">
            <a:avLst/>
          </a:prstGeom>
        </p:spPr>
      </p:pic>
      <p:pic>
        <p:nvPicPr>
          <p:cNvPr id="11" name="图片 10"/>
          <p:cNvPicPr>
            <a:picLocks noChangeAspect="1"/>
          </p:cNvPicPr>
          <p:nvPr/>
        </p:nvPicPr>
        <p:blipFill>
          <a:blip r:embed="rId5"/>
          <a:stretch>
            <a:fillRect/>
          </a:stretch>
        </p:blipFill>
        <p:spPr>
          <a:xfrm>
            <a:off x="6275070" y="1276985"/>
            <a:ext cx="2002155" cy="2962275"/>
          </a:xfrm>
          <a:prstGeom prst="rect">
            <a:avLst/>
          </a:prstGeom>
        </p:spPr>
      </p:pic>
      <p:sp>
        <p:nvSpPr>
          <p:cNvPr id="21" name="文本框 20"/>
          <p:cNvSpPr txBox="1"/>
          <p:nvPr/>
        </p:nvSpPr>
        <p:spPr>
          <a:xfrm>
            <a:off x="583565" y="939165"/>
            <a:ext cx="2790190" cy="287020"/>
          </a:xfrm>
          <a:prstGeom prst="rect">
            <a:avLst/>
          </a:prstGeom>
          <a:noFill/>
        </p:spPr>
        <p:txBody>
          <a:bodyPr wrap="square" rtlCol="0" anchor="t">
            <a:spAutoFit/>
          </a:bodyPr>
          <a:lstStyle/>
          <a:p>
            <a:pPr algn="ctr"/>
            <a:r>
              <a:rPr lang="zh-CN" altLang="en-US" sz="1200">
                <a:latin typeface="微软雅黑" panose="020B0503020204020204" charset="-122"/>
                <a:ea typeface="微软雅黑" panose="020B0503020204020204" charset="-122"/>
              </a:rPr>
              <a:t>考勤</a:t>
            </a:r>
            <a:endParaRPr lang="zh-CN" altLang="en-US" sz="1200">
              <a:latin typeface="微软雅黑" panose="020B0503020204020204" charset="-122"/>
              <a:ea typeface="微软雅黑" panose="020B0503020204020204" charset="-122"/>
            </a:endParaRPr>
          </a:p>
        </p:txBody>
      </p:sp>
      <p:sp>
        <p:nvSpPr>
          <p:cNvPr id="22" name="文本框 21"/>
          <p:cNvSpPr txBox="1"/>
          <p:nvPr/>
        </p:nvSpPr>
        <p:spPr>
          <a:xfrm>
            <a:off x="2495550" y="939165"/>
            <a:ext cx="1870710" cy="287020"/>
          </a:xfrm>
          <a:prstGeom prst="rect">
            <a:avLst/>
          </a:prstGeom>
          <a:noFill/>
        </p:spPr>
        <p:txBody>
          <a:bodyPr wrap="square" rtlCol="0" anchor="t">
            <a:spAutoFit/>
          </a:bodyPr>
          <a:lstStyle/>
          <a:p>
            <a:pPr algn="ctr"/>
            <a:r>
              <a:rPr lang="zh-CN" altLang="en-US" sz="1200">
                <a:latin typeface="微软雅黑" panose="020B0503020204020204" charset="-122"/>
                <a:ea typeface="微软雅黑" panose="020B0503020204020204" charset="-122"/>
              </a:rPr>
              <a:t>课堂表现</a:t>
            </a:r>
            <a:endParaRPr lang="zh-CN" altLang="en-US" sz="1200">
              <a:latin typeface="微软雅黑" panose="020B0503020204020204" charset="-122"/>
              <a:ea typeface="微软雅黑" panose="020B0503020204020204" charset="-122"/>
            </a:endParaRPr>
          </a:p>
        </p:txBody>
      </p:sp>
      <p:sp>
        <p:nvSpPr>
          <p:cNvPr id="29" name="文本框 28"/>
          <p:cNvSpPr txBox="1"/>
          <p:nvPr/>
        </p:nvSpPr>
        <p:spPr>
          <a:xfrm>
            <a:off x="4365625" y="939165"/>
            <a:ext cx="1835785" cy="287020"/>
          </a:xfrm>
          <a:prstGeom prst="rect">
            <a:avLst/>
          </a:prstGeom>
          <a:noFill/>
        </p:spPr>
        <p:txBody>
          <a:bodyPr wrap="square" rtlCol="0" anchor="t">
            <a:spAutoFit/>
          </a:bodyPr>
          <a:lstStyle/>
          <a:p>
            <a:pPr algn="ctr"/>
            <a:r>
              <a:rPr lang="zh-CN" altLang="en-US" sz="1200">
                <a:latin typeface="微软雅黑" panose="020B0503020204020204" charset="-122"/>
                <a:ea typeface="微软雅黑" panose="020B0503020204020204" charset="-122"/>
              </a:rPr>
              <a:t>错题本</a:t>
            </a:r>
            <a:endParaRPr lang="zh-CN" altLang="en-US" sz="1200">
              <a:latin typeface="微软雅黑" panose="020B0503020204020204" charset="-122"/>
              <a:ea typeface="微软雅黑" panose="020B0503020204020204" charset="-122"/>
            </a:endParaRPr>
          </a:p>
        </p:txBody>
      </p:sp>
      <p:sp>
        <p:nvSpPr>
          <p:cNvPr id="12" name="文本框 11"/>
          <p:cNvSpPr txBox="1"/>
          <p:nvPr/>
        </p:nvSpPr>
        <p:spPr>
          <a:xfrm>
            <a:off x="6275070" y="939165"/>
            <a:ext cx="1835785" cy="287020"/>
          </a:xfrm>
          <a:prstGeom prst="rect">
            <a:avLst/>
          </a:prstGeom>
          <a:noFill/>
        </p:spPr>
        <p:txBody>
          <a:bodyPr wrap="square" rtlCol="0" anchor="t">
            <a:spAutoFit/>
          </a:bodyPr>
          <a:lstStyle/>
          <a:p>
            <a:pPr algn="ctr"/>
            <a:r>
              <a:rPr lang="zh-CN" altLang="en-US" sz="1200">
                <a:latin typeface="微软雅黑" panose="020B0503020204020204" charset="-122"/>
                <a:ea typeface="微软雅黑" panose="020B0503020204020204" charset="-122"/>
              </a:rPr>
              <a:t>作业</a:t>
            </a:r>
            <a:endParaRPr lang="zh-CN" altLang="en-US" sz="1200">
              <a:latin typeface="微软雅黑" panose="020B0503020204020204" charset="-122"/>
              <a:ea typeface="微软雅黑" panose="020B050302020402020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1"/>
          <a:stretch>
            <a:fillRect/>
          </a:stretch>
        </p:blipFill>
        <p:spPr>
          <a:xfrm>
            <a:off x="-13335" y="1905"/>
            <a:ext cx="9170035" cy="5140960"/>
          </a:xfrm>
          <a:prstGeom prst="rect">
            <a:avLst/>
          </a:prstGeom>
        </p:spPr>
      </p:pic>
      <p:sp>
        <p:nvSpPr>
          <p:cNvPr id="4" name="矩形 3"/>
          <p:cNvSpPr/>
          <p:nvPr/>
        </p:nvSpPr>
        <p:spPr>
          <a:xfrm>
            <a:off x="343197" y="3327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校园一卡通</a:t>
            </a:r>
            <a:r>
              <a:rPr lang="zh-CN" altLang="en-US" sz="2800" b="1" dirty="0">
                <a:latin typeface="微软雅黑" panose="020B0503020204020204" charset="-122"/>
                <a:ea typeface="微软雅黑" panose="020B0503020204020204" charset="-122"/>
                <a:sym typeface="+mn-ea"/>
              </a:rPr>
              <a:t>（第一阶段建设内容）</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文本框 4"/>
          <p:cNvSpPr txBox="1"/>
          <p:nvPr/>
        </p:nvSpPr>
        <p:spPr>
          <a:xfrm>
            <a:off x="530225" y="1036955"/>
            <a:ext cx="7827010" cy="319405"/>
          </a:xfrm>
          <a:prstGeom prst="rect">
            <a:avLst/>
          </a:prstGeom>
          <a:noFill/>
        </p:spPr>
        <p:txBody>
          <a:bodyPr wrap="square" rtlCol="0" anchor="t">
            <a:spAutoFit/>
          </a:bodyPr>
          <a:lstStyle/>
          <a:p>
            <a:r>
              <a:rPr lang="zh-CN" altLang="zh-CN" sz="1400" noProof="0" dirty="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sym typeface="+mn-ea"/>
              </a:rPr>
              <a:t>学生通过一学通卡进行亲情电话拨打以及一卡通校园</a:t>
            </a:r>
            <a:r>
              <a:rPr lang="zh-CN" altLang="zh-CN" sz="1400" noProof="0" dirty="0" smtClean="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sym typeface="+mn-ea"/>
              </a:rPr>
              <a:t>消费</a:t>
            </a:r>
            <a:r>
              <a:rPr lang="zh-CN" altLang="en-US" sz="1400" noProof="0" dirty="0" smtClean="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sym typeface="+mn-ea"/>
              </a:rPr>
              <a:t>，包括食堂</a:t>
            </a:r>
            <a:r>
              <a:rPr lang="zh-CN" altLang="zh-CN" sz="1400" noProof="0" dirty="0" smtClean="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sym typeface="+mn-ea"/>
              </a:rPr>
              <a:t>、</a:t>
            </a:r>
            <a:r>
              <a:rPr lang="zh-CN" altLang="en-US" sz="1400" noProof="0" dirty="0" smtClean="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sym typeface="+mn-ea"/>
              </a:rPr>
              <a:t>超市、</a:t>
            </a:r>
            <a:r>
              <a:rPr lang="zh-CN" altLang="zh-CN" sz="1400" noProof="0" dirty="0" smtClean="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sym typeface="+mn-ea"/>
              </a:rPr>
              <a:t>图书</a:t>
            </a:r>
            <a:r>
              <a:rPr lang="zh-CN" altLang="zh-CN" sz="1400" noProof="0" dirty="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sym typeface="+mn-ea"/>
              </a:rPr>
              <a:t>借阅</a:t>
            </a:r>
            <a:r>
              <a:rPr lang="zh-CN" altLang="zh-CN" sz="1400" noProof="0" dirty="0" smtClean="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sym typeface="+mn-ea"/>
              </a:rPr>
              <a:t>等。</a:t>
            </a:r>
            <a:endParaRPr lang="zh-CN" altLang="en-US" sz="1400">
              <a:latin typeface="微软雅黑" panose="020B0503020204020204" charset="-122"/>
              <a:ea typeface="微软雅黑" panose="020B0503020204020204" charset="-122"/>
            </a:endParaRPr>
          </a:p>
        </p:txBody>
      </p:sp>
      <p:grpSp>
        <p:nvGrpSpPr>
          <p:cNvPr id="19" name="组合 18"/>
          <p:cNvGrpSpPr/>
          <p:nvPr/>
        </p:nvGrpSpPr>
        <p:grpSpPr>
          <a:xfrm>
            <a:off x="1270635" y="1709420"/>
            <a:ext cx="3639185" cy="3088640"/>
            <a:chOff x="2001" y="2692"/>
            <a:chExt cx="5731" cy="4864"/>
          </a:xfrm>
        </p:grpSpPr>
        <p:sp>
          <p:nvSpPr>
            <p:cNvPr id="16" name="椭圆 15"/>
            <p:cNvSpPr/>
            <p:nvPr/>
          </p:nvSpPr>
          <p:spPr>
            <a:xfrm>
              <a:off x="2001" y="3120"/>
              <a:ext cx="5730" cy="4035"/>
            </a:xfrm>
            <a:prstGeom prst="ellipse">
              <a:avLst/>
            </a:prstGeom>
            <a:noFill/>
            <a:ln>
              <a:solidFill>
                <a:schemeClr val="tx1">
                  <a:lumMod val="50000"/>
                  <a:lumOff val="50000"/>
                </a:schemeClr>
              </a:solidFill>
              <a:prstDash val="sysDash"/>
            </a:ln>
            <a:extLst>
              <a:ext uri="{909E8E84-426E-40DD-AFC4-6F175D3DCCD1}">
                <a14:hiddenFill xmlns:a14="http://schemas.microsoft.com/office/drawing/2010/main">
                  <a:solidFill>
                    <a:schemeClr val="bg1">
                      <a:lumMod val="5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3" name="图片 82"/>
            <p:cNvPicPr>
              <a:picLocks noChangeAspect="1" noChangeArrowheads="1"/>
            </p:cNvPicPr>
            <p:nvPr/>
          </p:nvPicPr>
          <p:blipFill>
            <a:blip r:embed="rId2" cstate="print"/>
            <a:srcRect/>
            <a:stretch>
              <a:fillRect/>
            </a:stretch>
          </p:blipFill>
          <p:spPr>
            <a:xfrm>
              <a:off x="3966" y="3490"/>
              <a:ext cx="1885" cy="2636"/>
            </a:xfrm>
            <a:prstGeom prst="ellipse">
              <a:avLst/>
            </a:prstGeom>
            <a:noFill/>
            <a:ln w="9525">
              <a:noFill/>
              <a:miter lim="800000"/>
              <a:headEnd/>
              <a:tailEnd/>
            </a:ln>
            <a:scene3d>
              <a:camera prst="orthographicFront">
                <a:rot lat="0" lon="0" rev="0"/>
              </a:camera>
              <a:lightRig rig="threePt" dir="t"/>
            </a:scene3d>
          </p:spPr>
        </p:pic>
        <p:pic>
          <p:nvPicPr>
            <p:cNvPr id="7" name="图片 6"/>
            <p:cNvPicPr>
              <a:picLocks noChangeAspect="1"/>
            </p:cNvPicPr>
            <p:nvPr/>
          </p:nvPicPr>
          <p:blipFill>
            <a:blip r:embed="rId3"/>
            <a:stretch>
              <a:fillRect/>
            </a:stretch>
          </p:blipFill>
          <p:spPr>
            <a:xfrm>
              <a:off x="2358" y="2820"/>
              <a:ext cx="1178" cy="1248"/>
            </a:xfrm>
            <a:prstGeom prst="ellipse">
              <a:avLst/>
            </a:prstGeom>
            <a:ln>
              <a:solidFill>
                <a:schemeClr val="accent6"/>
              </a:solidFill>
            </a:ln>
          </p:spPr>
        </p:pic>
        <p:pic>
          <p:nvPicPr>
            <p:cNvPr id="9" name="图片 8"/>
            <p:cNvPicPr>
              <a:picLocks noChangeAspect="1"/>
            </p:cNvPicPr>
            <p:nvPr/>
          </p:nvPicPr>
          <p:blipFill>
            <a:blip r:embed="rId4"/>
            <a:stretch>
              <a:fillRect/>
            </a:stretch>
          </p:blipFill>
          <p:spPr>
            <a:xfrm>
              <a:off x="6177" y="2692"/>
              <a:ext cx="1346" cy="1376"/>
            </a:xfrm>
            <a:prstGeom prst="ellipse">
              <a:avLst/>
            </a:prstGeom>
          </p:spPr>
        </p:pic>
        <p:sp>
          <p:nvSpPr>
            <p:cNvPr id="10" name="文本框 9"/>
            <p:cNvSpPr txBox="1"/>
            <p:nvPr/>
          </p:nvSpPr>
          <p:spPr>
            <a:xfrm>
              <a:off x="2358" y="4068"/>
              <a:ext cx="1441" cy="401"/>
            </a:xfrm>
            <a:prstGeom prst="rect">
              <a:avLst/>
            </a:prstGeom>
            <a:noFill/>
          </p:spPr>
          <p:txBody>
            <a:bodyPr wrap="square" rtlCol="0" anchor="t">
              <a:spAutoFit/>
            </a:bodyPr>
            <a:lstStyle/>
            <a:p>
              <a:r>
                <a:rPr lang="zh-CN" altLang="en-US" sz="1000">
                  <a:latin typeface="微软雅黑" panose="020B0503020204020204" charset="-122"/>
                  <a:ea typeface="微软雅黑" panose="020B0503020204020204" charset="-122"/>
                </a:rPr>
                <a:t>亲情电话</a:t>
              </a:r>
              <a:endParaRPr lang="zh-CN" altLang="en-US" sz="1000">
                <a:latin typeface="微软雅黑" panose="020B0503020204020204" charset="-122"/>
                <a:ea typeface="微软雅黑" panose="020B0503020204020204" charset="-122"/>
              </a:endParaRPr>
            </a:p>
          </p:txBody>
        </p:sp>
        <p:sp>
          <p:nvSpPr>
            <p:cNvPr id="11" name="文本框 10"/>
            <p:cNvSpPr txBox="1"/>
            <p:nvPr/>
          </p:nvSpPr>
          <p:spPr>
            <a:xfrm>
              <a:off x="6281" y="4068"/>
              <a:ext cx="1441" cy="401"/>
            </a:xfrm>
            <a:prstGeom prst="rect">
              <a:avLst/>
            </a:prstGeom>
            <a:noFill/>
          </p:spPr>
          <p:txBody>
            <a:bodyPr wrap="square" rtlCol="0" anchor="t">
              <a:spAutoFit/>
            </a:bodyPr>
            <a:lstStyle/>
            <a:p>
              <a:r>
                <a:rPr lang="zh-CN" altLang="en-US" sz="1000">
                  <a:latin typeface="微软雅黑" panose="020B0503020204020204" charset="-122"/>
                  <a:ea typeface="微软雅黑" panose="020B0503020204020204" charset="-122"/>
                </a:rPr>
                <a:t>图书借阅</a:t>
              </a:r>
              <a:endParaRPr lang="zh-CN" altLang="en-US" sz="1000">
                <a:latin typeface="微软雅黑" panose="020B0503020204020204" charset="-122"/>
                <a:ea typeface="微软雅黑" panose="020B0503020204020204" charset="-122"/>
              </a:endParaRPr>
            </a:p>
          </p:txBody>
        </p:sp>
        <p:pic>
          <p:nvPicPr>
            <p:cNvPr id="12" name="图片 11"/>
            <p:cNvPicPr>
              <a:picLocks noChangeAspect="1"/>
            </p:cNvPicPr>
            <p:nvPr/>
          </p:nvPicPr>
          <p:blipFill>
            <a:blip r:embed="rId5"/>
            <a:stretch>
              <a:fillRect/>
            </a:stretch>
          </p:blipFill>
          <p:spPr>
            <a:xfrm>
              <a:off x="2190" y="5768"/>
              <a:ext cx="1346" cy="1387"/>
            </a:xfrm>
            <a:prstGeom prst="ellipse">
              <a:avLst/>
            </a:prstGeom>
          </p:spPr>
        </p:pic>
        <p:sp>
          <p:nvSpPr>
            <p:cNvPr id="13" name="文本框 12"/>
            <p:cNvSpPr txBox="1"/>
            <p:nvPr/>
          </p:nvSpPr>
          <p:spPr>
            <a:xfrm>
              <a:off x="2358" y="7155"/>
              <a:ext cx="1441" cy="401"/>
            </a:xfrm>
            <a:prstGeom prst="rect">
              <a:avLst/>
            </a:prstGeom>
            <a:noFill/>
          </p:spPr>
          <p:txBody>
            <a:bodyPr wrap="square" rtlCol="0" anchor="t">
              <a:spAutoFit/>
            </a:bodyPr>
            <a:lstStyle/>
            <a:p>
              <a:r>
                <a:rPr lang="zh-CN" altLang="en-US" sz="1000">
                  <a:latin typeface="微软雅黑" panose="020B0503020204020204" charset="-122"/>
                  <a:ea typeface="微软雅黑" panose="020B0503020204020204" charset="-122"/>
                </a:rPr>
                <a:t>食堂消费</a:t>
              </a:r>
              <a:endParaRPr lang="zh-CN" altLang="en-US" sz="1000">
                <a:latin typeface="微软雅黑" panose="020B0503020204020204" charset="-122"/>
                <a:ea typeface="微软雅黑" panose="020B0503020204020204" charset="-122"/>
              </a:endParaRPr>
            </a:p>
          </p:txBody>
        </p:sp>
        <p:pic>
          <p:nvPicPr>
            <p:cNvPr id="14" name="图片 13"/>
            <p:cNvPicPr>
              <a:picLocks noChangeAspect="1"/>
            </p:cNvPicPr>
            <p:nvPr/>
          </p:nvPicPr>
          <p:blipFill>
            <a:blip r:embed="rId6"/>
            <a:stretch>
              <a:fillRect/>
            </a:stretch>
          </p:blipFill>
          <p:spPr>
            <a:xfrm>
              <a:off x="6177" y="5769"/>
              <a:ext cx="1356" cy="1386"/>
            </a:xfrm>
            <a:prstGeom prst="ellipse">
              <a:avLst/>
            </a:prstGeom>
          </p:spPr>
        </p:pic>
        <p:sp>
          <p:nvSpPr>
            <p:cNvPr id="15" name="文本框 14"/>
            <p:cNvSpPr txBox="1"/>
            <p:nvPr/>
          </p:nvSpPr>
          <p:spPr>
            <a:xfrm>
              <a:off x="6291" y="7155"/>
              <a:ext cx="1441" cy="401"/>
            </a:xfrm>
            <a:prstGeom prst="rect">
              <a:avLst/>
            </a:prstGeom>
            <a:noFill/>
          </p:spPr>
          <p:txBody>
            <a:bodyPr wrap="square" rtlCol="0" anchor="t">
              <a:spAutoFit/>
            </a:bodyPr>
            <a:lstStyle/>
            <a:p>
              <a:r>
                <a:rPr lang="zh-CN" altLang="en-US" sz="1000">
                  <a:latin typeface="微软雅黑" panose="020B0503020204020204" charset="-122"/>
                  <a:ea typeface="微软雅黑" panose="020B0503020204020204" charset="-122"/>
                </a:rPr>
                <a:t>超市消费</a:t>
              </a:r>
              <a:endParaRPr lang="zh-CN" altLang="en-US" sz="1000">
                <a:latin typeface="微软雅黑" panose="020B0503020204020204" charset="-122"/>
                <a:ea typeface="微软雅黑" panose="020B0503020204020204" charset="-122"/>
              </a:endParaRPr>
            </a:p>
          </p:txBody>
        </p:sp>
        <p:sp>
          <p:nvSpPr>
            <p:cNvPr id="17" name="文本框 16"/>
            <p:cNvSpPr txBox="1"/>
            <p:nvPr/>
          </p:nvSpPr>
          <p:spPr>
            <a:xfrm>
              <a:off x="4146" y="6126"/>
              <a:ext cx="1441" cy="401"/>
            </a:xfrm>
            <a:prstGeom prst="rect">
              <a:avLst/>
            </a:prstGeom>
            <a:noFill/>
          </p:spPr>
          <p:txBody>
            <a:bodyPr wrap="square" rtlCol="0" anchor="t">
              <a:spAutoFit/>
            </a:bodyPr>
            <a:lstStyle/>
            <a:p>
              <a:r>
                <a:rPr lang="zh-CN" altLang="en-US" sz="1000">
                  <a:latin typeface="微软雅黑" panose="020B0503020204020204" charset="-122"/>
                  <a:ea typeface="微软雅黑" panose="020B0503020204020204" charset="-122"/>
                </a:rPr>
                <a:t>一学通卡</a:t>
              </a:r>
              <a:endParaRPr lang="zh-CN" altLang="en-US" sz="1000">
                <a:latin typeface="微软雅黑" panose="020B0503020204020204" charset="-122"/>
                <a:ea typeface="微软雅黑" panose="020B0503020204020204" charset="-122"/>
              </a:endParaRPr>
            </a:p>
          </p:txBody>
        </p:sp>
      </p:grpSp>
      <p:pic>
        <p:nvPicPr>
          <p:cNvPr id="18" name="图片 2"/>
          <p:cNvPicPr>
            <a:picLocks noChangeAspect="1"/>
          </p:cNvPicPr>
          <p:nvPr/>
        </p:nvPicPr>
        <p:blipFill>
          <a:blip r:embed="rId7"/>
          <a:stretch>
            <a:fillRect/>
          </a:stretch>
        </p:blipFill>
        <p:spPr>
          <a:xfrm>
            <a:off x="5516880" y="2085975"/>
            <a:ext cx="3302635" cy="2180590"/>
          </a:xfrm>
          <a:prstGeom prst="rect">
            <a:avLst/>
          </a:prstGeom>
          <a:noFill/>
          <a:ln w="9525">
            <a:noFill/>
          </a:ln>
        </p:spPr>
      </p:pic>
      <p:sp>
        <p:nvSpPr>
          <p:cNvPr id="20" name="文本框 19"/>
          <p:cNvSpPr txBox="1"/>
          <p:nvPr/>
        </p:nvSpPr>
        <p:spPr>
          <a:xfrm>
            <a:off x="5882640" y="4266565"/>
            <a:ext cx="2474595" cy="319405"/>
          </a:xfrm>
          <a:prstGeom prst="rect">
            <a:avLst/>
          </a:prstGeom>
          <a:noFill/>
        </p:spPr>
        <p:txBody>
          <a:bodyPr wrap="square" rtlCol="0" anchor="t">
            <a:spAutoFit/>
          </a:bodyPr>
          <a:lstStyle/>
          <a:p>
            <a:pPr algn="ctr"/>
            <a:r>
              <a:rPr lang="zh-CN" altLang="en-US" sz="1400">
                <a:latin typeface="微软雅黑" panose="020B0503020204020204" charset="-122"/>
                <a:ea typeface="微软雅黑" panose="020B0503020204020204" charset="-122"/>
              </a:rPr>
              <a:t>一卡在手，走遍校园</a:t>
            </a:r>
            <a:endParaRPr lang="zh-CN" altLang="en-US" sz="1400">
              <a:latin typeface="微软雅黑" panose="020B0503020204020204" charset="-122"/>
              <a:ea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1"/>
          <a:stretch>
            <a:fillRect/>
          </a:stretch>
        </p:blipFill>
        <p:spPr>
          <a:xfrm>
            <a:off x="-13335" y="1905"/>
            <a:ext cx="9170035" cy="5140960"/>
          </a:xfrm>
          <a:prstGeom prst="rect">
            <a:avLst/>
          </a:prstGeom>
        </p:spPr>
      </p:pic>
      <p:sp>
        <p:nvSpPr>
          <p:cNvPr id="4" name="矩形 3"/>
          <p:cNvSpPr/>
          <p:nvPr/>
        </p:nvSpPr>
        <p:spPr>
          <a:xfrm>
            <a:off x="343197" y="3327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学情测评系统（第二阶段建设内容）</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文本框 4"/>
          <p:cNvSpPr txBox="1"/>
          <p:nvPr/>
        </p:nvSpPr>
        <p:spPr>
          <a:xfrm>
            <a:off x="478155" y="1036955"/>
            <a:ext cx="7503160" cy="408940"/>
          </a:xfrm>
          <a:prstGeom prst="rect">
            <a:avLst/>
          </a:prstGeom>
          <a:noFill/>
        </p:spPr>
        <p:txBody>
          <a:bodyPr wrap="square" rtlCol="0" anchor="t">
            <a:spAutoFit/>
          </a:bodyPr>
          <a:lstStyle/>
          <a:p>
            <a:pPr>
              <a:lnSpc>
                <a:spcPts val="2500"/>
              </a:lnSpc>
            </a:pPr>
            <a:r>
              <a:rPr lang="zh-CN" altLang="en-US" sz="1400">
                <a:latin typeface="微软雅黑" panose="020B0503020204020204" charset="-122"/>
                <a:ea typeface="微软雅黑" panose="020B0503020204020204" charset="-122"/>
                <a:sym typeface="+mn-ea"/>
              </a:rPr>
              <a:t>通过科学的学情测评体系和学生学情大数据分析，生成学生的成长报告</a:t>
            </a:r>
            <a:endParaRPr lang="zh-CN" altLang="en-US" sz="1400"/>
          </a:p>
        </p:txBody>
      </p:sp>
      <p:pic>
        <p:nvPicPr>
          <p:cNvPr id="43014" name="图片 6"/>
          <p:cNvPicPr>
            <a:picLocks noChangeAspect="1" noChangeArrowheads="1"/>
          </p:cNvPicPr>
          <p:nvPr/>
        </p:nvPicPr>
        <p:blipFill>
          <a:blip r:embed="rId2"/>
          <a:srcRect/>
          <a:stretch>
            <a:fillRect/>
          </a:stretch>
        </p:blipFill>
        <p:spPr bwMode="auto">
          <a:xfrm>
            <a:off x="1887220" y="1529715"/>
            <a:ext cx="4888230" cy="339661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1"/>
          <a:stretch>
            <a:fillRect/>
          </a:stretch>
        </p:blipFill>
        <p:spPr>
          <a:xfrm>
            <a:off x="-13335" y="1905"/>
            <a:ext cx="9170035" cy="5140960"/>
          </a:xfrm>
          <a:prstGeom prst="rect">
            <a:avLst/>
          </a:prstGeom>
        </p:spPr>
      </p:pic>
      <p:sp>
        <p:nvSpPr>
          <p:cNvPr id="4" name="矩形 3"/>
          <p:cNvSpPr/>
          <p:nvPr/>
        </p:nvSpPr>
        <p:spPr>
          <a:xfrm>
            <a:off x="343197" y="3327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资源系统</a:t>
            </a:r>
            <a:r>
              <a:rPr lang="zh-CN" altLang="en-US" sz="2800" b="1" dirty="0">
                <a:latin typeface="微软雅黑" panose="020B0503020204020204" charset="-122"/>
                <a:ea typeface="微软雅黑" panose="020B0503020204020204" charset="-122"/>
                <a:sym typeface="+mn-ea"/>
              </a:rPr>
              <a:t>（第二步建设内容）</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44035" name="Picture 2"/>
          <p:cNvPicPr>
            <a:picLocks noChangeAspect="1" noChangeArrowheads="1"/>
          </p:cNvPicPr>
          <p:nvPr/>
        </p:nvPicPr>
        <p:blipFill>
          <a:blip r:embed="rId2"/>
          <a:srcRect/>
          <a:stretch>
            <a:fillRect/>
          </a:stretch>
        </p:blipFill>
        <p:spPr bwMode="auto">
          <a:xfrm>
            <a:off x="-13970" y="1445895"/>
            <a:ext cx="9170670" cy="3681095"/>
          </a:xfrm>
          <a:prstGeom prst="rect">
            <a:avLst/>
          </a:prstGeom>
          <a:noFill/>
          <a:ln w="9525">
            <a:noFill/>
            <a:miter lim="800000"/>
            <a:headEnd/>
            <a:tailEnd/>
          </a:ln>
        </p:spPr>
      </p:pic>
      <p:sp>
        <p:nvSpPr>
          <p:cNvPr id="5" name="文本框 4"/>
          <p:cNvSpPr txBox="1"/>
          <p:nvPr/>
        </p:nvSpPr>
        <p:spPr>
          <a:xfrm>
            <a:off x="-10795" y="1036955"/>
            <a:ext cx="9170670" cy="408940"/>
          </a:xfrm>
          <a:prstGeom prst="rect">
            <a:avLst/>
          </a:prstGeom>
          <a:noFill/>
        </p:spPr>
        <p:txBody>
          <a:bodyPr wrap="square" rtlCol="0" anchor="t">
            <a:spAutoFit/>
          </a:bodyPr>
          <a:lstStyle/>
          <a:p>
            <a:pPr algn="ctr">
              <a:lnSpc>
                <a:spcPts val="2500"/>
              </a:lnSpc>
            </a:pPr>
            <a:r>
              <a:rPr lang="zh-CN" altLang="en-US" sz="1400" b="1">
                <a:latin typeface="微软雅黑" panose="020B0503020204020204" charset="-122"/>
                <a:ea typeface="微软雅黑" panose="020B0503020204020204" charset="-122"/>
              </a:rPr>
              <a:t>校本资源</a:t>
            </a:r>
            <a:endParaRPr lang="zh-CN" altLang="en-US" sz="1400" b="1">
              <a:latin typeface="微软雅黑" panose="020B0503020204020204" charset="-122"/>
              <a:ea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3335" y="1905"/>
            <a:ext cx="9170035" cy="5140960"/>
          </a:xfrm>
          <a:prstGeom prst="rect">
            <a:avLst/>
          </a:prstGeom>
        </p:spPr>
      </p:pic>
      <p:sp>
        <p:nvSpPr>
          <p:cNvPr id="6" name="TextBox 5"/>
          <p:cNvSpPr txBox="1"/>
          <p:nvPr/>
        </p:nvSpPr>
        <p:spPr>
          <a:xfrm>
            <a:off x="2875915" y="2077085"/>
            <a:ext cx="4438650" cy="548640"/>
          </a:xfrm>
          <a:prstGeom prst="rect">
            <a:avLst/>
          </a:prstGeom>
          <a:noFill/>
        </p:spPr>
        <p:txBody>
          <a:bodyPr wrap="square" rtlCol="0">
            <a:spAutoFit/>
          </a:bodyPr>
          <a:lstStyle/>
          <a:p>
            <a:pPr algn="l"/>
            <a:r>
              <a:rPr lang="zh-CN" altLang="en-US" sz="2800" b="1" dirty="0" smtClean="0">
                <a:solidFill>
                  <a:schemeClr val="tx1">
                    <a:lumMod val="50000"/>
                  </a:schemeClr>
                </a:solidFill>
                <a:latin typeface="微软雅黑" panose="020B0503020204020204" charset="-122"/>
                <a:ea typeface="微软雅黑" panose="020B0503020204020204" charset="-122"/>
                <a:sym typeface="+mn-ea"/>
              </a:rPr>
              <a:t>云合“一学通”产品背景</a:t>
            </a:r>
            <a:endParaRPr lang="en-US" altLang="zh-CN" sz="2800" b="1" dirty="0" smtClean="0">
              <a:solidFill>
                <a:schemeClr val="tx1">
                  <a:lumMod val="50000"/>
                </a:schemeClr>
              </a:solidFill>
              <a:latin typeface="微软雅黑" panose="020B0503020204020204" charset="-122"/>
              <a:ea typeface="微软雅黑" panose="020B0503020204020204" charset="-122"/>
            </a:endParaRPr>
          </a:p>
        </p:txBody>
      </p:sp>
      <p:grpSp>
        <p:nvGrpSpPr>
          <p:cNvPr id="4" name="组合 3"/>
          <p:cNvGrpSpPr/>
          <p:nvPr/>
        </p:nvGrpSpPr>
        <p:grpSpPr>
          <a:xfrm>
            <a:off x="2217420" y="2070100"/>
            <a:ext cx="523240" cy="554990"/>
            <a:chOff x="2546" y="3413"/>
            <a:chExt cx="824" cy="874"/>
          </a:xfrm>
        </p:grpSpPr>
        <p:sp>
          <p:nvSpPr>
            <p:cNvPr id="7" name="矩形 6"/>
            <p:cNvSpPr/>
            <p:nvPr/>
          </p:nvSpPr>
          <p:spPr>
            <a:xfrm>
              <a:off x="2546" y="3413"/>
              <a:ext cx="825" cy="850"/>
            </a:xfrm>
            <a:prstGeom prst="rect">
              <a:avLst/>
            </a:prstGeom>
            <a:solidFill>
              <a:schemeClr val="tx2">
                <a:lumMod val="50000"/>
              </a:schemeClr>
            </a:solidFill>
            <a:ln>
              <a:noFill/>
            </a:ln>
            <a:effectLst>
              <a:innerShdw blurRad="63500" dist="50800" dir="13500000">
                <a:prstClr val="black">
                  <a:alpha val="50000"/>
                </a:prstClr>
              </a:inn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TextBox 5"/>
            <p:cNvSpPr txBox="1"/>
            <p:nvPr/>
          </p:nvSpPr>
          <p:spPr>
            <a:xfrm>
              <a:off x="2548" y="3413"/>
              <a:ext cx="823" cy="875"/>
            </a:xfrm>
            <a:prstGeom prst="rect">
              <a:avLst/>
            </a:prstGeom>
            <a:noFill/>
          </p:spPr>
          <p:txBody>
            <a:bodyPr wrap="square" rtlCol="0">
              <a:spAutoFit/>
            </a:bodyPr>
            <a:lstStyle/>
            <a:p>
              <a:pPr algn="ctr"/>
              <a:r>
                <a:rPr lang="en-US" sz="2800" b="1" dirty="0" smtClean="0">
                  <a:solidFill>
                    <a:schemeClr val="bg1"/>
                  </a:solidFill>
                  <a:latin typeface="Arial Black" panose="020B0A04020102020204" charset="0"/>
                  <a:ea typeface="微软雅黑" panose="020B0503020204020204" charset="-122"/>
                  <a:sym typeface="+mn-ea"/>
                </a:rPr>
                <a:t>1</a:t>
              </a:r>
              <a:endParaRPr lang="en-US" sz="2800" b="1" dirty="0" smtClean="0">
                <a:solidFill>
                  <a:schemeClr val="bg1"/>
                </a:solidFill>
                <a:latin typeface="Arial Black" panose="020B0A04020102020204" charset="0"/>
                <a:ea typeface="微软雅黑" panose="020B0503020204020204" charset="-122"/>
                <a:sym typeface="+mn-ea"/>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1"/>
          <a:stretch>
            <a:fillRect/>
          </a:stretch>
        </p:blipFill>
        <p:spPr>
          <a:xfrm>
            <a:off x="-26035" y="1905"/>
            <a:ext cx="9170035" cy="5140960"/>
          </a:xfrm>
          <a:prstGeom prst="rect">
            <a:avLst/>
          </a:prstGeom>
        </p:spPr>
      </p:pic>
      <p:pic>
        <p:nvPicPr>
          <p:cNvPr id="45059" name="图片 7"/>
          <p:cNvPicPr>
            <a:picLocks noChangeAspect="1" noChangeArrowheads="1"/>
          </p:cNvPicPr>
          <p:nvPr/>
        </p:nvPicPr>
        <p:blipFill>
          <a:blip r:embed="rId2"/>
          <a:srcRect/>
          <a:stretch>
            <a:fillRect/>
          </a:stretch>
        </p:blipFill>
        <p:spPr bwMode="auto">
          <a:xfrm>
            <a:off x="0" y="1552575"/>
            <a:ext cx="9144000" cy="3580130"/>
          </a:xfrm>
          <a:prstGeom prst="rect">
            <a:avLst/>
          </a:prstGeom>
          <a:noFill/>
          <a:ln w="9525">
            <a:noFill/>
            <a:miter lim="800000"/>
            <a:headEnd/>
            <a:tailEnd/>
          </a:ln>
        </p:spPr>
      </p:pic>
      <p:sp>
        <p:nvSpPr>
          <p:cNvPr id="5" name="文本框 4"/>
          <p:cNvSpPr txBox="1"/>
          <p:nvPr/>
        </p:nvSpPr>
        <p:spPr>
          <a:xfrm>
            <a:off x="-10795" y="1036955"/>
            <a:ext cx="9170670" cy="408940"/>
          </a:xfrm>
          <a:prstGeom prst="rect">
            <a:avLst/>
          </a:prstGeom>
          <a:noFill/>
        </p:spPr>
        <p:txBody>
          <a:bodyPr wrap="square" rtlCol="0" anchor="t">
            <a:spAutoFit/>
          </a:bodyPr>
          <a:lstStyle/>
          <a:p>
            <a:pPr algn="ctr">
              <a:lnSpc>
                <a:spcPts val="2500"/>
              </a:lnSpc>
            </a:pPr>
            <a:r>
              <a:rPr lang="zh-CN" altLang="en-US" sz="1400" b="1">
                <a:latin typeface="微软雅黑" panose="020B0503020204020204" charset="-122"/>
                <a:ea typeface="微软雅黑" panose="020B0503020204020204" charset="-122"/>
              </a:rPr>
              <a:t>微课资源</a:t>
            </a:r>
            <a:endParaRPr lang="zh-CN" altLang="en-US" sz="1400" b="1">
              <a:latin typeface="微软雅黑" panose="020B0503020204020204" charset="-122"/>
              <a:ea typeface="微软雅黑" panose="020B0503020204020204" charset="-122"/>
            </a:endParaRPr>
          </a:p>
        </p:txBody>
      </p:sp>
      <p:sp>
        <p:nvSpPr>
          <p:cNvPr id="4" name="矩形 3"/>
          <p:cNvSpPr/>
          <p:nvPr/>
        </p:nvSpPr>
        <p:spPr>
          <a:xfrm>
            <a:off x="343197" y="3327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资源系统</a:t>
            </a:r>
            <a:r>
              <a:rPr lang="zh-CN" altLang="en-US" sz="2800" b="1" dirty="0">
                <a:latin typeface="微软雅黑" panose="020B0503020204020204" charset="-122"/>
                <a:ea typeface="微软雅黑" panose="020B0503020204020204" charset="-122"/>
                <a:sym typeface="+mn-ea"/>
              </a:rPr>
              <a:t>（第二步建设内容）</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1"/>
          <a:stretch>
            <a:fillRect/>
          </a:stretch>
        </p:blipFill>
        <p:spPr>
          <a:xfrm>
            <a:off x="-13335" y="1905"/>
            <a:ext cx="9170035" cy="5140960"/>
          </a:xfrm>
          <a:prstGeom prst="rect">
            <a:avLst/>
          </a:prstGeom>
        </p:spPr>
      </p:pic>
      <p:pic>
        <p:nvPicPr>
          <p:cNvPr id="46086" name="Picture 3"/>
          <p:cNvPicPr>
            <a:picLocks noChangeAspect="1" noChangeArrowheads="1"/>
          </p:cNvPicPr>
          <p:nvPr/>
        </p:nvPicPr>
        <p:blipFill>
          <a:blip r:embed="rId2"/>
          <a:srcRect/>
          <a:stretch>
            <a:fillRect/>
          </a:stretch>
        </p:blipFill>
        <p:spPr bwMode="auto">
          <a:xfrm>
            <a:off x="0" y="1488440"/>
            <a:ext cx="9143365" cy="3663950"/>
          </a:xfrm>
          <a:prstGeom prst="rect">
            <a:avLst/>
          </a:prstGeom>
          <a:noFill/>
          <a:ln w="9525">
            <a:noFill/>
            <a:miter lim="800000"/>
            <a:headEnd/>
            <a:tailEnd/>
          </a:ln>
        </p:spPr>
      </p:pic>
      <p:sp>
        <p:nvSpPr>
          <p:cNvPr id="4" name="矩形 3"/>
          <p:cNvSpPr/>
          <p:nvPr/>
        </p:nvSpPr>
        <p:spPr>
          <a:xfrm>
            <a:off x="343197" y="3200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资源系统</a:t>
            </a:r>
            <a:r>
              <a:rPr lang="zh-CN" altLang="en-US" sz="2800" b="1" dirty="0">
                <a:latin typeface="微软雅黑" panose="020B0503020204020204" charset="-122"/>
                <a:ea typeface="微软雅黑" panose="020B0503020204020204" charset="-122"/>
                <a:sym typeface="+mn-ea"/>
              </a:rPr>
              <a:t>（第二步建设内容）</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文本框 4"/>
          <p:cNvSpPr txBox="1"/>
          <p:nvPr/>
        </p:nvSpPr>
        <p:spPr>
          <a:xfrm>
            <a:off x="-10795" y="1036955"/>
            <a:ext cx="9170670" cy="408940"/>
          </a:xfrm>
          <a:prstGeom prst="rect">
            <a:avLst/>
          </a:prstGeom>
          <a:noFill/>
        </p:spPr>
        <p:txBody>
          <a:bodyPr wrap="square" rtlCol="0" anchor="t">
            <a:spAutoFit/>
          </a:bodyPr>
          <a:lstStyle/>
          <a:p>
            <a:pPr algn="ctr">
              <a:lnSpc>
                <a:spcPts val="2500"/>
              </a:lnSpc>
            </a:pPr>
            <a:r>
              <a:rPr lang="zh-CN" altLang="en-US" sz="1400" b="1">
                <a:latin typeface="微软雅黑" panose="020B0503020204020204" charset="-122"/>
                <a:ea typeface="微软雅黑" panose="020B0503020204020204" charset="-122"/>
              </a:rPr>
              <a:t>题库资源</a:t>
            </a:r>
            <a:endParaRPr lang="zh-CN" altLang="en-US" sz="1400" b="1">
              <a:latin typeface="微软雅黑" panose="020B0503020204020204" charset="-122"/>
              <a:ea typeface="微软雅黑" panose="020B050302020402020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stretch>
            <a:fillRect/>
          </a:stretch>
        </p:blipFill>
        <p:spPr>
          <a:xfrm>
            <a:off x="-12700" y="1270"/>
            <a:ext cx="9170035" cy="5140960"/>
          </a:xfrm>
          <a:prstGeom prst="rect">
            <a:avLst/>
          </a:prstGeom>
        </p:spPr>
      </p:pic>
      <p:sp>
        <p:nvSpPr>
          <p:cNvPr id="6" name="TextBox 5"/>
          <p:cNvSpPr txBox="1"/>
          <p:nvPr/>
        </p:nvSpPr>
        <p:spPr>
          <a:xfrm>
            <a:off x="2865755" y="2297430"/>
            <a:ext cx="4438650" cy="548640"/>
          </a:xfrm>
          <a:prstGeom prst="rect">
            <a:avLst/>
          </a:prstGeom>
          <a:noFill/>
        </p:spPr>
        <p:txBody>
          <a:bodyPr wrap="square" rtlCol="0">
            <a:spAutoFit/>
          </a:bodyPr>
          <a:lstStyle/>
          <a:p>
            <a:pPr algn="l"/>
            <a:r>
              <a:rPr lang="zh-CN" altLang="en-US" sz="2800" b="1" dirty="0" smtClean="0">
                <a:solidFill>
                  <a:schemeClr val="tx1">
                    <a:lumMod val="50000"/>
                  </a:schemeClr>
                </a:solidFill>
                <a:latin typeface="微软雅黑" panose="020B0503020204020204" charset="-122"/>
                <a:ea typeface="微软雅黑" panose="020B0503020204020204" charset="-122"/>
                <a:sym typeface="+mn-ea"/>
              </a:rPr>
              <a:t>云合“一学通”服务</a:t>
            </a:r>
            <a:endParaRPr lang="en-US" altLang="zh-CN" sz="2800" b="1" dirty="0" smtClean="0">
              <a:solidFill>
                <a:schemeClr val="tx1">
                  <a:lumMod val="50000"/>
                </a:schemeClr>
              </a:solidFill>
              <a:latin typeface="微软雅黑" panose="020B0503020204020204" charset="-122"/>
              <a:ea typeface="微软雅黑" panose="020B0503020204020204" charset="-122"/>
            </a:endParaRPr>
          </a:p>
        </p:txBody>
      </p:sp>
      <p:grpSp>
        <p:nvGrpSpPr>
          <p:cNvPr id="4" name="组合 3"/>
          <p:cNvGrpSpPr/>
          <p:nvPr/>
        </p:nvGrpSpPr>
        <p:grpSpPr>
          <a:xfrm>
            <a:off x="2207260" y="2290445"/>
            <a:ext cx="523875" cy="555625"/>
            <a:chOff x="2546" y="3413"/>
            <a:chExt cx="825" cy="875"/>
          </a:xfrm>
        </p:grpSpPr>
        <p:sp>
          <p:nvSpPr>
            <p:cNvPr id="7" name="矩形 6"/>
            <p:cNvSpPr/>
            <p:nvPr/>
          </p:nvSpPr>
          <p:spPr>
            <a:xfrm>
              <a:off x="2546" y="3413"/>
              <a:ext cx="825" cy="850"/>
            </a:xfrm>
            <a:prstGeom prst="rect">
              <a:avLst/>
            </a:prstGeom>
            <a:solidFill>
              <a:schemeClr val="tx2">
                <a:lumMod val="50000"/>
              </a:schemeClr>
            </a:solidFill>
            <a:ln>
              <a:noFill/>
            </a:ln>
            <a:effectLst>
              <a:innerShdw blurRad="63500" dist="50800" dir="13500000">
                <a:prstClr val="black">
                  <a:alpha val="50000"/>
                </a:prstClr>
              </a:inn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5"/>
            <p:cNvSpPr txBox="1"/>
            <p:nvPr/>
          </p:nvSpPr>
          <p:spPr>
            <a:xfrm>
              <a:off x="2548" y="3413"/>
              <a:ext cx="823" cy="875"/>
            </a:xfrm>
            <a:prstGeom prst="rect">
              <a:avLst/>
            </a:prstGeom>
            <a:noFill/>
          </p:spPr>
          <p:txBody>
            <a:bodyPr wrap="square" rtlCol="0">
              <a:spAutoFit/>
            </a:bodyPr>
            <a:lstStyle/>
            <a:p>
              <a:pPr algn="ctr"/>
              <a:r>
                <a:rPr lang="en-US" sz="2800" b="1" dirty="0" smtClean="0">
                  <a:solidFill>
                    <a:schemeClr val="bg1"/>
                  </a:solidFill>
                  <a:latin typeface="Arial Black" panose="020B0A04020102020204" charset="0"/>
                  <a:ea typeface="微软雅黑" panose="020B0503020204020204" charset="-122"/>
                  <a:sym typeface="+mn-ea"/>
                </a:rPr>
                <a:t>4</a:t>
              </a:r>
              <a:endParaRPr lang="en-US" sz="2800" b="1" dirty="0" smtClean="0">
                <a:solidFill>
                  <a:schemeClr val="bg1"/>
                </a:solidFill>
                <a:latin typeface="Arial Black" panose="020B0A04020102020204" charset="0"/>
                <a:ea typeface="微软雅黑" panose="020B0503020204020204" charset="-122"/>
                <a:sym typeface="+mn-ea"/>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12700" y="1270"/>
            <a:ext cx="9170035" cy="5140960"/>
          </a:xfrm>
          <a:prstGeom prst="rect">
            <a:avLst/>
          </a:prstGeom>
        </p:spPr>
      </p:pic>
      <p:pic>
        <p:nvPicPr>
          <p:cNvPr id="9" name="图片 8" descr="C:\Users\ADMINI~1\AppData\Local\Temp\WeChat Files\528239054146626916.jpg"/>
          <p:cNvPicPr/>
          <p:nvPr/>
        </p:nvPicPr>
        <p:blipFill>
          <a:blip r:embed="rId2"/>
          <a:srcRect/>
          <a:stretch>
            <a:fillRect/>
          </a:stretch>
        </p:blipFill>
        <p:spPr bwMode="auto">
          <a:xfrm>
            <a:off x="3084830" y="1624330"/>
            <a:ext cx="3636010" cy="2481580"/>
          </a:xfrm>
          <a:prstGeom prst="rect">
            <a:avLst/>
          </a:prstGeom>
          <a:noFill/>
          <a:ln w="9525">
            <a:noFill/>
            <a:miter lim="800000"/>
            <a:headEnd/>
            <a:tailEnd/>
          </a:ln>
        </p:spPr>
      </p:pic>
      <p:sp>
        <p:nvSpPr>
          <p:cNvPr id="5" name="矩形 4"/>
          <p:cNvSpPr/>
          <p:nvPr/>
        </p:nvSpPr>
        <p:spPr>
          <a:xfrm>
            <a:off x="343197" y="3200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培训服务</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8" name="图片 7"/>
          <p:cNvPicPr/>
          <p:nvPr/>
        </p:nvPicPr>
        <p:blipFill>
          <a:blip r:embed="rId3"/>
          <a:srcRect/>
          <a:stretch>
            <a:fillRect/>
          </a:stretch>
        </p:blipFill>
        <p:spPr bwMode="auto">
          <a:xfrm>
            <a:off x="212725" y="1624330"/>
            <a:ext cx="3164205" cy="2481580"/>
          </a:xfrm>
          <a:prstGeom prst="rect">
            <a:avLst/>
          </a:prstGeom>
          <a:noFill/>
          <a:ln w="9525">
            <a:noFill/>
            <a:miter lim="800000"/>
            <a:headEnd/>
            <a:tailEnd/>
          </a:ln>
        </p:spPr>
      </p:pic>
      <p:sp>
        <p:nvSpPr>
          <p:cNvPr id="7" name="文本框 6"/>
          <p:cNvSpPr txBox="1"/>
          <p:nvPr/>
        </p:nvSpPr>
        <p:spPr>
          <a:xfrm>
            <a:off x="213360" y="1115060"/>
            <a:ext cx="3364230" cy="408940"/>
          </a:xfrm>
          <a:prstGeom prst="rect">
            <a:avLst/>
          </a:prstGeom>
          <a:noFill/>
        </p:spPr>
        <p:txBody>
          <a:bodyPr wrap="square" rtlCol="0" anchor="t">
            <a:spAutoFit/>
          </a:bodyPr>
          <a:lstStyle/>
          <a:p>
            <a:pPr algn="ctr">
              <a:lnSpc>
                <a:spcPts val="2500"/>
              </a:lnSpc>
            </a:pPr>
            <a:r>
              <a:rPr lang="zh-CN" altLang="en-US" sz="1400" b="1">
                <a:latin typeface="微软雅黑" panose="020B0503020204020204" charset="-122"/>
                <a:ea typeface="微软雅黑" panose="020B0503020204020204" charset="-122"/>
              </a:rPr>
              <a:t>理念培训</a:t>
            </a:r>
            <a:endParaRPr lang="zh-CN" altLang="en-US" sz="1400" b="1">
              <a:latin typeface="微软雅黑" panose="020B0503020204020204" charset="-122"/>
              <a:ea typeface="微软雅黑" panose="020B0503020204020204" charset="-122"/>
            </a:endParaRPr>
          </a:p>
        </p:txBody>
      </p:sp>
      <p:sp>
        <p:nvSpPr>
          <p:cNvPr id="10" name="文本框 9"/>
          <p:cNvSpPr txBox="1"/>
          <p:nvPr/>
        </p:nvSpPr>
        <p:spPr>
          <a:xfrm>
            <a:off x="3376930" y="1115060"/>
            <a:ext cx="2863215" cy="408940"/>
          </a:xfrm>
          <a:prstGeom prst="rect">
            <a:avLst/>
          </a:prstGeom>
          <a:noFill/>
        </p:spPr>
        <p:txBody>
          <a:bodyPr wrap="square" rtlCol="0" anchor="t">
            <a:spAutoFit/>
          </a:bodyPr>
          <a:lstStyle/>
          <a:p>
            <a:pPr algn="ctr">
              <a:lnSpc>
                <a:spcPts val="2500"/>
              </a:lnSpc>
            </a:pPr>
            <a:r>
              <a:rPr lang="zh-CN" altLang="en-US" sz="1400" b="1">
                <a:latin typeface="微软雅黑" panose="020B0503020204020204" charset="-122"/>
                <a:ea typeface="微软雅黑" panose="020B0503020204020204" charset="-122"/>
              </a:rPr>
              <a:t>产品培训</a:t>
            </a:r>
            <a:endParaRPr lang="zh-CN" altLang="en-US" sz="1400" b="1">
              <a:latin typeface="微软雅黑" panose="020B0503020204020204" charset="-122"/>
              <a:ea typeface="微软雅黑" panose="020B0503020204020204" charset="-122"/>
            </a:endParaRPr>
          </a:p>
        </p:txBody>
      </p:sp>
      <p:pic>
        <p:nvPicPr>
          <p:cNvPr id="11" name="图片 10"/>
          <p:cNvPicPr>
            <a:picLocks noChangeAspect="1"/>
          </p:cNvPicPr>
          <p:nvPr/>
        </p:nvPicPr>
        <p:blipFill>
          <a:blip r:embed="rId4"/>
          <a:stretch>
            <a:fillRect/>
          </a:stretch>
        </p:blipFill>
        <p:spPr>
          <a:xfrm>
            <a:off x="6440805" y="1624330"/>
            <a:ext cx="2486025" cy="2481580"/>
          </a:xfrm>
          <a:prstGeom prst="rect">
            <a:avLst/>
          </a:prstGeom>
        </p:spPr>
      </p:pic>
      <p:sp>
        <p:nvSpPr>
          <p:cNvPr id="12" name="文本框 11"/>
          <p:cNvSpPr txBox="1"/>
          <p:nvPr/>
        </p:nvSpPr>
        <p:spPr>
          <a:xfrm>
            <a:off x="6176645" y="1115060"/>
            <a:ext cx="2863215" cy="408940"/>
          </a:xfrm>
          <a:prstGeom prst="rect">
            <a:avLst/>
          </a:prstGeom>
          <a:noFill/>
        </p:spPr>
        <p:txBody>
          <a:bodyPr wrap="square" rtlCol="0" anchor="t">
            <a:spAutoFit/>
          </a:bodyPr>
          <a:lstStyle/>
          <a:p>
            <a:pPr algn="ctr">
              <a:lnSpc>
                <a:spcPts val="2500"/>
              </a:lnSpc>
            </a:pPr>
            <a:r>
              <a:rPr lang="zh-CN" altLang="en-US" sz="1400" b="1">
                <a:latin typeface="微软雅黑" panose="020B0503020204020204" charset="-122"/>
                <a:ea typeface="微软雅黑" panose="020B0503020204020204" charset="-122"/>
              </a:rPr>
              <a:t>数据分析指导</a:t>
            </a:r>
            <a:endParaRPr lang="zh-CN" altLang="en-US" sz="1400" b="1">
              <a:latin typeface="微软雅黑" panose="020B0503020204020204" charset="-122"/>
              <a:ea typeface="微软雅黑" panose="020B050302020402020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a:stretch>
            <a:fillRect/>
          </a:stretch>
        </p:blipFill>
        <p:spPr>
          <a:xfrm>
            <a:off x="-13335" y="1905"/>
            <a:ext cx="9170035" cy="5140960"/>
          </a:xfrm>
          <a:prstGeom prst="rect">
            <a:avLst/>
          </a:prstGeom>
        </p:spPr>
      </p:pic>
      <p:sp>
        <p:nvSpPr>
          <p:cNvPr id="5" name="矩形 4"/>
          <p:cNvSpPr/>
          <p:nvPr/>
        </p:nvSpPr>
        <p:spPr>
          <a:xfrm>
            <a:off x="343197" y="3200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售后服务</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 name="矩形 6"/>
          <p:cNvSpPr/>
          <p:nvPr/>
        </p:nvSpPr>
        <p:spPr>
          <a:xfrm>
            <a:off x="1785620" y="1407160"/>
            <a:ext cx="4681855" cy="417830"/>
          </a:xfrm>
          <a:prstGeom prst="rect">
            <a:avLst/>
          </a:prstGeom>
        </p:spPr>
        <p:txBody>
          <a:bodyPr wrap="square">
            <a:spAutoFit/>
          </a:bodyPr>
          <a:lstStyle/>
          <a:p>
            <a:pPr algn="ctr"/>
            <a:r>
              <a:rPr lang="zh-CN" altLang="en-US" sz="2000" b="1" dirty="0">
                <a:latin typeface="微软雅黑" panose="020B0503020204020204" charset="-122"/>
                <a:ea typeface="微软雅黑" panose="020B0503020204020204" charset="-122"/>
              </a:rPr>
              <a:t>云合承诺</a:t>
            </a:r>
            <a:endParaRPr lang="zh-CN" altLang="en-US" sz="2000" b="1" dirty="0">
              <a:latin typeface="微软雅黑" panose="020B0503020204020204" charset="-122"/>
              <a:ea typeface="微软雅黑" panose="020B0503020204020204" charset="-122"/>
            </a:endParaRPr>
          </a:p>
        </p:txBody>
      </p:sp>
      <p:sp>
        <p:nvSpPr>
          <p:cNvPr id="8" name="矩形 7"/>
          <p:cNvSpPr/>
          <p:nvPr/>
        </p:nvSpPr>
        <p:spPr>
          <a:xfrm>
            <a:off x="5004435" y="3020695"/>
            <a:ext cx="995045" cy="640080"/>
          </a:xfrm>
          <a:prstGeom prst="rect">
            <a:avLst/>
          </a:prstGeom>
        </p:spPr>
        <p:txBody>
          <a:bodyPr wrap="square">
            <a:spAutoFit/>
          </a:bodyPr>
          <a:lstStyle/>
          <a:p>
            <a:pPr algn="ctr" fontAlgn="auto">
              <a:lnSpc>
                <a:spcPct val="150000"/>
              </a:lnSpc>
            </a:pPr>
            <a:r>
              <a:rPr lang="en-US" altLang="zh-CN" sz="1200" dirty="0">
                <a:latin typeface="微软雅黑" panose="020B0503020204020204" charset="-122"/>
                <a:ea typeface="微软雅黑" panose="020B0503020204020204" charset="-122"/>
              </a:rPr>
              <a:t>7X24</a:t>
            </a:r>
            <a:r>
              <a:rPr lang="zh-CN" altLang="en-US" sz="1200" dirty="0">
                <a:latin typeface="微软雅黑" panose="020B0503020204020204" charset="-122"/>
                <a:ea typeface="微软雅黑" panose="020B0503020204020204" charset="-122"/>
              </a:rPr>
              <a:t>小时</a:t>
            </a:r>
            <a:endParaRPr lang="zh-CN" altLang="en-US" sz="1200" dirty="0">
              <a:latin typeface="微软雅黑" panose="020B0503020204020204" charset="-122"/>
              <a:ea typeface="微软雅黑" panose="020B0503020204020204" charset="-122"/>
            </a:endParaRPr>
          </a:p>
          <a:p>
            <a:pPr algn="ctr" fontAlgn="auto">
              <a:lnSpc>
                <a:spcPct val="150000"/>
              </a:lnSpc>
            </a:pPr>
            <a:r>
              <a:rPr lang="zh-CN" altLang="en-US" sz="1200" dirty="0">
                <a:latin typeface="微软雅黑" panose="020B0503020204020204" charset="-122"/>
                <a:ea typeface="微软雅黑" panose="020B0503020204020204" charset="-122"/>
              </a:rPr>
              <a:t>在线服务</a:t>
            </a:r>
            <a:endParaRPr lang="zh-CN" altLang="en-US" sz="1200" dirty="0">
              <a:latin typeface="微软雅黑" panose="020B0503020204020204" charset="-122"/>
              <a:ea typeface="微软雅黑" panose="020B0503020204020204" charset="-122"/>
            </a:endParaRPr>
          </a:p>
        </p:txBody>
      </p:sp>
      <p:sp>
        <p:nvSpPr>
          <p:cNvPr id="9" name="矩形 8"/>
          <p:cNvSpPr/>
          <p:nvPr/>
        </p:nvSpPr>
        <p:spPr>
          <a:xfrm>
            <a:off x="2345055" y="3020695"/>
            <a:ext cx="995045" cy="640080"/>
          </a:xfrm>
          <a:prstGeom prst="rect">
            <a:avLst/>
          </a:prstGeom>
        </p:spPr>
        <p:txBody>
          <a:bodyPr wrap="square">
            <a:spAutoFit/>
          </a:bodyPr>
          <a:lstStyle/>
          <a:p>
            <a:pPr algn="ctr" fontAlgn="auto">
              <a:lnSpc>
                <a:spcPct val="150000"/>
              </a:lnSpc>
            </a:pPr>
            <a:r>
              <a:rPr lang="zh-CN" altLang="en-US" sz="1200" dirty="0">
                <a:latin typeface="微软雅黑" panose="020B0503020204020204" charset="-122"/>
                <a:ea typeface="微软雅黑" panose="020B0503020204020204" charset="-122"/>
              </a:rPr>
              <a:t>产品备件</a:t>
            </a:r>
            <a:endParaRPr lang="zh-CN" altLang="en-US" sz="1200" dirty="0">
              <a:latin typeface="微软雅黑" panose="020B0503020204020204" charset="-122"/>
              <a:ea typeface="微软雅黑" panose="020B0503020204020204" charset="-122"/>
            </a:endParaRPr>
          </a:p>
          <a:p>
            <a:pPr algn="ctr" fontAlgn="auto">
              <a:lnSpc>
                <a:spcPct val="150000"/>
              </a:lnSpc>
            </a:pPr>
            <a:r>
              <a:rPr lang="zh-CN" altLang="en-US" sz="1200" dirty="0">
                <a:latin typeface="微软雅黑" panose="020B0503020204020204" charset="-122"/>
                <a:ea typeface="微软雅黑" panose="020B0503020204020204" charset="-122"/>
              </a:rPr>
              <a:t>保修或更换</a:t>
            </a:r>
            <a:endParaRPr lang="zh-CN" altLang="en-US" sz="1200" dirty="0">
              <a:latin typeface="微软雅黑" panose="020B0503020204020204" charset="-122"/>
              <a:ea typeface="微软雅黑" panose="020B0503020204020204" charset="-122"/>
            </a:endParaRPr>
          </a:p>
        </p:txBody>
      </p:sp>
      <p:sp>
        <p:nvSpPr>
          <p:cNvPr id="10" name="矩形 9"/>
          <p:cNvSpPr/>
          <p:nvPr/>
        </p:nvSpPr>
        <p:spPr>
          <a:xfrm>
            <a:off x="3629025" y="3020695"/>
            <a:ext cx="995045" cy="640080"/>
          </a:xfrm>
          <a:prstGeom prst="rect">
            <a:avLst/>
          </a:prstGeom>
        </p:spPr>
        <p:txBody>
          <a:bodyPr wrap="square">
            <a:spAutoFit/>
          </a:bodyPr>
          <a:lstStyle/>
          <a:p>
            <a:pPr algn="ctr" fontAlgn="auto">
              <a:lnSpc>
                <a:spcPct val="150000"/>
              </a:lnSpc>
            </a:pPr>
            <a:r>
              <a:rPr lang="zh-CN" altLang="en-US" sz="1200" dirty="0">
                <a:latin typeface="微软雅黑" panose="020B0503020204020204" charset="-122"/>
                <a:ea typeface="微软雅黑" panose="020B0503020204020204" charset="-122"/>
              </a:rPr>
              <a:t>系统故障</a:t>
            </a:r>
            <a:endParaRPr lang="zh-CN" altLang="en-US" sz="1200" dirty="0">
              <a:latin typeface="微软雅黑" panose="020B0503020204020204" charset="-122"/>
              <a:ea typeface="微软雅黑" panose="020B0503020204020204" charset="-122"/>
            </a:endParaRPr>
          </a:p>
          <a:p>
            <a:pPr algn="ctr" fontAlgn="auto">
              <a:lnSpc>
                <a:spcPct val="150000"/>
              </a:lnSpc>
            </a:pPr>
            <a:r>
              <a:rPr lang="zh-CN" altLang="en-US" sz="1200" dirty="0">
                <a:latin typeface="微软雅黑" panose="020B0503020204020204" charset="-122"/>
                <a:ea typeface="微软雅黑" panose="020B0503020204020204" charset="-122"/>
              </a:rPr>
              <a:t>维护和更新</a:t>
            </a:r>
            <a:endParaRPr lang="zh-CN" altLang="en-US" sz="1200" dirty="0">
              <a:latin typeface="微软雅黑" panose="020B0503020204020204" charset="-122"/>
              <a:ea typeface="微软雅黑" panose="020B0503020204020204" charset="-122"/>
            </a:endParaRPr>
          </a:p>
        </p:txBody>
      </p:sp>
      <p:pic>
        <p:nvPicPr>
          <p:cNvPr id="13" name="图片 12"/>
          <p:cNvPicPr>
            <a:picLocks noChangeAspect="1"/>
          </p:cNvPicPr>
          <p:nvPr/>
        </p:nvPicPr>
        <p:blipFill>
          <a:blip r:embed="rId2"/>
          <a:stretch>
            <a:fillRect/>
          </a:stretch>
        </p:blipFill>
        <p:spPr>
          <a:xfrm>
            <a:off x="1974850" y="1896745"/>
            <a:ext cx="4303395" cy="112395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2700" y="1270"/>
            <a:ext cx="9170035" cy="5140960"/>
          </a:xfrm>
          <a:prstGeom prst="rect">
            <a:avLst/>
          </a:prstGeom>
        </p:spPr>
      </p:pic>
      <p:sp>
        <p:nvSpPr>
          <p:cNvPr id="5" name="TextBox 5"/>
          <p:cNvSpPr txBox="1"/>
          <p:nvPr/>
        </p:nvSpPr>
        <p:spPr>
          <a:xfrm>
            <a:off x="2865755" y="2297430"/>
            <a:ext cx="4438650" cy="548640"/>
          </a:xfrm>
          <a:prstGeom prst="rect">
            <a:avLst/>
          </a:prstGeom>
          <a:noFill/>
        </p:spPr>
        <p:txBody>
          <a:bodyPr wrap="square" rtlCol="0">
            <a:spAutoFit/>
          </a:bodyPr>
          <a:lstStyle/>
          <a:p>
            <a:pPr algn="l"/>
            <a:r>
              <a:rPr lang="zh-CN" altLang="en-US" sz="2800" b="1" dirty="0" smtClean="0">
                <a:solidFill>
                  <a:schemeClr val="tx1">
                    <a:lumMod val="50000"/>
                  </a:schemeClr>
                </a:solidFill>
                <a:latin typeface="微软雅黑" panose="020B0503020204020204" charset="-122"/>
                <a:ea typeface="微软雅黑" panose="020B0503020204020204" charset="-122"/>
                <a:sym typeface="+mn-ea"/>
              </a:rPr>
              <a:t>云合“一学通”应用案例</a:t>
            </a:r>
            <a:endParaRPr lang="en-US" altLang="zh-CN" sz="2800" b="1" dirty="0" smtClean="0">
              <a:solidFill>
                <a:schemeClr val="tx1">
                  <a:lumMod val="50000"/>
                </a:schemeClr>
              </a:solidFill>
              <a:latin typeface="微软雅黑" panose="020B0503020204020204" charset="-122"/>
              <a:ea typeface="微软雅黑" panose="020B0503020204020204" charset="-122"/>
            </a:endParaRPr>
          </a:p>
        </p:txBody>
      </p:sp>
      <p:grpSp>
        <p:nvGrpSpPr>
          <p:cNvPr id="9" name="组合 8"/>
          <p:cNvGrpSpPr/>
          <p:nvPr/>
        </p:nvGrpSpPr>
        <p:grpSpPr>
          <a:xfrm>
            <a:off x="2207260" y="2290445"/>
            <a:ext cx="523875" cy="555625"/>
            <a:chOff x="2546" y="3413"/>
            <a:chExt cx="825" cy="875"/>
          </a:xfrm>
        </p:grpSpPr>
        <p:sp>
          <p:nvSpPr>
            <p:cNvPr id="10" name="矩形 9"/>
            <p:cNvSpPr/>
            <p:nvPr/>
          </p:nvSpPr>
          <p:spPr>
            <a:xfrm>
              <a:off x="2546" y="3413"/>
              <a:ext cx="825" cy="850"/>
            </a:xfrm>
            <a:prstGeom prst="rect">
              <a:avLst/>
            </a:prstGeom>
            <a:solidFill>
              <a:schemeClr val="tx2">
                <a:lumMod val="50000"/>
              </a:schemeClr>
            </a:solidFill>
            <a:ln>
              <a:noFill/>
            </a:ln>
            <a:effectLst>
              <a:innerShdw blurRad="63500" dist="50800" dir="13500000">
                <a:prstClr val="black">
                  <a:alpha val="50000"/>
                </a:prstClr>
              </a:inn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5"/>
            <p:cNvSpPr txBox="1"/>
            <p:nvPr/>
          </p:nvSpPr>
          <p:spPr>
            <a:xfrm>
              <a:off x="2548" y="3413"/>
              <a:ext cx="823" cy="875"/>
            </a:xfrm>
            <a:prstGeom prst="rect">
              <a:avLst/>
            </a:prstGeom>
            <a:noFill/>
          </p:spPr>
          <p:txBody>
            <a:bodyPr wrap="square" rtlCol="0">
              <a:spAutoFit/>
            </a:bodyPr>
            <a:lstStyle/>
            <a:p>
              <a:pPr algn="ctr"/>
              <a:r>
                <a:rPr lang="en-US" sz="2800" b="1" dirty="0" smtClean="0">
                  <a:solidFill>
                    <a:schemeClr val="bg1"/>
                  </a:solidFill>
                  <a:latin typeface="Arial Black" panose="020B0A04020102020204" charset="0"/>
                  <a:ea typeface="微软雅黑" panose="020B0503020204020204" charset="-122"/>
                  <a:sym typeface="+mn-ea"/>
                </a:rPr>
                <a:t>5</a:t>
              </a:r>
              <a:endParaRPr lang="en-US" sz="2800" b="1" dirty="0" smtClean="0">
                <a:solidFill>
                  <a:schemeClr val="bg1"/>
                </a:solidFill>
                <a:latin typeface="Arial Black" panose="020B0A04020102020204" charset="0"/>
                <a:ea typeface="微软雅黑" panose="020B0503020204020204" charset="-122"/>
                <a:sym typeface="+mn-ea"/>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13335" y="1905"/>
            <a:ext cx="9170035" cy="5140960"/>
          </a:xfrm>
          <a:prstGeom prst="rect">
            <a:avLst/>
          </a:prstGeom>
        </p:spPr>
      </p:pic>
      <p:sp>
        <p:nvSpPr>
          <p:cNvPr id="8" name="矩形 7"/>
          <p:cNvSpPr/>
          <p:nvPr/>
        </p:nvSpPr>
        <p:spPr>
          <a:xfrm>
            <a:off x="3578225" y="2406650"/>
            <a:ext cx="2865120" cy="553085"/>
          </a:xfrm>
          <a:prstGeom prst="rect">
            <a:avLst/>
          </a:prstGeom>
        </p:spPr>
        <p:txBody>
          <a:bodyPr wrap="square">
            <a:spAutoFit/>
          </a:bodyPr>
          <a:lstStyle/>
          <a:p>
            <a:pPr algn="l">
              <a:lnSpc>
                <a:spcPct val="150000"/>
              </a:lnSpc>
            </a:pPr>
            <a:r>
              <a:rPr lang="zh-CN" altLang="en-US" sz="2000" b="1" dirty="0">
                <a:solidFill>
                  <a:schemeClr val="tx1"/>
                </a:solidFill>
                <a:latin typeface="方正兰亭超细黑简体" panose="02000000000000000000" charset="-122"/>
                <a:ea typeface="方正兰亭超细黑简体" panose="02000000000000000000" charset="-122"/>
              </a:rPr>
              <a:t>智于心    慧于行</a:t>
            </a:r>
            <a:endParaRPr lang="zh-CN" altLang="en-US" sz="2000" b="1" dirty="0">
              <a:solidFill>
                <a:schemeClr val="tx1"/>
              </a:solidFill>
              <a:latin typeface="方正兰亭超细黑简体" panose="02000000000000000000" charset="-122"/>
              <a:ea typeface="方正兰亭超细黑简体" panose="02000000000000000000"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12700" y="-11430"/>
            <a:ext cx="9170035" cy="5161280"/>
          </a:xfrm>
          <a:prstGeom prst="rect">
            <a:avLst/>
          </a:prstGeom>
        </p:spPr>
      </p:pic>
      <p:sp>
        <p:nvSpPr>
          <p:cNvPr id="8" name="矩形 7"/>
          <p:cNvSpPr/>
          <p:nvPr/>
        </p:nvSpPr>
        <p:spPr>
          <a:xfrm>
            <a:off x="343197" y="332718"/>
            <a:ext cx="7072362" cy="548640"/>
          </a:xfrm>
          <a:prstGeom prst="rect">
            <a:avLst/>
          </a:prstGeom>
        </p:spPr>
        <p:txBody>
          <a:bodyPr wrap="square">
            <a:spAutoFit/>
          </a:bodyPr>
          <a:lstStyle/>
          <a:p>
            <a:pPr lvl="0" eaLnBrk="1" hangingPunct="1"/>
            <a:r>
              <a:rPr lang="en-US" altLang="zh-CN" sz="2800" b="1" dirty="0">
                <a:latin typeface="微软雅黑" panose="020B0503020204020204" charset="-122"/>
                <a:ea typeface="微软雅黑" panose="020B0503020204020204" charset="-122"/>
                <a:sym typeface="+mn-ea"/>
              </a:rPr>
              <a:t>2017</a:t>
            </a:r>
            <a:r>
              <a:rPr lang="zh-CN" altLang="en-US" sz="2800" b="1" dirty="0">
                <a:latin typeface="微软雅黑" panose="020B0503020204020204" charset="-122"/>
                <a:ea typeface="微软雅黑" panose="020B0503020204020204" charset="-122"/>
                <a:sym typeface="+mn-ea"/>
              </a:rPr>
              <a:t>年教育信息化工作重点</a:t>
            </a:r>
            <a:endParaRPr lang="en-US" altLang="zh-CN"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19459" name="Picture 2"/>
          <p:cNvPicPr>
            <a:picLocks noChangeAspect="1"/>
          </p:cNvPicPr>
          <p:nvPr/>
        </p:nvPicPr>
        <p:blipFill>
          <a:blip r:embed="rId2"/>
          <a:stretch>
            <a:fillRect/>
          </a:stretch>
        </p:blipFill>
        <p:spPr>
          <a:xfrm>
            <a:off x="285750" y="1357313"/>
            <a:ext cx="8037513" cy="2876550"/>
          </a:xfrm>
          <a:prstGeom prst="rect">
            <a:avLst/>
          </a:prstGeom>
          <a:noFill/>
          <a:ln w="9525">
            <a:noFill/>
          </a:ln>
          <a:effectLst>
            <a:prstShdw prst="shdw13" dist="53882" dir="13499999">
              <a:schemeClr val="bg2">
                <a:alpha val="50000"/>
              </a:schemeClr>
            </a:prstShdw>
          </a:effectLst>
        </p:spPr>
      </p:pic>
      <p:sp>
        <p:nvSpPr>
          <p:cNvPr id="9" name="矩形 8"/>
          <p:cNvSpPr/>
          <p:nvPr/>
        </p:nvSpPr>
        <p:spPr>
          <a:xfrm>
            <a:off x="428625" y="2643188"/>
            <a:ext cx="7786688" cy="5715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465" name="矩形 8"/>
          <p:cNvSpPr/>
          <p:nvPr/>
        </p:nvSpPr>
        <p:spPr>
          <a:xfrm>
            <a:off x="428625" y="4286250"/>
            <a:ext cx="7929563" cy="338138"/>
          </a:xfrm>
          <a:prstGeom prst="rect">
            <a:avLst/>
          </a:prstGeom>
          <a:noFill/>
          <a:ln w="9525">
            <a:noFill/>
          </a:ln>
        </p:spPr>
        <p:txBody>
          <a:bodyPr>
            <a:spAutoFit/>
          </a:bodyPr>
          <a:lstStyle/>
          <a:p>
            <a:pPr lvl="0" eaLnBrk="1" hangingPunct="1"/>
            <a:r>
              <a:rPr lang="zh-CN" altLang="en-US" sz="1600" b="1" dirty="0">
                <a:solidFill>
                  <a:srgbClr val="C00000"/>
                </a:solidFill>
                <a:latin typeface="微软雅黑" panose="020B0503020204020204" charset="-122"/>
                <a:ea typeface="微软雅黑" panose="020B0503020204020204" charset="-122"/>
              </a:rPr>
              <a:t>习近平总书记强调以“构建网络化、数字化、个性化、终身化的教育体系”为发展方向</a:t>
            </a:r>
            <a:endParaRPr lang="zh-CN" altLang="en-US" sz="1600" b="1" dirty="0">
              <a:solidFill>
                <a:srgbClr val="C00000"/>
              </a:solidFill>
              <a:latin typeface="微软雅黑" panose="020B0503020204020204" charset="-122"/>
              <a:ea typeface="微软雅黑" panose="020B0503020204020204" charset="-122"/>
            </a:endParaRPr>
          </a:p>
        </p:txBody>
      </p:sp>
      <p:cxnSp>
        <p:nvCxnSpPr>
          <p:cNvPr id="13" name="直接连接符 12"/>
          <p:cNvCxnSpPr/>
          <p:nvPr/>
        </p:nvCxnSpPr>
        <p:spPr>
          <a:xfrm>
            <a:off x="3786188" y="4643438"/>
            <a:ext cx="142875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13335" y="1270"/>
            <a:ext cx="9170035" cy="5140960"/>
          </a:xfrm>
          <a:prstGeom prst="rect">
            <a:avLst/>
          </a:prstGeom>
        </p:spPr>
      </p:pic>
      <p:sp>
        <p:nvSpPr>
          <p:cNvPr id="8" name="矩形 7"/>
          <p:cNvSpPr/>
          <p:nvPr/>
        </p:nvSpPr>
        <p:spPr>
          <a:xfrm>
            <a:off x="343197" y="332718"/>
            <a:ext cx="7072362" cy="548640"/>
          </a:xfrm>
          <a:prstGeom prst="rect">
            <a:avLst/>
          </a:prstGeom>
        </p:spPr>
        <p:txBody>
          <a:bodyPr wrap="square">
            <a:spAutoFit/>
          </a:bodyPr>
          <a:lstStyle/>
          <a:p>
            <a:pPr lvl="0" eaLnBrk="1" hangingPunct="1"/>
            <a:r>
              <a:rPr lang="en-US" altLang="zh-CN" sz="2800" b="1" dirty="0">
                <a:latin typeface="微软雅黑" panose="020B0503020204020204" charset="-122"/>
                <a:ea typeface="微软雅黑" panose="020B0503020204020204" charset="-122"/>
                <a:sym typeface="+mn-ea"/>
              </a:rPr>
              <a:t>2017</a:t>
            </a:r>
            <a:r>
              <a:rPr lang="zh-CN" altLang="en-US" sz="2800" b="1" dirty="0">
                <a:latin typeface="微软雅黑" panose="020B0503020204020204" charset="-122"/>
                <a:ea typeface="微软雅黑" panose="020B0503020204020204" charset="-122"/>
                <a:sym typeface="+mn-ea"/>
              </a:rPr>
              <a:t>年教育信息化工作重点</a:t>
            </a:r>
            <a:endParaRPr lang="en-US" altLang="zh-CN"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20486" name="Picture 2"/>
          <p:cNvPicPr>
            <a:picLocks noChangeAspect="1"/>
          </p:cNvPicPr>
          <p:nvPr/>
        </p:nvPicPr>
        <p:blipFill>
          <a:blip r:embed="rId2"/>
          <a:stretch>
            <a:fillRect/>
          </a:stretch>
        </p:blipFill>
        <p:spPr>
          <a:xfrm>
            <a:off x="214313" y="1714500"/>
            <a:ext cx="8643937" cy="1801813"/>
          </a:xfrm>
          <a:prstGeom prst="rect">
            <a:avLst/>
          </a:prstGeom>
          <a:noFill/>
          <a:ln w="9525">
            <a:noFill/>
          </a:ln>
          <a:effectLst>
            <a:prstShdw prst="shdw13" dist="53882" dir="13499999">
              <a:schemeClr val="bg2">
                <a:alpha val="50000"/>
              </a:schemeClr>
            </a:prstShdw>
          </a:effectLst>
        </p:spPr>
      </p:pic>
      <p:sp>
        <p:nvSpPr>
          <p:cNvPr id="10" name="矩形 9"/>
          <p:cNvSpPr/>
          <p:nvPr/>
        </p:nvSpPr>
        <p:spPr>
          <a:xfrm>
            <a:off x="357188" y="2357438"/>
            <a:ext cx="8286750" cy="71437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0488" name="矩形 8"/>
          <p:cNvSpPr/>
          <p:nvPr/>
        </p:nvSpPr>
        <p:spPr>
          <a:xfrm>
            <a:off x="571500" y="3714750"/>
            <a:ext cx="7929563" cy="369888"/>
          </a:xfrm>
          <a:prstGeom prst="rect">
            <a:avLst/>
          </a:prstGeom>
          <a:noFill/>
          <a:ln w="9525">
            <a:noFill/>
          </a:ln>
        </p:spPr>
        <p:txBody>
          <a:bodyPr>
            <a:spAutoFit/>
          </a:bodyPr>
          <a:lstStyle/>
          <a:p>
            <a:pPr lvl="0" eaLnBrk="1" hangingPunct="1"/>
            <a:r>
              <a:rPr lang="zh-CN" altLang="en-US" b="1" dirty="0">
                <a:solidFill>
                  <a:srgbClr val="C00000"/>
                </a:solidFill>
                <a:latin typeface="微软雅黑" panose="020B0503020204020204" charset="-122"/>
                <a:ea typeface="微软雅黑" panose="020B0503020204020204" charset="-122"/>
              </a:rPr>
              <a:t>充分发挥地方与学校积极性与主动性</a:t>
            </a:r>
            <a:r>
              <a:rPr lang="en-US" altLang="zh-CN" b="1" dirty="0">
                <a:solidFill>
                  <a:srgbClr val="C00000"/>
                </a:solidFill>
                <a:latin typeface="微软雅黑" panose="020B0503020204020204" charset="-122"/>
                <a:ea typeface="微软雅黑" panose="020B0503020204020204" charset="-122"/>
              </a:rPr>
              <a:t>…..</a:t>
            </a:r>
            <a:r>
              <a:rPr lang="zh-CN" altLang="en-US" b="1" dirty="0">
                <a:solidFill>
                  <a:srgbClr val="C00000"/>
                </a:solidFill>
                <a:latin typeface="微软雅黑" panose="020B0503020204020204" charset="-122"/>
                <a:ea typeface="微软雅黑" panose="020B0503020204020204" charset="-122"/>
              </a:rPr>
              <a:t>开展数字校园、智慧校园建设与应用</a:t>
            </a:r>
            <a:endParaRPr lang="zh-CN" altLang="en-US" b="1" dirty="0">
              <a:solidFill>
                <a:srgbClr val="C00000"/>
              </a:solidFill>
              <a:latin typeface="微软雅黑" panose="020B0503020204020204" charset="-122"/>
              <a:ea typeface="微软雅黑" panose="020B0503020204020204" charset="-122"/>
            </a:endParaRPr>
          </a:p>
        </p:txBody>
      </p:sp>
      <p:cxnSp>
        <p:nvCxnSpPr>
          <p:cNvPr id="12" name="直接连接符 11"/>
          <p:cNvCxnSpPr/>
          <p:nvPr/>
        </p:nvCxnSpPr>
        <p:spPr>
          <a:xfrm>
            <a:off x="5072063" y="4143375"/>
            <a:ext cx="2143125"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2700" y="1905"/>
            <a:ext cx="9170035" cy="5140960"/>
          </a:xfrm>
          <a:prstGeom prst="rect">
            <a:avLst/>
          </a:prstGeom>
        </p:spPr>
      </p:pic>
      <p:sp>
        <p:nvSpPr>
          <p:cNvPr id="10" name="圆角矩形 9"/>
          <p:cNvSpPr/>
          <p:nvPr/>
        </p:nvSpPr>
        <p:spPr>
          <a:xfrm>
            <a:off x="342900" y="1289685"/>
            <a:ext cx="8167370" cy="246824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343197" y="332718"/>
            <a:ext cx="7072362" cy="523220"/>
          </a:xfrm>
          <a:prstGeom prst="rect">
            <a:avLst/>
          </a:prstGeom>
        </p:spPr>
        <p:txBody>
          <a:bodyPr wrap="square">
            <a:spAutoFit/>
          </a:bodyPr>
          <a:lstStyle/>
          <a:p>
            <a:r>
              <a:rPr lang="zh-CN" altLang="en-US" sz="2800" b="1" dirty="0" smtClean="0">
                <a:latin typeface="微软雅黑" panose="020B0503020204020204" charset="-122"/>
                <a:ea typeface="微软雅黑" panose="020B0503020204020204" charset="-122"/>
              </a:rPr>
              <a:t>十三五重点课题产品</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7" name="图片 6"/>
          <p:cNvPicPr>
            <a:picLocks noChangeAspect="1"/>
          </p:cNvPicPr>
          <p:nvPr/>
        </p:nvPicPr>
        <p:blipFill>
          <a:blip r:embed="rId2"/>
          <a:stretch>
            <a:fillRect/>
          </a:stretch>
        </p:blipFill>
        <p:spPr>
          <a:xfrm>
            <a:off x="6257290" y="1386840"/>
            <a:ext cx="1849120" cy="2274570"/>
          </a:xfrm>
          <a:prstGeom prst="rect">
            <a:avLst/>
          </a:prstGeom>
        </p:spPr>
      </p:pic>
      <p:sp>
        <p:nvSpPr>
          <p:cNvPr id="11" name="矩形 10"/>
          <p:cNvSpPr/>
          <p:nvPr/>
        </p:nvSpPr>
        <p:spPr>
          <a:xfrm>
            <a:off x="508000" y="1561465"/>
            <a:ext cx="5501640" cy="1325880"/>
          </a:xfrm>
          <a:prstGeom prst="rect">
            <a:avLst/>
          </a:prstGeom>
        </p:spPr>
        <p:txBody>
          <a:bodyPr wrap="square">
            <a:spAutoFit/>
          </a:bodyPr>
          <a:lstStyle/>
          <a:p>
            <a:pPr>
              <a:lnSpc>
                <a:spcPct val="150000"/>
              </a:lnSpc>
            </a:pPr>
            <a:r>
              <a:rPr lang="zh-CN" altLang="en-US" dirty="0" smtClean="0">
                <a:latin typeface="微软雅黑" panose="020B0503020204020204" charset="-122"/>
                <a:ea typeface="微软雅黑" panose="020B0503020204020204" charset="-122"/>
              </a:rPr>
              <a:t>本产品符合了教育十三五规划的“以应用驱动，紧紧扣住学校和课堂，通过大数据支撑教学方法的变革”的要求，其创新性对教育的发展有重大意义。</a:t>
            </a:r>
            <a:endParaRPr lang="zh-CN" altLang="en-US" sz="1600" dirty="0">
              <a:latin typeface="微软雅黑" panose="020B0503020204020204" charset="-122"/>
              <a:ea typeface="微软雅黑" panose="020B0503020204020204" charset="-122"/>
            </a:endParaRPr>
          </a:p>
        </p:txBody>
      </p:sp>
      <p:sp>
        <p:nvSpPr>
          <p:cNvPr id="13" name="矩形 12"/>
          <p:cNvSpPr/>
          <p:nvPr/>
        </p:nvSpPr>
        <p:spPr>
          <a:xfrm>
            <a:off x="2065013" y="3158182"/>
            <a:ext cx="3944620" cy="319405"/>
          </a:xfrm>
          <a:prstGeom prst="rect">
            <a:avLst/>
          </a:prstGeom>
        </p:spPr>
        <p:txBody>
          <a:bodyPr wrap="none">
            <a:spAutoFit/>
          </a:bodyPr>
          <a:lstStyle/>
          <a:p>
            <a:r>
              <a:rPr lang="en-US" altLang="zh-CN" sz="1400" b="1" dirty="0" smtClean="0">
                <a:latin typeface="微软雅黑" panose="020B0503020204020204" charset="-122"/>
                <a:ea typeface="微软雅黑" panose="020B0503020204020204" charset="-122"/>
              </a:rPr>
              <a:t>——</a:t>
            </a:r>
            <a:r>
              <a:rPr lang="zh-CN" altLang="en-US" sz="1400" b="1" dirty="0" smtClean="0">
                <a:latin typeface="微软雅黑" panose="020B0503020204020204" charset="-122"/>
                <a:ea typeface="微软雅黑" panose="020B0503020204020204" charset="-122"/>
              </a:rPr>
              <a:t>中国教育技术协会学术委员会副主任潘克明</a:t>
            </a:r>
            <a:endParaRPr lang="zh-CN" altLang="en-US" sz="1400" b="1" dirty="0">
              <a:latin typeface="微软雅黑" panose="020B0503020204020204" charset="-122"/>
              <a:ea typeface="微软雅黑" panose="020B0503020204020204" charset="-122"/>
            </a:endParaRPr>
          </a:p>
        </p:txBody>
      </p:sp>
      <p:sp>
        <p:nvSpPr>
          <p:cNvPr id="12" name="矩形 11"/>
          <p:cNvSpPr/>
          <p:nvPr/>
        </p:nvSpPr>
        <p:spPr>
          <a:xfrm>
            <a:off x="342900" y="3918585"/>
            <a:ext cx="8166735" cy="822960"/>
          </a:xfrm>
          <a:prstGeom prst="rect">
            <a:avLst/>
          </a:prstGeom>
        </p:spPr>
        <p:txBody>
          <a:bodyPr wrap="square">
            <a:spAutoFit/>
          </a:bodyPr>
          <a:lstStyle/>
          <a:p>
            <a:pPr>
              <a:lnSpc>
                <a:spcPct val="150000"/>
              </a:lnSpc>
            </a:pPr>
            <a:r>
              <a:rPr lang="zh-CN" altLang="en-US" sz="1600" dirty="0">
                <a:latin typeface="微软雅黑" panose="020B0503020204020204" charset="-122"/>
                <a:ea typeface="微软雅黑" panose="020B0503020204020204" charset="-122"/>
              </a:rPr>
              <a:t>国家级专家团队与广东省多所标杆学校共同参与课题产品的研究与推广应用，推动智慧教育信息化建设。</a:t>
            </a:r>
            <a:endParaRPr lang="zh-CN" altLang="en-US" sz="1600" dirty="0">
              <a:latin typeface="微软雅黑" panose="020B0503020204020204" charset="-122"/>
              <a:ea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3335" y="1270"/>
            <a:ext cx="9170035" cy="5140960"/>
          </a:xfrm>
          <a:prstGeom prst="rect">
            <a:avLst/>
          </a:prstGeom>
        </p:spPr>
      </p:pic>
      <p:sp>
        <p:nvSpPr>
          <p:cNvPr id="8" name="Rectangle 1"/>
          <p:cNvSpPr>
            <a:spLocks noChangeArrowheads="1"/>
          </p:cNvSpPr>
          <p:nvPr/>
        </p:nvSpPr>
        <p:spPr bwMode="auto">
          <a:xfrm>
            <a:off x="1006475" y="1007745"/>
            <a:ext cx="2250440" cy="73152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50000"/>
              </a:lnSpc>
              <a:spcBef>
                <a:spcPct val="0"/>
              </a:spcBef>
              <a:spcAft>
                <a:spcPct val="0"/>
              </a:spcAft>
              <a:buClrTx/>
              <a:buSzTx/>
              <a:buFontTx/>
              <a:buNone/>
            </a:pPr>
            <a:r>
              <a:rPr kumimoji="0" lang="zh-CN" sz="1400" b="0" i="0" u="none" strike="noStrike" cap="none" normalizeH="0" baseline="0" dirty="0" smtClean="0">
                <a:ln>
                  <a:noFill/>
                </a:ln>
                <a:solidFill>
                  <a:schemeClr val="tx1"/>
                </a:solidFill>
                <a:effectLst/>
                <a:latin typeface="微软雅黑" panose="020B0503020204020204" charset="-122"/>
                <a:ea typeface="微软雅黑" panose="020B0503020204020204" charset="-122"/>
                <a:cs typeface="Times New Roman" panose="02020603050405020304" pitchFamily="18" charset="0"/>
              </a:rPr>
              <a:t>中国教育技术协会学术委员会副主任</a:t>
            </a:r>
            <a:r>
              <a:rPr kumimoji="0" lang="en-US" altLang="zh-CN" sz="1400" b="0" i="0" u="none" strike="noStrike" cap="none" normalizeH="0" baseline="0" dirty="0" smtClean="0">
                <a:ln>
                  <a:noFill/>
                </a:ln>
                <a:solidFill>
                  <a:schemeClr val="tx1"/>
                </a:solidFill>
                <a:effectLst/>
                <a:latin typeface="微软雅黑" panose="020B0503020204020204" charset="-122"/>
                <a:ea typeface="微软雅黑" panose="020B0503020204020204" charset="-122"/>
                <a:cs typeface="Times New Roman" panose="02020603050405020304" pitchFamily="18" charset="0"/>
              </a:rPr>
              <a:t>   </a:t>
            </a:r>
            <a:r>
              <a:rPr kumimoji="0" lang="zh-CN" sz="1400" b="1" i="0" u="none" strike="noStrike" cap="none" normalizeH="0" baseline="0" dirty="0" smtClean="0">
                <a:ln>
                  <a:noFill/>
                </a:ln>
                <a:solidFill>
                  <a:schemeClr val="tx1"/>
                </a:solidFill>
                <a:effectLst/>
                <a:latin typeface="微软雅黑" panose="020B0503020204020204" charset="-122"/>
                <a:ea typeface="微软雅黑" panose="020B0503020204020204" charset="-122"/>
                <a:cs typeface="Times New Roman" panose="02020603050405020304" pitchFamily="18" charset="0"/>
              </a:rPr>
              <a:t>潘克明</a:t>
            </a:r>
            <a:endParaRPr kumimoji="0" lang="en-US" altLang="zh-CN" sz="1400" b="1" i="0" u="none" strike="noStrike" cap="none" normalizeH="0" baseline="0" dirty="0" smtClean="0">
              <a:ln>
                <a:noFill/>
              </a:ln>
              <a:solidFill>
                <a:schemeClr val="tx1"/>
              </a:solidFill>
              <a:effectLst/>
              <a:latin typeface="微软雅黑" panose="020B0503020204020204" charset="-122"/>
              <a:ea typeface="微软雅黑" panose="020B0503020204020204" charset="-122"/>
              <a:cs typeface="Times New Roman" panose="02020603050405020304" pitchFamily="18" charset="0"/>
            </a:endParaRPr>
          </a:p>
        </p:txBody>
      </p:sp>
      <p:pic>
        <p:nvPicPr>
          <p:cNvPr id="9" name="Picture 3"/>
          <p:cNvPicPr>
            <a:picLocks noChangeAspect="1" noChangeArrowheads="1"/>
          </p:cNvPicPr>
          <p:nvPr/>
        </p:nvPicPr>
        <p:blipFill>
          <a:blip r:embed="rId2"/>
          <a:srcRect/>
          <a:stretch>
            <a:fillRect/>
          </a:stretch>
        </p:blipFill>
        <p:spPr bwMode="auto">
          <a:xfrm>
            <a:off x="1006475" y="1739265"/>
            <a:ext cx="2249805" cy="3402965"/>
          </a:xfrm>
          <a:prstGeom prst="rect">
            <a:avLst/>
          </a:prstGeom>
          <a:noFill/>
          <a:ln w="9525">
            <a:noFill/>
            <a:miter lim="800000"/>
            <a:headEnd/>
            <a:tailEnd/>
          </a:ln>
          <a:effectLst/>
        </p:spPr>
      </p:pic>
      <p:sp>
        <p:nvSpPr>
          <p:cNvPr id="10" name="矩形 9"/>
          <p:cNvSpPr/>
          <p:nvPr/>
        </p:nvSpPr>
        <p:spPr>
          <a:xfrm>
            <a:off x="5688330" y="1007745"/>
            <a:ext cx="2294890" cy="731520"/>
          </a:xfrm>
          <a:prstGeom prst="rect">
            <a:avLst/>
          </a:prstGeom>
        </p:spPr>
        <p:txBody>
          <a:bodyPr wrap="square">
            <a:spAutoFit/>
          </a:bodyPr>
          <a:lstStyle/>
          <a:p>
            <a:pPr lvl="0" fontAlgn="base">
              <a:lnSpc>
                <a:spcPct val="150000"/>
              </a:lnSpc>
              <a:spcBef>
                <a:spcPct val="0"/>
              </a:spcBef>
              <a:spcAft>
                <a:spcPct val="0"/>
              </a:spcAft>
            </a:pPr>
            <a:r>
              <a:rPr lang="zh-CN" altLang="en-US" sz="1400" dirty="0" smtClean="0">
                <a:latin typeface="微软雅黑" panose="020B0503020204020204" charset="-122"/>
                <a:ea typeface="微软雅黑" panose="020B0503020204020204" charset="-122"/>
                <a:cs typeface="Times New Roman" panose="02020603050405020304" pitchFamily="18" charset="0"/>
              </a:rPr>
              <a:t>深圳大学师范学院教授</a:t>
            </a:r>
            <a:r>
              <a:rPr lang="en-US" altLang="zh-CN" sz="1400" dirty="0" smtClean="0">
                <a:latin typeface="微软雅黑" panose="020B0503020204020204" charset="-122"/>
                <a:ea typeface="微软雅黑" panose="020B0503020204020204" charset="-122"/>
                <a:cs typeface="Times New Roman" panose="02020603050405020304" pitchFamily="18" charset="0"/>
              </a:rPr>
              <a:t>  </a:t>
            </a:r>
            <a:endParaRPr lang="en-US" altLang="zh-CN" sz="1400" dirty="0" smtClean="0">
              <a:latin typeface="微软雅黑" panose="020B0503020204020204" charset="-122"/>
              <a:ea typeface="微软雅黑" panose="020B0503020204020204" charset="-122"/>
              <a:cs typeface="Times New Roman" panose="02020603050405020304" pitchFamily="18" charset="0"/>
            </a:endParaRPr>
          </a:p>
          <a:p>
            <a:pPr lvl="0" fontAlgn="base">
              <a:lnSpc>
                <a:spcPct val="150000"/>
              </a:lnSpc>
              <a:spcBef>
                <a:spcPct val="0"/>
              </a:spcBef>
              <a:spcAft>
                <a:spcPct val="0"/>
              </a:spcAft>
            </a:pPr>
            <a:r>
              <a:rPr lang="zh-CN" altLang="en-US" sz="1400" b="1" dirty="0" smtClean="0">
                <a:latin typeface="微软雅黑" panose="020B0503020204020204" charset="-122"/>
                <a:ea typeface="微软雅黑" panose="020B0503020204020204" charset="-122"/>
                <a:cs typeface="Times New Roman" panose="02020603050405020304" pitchFamily="18" charset="0"/>
              </a:rPr>
              <a:t>朱春莺</a:t>
            </a:r>
            <a:endParaRPr lang="zh-CN" altLang="en-US" sz="1400" b="1" dirty="0" smtClean="0">
              <a:latin typeface="微软雅黑" panose="020B0503020204020204" charset="-122"/>
              <a:ea typeface="微软雅黑" panose="020B0503020204020204" charset="-122"/>
            </a:endParaRPr>
          </a:p>
        </p:txBody>
      </p:sp>
      <p:pic>
        <p:nvPicPr>
          <p:cNvPr id="11" name="Picture 4"/>
          <p:cNvPicPr>
            <a:picLocks noChangeAspect="1" noChangeArrowheads="1"/>
          </p:cNvPicPr>
          <p:nvPr/>
        </p:nvPicPr>
        <p:blipFill>
          <a:blip r:embed="rId3"/>
          <a:srcRect/>
          <a:stretch>
            <a:fillRect/>
          </a:stretch>
        </p:blipFill>
        <p:spPr bwMode="auto">
          <a:xfrm>
            <a:off x="3343275" y="1739265"/>
            <a:ext cx="2264410" cy="3402965"/>
          </a:xfrm>
          <a:prstGeom prst="rect">
            <a:avLst/>
          </a:prstGeom>
          <a:noFill/>
          <a:ln w="9525">
            <a:noFill/>
            <a:miter lim="800000"/>
            <a:headEnd/>
            <a:tailEnd/>
          </a:ln>
          <a:effectLst/>
        </p:spPr>
      </p:pic>
      <p:sp>
        <p:nvSpPr>
          <p:cNvPr id="12" name="矩形 11"/>
          <p:cNvSpPr/>
          <p:nvPr/>
        </p:nvSpPr>
        <p:spPr>
          <a:xfrm>
            <a:off x="3343275" y="1007745"/>
            <a:ext cx="2265045" cy="731520"/>
          </a:xfrm>
          <a:prstGeom prst="rect">
            <a:avLst/>
          </a:prstGeom>
        </p:spPr>
        <p:txBody>
          <a:bodyPr wrap="square">
            <a:spAutoFit/>
          </a:bodyPr>
          <a:lstStyle/>
          <a:p>
            <a:pPr>
              <a:lnSpc>
                <a:spcPct val="150000"/>
              </a:lnSpc>
            </a:pPr>
            <a:r>
              <a:rPr lang="zh-CN" altLang="en-US" sz="1400" dirty="0" smtClean="0">
                <a:latin typeface="微软雅黑" panose="020B0503020204020204" charset="-122"/>
                <a:ea typeface="微软雅黑" panose="020B0503020204020204" charset="-122"/>
                <a:cs typeface="Times New Roman" panose="02020603050405020304" pitchFamily="18" charset="0"/>
              </a:rPr>
              <a:t>广东省教育技术中心发展研究部主任   </a:t>
            </a:r>
            <a:r>
              <a:rPr lang="zh-CN" altLang="en-US" sz="1400" b="1" dirty="0" smtClean="0">
                <a:latin typeface="微软雅黑" panose="020B0503020204020204" charset="-122"/>
                <a:ea typeface="微软雅黑" panose="020B0503020204020204" charset="-122"/>
                <a:cs typeface="Times New Roman" panose="02020603050405020304" pitchFamily="18" charset="0"/>
              </a:rPr>
              <a:t>林君芬</a:t>
            </a:r>
            <a:endParaRPr lang="zh-CN" altLang="en-US" sz="1400" b="1" dirty="0"/>
          </a:p>
        </p:txBody>
      </p:sp>
      <p:pic>
        <p:nvPicPr>
          <p:cNvPr id="13" name="Picture 5"/>
          <p:cNvPicPr>
            <a:picLocks noChangeAspect="1" noChangeArrowheads="1"/>
          </p:cNvPicPr>
          <p:nvPr/>
        </p:nvPicPr>
        <p:blipFill>
          <a:blip r:embed="rId4"/>
          <a:srcRect/>
          <a:stretch>
            <a:fillRect/>
          </a:stretch>
        </p:blipFill>
        <p:spPr bwMode="auto">
          <a:xfrm>
            <a:off x="5688330" y="1729740"/>
            <a:ext cx="2294255" cy="3412490"/>
          </a:xfrm>
          <a:prstGeom prst="rect">
            <a:avLst/>
          </a:prstGeom>
          <a:noFill/>
          <a:ln w="9525">
            <a:noFill/>
            <a:miter lim="800000"/>
            <a:headEnd/>
            <a:tailEnd/>
          </a:ln>
          <a:effectLst/>
        </p:spPr>
      </p:pic>
      <p:sp>
        <p:nvSpPr>
          <p:cNvPr id="3" name="矩形 2"/>
          <p:cNvSpPr/>
          <p:nvPr/>
        </p:nvSpPr>
        <p:spPr>
          <a:xfrm>
            <a:off x="343197" y="3327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国家级专家团队鼎力支持</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0795" y="-10795"/>
            <a:ext cx="9170035" cy="5140960"/>
          </a:xfrm>
          <a:prstGeom prst="rect">
            <a:avLst/>
          </a:prstGeom>
        </p:spPr>
      </p:pic>
      <p:sp>
        <p:nvSpPr>
          <p:cNvPr id="3" name="矩形 2"/>
          <p:cNvSpPr/>
          <p:nvPr/>
        </p:nvSpPr>
        <p:spPr>
          <a:xfrm>
            <a:off x="343197" y="3327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国家课改标杆学校普及应用</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4" name="Picture 3"/>
          <p:cNvPicPr>
            <a:picLocks noChangeAspect="1" noChangeArrowheads="1"/>
          </p:cNvPicPr>
          <p:nvPr/>
        </p:nvPicPr>
        <p:blipFill>
          <a:blip r:embed="rId2"/>
          <a:srcRect/>
          <a:stretch>
            <a:fillRect/>
          </a:stretch>
        </p:blipFill>
        <p:spPr bwMode="auto">
          <a:xfrm>
            <a:off x="-13335" y="1088390"/>
            <a:ext cx="9172575" cy="4041140"/>
          </a:xfrm>
          <a:prstGeom prst="rect">
            <a:avLst/>
          </a:prstGeom>
          <a:noFill/>
          <a:ln w="9525">
            <a:noFill/>
            <a:miter lim="800000"/>
            <a:headEnd/>
            <a:tailEnd/>
          </a:ln>
          <a:effectLst/>
        </p:spPr>
      </p:pic>
      <p:pic>
        <p:nvPicPr>
          <p:cNvPr id="7" name="Picture 4"/>
          <p:cNvPicPr>
            <a:picLocks noChangeAspect="1" noChangeArrowheads="1"/>
          </p:cNvPicPr>
          <p:nvPr/>
        </p:nvPicPr>
        <p:blipFill>
          <a:blip r:embed="rId3"/>
          <a:srcRect/>
          <a:stretch>
            <a:fillRect/>
          </a:stretch>
        </p:blipFill>
        <p:spPr bwMode="auto">
          <a:xfrm>
            <a:off x="5146040" y="3016885"/>
            <a:ext cx="4013200" cy="2112645"/>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3335" y="-10795"/>
            <a:ext cx="9170035" cy="5140960"/>
          </a:xfrm>
          <a:prstGeom prst="rect">
            <a:avLst/>
          </a:prstGeom>
        </p:spPr>
      </p:pic>
      <p:sp>
        <p:nvSpPr>
          <p:cNvPr id="3" name="矩形 2"/>
          <p:cNvSpPr/>
          <p:nvPr/>
        </p:nvSpPr>
        <p:spPr>
          <a:xfrm>
            <a:off x="343197" y="332718"/>
            <a:ext cx="7072362" cy="548640"/>
          </a:xfrm>
          <a:prstGeom prst="rect">
            <a:avLst/>
          </a:prstGeom>
        </p:spPr>
        <p:txBody>
          <a:bodyPr wrap="square">
            <a:spAutoFit/>
          </a:bodyPr>
          <a:lstStyle/>
          <a:p>
            <a:r>
              <a:rPr lang="zh-CN" altLang="en-US" sz="2800" b="1" dirty="0">
                <a:latin typeface="微软雅黑" panose="020B0503020204020204" charset="-122"/>
                <a:ea typeface="微软雅黑" panose="020B0503020204020204" charset="-122"/>
              </a:rPr>
              <a:t>广东省多所优质学校应用</a:t>
            </a:r>
            <a:endParaRPr lang="zh-CN" altLang="en-US" sz="2800" b="1" dirty="0">
              <a:latin typeface="微软雅黑" panose="020B0503020204020204" charset="-122"/>
              <a:ea typeface="微软雅黑" panose="020B0503020204020204" charset="-122"/>
            </a:endParaRPr>
          </a:p>
        </p:txBody>
      </p:sp>
      <p:sp>
        <p:nvSpPr>
          <p:cNvPr id="6" name="矩形 19"/>
          <p:cNvSpPr/>
          <p:nvPr/>
        </p:nvSpPr>
        <p:spPr>
          <a:xfrm>
            <a:off x="-13335" y="258445"/>
            <a:ext cx="356235" cy="67183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54279" name="Picture 2"/>
          <p:cNvPicPr>
            <a:picLocks noChangeAspect="1" noChangeArrowheads="1"/>
          </p:cNvPicPr>
          <p:nvPr/>
        </p:nvPicPr>
        <p:blipFill>
          <a:blip r:embed="rId2"/>
          <a:srcRect/>
          <a:stretch>
            <a:fillRect/>
          </a:stretch>
        </p:blipFill>
        <p:spPr bwMode="auto">
          <a:xfrm>
            <a:off x="-10795" y="2722880"/>
            <a:ext cx="3275330" cy="2407285"/>
          </a:xfrm>
          <a:prstGeom prst="rect">
            <a:avLst/>
          </a:prstGeom>
          <a:noFill/>
          <a:ln w="9525">
            <a:noFill/>
            <a:miter lim="800000"/>
            <a:headEnd/>
            <a:tailEnd/>
          </a:ln>
        </p:spPr>
      </p:pic>
      <p:pic>
        <p:nvPicPr>
          <p:cNvPr id="7" name="图片 6" descr="C:\Users\ADMINI~1\AppData\Local\Temp\WeChat Files\796202091803568517.jpg"/>
          <p:cNvPicPr/>
          <p:nvPr/>
        </p:nvPicPr>
        <p:blipFill>
          <a:blip r:embed="rId3"/>
          <a:srcRect/>
          <a:stretch>
            <a:fillRect/>
          </a:stretch>
        </p:blipFill>
        <p:spPr bwMode="auto">
          <a:xfrm>
            <a:off x="3264535" y="2722880"/>
            <a:ext cx="3043555" cy="2407920"/>
          </a:xfrm>
          <a:prstGeom prst="rect">
            <a:avLst/>
          </a:prstGeom>
          <a:noFill/>
          <a:ln w="9525">
            <a:noFill/>
            <a:miter lim="800000"/>
            <a:headEnd/>
            <a:tailEnd/>
          </a:ln>
        </p:spPr>
      </p:pic>
      <p:pic>
        <p:nvPicPr>
          <p:cNvPr id="8" name="图片 7"/>
          <p:cNvPicPr>
            <a:picLocks noChangeAspect="1"/>
          </p:cNvPicPr>
          <p:nvPr/>
        </p:nvPicPr>
        <p:blipFill>
          <a:blip r:embed="rId4"/>
          <a:stretch>
            <a:fillRect/>
          </a:stretch>
        </p:blipFill>
        <p:spPr>
          <a:xfrm>
            <a:off x="6308090" y="2722245"/>
            <a:ext cx="2851150" cy="2406650"/>
          </a:xfrm>
          <a:prstGeom prst="rect">
            <a:avLst/>
          </a:prstGeom>
        </p:spPr>
      </p:pic>
      <p:sp>
        <p:nvSpPr>
          <p:cNvPr id="20" name="矩形 19"/>
          <p:cNvSpPr/>
          <p:nvPr/>
        </p:nvSpPr>
        <p:spPr>
          <a:xfrm>
            <a:off x="3948401" y="1397001"/>
            <a:ext cx="1097280" cy="384810"/>
          </a:xfrm>
          <a:prstGeom prst="rect">
            <a:avLst/>
          </a:prstGeom>
          <a:solidFill>
            <a:schemeClr val="bg1"/>
          </a:solidFill>
        </p:spPr>
        <p:txBody>
          <a:bodyPr wrap="none">
            <a:spAutoFit/>
          </a:bodyPr>
          <a:lstStyle/>
          <a:p>
            <a:pPr lvl="0" algn="ctr">
              <a:spcBef>
                <a:spcPct val="0"/>
              </a:spcBef>
              <a:defRPr/>
            </a:pPr>
            <a:r>
              <a:rPr lang="zh-CN" altLang="en-US" dirty="0" smtClean="0">
                <a:latin typeface="微软雅黑" panose="020B0503020204020204" charset="-122"/>
                <a:ea typeface="微软雅黑" panose="020B0503020204020204" charset="-122"/>
                <a:sym typeface="宋体" panose="02010600030101010101" pitchFamily="2" charset="-122"/>
              </a:rPr>
              <a:t>乐从中学</a:t>
            </a:r>
            <a:endParaRPr lang="en-US" altLang="zh-CN" dirty="0" smtClean="0">
              <a:latin typeface="微软雅黑" panose="020B0503020204020204" charset="-122"/>
              <a:ea typeface="微软雅黑" panose="020B0503020204020204" charset="-122"/>
              <a:sym typeface="宋体" panose="02010600030101010101" pitchFamily="2" charset="-122"/>
            </a:endParaRPr>
          </a:p>
        </p:txBody>
      </p:sp>
      <p:sp>
        <p:nvSpPr>
          <p:cNvPr id="21" name="矩形 20"/>
          <p:cNvSpPr/>
          <p:nvPr/>
        </p:nvSpPr>
        <p:spPr>
          <a:xfrm>
            <a:off x="963580" y="1825623"/>
            <a:ext cx="1097280" cy="384810"/>
          </a:xfrm>
          <a:prstGeom prst="rect">
            <a:avLst/>
          </a:prstGeom>
          <a:solidFill>
            <a:schemeClr val="bg1"/>
          </a:solidFill>
        </p:spPr>
        <p:txBody>
          <a:bodyPr wrap="none">
            <a:spAutoFit/>
          </a:bodyPr>
          <a:lstStyle/>
          <a:p>
            <a:pPr lvl="0" algn="ctr">
              <a:spcBef>
                <a:spcPct val="0"/>
              </a:spcBef>
              <a:defRPr/>
            </a:pPr>
            <a:r>
              <a:rPr lang="zh-CN" altLang="en-US" dirty="0" smtClean="0">
                <a:latin typeface="微软雅黑" panose="020B0503020204020204" charset="-122"/>
                <a:ea typeface="微软雅黑" panose="020B0503020204020204" charset="-122"/>
                <a:sym typeface="宋体" panose="02010600030101010101" pitchFamily="2" charset="-122"/>
              </a:rPr>
              <a:t>乐从小学</a:t>
            </a:r>
            <a:endParaRPr lang="en-US" altLang="zh-CN" dirty="0" smtClean="0">
              <a:latin typeface="微软雅黑" panose="020B0503020204020204" charset="-122"/>
              <a:ea typeface="微软雅黑" panose="020B0503020204020204" charset="-122"/>
              <a:sym typeface="宋体" panose="02010600030101010101" pitchFamily="2" charset="-122"/>
            </a:endParaRPr>
          </a:p>
        </p:txBody>
      </p:sp>
      <p:sp>
        <p:nvSpPr>
          <p:cNvPr id="22" name="矩形 21"/>
          <p:cNvSpPr/>
          <p:nvPr/>
        </p:nvSpPr>
        <p:spPr>
          <a:xfrm>
            <a:off x="3948401" y="1825629"/>
            <a:ext cx="1097280" cy="384810"/>
          </a:xfrm>
          <a:prstGeom prst="rect">
            <a:avLst/>
          </a:prstGeom>
          <a:solidFill>
            <a:schemeClr val="bg1"/>
          </a:solidFill>
        </p:spPr>
        <p:txBody>
          <a:bodyPr wrap="none">
            <a:spAutoFit/>
          </a:bodyPr>
          <a:lstStyle/>
          <a:p>
            <a:pPr lvl="0" algn="ctr">
              <a:spcBef>
                <a:spcPct val="0"/>
              </a:spcBef>
              <a:defRPr/>
            </a:pPr>
            <a:r>
              <a:rPr lang="zh-CN" altLang="en-US" dirty="0" smtClean="0">
                <a:latin typeface="微软雅黑" panose="020B0503020204020204" charset="-122"/>
                <a:ea typeface="微软雅黑" panose="020B0503020204020204" charset="-122"/>
                <a:sym typeface="宋体" panose="02010600030101010101" pitchFamily="2" charset="-122"/>
              </a:rPr>
              <a:t>福永中学</a:t>
            </a:r>
            <a:endParaRPr lang="en-US" altLang="zh-CN" dirty="0" smtClean="0">
              <a:latin typeface="微软雅黑" panose="020B0503020204020204" charset="-122"/>
              <a:ea typeface="微软雅黑" panose="020B0503020204020204" charset="-122"/>
              <a:sym typeface="宋体" panose="02010600030101010101" pitchFamily="2" charset="-122"/>
            </a:endParaRPr>
          </a:p>
        </p:txBody>
      </p:sp>
      <p:sp>
        <p:nvSpPr>
          <p:cNvPr id="23" name="矩形 22"/>
          <p:cNvSpPr/>
          <p:nvPr/>
        </p:nvSpPr>
        <p:spPr>
          <a:xfrm>
            <a:off x="2252652" y="1825623"/>
            <a:ext cx="1554480" cy="384810"/>
          </a:xfrm>
          <a:prstGeom prst="rect">
            <a:avLst/>
          </a:prstGeom>
          <a:solidFill>
            <a:schemeClr val="bg1"/>
          </a:solidFill>
        </p:spPr>
        <p:txBody>
          <a:bodyPr wrap="none">
            <a:spAutoFit/>
          </a:bodyPr>
          <a:lstStyle/>
          <a:p>
            <a:pPr lvl="0" algn="ctr">
              <a:spcBef>
                <a:spcPct val="0"/>
              </a:spcBef>
              <a:defRPr/>
            </a:pPr>
            <a:r>
              <a:rPr lang="zh-CN" altLang="en-US" dirty="0" smtClean="0">
                <a:latin typeface="微软雅黑" panose="020B0503020204020204" charset="-122"/>
                <a:ea typeface="微软雅黑" panose="020B0503020204020204" charset="-122"/>
                <a:sym typeface="宋体" panose="02010600030101010101" pitchFamily="2" charset="-122"/>
              </a:rPr>
              <a:t>中澳实验学校</a:t>
            </a:r>
            <a:endParaRPr lang="en-US" altLang="zh-CN" dirty="0" smtClean="0">
              <a:latin typeface="微软雅黑" panose="020B0503020204020204" charset="-122"/>
              <a:ea typeface="微软雅黑" panose="020B0503020204020204" charset="-122"/>
              <a:sym typeface="宋体" panose="02010600030101010101" pitchFamily="2" charset="-122"/>
            </a:endParaRPr>
          </a:p>
        </p:txBody>
      </p:sp>
      <p:sp>
        <p:nvSpPr>
          <p:cNvPr id="24" name="矩形 23"/>
          <p:cNvSpPr/>
          <p:nvPr/>
        </p:nvSpPr>
        <p:spPr>
          <a:xfrm>
            <a:off x="5236517" y="1397001"/>
            <a:ext cx="1554480" cy="384810"/>
          </a:xfrm>
          <a:prstGeom prst="rect">
            <a:avLst/>
          </a:prstGeom>
          <a:solidFill>
            <a:schemeClr val="bg1"/>
          </a:solidFill>
        </p:spPr>
        <p:txBody>
          <a:bodyPr wrap="none">
            <a:spAutoFit/>
          </a:bodyPr>
          <a:lstStyle/>
          <a:p>
            <a:pPr lvl="0" algn="ctr">
              <a:spcBef>
                <a:spcPct val="0"/>
              </a:spcBef>
              <a:defRPr/>
            </a:pPr>
            <a:r>
              <a:rPr lang="zh-CN" altLang="en-US" dirty="0" smtClean="0">
                <a:latin typeface="微软雅黑" panose="020B0503020204020204" charset="-122"/>
                <a:ea typeface="微软雅黑" panose="020B0503020204020204" charset="-122"/>
                <a:sym typeface="宋体" panose="02010600030101010101" pitchFamily="2" charset="-122"/>
              </a:rPr>
              <a:t>优智实验学校</a:t>
            </a:r>
            <a:endParaRPr lang="en-US" altLang="zh-CN" dirty="0" smtClean="0">
              <a:latin typeface="微软雅黑" panose="020B0503020204020204" charset="-122"/>
              <a:ea typeface="微软雅黑" panose="020B0503020204020204" charset="-122"/>
              <a:sym typeface="宋体" panose="02010600030101010101" pitchFamily="2" charset="-122"/>
            </a:endParaRPr>
          </a:p>
        </p:txBody>
      </p:sp>
      <p:sp>
        <p:nvSpPr>
          <p:cNvPr id="25" name="矩形 24"/>
          <p:cNvSpPr/>
          <p:nvPr/>
        </p:nvSpPr>
        <p:spPr>
          <a:xfrm>
            <a:off x="963580" y="1396995"/>
            <a:ext cx="1097280" cy="384810"/>
          </a:xfrm>
          <a:prstGeom prst="rect">
            <a:avLst/>
          </a:prstGeom>
          <a:solidFill>
            <a:schemeClr val="bg1"/>
          </a:solidFill>
        </p:spPr>
        <p:txBody>
          <a:bodyPr wrap="none">
            <a:spAutoFit/>
          </a:bodyPr>
          <a:lstStyle/>
          <a:p>
            <a:pPr lvl="0" algn="ctr">
              <a:spcBef>
                <a:spcPct val="0"/>
              </a:spcBef>
              <a:defRPr/>
            </a:pPr>
            <a:r>
              <a:rPr lang="zh-CN" altLang="en-US" dirty="0" smtClean="0">
                <a:latin typeface="微软雅黑" panose="020B0503020204020204" charset="-122"/>
                <a:ea typeface="微软雅黑" panose="020B0503020204020204" charset="-122"/>
                <a:sym typeface="宋体" panose="02010600030101010101" pitchFamily="2" charset="-122"/>
              </a:rPr>
              <a:t>罗沙小学</a:t>
            </a:r>
            <a:endParaRPr lang="en-US" altLang="zh-CN" dirty="0" smtClean="0">
              <a:latin typeface="微软雅黑" panose="020B0503020204020204" charset="-122"/>
              <a:ea typeface="微软雅黑" panose="020B0503020204020204" charset="-122"/>
              <a:sym typeface="宋体" panose="02010600030101010101" pitchFamily="2" charset="-122"/>
            </a:endParaRPr>
          </a:p>
        </p:txBody>
      </p:sp>
      <p:sp>
        <p:nvSpPr>
          <p:cNvPr id="26" name="矩形 25"/>
          <p:cNvSpPr/>
          <p:nvPr/>
        </p:nvSpPr>
        <p:spPr>
          <a:xfrm>
            <a:off x="2253012" y="1396995"/>
            <a:ext cx="1529715" cy="384810"/>
          </a:xfrm>
          <a:prstGeom prst="rect">
            <a:avLst/>
          </a:prstGeom>
          <a:solidFill>
            <a:schemeClr val="bg1"/>
          </a:solidFill>
        </p:spPr>
        <p:txBody>
          <a:bodyPr wrap="none">
            <a:spAutoFit/>
          </a:bodyPr>
          <a:lstStyle/>
          <a:p>
            <a:pPr lvl="0" algn="ctr">
              <a:spcBef>
                <a:spcPct val="0"/>
              </a:spcBef>
              <a:defRPr/>
            </a:pPr>
            <a:r>
              <a:rPr lang="zh-CN" altLang="en-US" dirty="0" smtClean="0">
                <a:latin typeface="微软雅黑" panose="020B0503020204020204" charset="-122"/>
                <a:ea typeface="微软雅黑" panose="020B0503020204020204" charset="-122"/>
                <a:sym typeface="宋体" panose="02010600030101010101" pitchFamily="2" charset="-122"/>
              </a:rPr>
              <a:t>深圳三职校   </a:t>
            </a:r>
            <a:endParaRPr lang="en-US" altLang="zh-CN" dirty="0" smtClean="0">
              <a:latin typeface="微软雅黑" panose="020B0503020204020204" charset="-122"/>
              <a:ea typeface="微软雅黑" panose="020B0503020204020204" charset="-122"/>
              <a:sym typeface="宋体" panose="02010600030101010101" pitchFamily="2" charset="-122"/>
            </a:endParaRPr>
          </a:p>
        </p:txBody>
      </p:sp>
      <p:sp>
        <p:nvSpPr>
          <p:cNvPr id="27" name="矩形 26"/>
          <p:cNvSpPr/>
          <p:nvPr/>
        </p:nvSpPr>
        <p:spPr>
          <a:xfrm>
            <a:off x="5236517" y="1825629"/>
            <a:ext cx="1554480" cy="384810"/>
          </a:xfrm>
          <a:prstGeom prst="rect">
            <a:avLst/>
          </a:prstGeom>
          <a:solidFill>
            <a:schemeClr val="bg1"/>
          </a:solidFill>
        </p:spPr>
        <p:txBody>
          <a:bodyPr wrap="none">
            <a:spAutoFit/>
          </a:bodyPr>
          <a:lstStyle/>
          <a:p>
            <a:pPr lvl="0" algn="ctr">
              <a:spcBef>
                <a:spcPct val="0"/>
              </a:spcBef>
              <a:defRPr/>
            </a:pPr>
            <a:r>
              <a:rPr lang="zh-CN" altLang="en-US" dirty="0" smtClean="0">
                <a:latin typeface="微软雅黑" panose="020B0503020204020204" charset="-122"/>
                <a:ea typeface="微软雅黑" panose="020B0503020204020204" charset="-122"/>
                <a:sym typeface="宋体" panose="02010600030101010101" pitchFamily="2" charset="-122"/>
              </a:rPr>
              <a:t>香港中文大学</a:t>
            </a:r>
            <a:endParaRPr lang="en-US" altLang="zh-CN" dirty="0" smtClean="0">
              <a:latin typeface="微软雅黑" panose="020B0503020204020204" charset="-122"/>
              <a:ea typeface="微软雅黑" panose="020B0503020204020204" charset="-122"/>
              <a:sym typeface="宋体" panose="02010600030101010101" pitchFamily="2" charset="-122"/>
            </a:endParaRPr>
          </a:p>
        </p:txBody>
      </p:sp>
      <p:sp>
        <p:nvSpPr>
          <p:cNvPr id="28" name="矩形 27"/>
          <p:cNvSpPr/>
          <p:nvPr/>
        </p:nvSpPr>
        <p:spPr>
          <a:xfrm>
            <a:off x="6970067" y="1397004"/>
            <a:ext cx="1097280" cy="384810"/>
          </a:xfrm>
          <a:prstGeom prst="rect">
            <a:avLst/>
          </a:prstGeom>
          <a:solidFill>
            <a:schemeClr val="bg1"/>
          </a:solidFill>
        </p:spPr>
        <p:txBody>
          <a:bodyPr wrap="none">
            <a:spAutoFit/>
          </a:bodyPr>
          <a:lstStyle/>
          <a:p>
            <a:pPr lvl="0" algn="ctr">
              <a:spcBef>
                <a:spcPct val="0"/>
              </a:spcBef>
              <a:defRPr/>
            </a:pPr>
            <a:r>
              <a:rPr lang="zh-CN" altLang="en-US" dirty="0" smtClean="0">
                <a:latin typeface="微软雅黑" panose="020B0503020204020204" charset="-122"/>
                <a:ea typeface="微软雅黑" panose="020B0503020204020204" charset="-122"/>
                <a:sym typeface="宋体" panose="02010600030101010101" pitchFamily="2" charset="-122"/>
              </a:rPr>
              <a:t>北滘小学</a:t>
            </a:r>
            <a:endParaRPr lang="zh-CN" altLang="en-US" dirty="0" smtClean="0">
              <a:latin typeface="微软雅黑" panose="020B0503020204020204" charset="-122"/>
              <a:ea typeface="微软雅黑" panose="020B0503020204020204" charset="-122"/>
              <a:sym typeface="宋体" panose="02010600030101010101" pitchFamily="2" charset="-122"/>
            </a:endParaRPr>
          </a:p>
        </p:txBody>
      </p:sp>
      <p:sp>
        <p:nvSpPr>
          <p:cNvPr id="29" name="矩形 28"/>
          <p:cNvSpPr/>
          <p:nvPr/>
        </p:nvSpPr>
        <p:spPr>
          <a:xfrm>
            <a:off x="6970067" y="1825629"/>
            <a:ext cx="1097280" cy="384810"/>
          </a:xfrm>
          <a:prstGeom prst="rect">
            <a:avLst/>
          </a:prstGeom>
          <a:solidFill>
            <a:schemeClr val="bg1"/>
          </a:solidFill>
        </p:spPr>
        <p:txBody>
          <a:bodyPr wrap="none">
            <a:spAutoFit/>
          </a:bodyPr>
          <a:lstStyle/>
          <a:p>
            <a:pPr lvl="0" algn="ctr">
              <a:spcBef>
                <a:spcPct val="0"/>
              </a:spcBef>
              <a:defRPr/>
            </a:pPr>
            <a:r>
              <a:rPr lang="zh-CN" altLang="en-US" dirty="0" smtClean="0">
                <a:latin typeface="微软雅黑" panose="020B0503020204020204" charset="-122"/>
                <a:ea typeface="微软雅黑" panose="020B0503020204020204" charset="-122"/>
                <a:sym typeface="宋体" panose="02010600030101010101" pitchFamily="2" charset="-122"/>
              </a:rPr>
              <a:t>东平小学</a:t>
            </a:r>
            <a:endParaRPr lang="zh-CN" altLang="en-US" dirty="0" smtClean="0">
              <a:latin typeface="微软雅黑" panose="020B0503020204020204" charset="-122"/>
              <a:ea typeface="微软雅黑" panose="020B0503020204020204" charset="-122"/>
              <a:sym typeface="宋体" panose="02010600030101010101" pitchFamily="2" charset="-122"/>
            </a:endParaRPr>
          </a:p>
        </p:txBody>
      </p:sp>
      <p:sp>
        <p:nvSpPr>
          <p:cNvPr id="30" name="矩形 29"/>
          <p:cNvSpPr/>
          <p:nvPr/>
        </p:nvSpPr>
        <p:spPr>
          <a:xfrm>
            <a:off x="4209386" y="2210439"/>
            <a:ext cx="575310" cy="384810"/>
          </a:xfrm>
          <a:prstGeom prst="rect">
            <a:avLst/>
          </a:prstGeom>
          <a:noFill/>
          <a:extLst>
            <a:ext uri="{909E8E84-426E-40DD-AFC4-6F175D3DCCD1}">
              <a14:hiddenFill xmlns:a14="http://schemas.microsoft.com/office/drawing/2010/main">
                <a:solidFill>
                  <a:schemeClr val="bg1"/>
                </a:solidFill>
              </a14:hiddenFill>
            </a:ext>
          </a:extLst>
        </p:spPr>
        <p:txBody>
          <a:bodyPr wrap="none">
            <a:spAutoFit/>
          </a:bodyPr>
          <a:lstStyle/>
          <a:p>
            <a:pPr lvl="0" algn="ctr">
              <a:spcBef>
                <a:spcPct val="0"/>
              </a:spcBef>
              <a:defRPr/>
            </a:pPr>
            <a:r>
              <a:rPr lang="en-US" b="1" dirty="0" smtClean="0">
                <a:latin typeface="微软雅黑" panose="020B0503020204020204" charset="-122"/>
                <a:ea typeface="微软雅黑" panose="020B0503020204020204" charset="-122"/>
                <a:sym typeface="宋体" panose="02010600030101010101" pitchFamily="2" charset="-122"/>
              </a:rPr>
              <a:t>......</a:t>
            </a:r>
            <a:endParaRPr lang="en-US" b="1" dirty="0" smtClean="0">
              <a:latin typeface="微软雅黑" panose="020B0503020204020204" charset="-122"/>
              <a:ea typeface="微软雅黑" panose="020B0503020204020204" charset="-122"/>
              <a:sym typeface="宋体" panose="02010600030101010101" pitchFamily="2"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stretch>
            <a:fillRect/>
          </a:stretch>
        </p:blipFill>
        <p:spPr>
          <a:xfrm>
            <a:off x="-12700" y="1270"/>
            <a:ext cx="9170035" cy="5140960"/>
          </a:xfrm>
          <a:prstGeom prst="rect">
            <a:avLst/>
          </a:prstGeom>
        </p:spPr>
      </p:pic>
      <p:sp>
        <p:nvSpPr>
          <p:cNvPr id="6" name="TextBox 5"/>
          <p:cNvSpPr txBox="1"/>
          <p:nvPr/>
        </p:nvSpPr>
        <p:spPr>
          <a:xfrm>
            <a:off x="2865755" y="2297430"/>
            <a:ext cx="4438650" cy="548640"/>
          </a:xfrm>
          <a:prstGeom prst="rect">
            <a:avLst/>
          </a:prstGeom>
          <a:noFill/>
        </p:spPr>
        <p:txBody>
          <a:bodyPr wrap="square" rtlCol="0">
            <a:spAutoFit/>
          </a:bodyPr>
          <a:lstStyle/>
          <a:p>
            <a:pPr algn="l"/>
            <a:r>
              <a:rPr lang="zh-CN" altLang="en-US" sz="2800" b="1" dirty="0" smtClean="0">
                <a:solidFill>
                  <a:schemeClr val="tx1">
                    <a:lumMod val="50000"/>
                  </a:schemeClr>
                </a:solidFill>
                <a:latin typeface="微软雅黑" panose="020B0503020204020204" charset="-122"/>
                <a:ea typeface="微软雅黑" panose="020B0503020204020204" charset="-122"/>
                <a:sym typeface="+mn-ea"/>
              </a:rPr>
              <a:t>云合“一学通”产品功能</a:t>
            </a:r>
            <a:endParaRPr lang="en-US" altLang="zh-CN" sz="2800" b="1" dirty="0" smtClean="0">
              <a:solidFill>
                <a:schemeClr val="tx1">
                  <a:lumMod val="50000"/>
                </a:schemeClr>
              </a:solidFill>
              <a:latin typeface="微软雅黑" panose="020B0503020204020204" charset="-122"/>
              <a:ea typeface="微软雅黑" panose="020B0503020204020204" charset="-122"/>
            </a:endParaRPr>
          </a:p>
        </p:txBody>
      </p:sp>
      <p:grpSp>
        <p:nvGrpSpPr>
          <p:cNvPr id="4" name="组合 3"/>
          <p:cNvGrpSpPr/>
          <p:nvPr/>
        </p:nvGrpSpPr>
        <p:grpSpPr>
          <a:xfrm>
            <a:off x="2207260" y="2290445"/>
            <a:ext cx="523875" cy="555625"/>
            <a:chOff x="2546" y="3413"/>
            <a:chExt cx="825" cy="875"/>
          </a:xfrm>
        </p:grpSpPr>
        <p:sp>
          <p:nvSpPr>
            <p:cNvPr id="7" name="矩形 6"/>
            <p:cNvSpPr/>
            <p:nvPr/>
          </p:nvSpPr>
          <p:spPr>
            <a:xfrm>
              <a:off x="2546" y="3413"/>
              <a:ext cx="825" cy="850"/>
            </a:xfrm>
            <a:prstGeom prst="rect">
              <a:avLst/>
            </a:prstGeom>
            <a:solidFill>
              <a:schemeClr val="tx2">
                <a:lumMod val="50000"/>
              </a:schemeClr>
            </a:solidFill>
            <a:ln>
              <a:noFill/>
            </a:ln>
            <a:effectLst>
              <a:innerShdw blurRad="63500" dist="50800" dir="13500000">
                <a:prstClr val="black">
                  <a:alpha val="50000"/>
                </a:prstClr>
              </a:inn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5"/>
            <p:cNvSpPr txBox="1"/>
            <p:nvPr/>
          </p:nvSpPr>
          <p:spPr>
            <a:xfrm>
              <a:off x="2548" y="3413"/>
              <a:ext cx="823" cy="875"/>
            </a:xfrm>
            <a:prstGeom prst="rect">
              <a:avLst/>
            </a:prstGeom>
            <a:noFill/>
          </p:spPr>
          <p:txBody>
            <a:bodyPr wrap="square" rtlCol="0">
              <a:spAutoFit/>
            </a:bodyPr>
            <a:lstStyle/>
            <a:p>
              <a:pPr algn="ctr"/>
              <a:r>
                <a:rPr lang="en-US" sz="2800" b="1" dirty="0" smtClean="0">
                  <a:solidFill>
                    <a:schemeClr val="bg1"/>
                  </a:solidFill>
                  <a:latin typeface="Arial Black" panose="020B0A04020102020204" charset="0"/>
                  <a:ea typeface="微软雅黑" panose="020B0503020204020204" charset="-122"/>
                  <a:sym typeface="+mn-ea"/>
                </a:rPr>
                <a:t>2</a:t>
              </a:r>
              <a:endParaRPr lang="en-US" sz="2800" b="1" dirty="0" smtClean="0">
                <a:solidFill>
                  <a:schemeClr val="bg1"/>
                </a:solidFill>
                <a:latin typeface="Arial Black" panose="020B0A04020102020204" charset="0"/>
                <a:ea typeface="微软雅黑" panose="020B0503020204020204" charset="-122"/>
                <a:sym typeface="+mn-ea"/>
              </a:endParaRPr>
            </a:p>
          </p:txBody>
        </p:sp>
      </p:gr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1420</Words>
  <Application>WPS 演示</Application>
  <PresentationFormat>全屏显示(16:9)</PresentationFormat>
  <Paragraphs>206</Paragraphs>
  <Slides>26</Slides>
  <Notes>0</Notes>
  <HiddenSlides>0</HiddenSlides>
  <MMClips>0</MMClips>
  <ScaleCrop>false</ScaleCrop>
  <HeadingPairs>
    <vt:vector size="8" baseType="variant">
      <vt:variant>
        <vt:lpstr>已用的字体</vt:lpstr>
      </vt:variant>
      <vt:variant>
        <vt:i4>13</vt:i4>
      </vt:variant>
      <vt:variant>
        <vt:lpstr>主题</vt:lpstr>
      </vt:variant>
      <vt:variant>
        <vt:i4>1</vt:i4>
      </vt:variant>
      <vt:variant>
        <vt:lpstr>嵌入 OLE 服务器</vt:lpstr>
      </vt:variant>
      <vt:variant>
        <vt:i4>0</vt:i4>
      </vt:variant>
      <vt:variant>
        <vt:lpstr>幻灯片标题</vt:lpstr>
      </vt:variant>
      <vt:variant>
        <vt:i4>26</vt:i4>
      </vt:variant>
    </vt:vector>
  </HeadingPairs>
  <TitlesOfParts>
    <vt:vector size="40" baseType="lpstr">
      <vt:lpstr>Arial</vt:lpstr>
      <vt:lpstr>宋体</vt:lpstr>
      <vt:lpstr>Wingdings</vt:lpstr>
      <vt:lpstr>微软雅黑</vt:lpstr>
      <vt:lpstr>Arial Black</vt:lpstr>
      <vt:lpstr>Times New Roman</vt:lpstr>
      <vt:lpstr>Calibri</vt:lpstr>
      <vt:lpstr>Lucida Sans Unicode</vt:lpstr>
      <vt:lpstr>Arial Unicode MS</vt:lpstr>
      <vt:lpstr>Calibri Light</vt:lpstr>
      <vt:lpstr>Courier New</vt:lpstr>
      <vt:lpstr>方正兰亭超细黑简体</vt:lpstr>
      <vt:lpstr>黑体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Administrator</cp:lastModifiedBy>
  <cp:revision>25</cp:revision>
  <dcterms:created xsi:type="dcterms:W3CDTF">2015-05-05T08:02:00Z</dcterms:created>
  <dcterms:modified xsi:type="dcterms:W3CDTF">2017-06-25T12:26:05Z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2052-10.1.0.6554</vt:lpwstr>
  </property>
</Properties>
</file>