
<file path=[Content_Types].xml><?xml version="1.0" encoding="utf-8"?>
<Types xmlns="http://schemas.openxmlformats.org/package/2006/content-types">
  <Default Extension="jpeg" ContentType="image/jpeg"/>
  <Default Extension="png" ContentType="image/png"/>
  <Default Extension="wmf" ContentType="image/x-wmf"/>
  <Default Extension="emf" ContentType="image/x-e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3"/>
    <p:sldId id="260" r:id="rId4"/>
    <p:sldId id="259" r:id="rId5"/>
    <p:sldId id="262" r:id="rId7"/>
    <p:sldId id="263" r:id="rId8"/>
    <p:sldId id="264" r:id="rId9"/>
    <p:sldId id="265" r:id="rId10"/>
    <p:sldId id="268" r:id="rId11"/>
    <p:sldId id="266" r:id="rId12"/>
    <p:sldId id="267" r:id="rId13"/>
    <p:sldId id="269" r:id="rId14"/>
    <p:sldId id="270" r:id="rId15"/>
    <p:sldId id="277" r:id="rId16"/>
    <p:sldId id="271" r:id="rId17"/>
    <p:sldId id="272" r:id="rId18"/>
    <p:sldId id="273" r:id="rId19"/>
    <p:sldId id="274" r:id="rId20"/>
    <p:sldId id="284" r:id="rId21"/>
    <p:sldId id="285" r:id="rId22"/>
    <p:sldId id="286" r:id="rId23"/>
    <p:sldId id="275" r:id="rId24"/>
    <p:sldId id="287" r:id="rId25"/>
    <p:sldId id="276" r:id="rId26"/>
    <p:sldId id="289" r:id="rId27"/>
    <p:sldId id="288" r:id="rId28"/>
    <p:sldId id="290" r:id="rId29"/>
    <p:sldId id="293" r:id="rId30"/>
    <p:sldId id="292" r:id="rId31"/>
    <p:sldId id="294" r:id="rId32"/>
    <p:sldId id="291" r:id="rId33"/>
    <p:sldId id="295" r:id="rId34"/>
    <p:sldId id="296" r:id="rId35"/>
    <p:sldId id="297" r:id="rId36"/>
    <p:sldId id="298" r:id="rId37"/>
    <p:sldId id="299" r:id="rId38"/>
    <p:sldId id="300" r:id="rId39"/>
    <p:sldId id="303" r:id="rId40"/>
    <p:sldId id="302" r:id="rId41"/>
    <p:sldId id="305" r:id="rId42"/>
    <p:sldId id="304" r:id="rId4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1140" y="-102"/>
      </p:cViewPr>
      <p:guideLst>
        <p:guide orient="horz" pos="2160"/>
        <p:guide pos="29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8911A1-FBD1-4777-97C5-41E6FA24827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normAutofit/>
          </a:bodyPr>
          <a:lstStyle>
            <a:lvl1pPr>
              <a:defRPr>
                <a:solidFill>
                  <a:schemeClr val="tx1"/>
                </a:solidFill>
              </a:defRPr>
            </a:lvl1pPr>
          </a:lstStyle>
          <a:p>
            <a:fld id="{E528DE8F-8DB5-4710-82E5-6DACE62778C2}" type="datetimeFigureOut">
              <a:rPr lang="zh-CN" altLang="en-US" smtClean="0"/>
            </a:fld>
            <a:endParaRPr lang="zh-CN" altLang="en-US"/>
          </a:p>
        </p:txBody>
      </p:sp>
      <p:sp>
        <p:nvSpPr>
          <p:cNvPr id="5" name="Footer Placeholder 4"/>
          <p:cNvSpPr>
            <a:spLocks noGrp="1"/>
          </p:cNvSpPr>
          <p:nvPr>
            <p:ph type="ftr" sz="quarter" idx="11"/>
          </p:nvPr>
        </p:nvSpPr>
        <p:spPr/>
        <p:txBody>
          <a:bodyPr>
            <a:normAutofit/>
          </a:bodyPr>
          <a:lstStyle>
            <a:lvl1pPr>
              <a:defRPr>
                <a:solidFill>
                  <a:schemeClr val="tx1"/>
                </a:solidFill>
              </a:defRPr>
            </a:lvl1pPr>
          </a:lstStyle>
          <a:p>
            <a:endParaRPr lang="zh-CN" altLang="en-US"/>
          </a:p>
        </p:txBody>
      </p:sp>
      <p:sp>
        <p:nvSpPr>
          <p:cNvPr id="6" name="Slide Number Placeholder 5"/>
          <p:cNvSpPr>
            <a:spLocks noGrp="1"/>
          </p:cNvSpPr>
          <p:nvPr>
            <p:ph type="sldNum" sz="quarter" idx="12"/>
          </p:nvPr>
        </p:nvSpPr>
        <p:spPr/>
        <p:txBody>
          <a:bodyPr>
            <a:normAutofit/>
          </a:bodyPr>
          <a:lstStyle>
            <a:lvl1pPr>
              <a:defRPr>
                <a:solidFill>
                  <a:schemeClr val="tx1"/>
                </a:solidFill>
              </a:defRPr>
            </a:lvl1pPr>
          </a:lstStyle>
          <a:p>
            <a:fld id="{7A644B83-115B-4054-AC02-DC44F3D2F9C8}" type="slidenum">
              <a:rPr lang="zh-CN" altLang="en-US" smtClean="0"/>
            </a:fld>
            <a:endParaRPr lang="zh-CN" altLang="en-US"/>
          </a:p>
        </p:txBody>
      </p:sp>
      <p:sp>
        <p:nvSpPr>
          <p:cNvPr id="7" name="矩形 6"/>
          <p:cNvSpPr/>
          <p:nvPr/>
        </p:nvSpPr>
        <p:spPr>
          <a:xfrm>
            <a:off x="0" y="3985895"/>
            <a:ext cx="9144000" cy="23571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sz="1015"/>
          </a:p>
        </p:txBody>
      </p:sp>
      <p:sp>
        <p:nvSpPr>
          <p:cNvPr id="9" name="矩形 8"/>
          <p:cNvSpPr/>
          <p:nvPr/>
        </p:nvSpPr>
        <p:spPr>
          <a:xfrm>
            <a:off x="0" y="4063365"/>
            <a:ext cx="9144000" cy="215265"/>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7500" lnSpcReduction="10000"/>
          </a:bodyPr>
          <a:lstStyle/>
          <a:p>
            <a:pPr algn="ctr"/>
            <a:endParaRPr lang="zh-CN" altLang="en-US" sz="1015"/>
          </a:p>
        </p:txBody>
      </p:sp>
      <p:sp>
        <p:nvSpPr>
          <p:cNvPr id="2" name="Title 1"/>
          <p:cNvSpPr>
            <a:spLocks noGrp="1"/>
          </p:cNvSpPr>
          <p:nvPr>
            <p:ph type="ctrTitle"/>
          </p:nvPr>
        </p:nvSpPr>
        <p:spPr>
          <a:xfrm>
            <a:off x="685801" y="4573791"/>
            <a:ext cx="7772412" cy="948986"/>
          </a:xfrm>
        </p:spPr>
        <p:txBody>
          <a:bodyPr anchor="ctr" anchorCtr="0">
            <a:normAutofit/>
          </a:bodyPr>
          <a:lstStyle>
            <a:lvl1pPr algn="ctr">
              <a:defRPr sz="4000">
                <a:solidFill>
                  <a:schemeClr val="bg1"/>
                </a:solidFill>
              </a:defRPr>
            </a:lvl1pPr>
          </a:lstStyle>
          <a:p>
            <a:r>
              <a:rPr lang="zh-CN" altLang="en-US" dirty="0" smtClean="0"/>
              <a:t>单击此处编辑母版标题样式</a:t>
            </a:r>
            <a:endParaRPr lang="en-US" dirty="0"/>
          </a:p>
        </p:txBody>
      </p:sp>
      <p:sp>
        <p:nvSpPr>
          <p:cNvPr id="3" name="Subtitle 2"/>
          <p:cNvSpPr>
            <a:spLocks noGrp="1"/>
          </p:cNvSpPr>
          <p:nvPr>
            <p:ph type="subTitle" idx="1"/>
          </p:nvPr>
        </p:nvSpPr>
        <p:spPr>
          <a:xfrm>
            <a:off x="1143002" y="5563538"/>
            <a:ext cx="6858010" cy="681152"/>
          </a:xfrm>
        </p:spPr>
        <p:txBody>
          <a:bodyPr anchor="ctr" anchorCtr="0">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单击此处编辑母版副标题样式</a:t>
            </a:r>
            <a:endParaRPr lang="en-US" dirty="0"/>
          </a:p>
        </p:txBody>
      </p:sp>
      <p:pic>
        <p:nvPicPr>
          <p:cNvPr id="14" name="图片 13" descr="无标题"/>
          <p:cNvPicPr>
            <a:picLocks noChangeAspect="1"/>
          </p:cNvPicPr>
          <p:nvPr userDrawn="1"/>
        </p:nvPicPr>
        <p:blipFill>
          <a:blip r:embed="rId2"/>
          <a:stretch>
            <a:fillRect/>
          </a:stretch>
        </p:blipFill>
        <p:spPr>
          <a:xfrm>
            <a:off x="3175" y="-17145"/>
            <a:ext cx="9148445" cy="407352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096967" y="341060"/>
            <a:ext cx="7886712" cy="863273"/>
          </a:xfrm>
        </p:spPr>
        <p:txBody>
          <a:bodyPr>
            <a:normAutofit/>
          </a:bodyPr>
          <a:lstStyle/>
          <a:p>
            <a:r>
              <a:rPr lang="zh-CN" altLang="en-US" smtClean="0"/>
              <a:t>单击此处编辑母版标题样式</a:t>
            </a:r>
            <a:endParaRPr lang="en-US" dirty="0"/>
          </a:p>
        </p:txBody>
      </p:sp>
      <p:sp>
        <p:nvSpPr>
          <p:cNvPr id="3" name="Content Placeholder 2"/>
          <p:cNvSpPr>
            <a:spLocks noGrp="1"/>
          </p:cNvSpPr>
          <p:nvPr>
            <p:ph idx="1"/>
          </p:nvPr>
        </p:nvSpPr>
        <p:spPr>
          <a:xfrm>
            <a:off x="1096966" y="1825627"/>
            <a:ext cx="7418396" cy="4233987"/>
          </a:xfrm>
        </p:spPr>
        <p:txBody>
          <a:bodyPr>
            <a:normAutofit/>
          </a:bodyPr>
          <a:lstStyle>
            <a:lvl1pPr marL="0" indent="0">
              <a:buFont typeface="Wingdings" panose="05000000000000000000" pitchFamily="2" charset="2"/>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altLang="zh-CN" dirty="0"/>
          </a:p>
        </p:txBody>
      </p:sp>
      <p:sp>
        <p:nvSpPr>
          <p:cNvPr id="4" name="Date Placeholder 3"/>
          <p:cNvSpPr>
            <a:spLocks noGrp="1"/>
          </p:cNvSpPr>
          <p:nvPr>
            <p:ph type="dt" sz="half" idx="10"/>
          </p:nvPr>
        </p:nvSpPr>
        <p:spPr/>
        <p:txBody>
          <a:bodyPr>
            <a:normAutofit/>
          </a:bodyPr>
          <a:lstStyle/>
          <a:p>
            <a:fld id="{E528DE8F-8DB5-4710-82E5-6DACE62778C2}" type="datetimeFigureOut">
              <a:rPr lang="zh-CN" altLang="en-US" smtClean="0"/>
            </a:fld>
            <a:endParaRPr lang="zh-CN" altLang="en-US"/>
          </a:p>
        </p:txBody>
      </p:sp>
      <p:sp>
        <p:nvSpPr>
          <p:cNvPr id="5" name="Footer Placeholder 4"/>
          <p:cNvSpPr>
            <a:spLocks noGrp="1"/>
          </p:cNvSpPr>
          <p:nvPr>
            <p:ph type="ftr" sz="quarter" idx="11"/>
          </p:nvPr>
        </p:nvSpPr>
        <p:spPr/>
        <p:txBody>
          <a:bodyPr>
            <a:normAutofit/>
          </a:bodyPr>
          <a:lstStyle/>
          <a:p>
            <a:endParaRPr lang="zh-CN" altLang="en-US"/>
          </a:p>
        </p:txBody>
      </p:sp>
      <p:sp>
        <p:nvSpPr>
          <p:cNvPr id="6" name="Slide Number Placeholder 5"/>
          <p:cNvSpPr>
            <a:spLocks noGrp="1"/>
          </p:cNvSpPr>
          <p:nvPr>
            <p:ph type="sldNum" sz="quarter" idx="12"/>
          </p:nvPr>
        </p:nvSpPr>
        <p:spPr/>
        <p:txBody>
          <a:bodyPr>
            <a:normAutofit/>
          </a:bodyPr>
          <a:lstStyle/>
          <a:p>
            <a:fld id="{7A644B83-115B-4054-AC02-DC44F3D2F9C8}" type="slidenum">
              <a:rPr lang="zh-CN" altLang="en-US" smtClean="0"/>
            </a:fld>
            <a:endParaRPr lang="zh-CN" altLang="en-US"/>
          </a:p>
        </p:txBody>
      </p:sp>
      <p:grpSp>
        <p:nvGrpSpPr>
          <p:cNvPr id="10" name="组合 9"/>
          <p:cNvGrpSpPr/>
          <p:nvPr userDrawn="1"/>
        </p:nvGrpSpPr>
        <p:grpSpPr>
          <a:xfrm>
            <a:off x="309568" y="219757"/>
            <a:ext cx="546099" cy="593586"/>
            <a:chOff x="1392693" y="990828"/>
            <a:chExt cx="328611" cy="357186"/>
          </a:xfrm>
        </p:grpSpPr>
        <p:sp>
          <p:nvSpPr>
            <p:cNvPr id="11" name="MH_Other_1"/>
            <p:cNvSpPr/>
            <p:nvPr>
              <p:custDataLst>
                <p:tags r:id="rId2"/>
              </p:custDataLst>
            </p:nvPr>
          </p:nvSpPr>
          <p:spPr>
            <a:xfrm>
              <a:off x="1424442" y="1051152"/>
              <a:ext cx="296862" cy="296862"/>
            </a:xfrm>
            <a:prstGeom prst="ellipse">
              <a:avLst/>
            </a:prstGeom>
            <a:solidFill>
              <a:schemeClr val="accent4">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zh-CN" altLang="en-US" sz="1350"/>
            </a:p>
          </p:txBody>
        </p:sp>
        <p:sp>
          <p:nvSpPr>
            <p:cNvPr id="12" name="MH_Other_2"/>
            <p:cNvSpPr/>
            <p:nvPr>
              <p:custDataLst>
                <p:tags r:id="rId3"/>
              </p:custDataLst>
            </p:nvPr>
          </p:nvSpPr>
          <p:spPr>
            <a:xfrm>
              <a:off x="1392693" y="990828"/>
              <a:ext cx="179387" cy="179387"/>
            </a:xfrm>
            <a:prstGeom prst="ellipse">
              <a:avLst/>
            </a:prstGeom>
            <a:solidFill>
              <a:schemeClr val="accent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65000" lnSpcReduction="20000"/>
            </a:bodyPr>
            <a:lstStyle/>
            <a:p>
              <a:pPr algn="ctr">
                <a:defRPr/>
              </a:pPr>
              <a:endParaRPr lang="zh-CN" altLang="en-US" sz="1350"/>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096967" y="284881"/>
            <a:ext cx="7886712" cy="919452"/>
          </a:xfrm>
        </p:spPr>
        <p:txBody>
          <a:bodyPr>
            <a:normAutofit/>
          </a:bodyPr>
          <a:lstStyle/>
          <a:p>
            <a:r>
              <a:rPr lang="zh-CN" altLang="en-US" dirty="0" smtClean="0"/>
              <a:t>单击此处编辑母版标题样式</a:t>
            </a:r>
            <a:endParaRPr lang="en-US" dirty="0"/>
          </a:p>
        </p:txBody>
      </p:sp>
      <p:sp>
        <p:nvSpPr>
          <p:cNvPr id="3" name="Content Placeholder 2"/>
          <p:cNvSpPr>
            <a:spLocks noGrp="1"/>
          </p:cNvSpPr>
          <p:nvPr>
            <p:ph sz="half" idx="1"/>
          </p:nvPr>
        </p:nvSpPr>
        <p:spPr>
          <a:xfrm>
            <a:off x="1085852" y="1672329"/>
            <a:ext cx="7418396" cy="2192379"/>
          </a:xfrm>
        </p:spPr>
        <p:txBody>
          <a:bodyPr>
            <a:normAutofit/>
          </a:bodyPr>
          <a:lstStyle>
            <a:lvl1pPr marL="0" indent="0">
              <a:buFont typeface="Arial" panose="020B0604020202020204" pitchFamily="34" charset="0"/>
              <a:buNone/>
              <a:defRPr sz="2400"/>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altLang="zh-CN" dirty="0"/>
          </a:p>
        </p:txBody>
      </p:sp>
      <p:sp>
        <p:nvSpPr>
          <p:cNvPr id="4" name="Content Placeholder 3"/>
          <p:cNvSpPr>
            <a:spLocks noGrp="1"/>
          </p:cNvSpPr>
          <p:nvPr>
            <p:ph sz="half" idx="2"/>
          </p:nvPr>
        </p:nvSpPr>
        <p:spPr>
          <a:xfrm>
            <a:off x="1096967" y="4045378"/>
            <a:ext cx="7418396" cy="2192379"/>
          </a:xfrm>
        </p:spPr>
        <p:txBody>
          <a:bodyPr>
            <a:normAutofit/>
          </a:bodyPr>
          <a:lstStyle>
            <a:lvl1pPr marL="0" indent="0">
              <a:buFont typeface="Arial" panose="020B0604020202020204" pitchFamily="34" charset="0"/>
              <a:buNone/>
              <a:defRPr sz="2400"/>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altLang="zh-CN" dirty="0"/>
          </a:p>
        </p:txBody>
      </p:sp>
      <p:sp>
        <p:nvSpPr>
          <p:cNvPr id="5" name="Date Placeholder 4"/>
          <p:cNvSpPr>
            <a:spLocks noGrp="1"/>
          </p:cNvSpPr>
          <p:nvPr>
            <p:ph type="dt" sz="half" idx="10"/>
          </p:nvPr>
        </p:nvSpPr>
        <p:spPr/>
        <p:txBody>
          <a:bodyPr>
            <a:normAutofit/>
          </a:bodyPr>
          <a:lstStyle/>
          <a:p>
            <a:fld id="{E528DE8F-8DB5-4710-82E5-6DACE62778C2}" type="datetimeFigureOut">
              <a:rPr lang="zh-CN" altLang="en-US" smtClean="0"/>
            </a:fld>
            <a:endParaRPr lang="zh-CN" altLang="en-US"/>
          </a:p>
        </p:txBody>
      </p:sp>
      <p:sp>
        <p:nvSpPr>
          <p:cNvPr id="6" name="Footer Placeholder 5"/>
          <p:cNvSpPr>
            <a:spLocks noGrp="1"/>
          </p:cNvSpPr>
          <p:nvPr>
            <p:ph type="ftr" sz="quarter" idx="11"/>
          </p:nvPr>
        </p:nvSpPr>
        <p:spPr/>
        <p:txBody>
          <a:bodyPr>
            <a:normAutofit/>
          </a:bodyPr>
          <a:lstStyle/>
          <a:p>
            <a:endParaRPr lang="zh-CN" altLang="en-US"/>
          </a:p>
        </p:txBody>
      </p:sp>
      <p:sp>
        <p:nvSpPr>
          <p:cNvPr id="7" name="Slide Number Placeholder 6"/>
          <p:cNvSpPr>
            <a:spLocks noGrp="1"/>
          </p:cNvSpPr>
          <p:nvPr>
            <p:ph type="sldNum" sz="quarter" idx="12"/>
          </p:nvPr>
        </p:nvSpPr>
        <p:spPr/>
        <p:txBody>
          <a:bodyPr>
            <a:normAutofit/>
          </a:bodyPr>
          <a:lstStyle/>
          <a:p>
            <a:fld id="{7A644B83-115B-4054-AC02-DC44F3D2F9C8}" type="slidenum">
              <a:rPr lang="zh-CN" altLang="en-US" smtClean="0"/>
            </a:fld>
            <a:endParaRPr lang="zh-CN" altLang="en-US"/>
          </a:p>
        </p:txBody>
      </p:sp>
      <p:grpSp>
        <p:nvGrpSpPr>
          <p:cNvPr id="11" name="组合 10"/>
          <p:cNvGrpSpPr/>
          <p:nvPr/>
        </p:nvGrpSpPr>
        <p:grpSpPr>
          <a:xfrm>
            <a:off x="550868" y="410257"/>
            <a:ext cx="546099" cy="593586"/>
            <a:chOff x="1392693" y="990828"/>
            <a:chExt cx="328611" cy="357186"/>
          </a:xfrm>
        </p:grpSpPr>
        <p:sp>
          <p:nvSpPr>
            <p:cNvPr id="12" name="MH_Other_1"/>
            <p:cNvSpPr/>
            <p:nvPr>
              <p:custDataLst>
                <p:tags r:id="rId2"/>
              </p:custDataLst>
            </p:nvPr>
          </p:nvSpPr>
          <p:spPr>
            <a:xfrm>
              <a:off x="1424442" y="1051152"/>
              <a:ext cx="296862" cy="296862"/>
            </a:xfrm>
            <a:prstGeom prst="ellipse">
              <a:avLst/>
            </a:prstGeom>
            <a:solidFill>
              <a:schemeClr val="accent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zh-CN" altLang="en-US" sz="1350"/>
            </a:p>
          </p:txBody>
        </p:sp>
        <p:sp>
          <p:nvSpPr>
            <p:cNvPr id="13" name="MH_Other_2"/>
            <p:cNvSpPr/>
            <p:nvPr>
              <p:custDataLst>
                <p:tags r:id="rId3"/>
              </p:custDataLst>
            </p:nvPr>
          </p:nvSpPr>
          <p:spPr>
            <a:xfrm>
              <a:off x="1392693" y="990828"/>
              <a:ext cx="179387" cy="179387"/>
            </a:xfrm>
            <a:prstGeom prst="ellipse">
              <a:avLst/>
            </a:prstGeom>
            <a:solidFill>
              <a:schemeClr val="accent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65000" lnSpcReduction="20000"/>
            </a:bodyPr>
            <a:lstStyle/>
            <a:p>
              <a:pPr algn="ctr">
                <a:defRPr/>
              </a:pPr>
              <a:endParaRPr lang="zh-CN" altLang="en-US" sz="135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7"/>
            <a:ext cx="7886712" cy="1325565"/>
          </a:xfrm>
        </p:spPr>
        <p:txBody>
          <a:bodyP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3" y="1681165"/>
            <a:ext cx="3868346" cy="823913"/>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Content Placeholder 3"/>
          <p:cNvSpPr>
            <a:spLocks noGrp="1"/>
          </p:cNvSpPr>
          <p:nvPr>
            <p:ph sz="half" idx="2"/>
          </p:nvPr>
        </p:nvSpPr>
        <p:spPr>
          <a:xfrm>
            <a:off x="629843" y="2505079"/>
            <a:ext cx="3868346" cy="3684593"/>
          </a:xfrm>
        </p:spPr>
        <p:txBody>
          <a:bodyPr>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p:nvPr>
        </p:nvSpPr>
        <p:spPr>
          <a:xfrm>
            <a:off x="4629157" y="1681165"/>
            <a:ext cx="3887397" cy="823913"/>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Content Placeholder 5"/>
          <p:cNvSpPr>
            <a:spLocks noGrp="1"/>
          </p:cNvSpPr>
          <p:nvPr>
            <p:ph sz="quarter" idx="4"/>
          </p:nvPr>
        </p:nvSpPr>
        <p:spPr>
          <a:xfrm>
            <a:off x="4629157" y="2505079"/>
            <a:ext cx="3887397" cy="3684593"/>
          </a:xfrm>
        </p:spPr>
        <p:txBody>
          <a:bodyPr>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Date Placeholder 6"/>
          <p:cNvSpPr>
            <a:spLocks noGrp="1"/>
          </p:cNvSpPr>
          <p:nvPr>
            <p:ph type="dt" sz="half" idx="10"/>
          </p:nvPr>
        </p:nvSpPr>
        <p:spPr/>
        <p:txBody>
          <a:bodyPr>
            <a:normAutofit/>
          </a:bodyPr>
          <a:lstStyle/>
          <a:p>
            <a:fld id="{E528DE8F-8DB5-4710-82E5-6DACE62778C2}" type="datetimeFigureOut">
              <a:rPr lang="zh-CN" altLang="en-US" smtClean="0"/>
            </a:fld>
            <a:endParaRPr lang="zh-CN" altLang="en-US"/>
          </a:p>
        </p:txBody>
      </p:sp>
      <p:sp>
        <p:nvSpPr>
          <p:cNvPr id="8" name="Footer Placeholder 7"/>
          <p:cNvSpPr>
            <a:spLocks noGrp="1"/>
          </p:cNvSpPr>
          <p:nvPr>
            <p:ph type="ftr" sz="quarter" idx="11"/>
          </p:nvPr>
        </p:nvSpPr>
        <p:spPr/>
        <p:txBody>
          <a:bodyPr>
            <a:normAutofit/>
          </a:bodyPr>
          <a:lstStyle/>
          <a:p>
            <a:endParaRPr lang="zh-CN" altLang="en-US"/>
          </a:p>
        </p:txBody>
      </p:sp>
      <p:sp>
        <p:nvSpPr>
          <p:cNvPr id="9" name="Slide Number Placeholder 8"/>
          <p:cNvSpPr>
            <a:spLocks noGrp="1"/>
          </p:cNvSpPr>
          <p:nvPr>
            <p:ph type="sldNum" sz="quarter" idx="12"/>
          </p:nvPr>
        </p:nvSpPr>
        <p:spPr/>
        <p:txBody>
          <a:bodyPr>
            <a:normAutofit/>
          </a:bodyPr>
          <a:lstStyle/>
          <a:p>
            <a:fld id="{7A644B83-115B-4054-AC02-DC44F3D2F9C8}"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359573"/>
            <a:ext cx="5172083" cy="1325565"/>
          </a:xfrm>
        </p:spPr>
        <p:txBody>
          <a:bodyPr>
            <a:normAutofit/>
          </a:bodyPr>
          <a:lstStyle>
            <a:lvl1pPr algn="r">
              <a:defRPr sz="6000">
                <a:solidFill>
                  <a:schemeClr val="accent1"/>
                </a:solidFill>
                <a:latin typeface="方正舒体" pitchFamily="2" charset="-122"/>
                <a:ea typeface="方正舒体" pitchFamily="2" charset="-122"/>
              </a:defRPr>
            </a:lvl1pPr>
          </a:lstStyle>
          <a:p>
            <a:r>
              <a:rPr lang="zh-CN" altLang="en-US" dirty="0" smtClean="0"/>
              <a:t>编辑标题</a:t>
            </a:r>
            <a:endParaRPr lang="en-US" dirty="0"/>
          </a:p>
        </p:txBody>
      </p:sp>
      <p:sp>
        <p:nvSpPr>
          <p:cNvPr id="3" name="Date Placeholder 2"/>
          <p:cNvSpPr>
            <a:spLocks noGrp="1"/>
          </p:cNvSpPr>
          <p:nvPr>
            <p:ph type="dt" sz="half" idx="10"/>
          </p:nvPr>
        </p:nvSpPr>
        <p:spPr/>
        <p:txBody>
          <a:bodyPr>
            <a:normAutofit/>
          </a:bodyPr>
          <a:lstStyle/>
          <a:p>
            <a:fld id="{E528DE8F-8DB5-4710-82E5-6DACE62778C2}" type="datetimeFigureOut">
              <a:rPr lang="zh-CN" altLang="en-US" smtClean="0"/>
            </a:fld>
            <a:endParaRPr lang="zh-CN" altLang="en-US"/>
          </a:p>
        </p:txBody>
      </p:sp>
      <p:sp>
        <p:nvSpPr>
          <p:cNvPr id="4" name="Footer Placeholder 3"/>
          <p:cNvSpPr>
            <a:spLocks noGrp="1"/>
          </p:cNvSpPr>
          <p:nvPr>
            <p:ph type="ftr" sz="quarter" idx="11"/>
          </p:nvPr>
        </p:nvSpPr>
        <p:spPr/>
        <p:txBody>
          <a:bodyPr>
            <a:normAutofit/>
          </a:bodyPr>
          <a:lstStyle/>
          <a:p>
            <a:endParaRPr lang="zh-CN" altLang="en-US"/>
          </a:p>
        </p:txBody>
      </p:sp>
      <p:sp>
        <p:nvSpPr>
          <p:cNvPr id="5" name="Slide Number Placeholder 4"/>
          <p:cNvSpPr>
            <a:spLocks noGrp="1"/>
          </p:cNvSpPr>
          <p:nvPr>
            <p:ph type="sldNum" sz="quarter" idx="12"/>
          </p:nvPr>
        </p:nvSpPr>
        <p:spPr/>
        <p:txBody>
          <a:bodyPr>
            <a:normAutofit/>
          </a:bodyPr>
          <a:lstStyle/>
          <a:p>
            <a:fld id="{7A644B83-115B-4054-AC02-DC44F3D2F9C8}" type="slidenum">
              <a:rPr lang="zh-CN" altLang="en-US" smtClean="0"/>
            </a:fld>
            <a:endParaRPr lang="zh-CN" altLang="en-US"/>
          </a:p>
        </p:txBody>
      </p:sp>
      <p:pic>
        <p:nvPicPr>
          <p:cNvPr id="7" name="图片 6"/>
          <p:cNvPicPr>
            <a:picLocks noChangeAspect="1"/>
          </p:cNvPicPr>
          <p:nvPr>
            <p:custDataLst>
              <p:tags r:id="rId2"/>
            </p:custDataLst>
          </p:nvPr>
        </p:nvPicPr>
        <p:blipFill>
          <a:blip r:embed="rId3" cstate="print">
            <a:extLst>
              <a:ext uri="{28A0092B-C50C-407E-A947-70E740481C1C}">
                <a14:useLocalDpi xmlns:a14="http://schemas.microsoft.com/office/drawing/2010/main" val="0"/>
              </a:ext>
            </a:extLst>
          </a:blip>
          <a:srcRect/>
          <a:stretch>
            <a:fillRect/>
          </a:stretch>
        </p:blipFill>
        <p:spPr bwMode="auto">
          <a:xfrm>
            <a:off x="5800734" y="908651"/>
            <a:ext cx="3362330" cy="239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normAutofit/>
          </a:bodyPr>
          <a:lstStyle/>
          <a:p>
            <a:fld id="{E528DE8F-8DB5-4710-82E5-6DACE62778C2}" type="datetimeFigureOut">
              <a:rPr lang="zh-CN" altLang="en-US" smtClean="0"/>
            </a:fld>
            <a:endParaRPr lang="zh-CN" altLang="en-US"/>
          </a:p>
        </p:txBody>
      </p:sp>
      <p:sp>
        <p:nvSpPr>
          <p:cNvPr id="3" name="Footer Placeholder 2"/>
          <p:cNvSpPr>
            <a:spLocks noGrp="1"/>
          </p:cNvSpPr>
          <p:nvPr>
            <p:ph type="ftr" sz="quarter" idx="11"/>
          </p:nvPr>
        </p:nvSpPr>
        <p:spPr/>
        <p:txBody>
          <a:bodyPr>
            <a:normAutofit/>
          </a:bodyPr>
          <a:lstStyle/>
          <a:p>
            <a:endParaRPr lang="zh-CN" altLang="en-US"/>
          </a:p>
        </p:txBody>
      </p:sp>
      <p:sp>
        <p:nvSpPr>
          <p:cNvPr id="4" name="Slide Number Placeholder 3"/>
          <p:cNvSpPr>
            <a:spLocks noGrp="1"/>
          </p:cNvSpPr>
          <p:nvPr>
            <p:ph type="sldNum" sz="quarter" idx="12"/>
          </p:nvPr>
        </p:nvSpPr>
        <p:spPr/>
        <p:txBody>
          <a:bodyPr>
            <a:normAutofit/>
          </a:bodyPr>
          <a:lstStyle/>
          <a:p>
            <a:fld id="{7A644B83-115B-4054-AC02-DC44F3D2F9C8}"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normAutofit/>
          </a:bodyPr>
          <a:lstStyle/>
          <a:p>
            <a:fld id="{E528DE8F-8DB5-4710-82E5-6DACE62778C2}" type="datetimeFigureOut">
              <a:rPr lang="zh-CN" altLang="en-US" smtClean="0"/>
            </a:fld>
            <a:endParaRPr lang="zh-CN" altLang="en-US"/>
          </a:p>
        </p:txBody>
      </p:sp>
      <p:sp>
        <p:nvSpPr>
          <p:cNvPr id="6" name="Footer Placeholder 5"/>
          <p:cNvSpPr>
            <a:spLocks noGrp="1"/>
          </p:cNvSpPr>
          <p:nvPr>
            <p:ph type="ftr" sz="quarter" idx="11"/>
          </p:nvPr>
        </p:nvSpPr>
        <p:spPr/>
        <p:txBody>
          <a:bodyPr>
            <a:normAutofit/>
          </a:bodyPr>
          <a:lstStyle/>
          <a:p>
            <a:endParaRPr lang="zh-CN" altLang="en-US"/>
          </a:p>
        </p:txBody>
      </p:sp>
      <p:sp>
        <p:nvSpPr>
          <p:cNvPr id="7" name="Slide Number Placeholder 6"/>
          <p:cNvSpPr>
            <a:spLocks noGrp="1"/>
          </p:cNvSpPr>
          <p:nvPr>
            <p:ph type="sldNum" sz="quarter" idx="12"/>
          </p:nvPr>
        </p:nvSpPr>
        <p:spPr/>
        <p:txBody>
          <a:bodyPr>
            <a:normAutofit/>
          </a:bodyPr>
          <a:lstStyle/>
          <a:p>
            <a:fld id="{7A644B83-115B-4054-AC02-DC44F3D2F9C8}" type="slidenum">
              <a:rPr lang="zh-CN" altLang="en-US" smtClean="0"/>
            </a:fld>
            <a:endParaRPr lang="zh-CN" altLang="en-US"/>
          </a:p>
        </p:txBody>
      </p:sp>
      <p:sp>
        <p:nvSpPr>
          <p:cNvPr id="8" name="矩形 7"/>
          <p:cNvSpPr/>
          <p:nvPr/>
        </p:nvSpPr>
        <p:spPr>
          <a:xfrm>
            <a:off x="1094923" y="1965330"/>
            <a:ext cx="3182262" cy="3873506"/>
          </a:xfrm>
          <a:prstGeom prst="rect">
            <a:avLst/>
          </a:prstGeom>
          <a:solidFill>
            <a:srgbClr val="EEEEEE"/>
          </a:solidFill>
          <a:ln w="9525">
            <a:solidFill>
              <a:srgbClr val="E0E0E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 name="Title 1"/>
          <p:cNvSpPr>
            <a:spLocks noGrp="1"/>
          </p:cNvSpPr>
          <p:nvPr>
            <p:ph type="title"/>
          </p:nvPr>
        </p:nvSpPr>
        <p:spPr>
          <a:xfrm>
            <a:off x="629841" y="457201"/>
            <a:ext cx="8076021" cy="723901"/>
          </a:xfrm>
        </p:spPr>
        <p:txBody>
          <a:bodyPr anchor="ctr" anchorCtr="0">
            <a:normAutofit/>
          </a:bodyPr>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1253205" y="2175674"/>
            <a:ext cx="2865696" cy="3158334"/>
          </a:xfrm>
        </p:spPr>
        <p:txBody>
          <a:bodyPr anchor="t">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5383419" y="1965330"/>
            <a:ext cx="2949182" cy="3811594"/>
          </a:xfrm>
        </p:spPr>
        <p:txBody>
          <a:bodyPr anchor="ctr" anchorCtr="0">
            <a:normAutofit/>
          </a:bodyPr>
          <a:lstStyle>
            <a:lvl1pPr marL="0" indent="0">
              <a:buNone/>
              <a:defRPr sz="18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55904" y="365126"/>
            <a:ext cx="1459459" cy="5811846"/>
          </a:xfrm>
        </p:spPr>
        <p:txBody>
          <a:bodyPr vert="eaVert">
            <a:normAutofit/>
          </a:bodyPr>
          <a:lstStyle>
            <a:lvl1pPr>
              <a:defRPr sz="3600"/>
            </a:lvl1pPr>
          </a:lstStyle>
          <a:p>
            <a:r>
              <a:rPr lang="zh-CN" altLang="en-US" dirty="0" smtClean="0"/>
              <a:t>单击此处编辑母版标题样式</a:t>
            </a:r>
            <a:endParaRPr lang="en-US" dirty="0"/>
          </a:p>
        </p:txBody>
      </p:sp>
      <p:sp>
        <p:nvSpPr>
          <p:cNvPr id="3" name="Vertical Text Placeholder 2"/>
          <p:cNvSpPr>
            <a:spLocks noGrp="1"/>
          </p:cNvSpPr>
          <p:nvPr>
            <p:ph type="body" orient="vert" idx="1"/>
          </p:nvPr>
        </p:nvSpPr>
        <p:spPr>
          <a:xfrm>
            <a:off x="628651" y="365126"/>
            <a:ext cx="6304422" cy="5811846"/>
          </a:xfrm>
        </p:spPr>
        <p:txBody>
          <a:bodyPr vert="eaVert">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Date Placeholder 3"/>
          <p:cNvSpPr>
            <a:spLocks noGrp="1"/>
          </p:cNvSpPr>
          <p:nvPr>
            <p:ph type="dt" sz="half" idx="10"/>
          </p:nvPr>
        </p:nvSpPr>
        <p:spPr/>
        <p:txBody>
          <a:bodyPr>
            <a:normAutofit/>
          </a:bodyPr>
          <a:lstStyle/>
          <a:p>
            <a:fld id="{E528DE8F-8DB5-4710-82E5-6DACE62778C2}" type="datetimeFigureOut">
              <a:rPr lang="zh-CN" altLang="en-US" smtClean="0"/>
            </a:fld>
            <a:endParaRPr lang="zh-CN" altLang="en-US"/>
          </a:p>
        </p:txBody>
      </p:sp>
      <p:sp>
        <p:nvSpPr>
          <p:cNvPr id="5" name="Footer Placeholder 4"/>
          <p:cNvSpPr>
            <a:spLocks noGrp="1"/>
          </p:cNvSpPr>
          <p:nvPr>
            <p:ph type="ftr" sz="quarter" idx="11"/>
          </p:nvPr>
        </p:nvSpPr>
        <p:spPr/>
        <p:txBody>
          <a:bodyPr>
            <a:normAutofit/>
          </a:bodyPr>
          <a:lstStyle/>
          <a:p>
            <a:endParaRPr lang="zh-CN" altLang="en-US"/>
          </a:p>
        </p:txBody>
      </p:sp>
      <p:sp>
        <p:nvSpPr>
          <p:cNvPr id="6" name="Slide Number Placeholder 5"/>
          <p:cNvSpPr>
            <a:spLocks noGrp="1"/>
          </p:cNvSpPr>
          <p:nvPr>
            <p:ph type="sldNum" sz="quarter" idx="12"/>
          </p:nvPr>
        </p:nvSpPr>
        <p:spPr/>
        <p:txBody>
          <a:bodyPr>
            <a:normAutofit/>
          </a:bodyPr>
          <a:lstStyle/>
          <a:p>
            <a:fld id="{7A644B83-115B-4054-AC02-DC44F3D2F9C8}"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201" y="408676"/>
            <a:ext cx="7887612" cy="5810408"/>
          </a:xfrm>
        </p:spPr>
        <p:txBody>
          <a:bodyPr/>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6EF2F5ED-D19D-4097-92A9-D6092B3D6E6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AAEAA2-D029-4D23-B6D5-DE004B8B3ED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p:nvSpPr>
        <p:spPr>
          <a:xfrm>
            <a:off x="0" y="6399901"/>
            <a:ext cx="9144014" cy="458109"/>
          </a:xfrm>
          <a:prstGeom prst="rect">
            <a:avLst/>
          </a:prstGeom>
          <a:gradFill>
            <a:gsLst>
              <a:gs pos="0">
                <a:schemeClr val="accent1"/>
              </a:gs>
              <a:gs pos="25000">
                <a:schemeClr val="accent2"/>
              </a:gs>
              <a:gs pos="50000">
                <a:schemeClr val="accent3"/>
              </a:gs>
              <a:gs pos="100000">
                <a:schemeClr val="accent6"/>
              </a:gs>
              <a:gs pos="7500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1350"/>
          </a:p>
        </p:txBody>
      </p:sp>
      <p:sp>
        <p:nvSpPr>
          <p:cNvPr id="2" name="Title Placeholder 1"/>
          <p:cNvSpPr>
            <a:spLocks noGrp="1"/>
          </p:cNvSpPr>
          <p:nvPr>
            <p:ph type="title"/>
          </p:nvPr>
        </p:nvSpPr>
        <p:spPr>
          <a:xfrm>
            <a:off x="628651" y="365127"/>
            <a:ext cx="7886712" cy="1325565"/>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1" y="1825628"/>
            <a:ext cx="7886712" cy="4351344"/>
          </a:xfrm>
          <a:prstGeom prst="rect">
            <a:avLst/>
          </a:prstGeom>
        </p:spPr>
        <p:txBody>
          <a:bodyPr vert="horz" lIns="91440" tIns="45720" rIns="91440" bIns="45720"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5" name="Footer Placeholder 4"/>
          <p:cNvSpPr>
            <a:spLocks noGrp="1"/>
          </p:cNvSpPr>
          <p:nvPr>
            <p:ph type="ftr" sz="quarter" idx="3"/>
          </p:nvPr>
        </p:nvSpPr>
        <p:spPr>
          <a:xfrm>
            <a:off x="3028955" y="6438248"/>
            <a:ext cx="3086105" cy="365126"/>
          </a:xfrm>
          <a:prstGeom prst="rect">
            <a:avLst/>
          </a:prstGeom>
        </p:spPr>
        <p:txBody>
          <a:bodyPr vert="horz" lIns="91440" tIns="45720" rIns="91440" bIns="45720" rtlCol="0" anchor="ctr">
            <a:normAutofit/>
          </a:bodyPr>
          <a:lstStyle>
            <a:lvl1pPr algn="ctr">
              <a:defRPr sz="1400">
                <a:solidFill>
                  <a:schemeClr val="bg1"/>
                </a:solidFill>
              </a:defRPr>
            </a:lvl1pPr>
          </a:lstStyle>
          <a:p>
            <a:endParaRPr lang="zh-CN" altLang="en-US" dirty="0"/>
          </a:p>
        </p:txBody>
      </p:sp>
      <p:sp>
        <p:nvSpPr>
          <p:cNvPr id="6" name="Slide Number Placeholder 5"/>
          <p:cNvSpPr>
            <a:spLocks noGrp="1"/>
          </p:cNvSpPr>
          <p:nvPr>
            <p:ph type="sldNum" sz="quarter" idx="4"/>
          </p:nvPr>
        </p:nvSpPr>
        <p:spPr>
          <a:xfrm>
            <a:off x="6457960" y="6438248"/>
            <a:ext cx="2057403" cy="365126"/>
          </a:xfrm>
          <a:prstGeom prst="rect">
            <a:avLst/>
          </a:prstGeom>
        </p:spPr>
        <p:txBody>
          <a:bodyPr vert="horz" lIns="91440" tIns="45720" rIns="91440" bIns="45720" rtlCol="0" anchor="ctr">
            <a:normAutofit/>
          </a:bodyPr>
          <a:lstStyle>
            <a:lvl1pPr algn="r">
              <a:defRPr sz="1400">
                <a:solidFill>
                  <a:schemeClr val="bg1"/>
                </a:solidFill>
              </a:defRPr>
            </a:lvl1pPr>
          </a:lstStyle>
          <a:p>
            <a:fld id="{7A644B83-115B-4054-AC02-DC44F3D2F9C8}" type="slidenum">
              <a:rPr lang="zh-CN" altLang="en-US" smtClean="0"/>
            </a:fld>
            <a:endParaRPr lang="zh-CN" altLang="en-US"/>
          </a:p>
        </p:txBody>
      </p:sp>
      <p:sp>
        <p:nvSpPr>
          <p:cNvPr id="4" name="Date Placeholder 3"/>
          <p:cNvSpPr>
            <a:spLocks noGrp="1"/>
          </p:cNvSpPr>
          <p:nvPr>
            <p:ph type="dt" sz="half" idx="2"/>
          </p:nvPr>
        </p:nvSpPr>
        <p:spPr>
          <a:xfrm>
            <a:off x="628651" y="6438248"/>
            <a:ext cx="2057403" cy="365126"/>
          </a:xfrm>
          <a:prstGeom prst="rect">
            <a:avLst/>
          </a:prstGeom>
        </p:spPr>
        <p:txBody>
          <a:bodyPr vert="horz" lIns="91440" tIns="45720" rIns="91440" bIns="45720" rtlCol="0" anchor="ctr">
            <a:normAutofit/>
          </a:bodyPr>
          <a:lstStyle>
            <a:lvl1pPr algn="l">
              <a:defRPr sz="1400">
                <a:solidFill>
                  <a:schemeClr val="bg1"/>
                </a:solidFill>
              </a:defRPr>
            </a:lvl1pPr>
          </a:lstStyle>
          <a:p>
            <a:fld id="{E528DE8F-8DB5-4710-82E5-6DACE62778C2}" type="datetimeFigureOut">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gradFill>
            <a:gsLst>
              <a:gs pos="0">
                <a:schemeClr val="accent1"/>
              </a:gs>
              <a:gs pos="33000">
                <a:schemeClr val="accent2"/>
              </a:gs>
              <a:gs pos="66000">
                <a:schemeClr val="accent3"/>
              </a:gs>
              <a:gs pos="100000">
                <a:schemeClr val="accent4"/>
              </a:gs>
            </a:gsLst>
            <a:lin ang="0" scaled="0"/>
          </a:gra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6.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5" Type="http://schemas.openxmlformats.org/officeDocument/2006/relationships/slideLayout" Target="../slideLayouts/slideLayout6.xml"/><Relationship Id="rId24" Type="http://schemas.openxmlformats.org/officeDocument/2006/relationships/tags" Target="../tags/tag56.xml"/><Relationship Id="rId23" Type="http://schemas.openxmlformats.org/officeDocument/2006/relationships/tags" Target="../tags/tag55.xml"/><Relationship Id="rId22" Type="http://schemas.openxmlformats.org/officeDocument/2006/relationships/tags" Target="../tags/tag54.xml"/><Relationship Id="rId21" Type="http://schemas.openxmlformats.org/officeDocument/2006/relationships/tags" Target="../tags/tag53.xml"/><Relationship Id="rId20" Type="http://schemas.openxmlformats.org/officeDocument/2006/relationships/tags" Target="../tags/tag52.xml"/><Relationship Id="rId2" Type="http://schemas.openxmlformats.org/officeDocument/2006/relationships/tags" Target="../tags/tag34.xml"/><Relationship Id="rId19" Type="http://schemas.openxmlformats.org/officeDocument/2006/relationships/tags" Target="../tags/tag51.xml"/><Relationship Id="rId18" Type="http://schemas.openxmlformats.org/officeDocument/2006/relationships/tags" Target="../tags/tag50.xml"/><Relationship Id="rId17" Type="http://schemas.openxmlformats.org/officeDocument/2006/relationships/tags" Target="../tags/tag49.xml"/><Relationship Id="rId16" Type="http://schemas.openxmlformats.org/officeDocument/2006/relationships/tags" Target="../tags/tag48.xml"/><Relationship Id="rId15" Type="http://schemas.openxmlformats.org/officeDocument/2006/relationships/tags" Target="../tags/tag47.xml"/><Relationship Id="rId14" Type="http://schemas.openxmlformats.org/officeDocument/2006/relationships/tags" Target="../tags/tag46.xml"/><Relationship Id="rId13" Type="http://schemas.openxmlformats.org/officeDocument/2006/relationships/tags" Target="../tags/tag45.xml"/><Relationship Id="rId12" Type="http://schemas.openxmlformats.org/officeDocument/2006/relationships/tags" Target="../tags/tag44.xml"/><Relationship Id="rId11" Type="http://schemas.openxmlformats.org/officeDocument/2006/relationships/tags" Target="../tags/tag43.xml"/><Relationship Id="rId10" Type="http://schemas.openxmlformats.org/officeDocument/2006/relationships/tags" Target="../tags/tag42.xml"/><Relationship Id="rId1" Type="http://schemas.openxmlformats.org/officeDocument/2006/relationships/tags" Target="../tags/tag33.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20.jpeg"/><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1.emf"/></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2.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5" Type="http://schemas.openxmlformats.org/officeDocument/2006/relationships/slideLayout" Target="../slideLayouts/slideLayout6.xml"/><Relationship Id="rId24" Type="http://schemas.openxmlformats.org/officeDocument/2006/relationships/tags" Target="../tags/tag30.xml"/><Relationship Id="rId23" Type="http://schemas.openxmlformats.org/officeDocument/2006/relationships/tags" Target="../tags/tag29.xml"/><Relationship Id="rId22" Type="http://schemas.openxmlformats.org/officeDocument/2006/relationships/tags" Target="../tags/tag28.xml"/><Relationship Id="rId21" Type="http://schemas.openxmlformats.org/officeDocument/2006/relationships/tags" Target="../tags/tag27.xml"/><Relationship Id="rId20" Type="http://schemas.openxmlformats.org/officeDocument/2006/relationships/tags" Target="../tags/tag26.xml"/><Relationship Id="rId2" Type="http://schemas.openxmlformats.org/officeDocument/2006/relationships/tags" Target="../tags/tag8.xml"/><Relationship Id="rId19" Type="http://schemas.openxmlformats.org/officeDocument/2006/relationships/tags" Target="../tags/tag25.xml"/><Relationship Id="rId18" Type="http://schemas.openxmlformats.org/officeDocument/2006/relationships/tags" Target="../tags/tag24.xml"/><Relationship Id="rId17" Type="http://schemas.openxmlformats.org/officeDocument/2006/relationships/tags" Target="../tags/tag23.xml"/><Relationship Id="rId16" Type="http://schemas.openxmlformats.org/officeDocument/2006/relationships/tags" Target="../tags/tag22.xml"/><Relationship Id="rId15" Type="http://schemas.openxmlformats.org/officeDocument/2006/relationships/tags" Target="../tags/tag21.xml"/><Relationship Id="rId14" Type="http://schemas.openxmlformats.org/officeDocument/2006/relationships/tags" Target="../tags/tag20.xml"/><Relationship Id="rId13" Type="http://schemas.openxmlformats.org/officeDocument/2006/relationships/tags" Target="../tags/tag19.xml"/><Relationship Id="rId12" Type="http://schemas.openxmlformats.org/officeDocument/2006/relationships/tags" Target="../tags/tag18.xml"/><Relationship Id="rId11" Type="http://schemas.openxmlformats.org/officeDocument/2006/relationships/tags" Target="../tags/tag17.xml"/><Relationship Id="rId10" Type="http://schemas.openxmlformats.org/officeDocument/2006/relationships/tags" Target="../tags/tag16.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image" Target="../media/image33.png"/><Relationship Id="rId7" Type="http://schemas.openxmlformats.org/officeDocument/2006/relationships/image" Target="../media/image32.png"/><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5" Type="http://schemas.openxmlformats.org/officeDocument/2006/relationships/slideLayout" Target="../slideLayouts/slideLayout6.xml"/><Relationship Id="rId24" Type="http://schemas.openxmlformats.org/officeDocument/2006/relationships/tags" Target="../tags/tag80.xml"/><Relationship Id="rId23" Type="http://schemas.openxmlformats.org/officeDocument/2006/relationships/tags" Target="../tags/tag79.xml"/><Relationship Id="rId22" Type="http://schemas.openxmlformats.org/officeDocument/2006/relationships/tags" Target="../tags/tag78.xml"/><Relationship Id="rId21" Type="http://schemas.openxmlformats.org/officeDocument/2006/relationships/tags" Target="../tags/tag77.xml"/><Relationship Id="rId20" Type="http://schemas.openxmlformats.org/officeDocument/2006/relationships/tags" Target="../tags/tag76.xml"/><Relationship Id="rId2" Type="http://schemas.openxmlformats.org/officeDocument/2006/relationships/tags" Target="../tags/tag58.xml"/><Relationship Id="rId19" Type="http://schemas.openxmlformats.org/officeDocument/2006/relationships/tags" Target="../tags/tag75.xml"/><Relationship Id="rId18" Type="http://schemas.openxmlformats.org/officeDocument/2006/relationships/tags" Target="../tags/tag74.xml"/><Relationship Id="rId17" Type="http://schemas.openxmlformats.org/officeDocument/2006/relationships/tags" Target="../tags/tag73.xml"/><Relationship Id="rId16" Type="http://schemas.openxmlformats.org/officeDocument/2006/relationships/tags" Target="../tags/tag72.xml"/><Relationship Id="rId15" Type="http://schemas.openxmlformats.org/officeDocument/2006/relationships/tags" Target="../tags/tag71.xml"/><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tags" Target="../tags/tag68.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tags" Target="../tags/tag5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4.png"/></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image" Target="../media/image41.png"/><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43.png"/><Relationship Id="rId1" Type="http://schemas.openxmlformats.org/officeDocument/2006/relationships/image" Target="../media/image42.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51.jpeg"/><Relationship Id="rId4" Type="http://schemas.openxmlformats.org/officeDocument/2006/relationships/image" Target="../media/image50.jpeg"/><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image" Target="../media/image47.jpeg"/></Relationships>
</file>

<file path=ppt/slides/_rels/slide31.xml.rels><?xml version="1.0" encoding="UTF-8" standalone="yes"?>
<Relationships xmlns="http://schemas.openxmlformats.org/package/2006/relationships"><Relationship Id="rId9" Type="http://schemas.openxmlformats.org/officeDocument/2006/relationships/image" Target="../media/image60.png"/><Relationship Id="rId8" Type="http://schemas.openxmlformats.org/officeDocument/2006/relationships/image" Target="../media/image59.png"/><Relationship Id="rId7" Type="http://schemas.openxmlformats.org/officeDocument/2006/relationships/image" Target="../media/image58.png"/><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0" Type="http://schemas.openxmlformats.org/officeDocument/2006/relationships/slideLayout" Target="../slideLayouts/slideLayout3.xml"/><Relationship Id="rId1" Type="http://schemas.openxmlformats.org/officeDocument/2006/relationships/image" Target="../media/image52.png"/></Relationships>
</file>

<file path=ppt/slides/_rels/slide32.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8" Type="http://schemas.openxmlformats.org/officeDocument/2006/relationships/slideLayout" Target="../slideLayouts/slideLayout3.xml"/><Relationship Id="rId17" Type="http://schemas.openxmlformats.org/officeDocument/2006/relationships/tags" Target="../tags/tag96.xml"/><Relationship Id="rId16" Type="http://schemas.openxmlformats.org/officeDocument/2006/relationships/tags" Target="../tags/tag95.xml"/><Relationship Id="rId15" Type="http://schemas.openxmlformats.org/officeDocument/2006/relationships/tags" Target="../tags/tag94.xml"/><Relationship Id="rId14" Type="http://schemas.openxmlformats.org/officeDocument/2006/relationships/tags" Target="../tags/tag93.xml"/><Relationship Id="rId13" Type="http://schemas.openxmlformats.org/officeDocument/2006/relationships/tags" Target="../tags/tag92.xml"/><Relationship Id="rId12" Type="http://schemas.openxmlformats.org/officeDocument/2006/relationships/tags" Target="../tags/tag91.xml"/><Relationship Id="rId11" Type="http://schemas.openxmlformats.org/officeDocument/2006/relationships/tags" Target="../tags/tag90.xml"/><Relationship Id="rId10" Type="http://schemas.openxmlformats.org/officeDocument/2006/relationships/tags" Target="../tags/tag89.xml"/><Relationship Id="rId1" Type="http://schemas.openxmlformats.org/officeDocument/2006/relationships/image" Target="../media/image61.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62.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63.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64.GIF"/></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69.jpeg"/><Relationship Id="rId4" Type="http://schemas.openxmlformats.org/officeDocument/2006/relationships/image" Target="../media/image68.wmf"/><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s>
</file>

<file path=ppt/slides/_rels/slide37.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image" Target="../media/image76.png"/><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70.png"/></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530861" y="4664596"/>
            <a:ext cx="7772412" cy="948986"/>
          </a:xfrm>
        </p:spPr>
        <p:txBody>
          <a:bodyPr/>
          <a:lstStyle/>
          <a:p>
            <a:r>
              <a:rPr lang="zh-CN" altLang="en-US" dirty="0"/>
              <a:t>智慧</a:t>
            </a:r>
            <a:r>
              <a:rPr lang="zh-CN" altLang="en-US" dirty="0" smtClean="0"/>
              <a:t>校园理念及建设</a:t>
            </a:r>
            <a:r>
              <a:rPr lang="zh-CN" altLang="en-US" dirty="0"/>
              <a:t>方案</a:t>
            </a:r>
            <a:endParaRPr lang="zh-CN" altLang="en-US"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智慧校园建设的需求</a:t>
            </a:r>
            <a:endParaRPr lang="en-US" altLang="zh-CN" sz="2800"/>
          </a:p>
        </p:txBody>
      </p:sp>
      <p:grpSp>
        <p:nvGrpSpPr>
          <p:cNvPr id="3" name="组合 56"/>
          <p:cNvGrpSpPr/>
          <p:nvPr/>
        </p:nvGrpSpPr>
        <p:grpSpPr bwMode="auto">
          <a:xfrm>
            <a:off x="812800" y="2827338"/>
            <a:ext cx="8310563" cy="2881312"/>
            <a:chOff x="558800" y="2344738"/>
            <a:chExt cx="8310563" cy="2881312"/>
          </a:xfrm>
        </p:grpSpPr>
        <p:grpSp>
          <p:nvGrpSpPr>
            <p:cNvPr id="6" name="组合 51"/>
            <p:cNvGrpSpPr/>
            <p:nvPr/>
          </p:nvGrpSpPr>
          <p:grpSpPr bwMode="auto">
            <a:xfrm>
              <a:off x="558800" y="2344738"/>
              <a:ext cx="8310563" cy="2881312"/>
              <a:chOff x="558800" y="2344738"/>
              <a:chExt cx="8310563" cy="2881312"/>
            </a:xfrm>
          </p:grpSpPr>
          <p:pic>
            <p:nvPicPr>
              <p:cNvPr id="16409" name="Picture 28" descr="shift slide"/>
              <p:cNvPicPr>
                <a:picLocks noChangeAspect="1" noChangeArrowheads="1"/>
              </p:cNvPicPr>
              <p:nvPr/>
            </p:nvPicPr>
            <p:blipFill>
              <a:blip r:embed="rId1" cstate="print">
                <a:lum bright="34000" contrast="-40000"/>
              </a:blip>
              <a:srcRect/>
              <a:stretch>
                <a:fillRect/>
              </a:stretch>
            </p:blipFill>
            <p:spPr bwMode="auto">
              <a:xfrm>
                <a:off x="558800" y="2344738"/>
                <a:ext cx="8175625" cy="2708275"/>
              </a:xfrm>
              <a:prstGeom prst="rect">
                <a:avLst/>
              </a:prstGeom>
              <a:noFill/>
              <a:ln w="9525">
                <a:noFill/>
                <a:miter lim="800000"/>
                <a:headEnd/>
                <a:tailEnd/>
              </a:ln>
            </p:spPr>
          </p:pic>
          <p:grpSp>
            <p:nvGrpSpPr>
              <p:cNvPr id="11" name="Group 27"/>
              <p:cNvGrpSpPr/>
              <p:nvPr/>
            </p:nvGrpSpPr>
            <p:grpSpPr bwMode="auto">
              <a:xfrm>
                <a:off x="3313113" y="2741613"/>
                <a:ext cx="5556250" cy="2484437"/>
                <a:chOff x="3133728" y="3273425"/>
                <a:chExt cx="5832482" cy="2608263"/>
              </a:xfrm>
            </p:grpSpPr>
            <p:pic>
              <p:nvPicPr>
                <p:cNvPr id="16411" name="Picture 33" descr="shift b"/>
                <p:cNvPicPr>
                  <a:picLocks noChangeAspect="1" noChangeArrowheads="1"/>
                </p:cNvPicPr>
                <p:nvPr/>
              </p:nvPicPr>
              <p:blipFill>
                <a:blip r:embed="rId2" cstate="print"/>
                <a:srcRect/>
                <a:stretch>
                  <a:fillRect/>
                </a:stretch>
              </p:blipFill>
              <p:spPr bwMode="auto">
                <a:xfrm>
                  <a:off x="3133728" y="3273425"/>
                  <a:ext cx="5832482" cy="2608263"/>
                </a:xfrm>
                <a:prstGeom prst="rect">
                  <a:avLst/>
                </a:prstGeom>
                <a:noFill/>
                <a:ln w="9525">
                  <a:noFill/>
                  <a:miter lim="800000"/>
                  <a:headEnd/>
                  <a:tailEnd/>
                </a:ln>
              </p:spPr>
            </p:pic>
            <p:sp>
              <p:nvSpPr>
                <p:cNvPr id="42" name="Text Box 43"/>
                <p:cNvSpPr txBox="1">
                  <a:spLocks noChangeArrowheads="1"/>
                </p:cNvSpPr>
                <p:nvPr/>
              </p:nvSpPr>
              <p:spPr bwMode="auto">
                <a:xfrm>
                  <a:off x="7671398" y="4795050"/>
                  <a:ext cx="1043181" cy="289992"/>
                </a:xfrm>
                <a:prstGeom prst="rect">
                  <a:avLst/>
                </a:prstGeom>
                <a:noFill/>
                <a:ln>
                  <a:noFill/>
                </a:ln>
              </p:spPr>
              <p:txBody>
                <a:bodyPr>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父母和专家</a:t>
                  </a:r>
                  <a:endParaRPr lang="zh-CN" altLang="en-US" sz="1200" b="1" dirty="0">
                    <a:solidFill>
                      <a:schemeClr val="tx2"/>
                    </a:solidFill>
                    <a:latin typeface="Verdana" panose="020B0604030504040204" pitchFamily="34" charset="0"/>
                    <a:ea typeface="微软雅黑" pitchFamily="34" charset="-122"/>
                    <a:cs typeface="汉仪中圆简"/>
                  </a:endParaRPr>
                </a:p>
              </p:txBody>
            </p:sp>
            <p:sp>
              <p:nvSpPr>
                <p:cNvPr id="43" name="Text Box 44"/>
                <p:cNvSpPr txBox="1">
                  <a:spLocks noChangeArrowheads="1"/>
                </p:cNvSpPr>
                <p:nvPr/>
              </p:nvSpPr>
              <p:spPr bwMode="auto">
                <a:xfrm>
                  <a:off x="6476573" y="5141708"/>
                  <a:ext cx="1448121" cy="289992"/>
                </a:xfrm>
                <a:prstGeom prst="rect">
                  <a:avLst/>
                </a:prstGeom>
                <a:noFill/>
                <a:ln>
                  <a:noFill/>
                </a:ln>
              </p:spPr>
              <p:txBody>
                <a:bodyPr>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电子组合方案</a:t>
                  </a:r>
                  <a:endParaRPr lang="zh-CN" altLang="en-US" sz="1200" b="1" dirty="0">
                    <a:solidFill>
                      <a:schemeClr val="tx2"/>
                    </a:solidFill>
                    <a:latin typeface="Verdana" panose="020B0604030504040204" pitchFamily="34" charset="0"/>
                    <a:ea typeface="微软雅黑" pitchFamily="34" charset="-122"/>
                    <a:cs typeface="汉仪中圆简"/>
                  </a:endParaRPr>
                </a:p>
              </p:txBody>
            </p:sp>
            <p:sp>
              <p:nvSpPr>
                <p:cNvPr id="44" name="Text Box 45"/>
                <p:cNvSpPr txBox="1">
                  <a:spLocks noChangeArrowheads="1"/>
                </p:cNvSpPr>
                <p:nvPr/>
              </p:nvSpPr>
              <p:spPr bwMode="auto">
                <a:xfrm>
                  <a:off x="6099962" y="4190067"/>
                  <a:ext cx="1179828" cy="391656"/>
                </a:xfrm>
                <a:prstGeom prst="rect">
                  <a:avLst/>
                </a:prstGeom>
                <a:noFill/>
                <a:ln>
                  <a:noFill/>
                </a:ln>
              </p:spPr>
              <p:txBody>
                <a:bodyPr>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lnSpc>
                      <a:spcPct val="55000"/>
                    </a:lnSpc>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其它学校</a:t>
                  </a:r>
                  <a:endParaRPr lang="zh-CN" altLang="en-US" sz="1200" b="1" dirty="0">
                    <a:solidFill>
                      <a:schemeClr val="tx2"/>
                    </a:solidFill>
                    <a:latin typeface="Verdana" panose="020B0604030504040204" pitchFamily="34" charset="0"/>
                    <a:ea typeface="微软雅黑" pitchFamily="34" charset="-122"/>
                    <a:cs typeface="汉仪中圆简"/>
                  </a:endParaRPr>
                </a:p>
                <a:p>
                  <a:pPr algn="ctr" eaLnBrk="1" hangingPunct="1">
                    <a:lnSpc>
                      <a:spcPct val="55000"/>
                    </a:lnSpc>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和</a:t>
                  </a:r>
                  <a:r>
                    <a:rPr lang="zh-CN" altLang="en-US" sz="1200" b="1" dirty="0" smtClean="0">
                      <a:solidFill>
                        <a:schemeClr val="tx2"/>
                      </a:solidFill>
                      <a:latin typeface="Verdana" panose="020B0604030504040204" pitchFamily="34" charset="0"/>
                      <a:ea typeface="微软雅黑" pitchFamily="34" charset="-122"/>
                      <a:cs typeface="汉仪中圆简"/>
                    </a:rPr>
                    <a:t>全球组织</a:t>
                  </a:r>
                  <a:endParaRPr lang="zh-CN" altLang="en-US" sz="1200" b="1" dirty="0" smtClean="0">
                    <a:solidFill>
                      <a:schemeClr val="tx2"/>
                    </a:solidFill>
                    <a:latin typeface="Verdana" panose="020B0604030504040204" pitchFamily="34" charset="0"/>
                    <a:ea typeface="微软雅黑" pitchFamily="34" charset="-122"/>
                    <a:cs typeface="汉仪中圆简"/>
                  </a:endParaRPr>
                </a:p>
              </p:txBody>
            </p:sp>
            <p:sp>
              <p:nvSpPr>
                <p:cNvPr id="45" name="Text Box 46"/>
                <p:cNvSpPr txBox="1">
                  <a:spLocks noChangeArrowheads="1"/>
                </p:cNvSpPr>
                <p:nvPr/>
              </p:nvSpPr>
              <p:spPr bwMode="auto">
                <a:xfrm>
                  <a:off x="7043157" y="4320064"/>
                  <a:ext cx="1193159" cy="289992"/>
                </a:xfrm>
                <a:prstGeom prst="rect">
                  <a:avLst/>
                </a:prstGeom>
                <a:noFill/>
                <a:ln>
                  <a:noFill/>
                </a:ln>
              </p:spPr>
              <p:txBody>
                <a:bodyPr>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课程内容</a:t>
                  </a:r>
                  <a:endParaRPr lang="zh-CN" altLang="en-US" sz="1200" b="1" dirty="0">
                    <a:solidFill>
                      <a:schemeClr val="tx2"/>
                    </a:solidFill>
                    <a:latin typeface="Verdana" panose="020B0604030504040204" pitchFamily="34" charset="0"/>
                    <a:ea typeface="微软雅黑" pitchFamily="34" charset="-122"/>
                    <a:cs typeface="汉仪中圆简"/>
                  </a:endParaRPr>
                </a:p>
              </p:txBody>
            </p:sp>
            <p:sp>
              <p:nvSpPr>
                <p:cNvPr id="46" name="Text Box 49"/>
                <p:cNvSpPr txBox="1">
                  <a:spLocks noChangeArrowheads="1"/>
                </p:cNvSpPr>
                <p:nvPr/>
              </p:nvSpPr>
              <p:spPr bwMode="auto">
                <a:xfrm>
                  <a:off x="3517005" y="5108375"/>
                  <a:ext cx="2074697" cy="391657"/>
                </a:xfrm>
                <a:prstGeom prst="rect">
                  <a:avLst/>
                </a:prstGeom>
                <a:noFill/>
                <a:ln>
                  <a:noFill/>
                </a:ln>
              </p:spPr>
              <p:txBody>
                <a:bodyPr>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lnSpc>
                      <a:spcPct val="55000"/>
                    </a:lnSpc>
                    <a:spcAft>
                      <a:spcPts val="600"/>
                    </a:spcAft>
                    <a:defRPr/>
                  </a:pPr>
                  <a:r>
                    <a:rPr lang="zh-CN" altLang="en-US" sz="1200" b="1" dirty="0" smtClean="0">
                      <a:solidFill>
                        <a:schemeClr val="tx2"/>
                      </a:solidFill>
                      <a:latin typeface="Verdana" panose="020B0604030504040204" pitchFamily="34" charset="0"/>
                      <a:ea typeface="微软雅黑" pitchFamily="34" charset="-122"/>
                      <a:cs typeface="汉仪中圆简"/>
                    </a:rPr>
                    <a:t>教育社区和</a:t>
                  </a:r>
                  <a:endParaRPr lang="zh-CN" altLang="en-US" sz="1200" b="1" dirty="0" smtClean="0">
                    <a:solidFill>
                      <a:schemeClr val="tx2"/>
                    </a:solidFill>
                    <a:latin typeface="Verdana" panose="020B0604030504040204" pitchFamily="34" charset="0"/>
                    <a:ea typeface="微软雅黑" pitchFamily="34" charset="-122"/>
                    <a:cs typeface="汉仪中圆简"/>
                  </a:endParaRPr>
                </a:p>
                <a:p>
                  <a:pPr algn="ctr" eaLnBrk="1" hangingPunct="1">
                    <a:lnSpc>
                      <a:spcPct val="55000"/>
                    </a:lnSpc>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社区内容</a:t>
                  </a:r>
                  <a:endParaRPr lang="zh-CN" altLang="en-US" sz="1200" b="1" dirty="0">
                    <a:solidFill>
                      <a:schemeClr val="tx2"/>
                    </a:solidFill>
                    <a:latin typeface="Verdana" panose="020B0604030504040204" pitchFamily="34" charset="0"/>
                    <a:ea typeface="微软雅黑" pitchFamily="34" charset="-122"/>
                    <a:cs typeface="汉仪中圆简"/>
                  </a:endParaRPr>
                </a:p>
              </p:txBody>
            </p:sp>
            <p:sp>
              <p:nvSpPr>
                <p:cNvPr id="47" name="Text Box 50"/>
                <p:cNvSpPr txBox="1">
                  <a:spLocks noChangeArrowheads="1"/>
                </p:cNvSpPr>
                <p:nvPr/>
              </p:nvSpPr>
              <p:spPr bwMode="auto">
                <a:xfrm>
                  <a:off x="3883619" y="4501725"/>
                  <a:ext cx="518257" cy="289992"/>
                </a:xfrm>
                <a:prstGeom prst="rect">
                  <a:avLst/>
                </a:prstGeom>
                <a:noFill/>
                <a:ln>
                  <a:noFill/>
                </a:ln>
              </p:spPr>
              <p:txBody>
                <a:bodyPr wrap="none">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同事</a:t>
                  </a:r>
                  <a:endParaRPr lang="zh-CN" altLang="en-US" sz="1200" b="1" dirty="0">
                    <a:solidFill>
                      <a:schemeClr val="tx2"/>
                    </a:solidFill>
                    <a:latin typeface="Verdana" panose="020B0604030504040204" pitchFamily="34" charset="0"/>
                    <a:ea typeface="微软雅黑" pitchFamily="34" charset="-122"/>
                    <a:cs typeface="汉仪中圆简"/>
                  </a:endParaRPr>
                </a:p>
              </p:txBody>
            </p:sp>
            <p:sp>
              <p:nvSpPr>
                <p:cNvPr id="48" name="Text Box 51"/>
                <p:cNvSpPr txBox="1">
                  <a:spLocks noChangeArrowheads="1"/>
                </p:cNvSpPr>
                <p:nvPr/>
              </p:nvSpPr>
              <p:spPr bwMode="auto">
                <a:xfrm>
                  <a:off x="4951796" y="4170068"/>
                  <a:ext cx="518258" cy="291658"/>
                </a:xfrm>
                <a:prstGeom prst="rect">
                  <a:avLst/>
                </a:prstGeom>
                <a:noFill/>
                <a:ln>
                  <a:noFill/>
                </a:ln>
              </p:spPr>
              <p:txBody>
                <a:bodyPr wrap="none">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教师</a:t>
                  </a:r>
                  <a:endParaRPr lang="zh-CN" altLang="en-US" sz="1200" b="1" dirty="0">
                    <a:solidFill>
                      <a:schemeClr val="tx2"/>
                    </a:solidFill>
                    <a:latin typeface="Verdana" panose="020B0604030504040204" pitchFamily="34" charset="0"/>
                    <a:ea typeface="微软雅黑" pitchFamily="34" charset="-122"/>
                    <a:cs typeface="汉仪中圆简"/>
                  </a:endParaRPr>
                </a:p>
              </p:txBody>
            </p:sp>
            <p:sp>
              <p:nvSpPr>
                <p:cNvPr id="49" name="Text Box 48"/>
                <p:cNvSpPr txBox="1">
                  <a:spLocks noChangeArrowheads="1"/>
                </p:cNvSpPr>
                <p:nvPr/>
              </p:nvSpPr>
              <p:spPr bwMode="auto">
                <a:xfrm>
                  <a:off x="5236754" y="5245038"/>
                  <a:ext cx="1191492" cy="291659"/>
                </a:xfrm>
                <a:prstGeom prst="rect">
                  <a:avLst/>
                </a:prstGeom>
                <a:noFill/>
                <a:ln>
                  <a:noFill/>
                </a:ln>
              </p:spPr>
              <p:txBody>
                <a:bodyPr>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评价</a:t>
                  </a:r>
                  <a:endParaRPr lang="zh-CN" altLang="en-US" sz="1200" b="1" dirty="0">
                    <a:solidFill>
                      <a:schemeClr val="tx2"/>
                    </a:solidFill>
                    <a:latin typeface="Verdana" panose="020B0604030504040204" pitchFamily="34" charset="0"/>
                    <a:ea typeface="微软雅黑" pitchFamily="34" charset="-122"/>
                    <a:cs typeface="汉仪中圆简"/>
                  </a:endParaRPr>
                </a:p>
              </p:txBody>
            </p:sp>
            <p:sp>
              <p:nvSpPr>
                <p:cNvPr id="50" name="Text Box 51"/>
                <p:cNvSpPr txBox="1">
                  <a:spLocks noChangeArrowheads="1"/>
                </p:cNvSpPr>
                <p:nvPr/>
              </p:nvSpPr>
              <p:spPr bwMode="auto">
                <a:xfrm>
                  <a:off x="5756678" y="4595056"/>
                  <a:ext cx="516591" cy="289992"/>
                </a:xfrm>
                <a:prstGeom prst="rect">
                  <a:avLst/>
                </a:prstGeom>
                <a:noFill/>
                <a:ln>
                  <a:noFill/>
                </a:ln>
              </p:spPr>
              <p:txBody>
                <a:bodyPr wrap="none">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学员</a:t>
                  </a:r>
                  <a:endParaRPr lang="zh-CN" altLang="en-US" sz="1200" b="1" dirty="0">
                    <a:solidFill>
                      <a:schemeClr val="tx2"/>
                    </a:solidFill>
                    <a:latin typeface="Verdana" panose="020B0604030504040204" pitchFamily="34" charset="0"/>
                    <a:ea typeface="微软雅黑" pitchFamily="34" charset="-122"/>
                    <a:cs typeface="汉仪中圆简"/>
                  </a:endParaRPr>
                </a:p>
              </p:txBody>
            </p:sp>
          </p:grpSp>
        </p:grpSp>
        <p:grpSp>
          <p:nvGrpSpPr>
            <p:cNvPr id="13" name="组合 30"/>
            <p:cNvGrpSpPr/>
            <p:nvPr/>
          </p:nvGrpSpPr>
          <p:grpSpPr bwMode="auto">
            <a:xfrm>
              <a:off x="4691063" y="2562225"/>
              <a:ext cx="2687637" cy="430292"/>
              <a:chOff x="4691063" y="2562225"/>
              <a:chExt cx="2687637" cy="430292"/>
            </a:xfrm>
          </p:grpSpPr>
          <p:sp>
            <p:nvSpPr>
              <p:cNvPr id="21" name="双波形 20"/>
              <p:cNvSpPr/>
              <p:nvPr/>
            </p:nvSpPr>
            <p:spPr>
              <a:xfrm>
                <a:off x="4691670" y="2569375"/>
                <a:ext cx="2686932" cy="423142"/>
              </a:xfrm>
              <a:prstGeom prst="doubleWave">
                <a:avLst/>
              </a:prstGeom>
              <a:solidFill>
                <a:srgbClr val="FFAB57">
                  <a:alpha val="89804"/>
                </a:srgb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23" name="AutoShape 52"/>
              <p:cNvSpPr>
                <a:spLocks noChangeArrowheads="1"/>
              </p:cNvSpPr>
              <p:nvPr/>
            </p:nvSpPr>
            <p:spPr bwMode="auto">
              <a:xfrm>
                <a:off x="4691063" y="2562225"/>
                <a:ext cx="2687637" cy="340519"/>
              </a:xfrm>
              <a:prstGeom prst="roundRect">
                <a:avLst>
                  <a:gd name="adj" fmla="val 16667"/>
                </a:avLst>
              </a:prstGeom>
              <a:noFill/>
              <a:ln w="25400" cap="flat" cmpd="sng" algn="ctr">
                <a:noFill/>
                <a:prstDash val="solid"/>
              </a:ln>
              <a:effectLst/>
            </p:spPr>
            <p:txBody>
              <a:bodyPr>
                <a:spAutoFit/>
              </a:bodyPr>
              <a:lstStyle/>
              <a:p>
                <a:pPr algn="ctr" eaLnBrk="1" fontAlgn="auto" hangingPunct="1">
                  <a:spcBef>
                    <a:spcPts val="0"/>
                  </a:spcBef>
                  <a:spcAft>
                    <a:spcPts val="0"/>
                  </a:spcAft>
                  <a:defRPr/>
                </a:pPr>
                <a:r>
                  <a:rPr lang="zh-CN" altLang="en-US" sz="1400" b="1" kern="0" dirty="0">
                    <a:solidFill>
                      <a:prstClr val="black"/>
                    </a:solidFill>
                    <a:latin typeface="Verdana" panose="020B0604030504040204" pitchFamily="34" charset="0"/>
                    <a:ea typeface="微软雅黑" pitchFamily="34" charset="-122"/>
                    <a:cs typeface="Calibri"/>
                  </a:rPr>
                  <a:t>个性化数字化学习</a:t>
                </a:r>
                <a:endParaRPr lang="zh-CN" altLang="en-US" sz="1400" b="1" kern="0" dirty="0">
                  <a:solidFill>
                    <a:prstClr val="black"/>
                  </a:solidFill>
                  <a:latin typeface="Verdana" panose="020B0604030504040204" pitchFamily="34" charset="0"/>
                  <a:ea typeface="微软雅黑" pitchFamily="34" charset="-122"/>
                  <a:cs typeface="Calibri"/>
                </a:endParaRPr>
              </a:p>
            </p:txBody>
          </p:sp>
        </p:grpSp>
      </p:grpSp>
      <p:grpSp>
        <p:nvGrpSpPr>
          <p:cNvPr id="25" name="组合 55"/>
          <p:cNvGrpSpPr/>
          <p:nvPr/>
        </p:nvGrpSpPr>
        <p:grpSpPr bwMode="auto">
          <a:xfrm>
            <a:off x="68263" y="1803400"/>
            <a:ext cx="3959225" cy="1990725"/>
            <a:chOff x="182563" y="1384300"/>
            <a:chExt cx="3959225" cy="1990725"/>
          </a:xfrm>
        </p:grpSpPr>
        <p:grpSp>
          <p:nvGrpSpPr>
            <p:cNvPr id="28" name="组合 32"/>
            <p:cNvGrpSpPr/>
            <p:nvPr/>
          </p:nvGrpSpPr>
          <p:grpSpPr bwMode="auto">
            <a:xfrm>
              <a:off x="182563" y="1571876"/>
              <a:ext cx="3959225" cy="1803149"/>
              <a:chOff x="182563" y="1571876"/>
              <a:chExt cx="3959225" cy="1803149"/>
            </a:xfrm>
          </p:grpSpPr>
          <p:pic>
            <p:nvPicPr>
              <p:cNvPr id="16399" name="Picture 34" descr="shift a"/>
              <p:cNvPicPr>
                <a:picLocks noChangeAspect="1" noChangeArrowheads="1"/>
              </p:cNvPicPr>
              <p:nvPr/>
            </p:nvPicPr>
            <p:blipFill>
              <a:blip r:embed="rId3" cstate="print"/>
              <a:srcRect/>
              <a:stretch>
                <a:fillRect/>
              </a:stretch>
            </p:blipFill>
            <p:spPr bwMode="auto">
              <a:xfrm>
                <a:off x="182563" y="1571876"/>
                <a:ext cx="3959225" cy="1803149"/>
              </a:xfrm>
              <a:prstGeom prst="rect">
                <a:avLst/>
              </a:prstGeom>
              <a:noFill/>
              <a:ln w="9525">
                <a:noFill/>
                <a:miter lim="800000"/>
                <a:headEnd/>
                <a:tailEnd/>
              </a:ln>
            </p:spPr>
          </p:pic>
          <p:sp>
            <p:nvSpPr>
              <p:cNvPr id="29" name="Text Box 35"/>
              <p:cNvSpPr txBox="1">
                <a:spLocks noChangeArrowheads="1"/>
              </p:cNvSpPr>
              <p:nvPr/>
            </p:nvSpPr>
            <p:spPr bwMode="auto">
              <a:xfrm>
                <a:off x="968375" y="2668588"/>
                <a:ext cx="493713" cy="276225"/>
              </a:xfrm>
              <a:prstGeom prst="rect">
                <a:avLst/>
              </a:prstGeom>
              <a:noFill/>
              <a:ln>
                <a:noFill/>
              </a:ln>
            </p:spPr>
            <p:txBody>
              <a:bodyPr wrap="none">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eaLnBrk="1" fontAlgn="auto" hangingPunct="1">
                  <a:spcBef>
                    <a:spcPts val="0"/>
                  </a:spcBef>
                  <a:spcAft>
                    <a:spcPts val="0"/>
                  </a:spcAft>
                  <a:defRPr/>
                </a:pPr>
                <a:r>
                  <a:rPr lang="zh-CN" altLang="en-US" sz="1200" b="1" kern="0" dirty="0">
                    <a:solidFill>
                      <a:schemeClr val="tx2"/>
                    </a:solidFill>
                    <a:latin typeface="Verdana" panose="020B0604030504040204" pitchFamily="34" charset="0"/>
                    <a:ea typeface="微软雅黑" pitchFamily="34" charset="-122"/>
                    <a:cs typeface="汉仪中圆简"/>
                  </a:rPr>
                  <a:t>学员</a:t>
                </a:r>
                <a:endParaRPr lang="zh-CN" altLang="en-US" sz="1200" b="1" kern="0" dirty="0">
                  <a:solidFill>
                    <a:schemeClr val="tx2"/>
                  </a:solidFill>
                  <a:latin typeface="Verdana" panose="020B0604030504040204" pitchFamily="34" charset="0"/>
                  <a:ea typeface="微软雅黑" pitchFamily="34" charset="-122"/>
                  <a:cs typeface="汉仪中圆简"/>
                </a:endParaRPr>
              </a:p>
            </p:txBody>
          </p:sp>
          <p:sp>
            <p:nvSpPr>
              <p:cNvPr id="41" name="Text Box 36"/>
              <p:cNvSpPr txBox="1">
                <a:spLocks noChangeArrowheads="1"/>
              </p:cNvSpPr>
              <p:nvPr/>
            </p:nvSpPr>
            <p:spPr bwMode="auto">
              <a:xfrm>
                <a:off x="1316038" y="2193925"/>
                <a:ext cx="492125" cy="276225"/>
              </a:xfrm>
              <a:prstGeom prst="rect">
                <a:avLst/>
              </a:prstGeom>
              <a:noFill/>
              <a:ln>
                <a:noFill/>
              </a:ln>
            </p:spPr>
            <p:txBody>
              <a:bodyPr wrap="none">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eaLnBrk="1" fontAlgn="auto" hangingPunct="1">
                  <a:spcBef>
                    <a:spcPts val="0"/>
                  </a:spcBef>
                  <a:spcAft>
                    <a:spcPts val="0"/>
                  </a:spcAft>
                  <a:defRPr/>
                </a:pPr>
                <a:r>
                  <a:rPr lang="zh-CN" altLang="en-US" sz="1200" b="1" kern="0" dirty="0">
                    <a:solidFill>
                      <a:schemeClr val="tx2"/>
                    </a:solidFill>
                    <a:latin typeface="Verdana" panose="020B0604030504040204" pitchFamily="34" charset="0"/>
                    <a:ea typeface="微软雅黑" pitchFamily="34" charset="-122"/>
                    <a:cs typeface="汉仪中圆简"/>
                  </a:rPr>
                  <a:t>学员</a:t>
                </a:r>
                <a:endParaRPr lang="zh-CN" altLang="en-US" sz="1200" b="1" kern="0" dirty="0">
                  <a:solidFill>
                    <a:schemeClr val="tx2"/>
                  </a:solidFill>
                  <a:latin typeface="Verdana" panose="020B0604030504040204" pitchFamily="34" charset="0"/>
                  <a:ea typeface="微软雅黑" pitchFamily="34" charset="-122"/>
                  <a:cs typeface="汉仪中圆简"/>
                </a:endParaRPr>
              </a:p>
            </p:txBody>
          </p:sp>
          <p:sp>
            <p:nvSpPr>
              <p:cNvPr id="51" name="Text Box 37"/>
              <p:cNvSpPr txBox="1">
                <a:spLocks noChangeArrowheads="1"/>
              </p:cNvSpPr>
              <p:nvPr/>
            </p:nvSpPr>
            <p:spPr bwMode="auto">
              <a:xfrm>
                <a:off x="2959100" y="2185988"/>
                <a:ext cx="493713" cy="276225"/>
              </a:xfrm>
              <a:prstGeom prst="rect">
                <a:avLst/>
              </a:prstGeom>
              <a:noFill/>
              <a:ln>
                <a:noFill/>
              </a:ln>
            </p:spPr>
            <p:txBody>
              <a:bodyPr wrap="none">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eaLnBrk="1" fontAlgn="auto" hangingPunct="1">
                  <a:spcBef>
                    <a:spcPts val="0"/>
                  </a:spcBef>
                  <a:spcAft>
                    <a:spcPts val="0"/>
                  </a:spcAft>
                  <a:defRPr/>
                </a:pPr>
                <a:r>
                  <a:rPr lang="zh-CN" altLang="en-US" sz="1200" b="1" kern="0" dirty="0">
                    <a:solidFill>
                      <a:schemeClr val="tx2"/>
                    </a:solidFill>
                    <a:latin typeface="Verdana" panose="020B0604030504040204" pitchFamily="34" charset="0"/>
                    <a:ea typeface="微软雅黑" pitchFamily="34" charset="-122"/>
                    <a:cs typeface="汉仪中圆简"/>
                  </a:rPr>
                  <a:t>学员</a:t>
                </a:r>
                <a:endParaRPr lang="zh-CN" altLang="en-US" sz="1200" b="1" kern="0" dirty="0">
                  <a:solidFill>
                    <a:schemeClr val="tx2"/>
                  </a:solidFill>
                  <a:latin typeface="Verdana" panose="020B0604030504040204" pitchFamily="34" charset="0"/>
                  <a:ea typeface="微软雅黑" pitchFamily="34" charset="-122"/>
                  <a:cs typeface="汉仪中圆简"/>
                </a:endParaRPr>
              </a:p>
            </p:txBody>
          </p:sp>
          <p:sp>
            <p:nvSpPr>
              <p:cNvPr id="52" name="Text Box 38"/>
              <p:cNvSpPr txBox="1">
                <a:spLocks noChangeArrowheads="1"/>
              </p:cNvSpPr>
              <p:nvPr/>
            </p:nvSpPr>
            <p:spPr bwMode="auto">
              <a:xfrm>
                <a:off x="2617788" y="2703513"/>
                <a:ext cx="490537" cy="276225"/>
              </a:xfrm>
              <a:prstGeom prst="rect">
                <a:avLst/>
              </a:prstGeom>
              <a:noFill/>
              <a:ln>
                <a:noFill/>
              </a:ln>
            </p:spPr>
            <p:txBody>
              <a:bodyPr wrap="none">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eaLnBrk="1" fontAlgn="auto" hangingPunct="1">
                  <a:spcBef>
                    <a:spcPts val="0"/>
                  </a:spcBef>
                  <a:spcAft>
                    <a:spcPts val="0"/>
                  </a:spcAft>
                  <a:defRPr/>
                </a:pPr>
                <a:r>
                  <a:rPr lang="zh-CN" altLang="en-US" sz="1200" b="1" kern="0" dirty="0">
                    <a:solidFill>
                      <a:schemeClr val="tx2"/>
                    </a:solidFill>
                    <a:latin typeface="Verdana" panose="020B0604030504040204" pitchFamily="34" charset="0"/>
                    <a:ea typeface="微软雅黑" pitchFamily="34" charset="-122"/>
                    <a:cs typeface="汉仪中圆简"/>
                  </a:rPr>
                  <a:t>学员</a:t>
                </a:r>
                <a:endParaRPr lang="zh-CN" altLang="en-US" sz="1200" b="1" kern="0" dirty="0">
                  <a:solidFill>
                    <a:schemeClr val="tx2"/>
                  </a:solidFill>
                  <a:latin typeface="Verdana" panose="020B0604030504040204" pitchFamily="34" charset="0"/>
                  <a:ea typeface="微软雅黑" pitchFamily="34" charset="-122"/>
                  <a:cs typeface="汉仪中圆简"/>
                </a:endParaRPr>
              </a:p>
            </p:txBody>
          </p:sp>
          <p:sp>
            <p:nvSpPr>
              <p:cNvPr id="53" name="Text Box 51"/>
              <p:cNvSpPr txBox="1">
                <a:spLocks noChangeArrowheads="1"/>
              </p:cNvSpPr>
              <p:nvPr/>
            </p:nvSpPr>
            <p:spPr bwMode="auto">
              <a:xfrm>
                <a:off x="1824038" y="2446338"/>
                <a:ext cx="606425" cy="276225"/>
              </a:xfrm>
              <a:prstGeom prst="rect">
                <a:avLst/>
              </a:prstGeom>
              <a:noFill/>
              <a:ln>
                <a:noFill/>
              </a:ln>
            </p:spPr>
            <p:txBody>
              <a:bodyPr>
                <a:spAutoFit/>
              </a:bodyPr>
              <a:lstStyle>
                <a:lvl1pPr>
                  <a:defRPr>
                    <a:solidFill>
                      <a:schemeClr val="tx1"/>
                    </a:solidFill>
                    <a:latin typeface="Calibri" pitchFamily="34" charset="0"/>
                    <a:ea typeface="宋体" panose="02010600030101010101" pitchFamily="2" charset="-122"/>
                  </a:defRPr>
                </a:lvl1pPr>
                <a:lvl2pPr marL="742950" indent="-285750">
                  <a:defRPr>
                    <a:solidFill>
                      <a:schemeClr val="tx1"/>
                    </a:solidFill>
                    <a:latin typeface="Calibri" pitchFamily="34" charset="0"/>
                    <a:ea typeface="宋体" panose="02010600030101010101" pitchFamily="2" charset="-122"/>
                  </a:defRPr>
                </a:lvl2pPr>
                <a:lvl3pPr marL="1143000" indent="-228600">
                  <a:defRPr>
                    <a:solidFill>
                      <a:schemeClr val="tx1"/>
                    </a:solidFill>
                    <a:latin typeface="Calibri" pitchFamily="34" charset="0"/>
                    <a:ea typeface="宋体" panose="02010600030101010101" pitchFamily="2" charset="-122"/>
                  </a:defRPr>
                </a:lvl3pPr>
                <a:lvl4pPr marL="1600200" indent="-228600">
                  <a:defRPr>
                    <a:solidFill>
                      <a:schemeClr val="tx1"/>
                    </a:solidFill>
                    <a:latin typeface="Calibri" pitchFamily="34" charset="0"/>
                    <a:ea typeface="宋体" panose="02010600030101010101" pitchFamily="2" charset="-122"/>
                  </a:defRPr>
                </a:lvl4pPr>
                <a:lvl5pPr marL="2057400" indent="-228600">
                  <a:defRPr>
                    <a:solidFill>
                      <a:schemeClr val="tx1"/>
                    </a:solidFill>
                    <a:latin typeface="Calibri"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anose="02010600030101010101" pitchFamily="2" charset="-122"/>
                  </a:defRPr>
                </a:lvl9pPr>
              </a:lstStyle>
              <a:p>
                <a:pPr algn="ctr" eaLnBrk="1" hangingPunct="1">
                  <a:spcAft>
                    <a:spcPts val="600"/>
                  </a:spcAft>
                  <a:defRPr/>
                </a:pPr>
                <a:r>
                  <a:rPr lang="zh-CN" altLang="en-US" sz="1200" b="1" dirty="0">
                    <a:solidFill>
                      <a:schemeClr val="tx2"/>
                    </a:solidFill>
                    <a:latin typeface="Verdana" panose="020B0604030504040204" pitchFamily="34" charset="0"/>
                    <a:ea typeface="微软雅黑" pitchFamily="34" charset="-122"/>
                    <a:cs typeface="汉仪中圆简"/>
                  </a:rPr>
                  <a:t>教师</a:t>
                </a:r>
                <a:endParaRPr lang="zh-CN" altLang="en-US" sz="1200" b="1" dirty="0">
                  <a:solidFill>
                    <a:schemeClr val="tx2"/>
                  </a:solidFill>
                  <a:latin typeface="Verdana" panose="020B0604030504040204" pitchFamily="34" charset="0"/>
                  <a:ea typeface="微软雅黑" pitchFamily="34" charset="-122"/>
                  <a:cs typeface="汉仪中圆简"/>
                </a:endParaRPr>
              </a:p>
            </p:txBody>
          </p:sp>
        </p:grpSp>
        <p:grpSp>
          <p:nvGrpSpPr>
            <p:cNvPr id="54" name="组合 29"/>
            <p:cNvGrpSpPr/>
            <p:nvPr/>
          </p:nvGrpSpPr>
          <p:grpSpPr bwMode="auto">
            <a:xfrm>
              <a:off x="581025" y="1384300"/>
              <a:ext cx="3097213" cy="444022"/>
              <a:chOff x="581025" y="1384300"/>
              <a:chExt cx="3097213" cy="444022"/>
            </a:xfrm>
          </p:grpSpPr>
          <p:sp>
            <p:nvSpPr>
              <p:cNvPr id="55" name="双波形 54"/>
              <p:cNvSpPr/>
              <p:nvPr/>
            </p:nvSpPr>
            <p:spPr>
              <a:xfrm>
                <a:off x="604072" y="1405180"/>
                <a:ext cx="3074066" cy="423142"/>
              </a:xfrm>
              <a:prstGeom prst="doubleWave">
                <a:avLst/>
              </a:prstGeom>
              <a:solidFill>
                <a:srgbClr val="FFAB57">
                  <a:alpha val="89804"/>
                </a:srgb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56" name="AutoShape 57"/>
              <p:cNvSpPr>
                <a:spLocks noChangeArrowheads="1"/>
              </p:cNvSpPr>
              <p:nvPr/>
            </p:nvSpPr>
            <p:spPr bwMode="auto">
              <a:xfrm>
                <a:off x="581025" y="1384300"/>
                <a:ext cx="3097213" cy="340519"/>
              </a:xfrm>
              <a:prstGeom prst="roundRect">
                <a:avLst>
                  <a:gd name="adj" fmla="val 16667"/>
                </a:avLst>
              </a:prstGeom>
              <a:noFill/>
              <a:ln w="25400" cap="flat" cmpd="sng" algn="ctr">
                <a:noFill/>
                <a:prstDash val="solid"/>
              </a:ln>
              <a:effectLst/>
            </p:spPr>
            <p:txBody>
              <a:bodyPr>
                <a:spAutoFit/>
              </a:bodyPr>
              <a:lstStyle/>
              <a:p>
                <a:pPr algn="ctr" eaLnBrk="1" fontAlgn="auto" hangingPunct="1">
                  <a:spcBef>
                    <a:spcPts val="0"/>
                  </a:spcBef>
                  <a:spcAft>
                    <a:spcPts val="0"/>
                  </a:spcAft>
                  <a:defRPr/>
                </a:pPr>
                <a:r>
                  <a:rPr lang="zh-CN" altLang="en-US" sz="1400" b="1" kern="0" dirty="0">
                    <a:solidFill>
                      <a:schemeClr val="tx2"/>
                    </a:solidFill>
                    <a:latin typeface="Verdana" panose="020B0604030504040204" pitchFamily="34" charset="0"/>
                    <a:ea typeface="微软雅黑" pitchFamily="34" charset="-122"/>
                    <a:cs typeface="Calibri"/>
                  </a:rPr>
                  <a:t>一刀切的传统教学模式</a:t>
                </a:r>
                <a:endParaRPr lang="zh-CN" altLang="en-US" sz="1400" b="1" kern="0" dirty="0">
                  <a:solidFill>
                    <a:schemeClr val="tx2"/>
                  </a:solidFill>
                  <a:latin typeface="Verdana" panose="020B0604030504040204" pitchFamily="34" charset="0"/>
                  <a:ea typeface="微软雅黑" pitchFamily="34" charset="-122"/>
                  <a:cs typeface="Calibri"/>
                </a:endParaRPr>
              </a:p>
            </p:txBody>
          </p:sp>
        </p:grpSp>
      </p:grpSp>
      <p:grpSp>
        <p:nvGrpSpPr>
          <p:cNvPr id="57" name="组合 40"/>
          <p:cNvGrpSpPr/>
          <p:nvPr/>
        </p:nvGrpSpPr>
        <p:grpSpPr bwMode="auto">
          <a:xfrm>
            <a:off x="2006600" y="3587750"/>
            <a:ext cx="1955800" cy="1104900"/>
            <a:chOff x="1752600" y="3308350"/>
            <a:chExt cx="1955800" cy="1104900"/>
          </a:xfrm>
        </p:grpSpPr>
        <p:sp>
          <p:nvSpPr>
            <p:cNvPr id="58" name="Right Arrow 22"/>
            <p:cNvSpPr/>
            <p:nvPr/>
          </p:nvSpPr>
          <p:spPr bwMode="auto">
            <a:xfrm rot="2016411">
              <a:off x="1752600" y="3308350"/>
              <a:ext cx="1955800" cy="1104900"/>
            </a:xfrm>
            <a:prstGeom prst="rightArrow">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w="9525" cap="flat" cmpd="sng" algn="ctr">
              <a:solidFill>
                <a:srgbClr val="F79646">
                  <a:shade val="95000"/>
                  <a:satMod val="105000"/>
                </a:srgbClr>
              </a:solidFill>
              <a:prstDash val="solid"/>
              <a:headEnd type="none" w="med" len="med"/>
              <a:tailEnd type="triangle" w="lg" len="lg"/>
            </a:ln>
            <a:effectLst>
              <a:outerShdw blurRad="40000" dist="23000" dir="5400000" rotWithShape="0">
                <a:srgbClr val="000000">
                  <a:alpha val="35000"/>
                </a:srgbClr>
              </a:outerShdw>
            </a:effectLst>
          </p:spPr>
          <p:txBody>
            <a:bodyPr/>
            <a:lstStyle/>
            <a:p>
              <a:pPr eaLnBrk="1" fontAlgn="auto" hangingPunct="1">
                <a:lnSpc>
                  <a:spcPct val="75000"/>
                </a:lnSpc>
                <a:spcBef>
                  <a:spcPct val="50000"/>
                </a:spcBef>
                <a:spcAft>
                  <a:spcPts val="0"/>
                </a:spcAft>
                <a:defRPr/>
              </a:pPr>
              <a:endParaRPr lang="en-US" sz="2000" b="1" kern="0" dirty="0">
                <a:solidFill>
                  <a:prstClr val="white"/>
                </a:solidFill>
                <a:latin typeface="Verdana" panose="020B0604030504040204" pitchFamily="34" charset="0"/>
                <a:ea typeface="微软雅黑" pitchFamily="34" charset="-122"/>
              </a:endParaRPr>
            </a:p>
          </p:txBody>
        </p:sp>
        <p:sp>
          <p:nvSpPr>
            <p:cNvPr id="16394" name="TextBox 29"/>
            <p:cNvSpPr txBox="1">
              <a:spLocks noChangeArrowheads="1"/>
            </p:cNvSpPr>
            <p:nvPr/>
          </p:nvSpPr>
          <p:spPr bwMode="auto">
            <a:xfrm rot="2002245">
              <a:off x="1893888" y="3599755"/>
              <a:ext cx="1304925" cy="307777"/>
            </a:xfrm>
            <a:prstGeom prst="rect">
              <a:avLst/>
            </a:prstGeom>
            <a:noFill/>
            <a:ln w="9525">
              <a:noFill/>
              <a:miter lim="800000"/>
            </a:ln>
          </p:spPr>
          <p:txBody>
            <a:bodyPr>
              <a:spAutoFit/>
            </a:bodyPr>
            <a:lstStyle/>
            <a:p>
              <a:pPr algn="ctr" eaLnBrk="1" hangingPunct="1"/>
              <a:r>
                <a:rPr lang="zh-CN" altLang="en-US" sz="1400" b="1" dirty="0">
                  <a:solidFill>
                    <a:srgbClr val="FFFFFF"/>
                  </a:solidFill>
                  <a:latin typeface="Verdana" panose="020B0604030504040204" pitchFamily="34" charset="0"/>
                  <a:ea typeface="微软雅黑" pitchFamily="34" charset="-122"/>
                </a:rPr>
                <a:t>模式变革</a:t>
              </a:r>
              <a:endParaRPr lang="zh-CN" altLang="en-US" sz="1400" b="1" dirty="0">
                <a:solidFill>
                  <a:srgbClr val="FFFFFF"/>
                </a:solidFill>
                <a:latin typeface="Verdana" panose="020B0604030504040204" pitchFamily="34" charset="0"/>
                <a:ea typeface="微软雅黑" pitchFamily="34" charset="-122"/>
              </a:endParaRPr>
            </a:p>
          </p:txBody>
        </p:sp>
      </p:grpSp>
      <p:grpSp>
        <p:nvGrpSpPr>
          <p:cNvPr id="59" name="组合 33"/>
          <p:cNvGrpSpPr/>
          <p:nvPr/>
        </p:nvGrpSpPr>
        <p:grpSpPr bwMode="auto">
          <a:xfrm>
            <a:off x="573226" y="873677"/>
            <a:ext cx="8229600" cy="863600"/>
            <a:chOff x="1065213" y="415925"/>
            <a:chExt cx="8229600" cy="863600"/>
          </a:xfrm>
        </p:grpSpPr>
        <p:sp>
          <p:nvSpPr>
            <p:cNvPr id="16391" name="Title 1"/>
            <p:cNvSpPr txBox="1"/>
            <p:nvPr/>
          </p:nvSpPr>
          <p:spPr bwMode="auto">
            <a:xfrm>
              <a:off x="1065213" y="415925"/>
              <a:ext cx="8229600" cy="863600"/>
            </a:xfrm>
            <a:prstGeom prst="rect">
              <a:avLst/>
            </a:prstGeom>
            <a:noFill/>
            <a:ln w="9525">
              <a:noFill/>
              <a:miter lim="800000"/>
            </a:ln>
          </p:spPr>
          <p:txBody>
            <a:bodyPr anchor="ctr"/>
            <a:lstStyle/>
            <a:p>
              <a:pPr eaLnBrk="1" hangingPunct="1"/>
              <a:r>
                <a:rPr lang="zh-CN" altLang="en-US" sz="2000" b="1" dirty="0">
                  <a:latin typeface="微软雅黑" pitchFamily="34" charset="-122"/>
                  <a:ea typeface="微软雅黑" pitchFamily="34" charset="-122"/>
                  <a:sym typeface="Calibri" pitchFamily="34" charset="0"/>
                </a:rPr>
                <a:t>现代教育</a:t>
              </a:r>
              <a:r>
                <a:rPr lang="zh-CN" altLang="en-US" sz="2000" b="1" dirty="0" smtClean="0">
                  <a:latin typeface="微软雅黑" pitchFamily="34" charset="-122"/>
                  <a:ea typeface="微软雅黑" pitchFamily="34" charset="-122"/>
                  <a:sym typeface="Calibri" pitchFamily="34" charset="0"/>
                </a:rPr>
                <a:t>理念与模式：</a:t>
              </a:r>
              <a:r>
                <a:rPr lang="zh-CN" altLang="en-US" sz="2000" b="1" dirty="0">
                  <a:latin typeface="微软雅黑" pitchFamily="34" charset="-122"/>
                  <a:ea typeface="微软雅黑" pitchFamily="34" charset="-122"/>
                  <a:sym typeface="Calibri" pitchFamily="34" charset="0"/>
                </a:rPr>
                <a:t>以教为主        以学为主</a:t>
              </a:r>
              <a:endParaRPr lang="en-US" sz="2000" b="1" dirty="0">
                <a:latin typeface="微软雅黑" pitchFamily="34" charset="-122"/>
                <a:ea typeface="微软雅黑" pitchFamily="34" charset="-122"/>
                <a:sym typeface="Calibri" pitchFamily="34" charset="0"/>
              </a:endParaRPr>
            </a:p>
          </p:txBody>
        </p:sp>
        <p:sp>
          <p:nvSpPr>
            <p:cNvPr id="60" name="Right Arrow 25"/>
            <p:cNvSpPr/>
            <p:nvPr/>
          </p:nvSpPr>
          <p:spPr>
            <a:xfrm>
              <a:off x="4787520" y="708577"/>
              <a:ext cx="369888" cy="279400"/>
            </a:xfrm>
            <a:prstGeom prst="rightArrow">
              <a:avLst/>
            </a:prstGeom>
            <a:solidFill>
              <a:srgbClr val="FF9900"/>
            </a:solidFill>
            <a:ln w="25400" cap="flat" cmpd="sng" algn="ctr">
              <a:noFill/>
              <a:prstDash val="solid"/>
            </a:ln>
            <a:effectLst>
              <a:outerShdw blurRad="50800" dist="38100" dir="5400000" algn="t" rotWithShape="0">
                <a:prstClr val="black">
                  <a:alpha val="40000"/>
                </a:prstClr>
              </a:outerShdw>
            </a:effectLst>
          </p:spPr>
          <p:txBody>
            <a:bodyPr anchor="ctr"/>
            <a:lstStyle/>
            <a:p>
              <a:pPr algn="ctr" eaLnBrk="1" fontAlgn="auto" hangingPunct="1">
                <a:spcBef>
                  <a:spcPts val="0"/>
                </a:spcBef>
                <a:spcAft>
                  <a:spcPts val="0"/>
                </a:spcAft>
                <a:defRPr/>
              </a:pPr>
              <a:endParaRPr lang="zh-CN" altLang="en-US" kern="0" dirty="0">
                <a:solidFill>
                  <a:prstClr val="black"/>
                </a:solidFill>
                <a:latin typeface="Calibri"/>
                <a:ea typeface="黑体" panose="02010600030101010101" pitchFamily="49"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wipe(left)">
                                      <p:cBhvr>
                                        <p:cTn id="13" dur="500"/>
                                        <p:tgtEl>
                                          <p:spTgt spid="57"/>
                                        </p:tgtEl>
                                      </p:cBhvr>
                                    </p:animEffect>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智慧校园建设的内涵</a:t>
            </a:r>
            <a:endParaRPr lang="en-US" altLang="zh-CN" sz="2800"/>
          </a:p>
        </p:txBody>
      </p:sp>
      <p:pic>
        <p:nvPicPr>
          <p:cNvPr id="7" name="Picture 2" descr="C:\Users\Administrator\Desktop\QQ截图20150916155627.png"/>
          <p:cNvPicPr>
            <a:picLocks noChangeAspect="1" noChangeArrowheads="1"/>
          </p:cNvPicPr>
          <p:nvPr/>
        </p:nvPicPr>
        <p:blipFill>
          <a:blip r:embed="rId1" cstate="print"/>
          <a:srcRect/>
          <a:stretch>
            <a:fillRect/>
          </a:stretch>
        </p:blipFill>
        <p:spPr bwMode="auto">
          <a:xfrm>
            <a:off x="270510" y="1200785"/>
            <a:ext cx="5619115" cy="3390900"/>
          </a:xfrm>
          <a:prstGeom prst="rect">
            <a:avLst/>
          </a:prstGeom>
          <a:noFill/>
        </p:spPr>
      </p:pic>
      <p:sp>
        <p:nvSpPr>
          <p:cNvPr id="8" name="矩形 7"/>
          <p:cNvSpPr/>
          <p:nvPr/>
        </p:nvSpPr>
        <p:spPr>
          <a:xfrm>
            <a:off x="5956851" y="1328854"/>
            <a:ext cx="2875722" cy="3161030"/>
          </a:xfrm>
          <a:prstGeom prst="rect">
            <a:avLst/>
          </a:prstGeom>
          <a:solidFill>
            <a:schemeClr val="accent3">
              <a:lumMod val="40000"/>
              <a:lumOff val="60000"/>
            </a:schemeClr>
          </a:solidFill>
        </p:spPr>
        <p:txBody>
          <a:bodyPr wrap="square">
            <a:spAutoFit/>
          </a:bodyPr>
          <a:lstStyle/>
          <a:p>
            <a:r>
              <a:rPr lang="zh-CN" altLang="en-US" sz="2000" dirty="0" smtClean="0">
                <a:latin typeface="微软雅黑" pitchFamily="34" charset="-122"/>
                <a:ea typeface="微软雅黑" pitchFamily="34" charset="-122"/>
              </a:rPr>
              <a:t>物联网技术专家突出智慧校园的智能</a:t>
            </a:r>
            <a:r>
              <a:rPr lang="zh-CN" altLang="en-US" sz="2000" dirty="0" smtClean="0">
                <a:solidFill>
                  <a:srgbClr val="FF0000"/>
                </a:solidFill>
                <a:latin typeface="微软雅黑" pitchFamily="34" charset="-122"/>
                <a:ea typeface="微软雅黑" pitchFamily="34" charset="-122"/>
              </a:rPr>
              <a:t>感知功能</a:t>
            </a:r>
            <a:r>
              <a:rPr lang="zh-CN" altLang="en-US" sz="2000" dirty="0" smtClean="0">
                <a:latin typeface="微软雅黑" pitchFamily="34" charset="-122"/>
                <a:ea typeface="微软雅黑" pitchFamily="34" charset="-122"/>
              </a:rPr>
              <a:t>；</a:t>
            </a:r>
            <a:endParaRPr lang="en-US" altLang="zh-CN" sz="2000" dirty="0" smtClean="0">
              <a:latin typeface="微软雅黑" pitchFamily="34" charset="-122"/>
              <a:ea typeface="微软雅黑" pitchFamily="34" charset="-122"/>
            </a:endParaRPr>
          </a:p>
          <a:p>
            <a:endParaRPr lang="en-US" altLang="zh-CN" sz="2000" dirty="0" smtClean="0">
              <a:latin typeface="微软雅黑" pitchFamily="34" charset="-122"/>
              <a:ea typeface="微软雅黑" pitchFamily="34" charset="-122"/>
            </a:endParaRPr>
          </a:p>
          <a:p>
            <a:r>
              <a:rPr lang="zh-CN" altLang="en-US" sz="2000" dirty="0" smtClean="0">
                <a:latin typeface="微软雅黑" pitchFamily="34" charset="-122"/>
                <a:ea typeface="微软雅黑" pitchFamily="34" charset="-122"/>
              </a:rPr>
              <a:t>教育技术学专家侧重智慧学习环境与智慧课堂等</a:t>
            </a:r>
            <a:r>
              <a:rPr lang="zh-CN" altLang="en-US" sz="2000" dirty="0" smtClean="0">
                <a:solidFill>
                  <a:srgbClr val="FF0000"/>
                </a:solidFill>
                <a:latin typeface="微软雅黑" pitchFamily="34" charset="-122"/>
                <a:ea typeface="微软雅黑" pitchFamily="34" charset="-122"/>
              </a:rPr>
              <a:t>教育教学环境</a:t>
            </a:r>
            <a:r>
              <a:rPr lang="zh-CN" altLang="en-US" sz="2000" dirty="0" smtClean="0">
                <a:latin typeface="微软雅黑" pitchFamily="34" charset="-122"/>
                <a:ea typeface="微软雅黑" pitchFamily="34" charset="-122"/>
              </a:rPr>
              <a:t>；</a:t>
            </a:r>
            <a:endParaRPr lang="en-US" altLang="zh-CN" sz="2000" dirty="0" smtClean="0">
              <a:latin typeface="微软雅黑" pitchFamily="34" charset="-122"/>
              <a:ea typeface="微软雅黑" pitchFamily="34" charset="-122"/>
            </a:endParaRPr>
          </a:p>
          <a:p>
            <a:endParaRPr lang="en-US" altLang="zh-CN" sz="2000" dirty="0" smtClean="0">
              <a:latin typeface="微软雅黑" pitchFamily="34" charset="-122"/>
              <a:ea typeface="微软雅黑" pitchFamily="34" charset="-122"/>
            </a:endParaRPr>
          </a:p>
          <a:p>
            <a:r>
              <a:rPr lang="zh-CN" altLang="en-US" sz="2000" dirty="0" smtClean="0">
                <a:latin typeface="微软雅黑" pitchFamily="34" charset="-122"/>
                <a:ea typeface="微软雅黑" pitchFamily="34" charset="-122"/>
              </a:rPr>
              <a:t>信息化建设专家则强化智慧校园的</a:t>
            </a:r>
            <a:r>
              <a:rPr lang="zh-CN" altLang="en-US" sz="2000" dirty="0" smtClean="0">
                <a:solidFill>
                  <a:srgbClr val="FF0000"/>
                </a:solidFill>
                <a:latin typeface="微软雅黑" pitchFamily="34" charset="-122"/>
                <a:ea typeface="微软雅黑" pitchFamily="34" charset="-122"/>
              </a:rPr>
              <a:t>信息化应用和服务</a:t>
            </a:r>
            <a:r>
              <a:rPr lang="zh-CN" altLang="en-US" sz="2000" dirty="0" smtClean="0">
                <a:latin typeface="微软雅黑" pitchFamily="34" charset="-122"/>
                <a:ea typeface="微软雅黑" pitchFamily="34" charset="-122"/>
              </a:rPr>
              <a:t>。</a:t>
            </a:r>
            <a:endParaRPr lang="zh-CN" altLang="en-US" sz="2000" dirty="0">
              <a:latin typeface="微软雅黑" pitchFamily="34" charset="-122"/>
              <a:ea typeface="微软雅黑" pitchFamily="34" charset="-122"/>
            </a:endParaRPr>
          </a:p>
        </p:txBody>
      </p:sp>
      <p:sp>
        <p:nvSpPr>
          <p:cNvPr id="9" name="矩形 8"/>
          <p:cNvSpPr/>
          <p:nvPr/>
        </p:nvSpPr>
        <p:spPr>
          <a:xfrm>
            <a:off x="306705" y="4702175"/>
            <a:ext cx="8502015" cy="1637030"/>
          </a:xfrm>
          <a:prstGeom prst="rect">
            <a:avLst/>
          </a:prstGeom>
        </p:spPr>
        <p:txBody>
          <a:bodyPr wrap="square">
            <a:spAutoFit/>
          </a:bodyPr>
          <a:lstStyle/>
          <a:p>
            <a:r>
              <a:rPr lang="en-US" altLang="zh-CN" sz="2000" dirty="0" smtClean="0">
                <a:solidFill>
                  <a:srgbClr val="FF0000"/>
                </a:solidFill>
                <a:latin typeface="微软雅黑" pitchFamily="34" charset="-122"/>
                <a:ea typeface="微软雅黑" pitchFamily="34" charset="-122"/>
              </a:rPr>
              <a:t>Minerva</a:t>
            </a:r>
            <a:r>
              <a:rPr lang="zh-CN" altLang="en-US" sz="2000" dirty="0" smtClean="0">
                <a:solidFill>
                  <a:srgbClr val="FF0000"/>
                </a:solidFill>
                <a:latin typeface="微软雅黑" pitchFamily="34" charset="-122"/>
                <a:ea typeface="微软雅黑" pitchFamily="34" charset="-122"/>
              </a:rPr>
              <a:t>大学、</a:t>
            </a:r>
            <a:r>
              <a:rPr lang="en-US" altLang="zh-CN" sz="2000" dirty="0" err="1" smtClean="0">
                <a:solidFill>
                  <a:srgbClr val="FF0000"/>
                </a:solidFill>
                <a:latin typeface="微软雅黑" pitchFamily="34" charset="-122"/>
                <a:ea typeface="微软雅黑" pitchFamily="34" charset="-122"/>
              </a:rPr>
              <a:t>UniversityNow</a:t>
            </a:r>
            <a:r>
              <a:rPr lang="en-US" altLang="zh-CN" sz="2000" dirty="0" smtClean="0">
                <a:solidFill>
                  <a:srgbClr val="FF0000"/>
                </a:solidFill>
                <a:latin typeface="微软雅黑" pitchFamily="34" charset="-122"/>
                <a:ea typeface="微软雅黑" pitchFamily="34" charset="-122"/>
              </a:rPr>
              <a:t> ,2U</a:t>
            </a:r>
            <a:r>
              <a:rPr lang="zh-CN" altLang="en-US" sz="2000" dirty="0" smtClean="0">
                <a:latin typeface="微软雅黑" pitchFamily="34" charset="-122"/>
                <a:ea typeface="微软雅黑" pitchFamily="34" charset="-122"/>
              </a:rPr>
              <a:t>等一些新兴高等教育形态的横空出世，打破校园围墙，大学形态能够依据人的需求随时、随地而变。在</a:t>
            </a:r>
            <a:r>
              <a:rPr lang="en-US" altLang="zh-CN" sz="2000" dirty="0" err="1" smtClean="0">
                <a:latin typeface="微软雅黑" pitchFamily="34" charset="-122"/>
                <a:ea typeface="微软雅黑" pitchFamily="34" charset="-122"/>
              </a:rPr>
              <a:t>UniversityNow</a:t>
            </a:r>
            <a:r>
              <a:rPr lang="zh-CN" altLang="en-US" sz="2000" dirty="0" smtClean="0">
                <a:latin typeface="微软雅黑" pitchFamily="34" charset="-122"/>
                <a:ea typeface="微软雅黑" pitchFamily="34" charset="-122"/>
              </a:rPr>
              <a:t>的平台中，学校可以为学生提供每一门课程的个性化知识图谱；在</a:t>
            </a:r>
            <a:r>
              <a:rPr lang="en-US" altLang="zh-CN" sz="2000" dirty="0" smtClean="0">
                <a:latin typeface="微软雅黑" pitchFamily="34" charset="-122"/>
                <a:ea typeface="微软雅黑" pitchFamily="34" charset="-122"/>
              </a:rPr>
              <a:t>Minerva</a:t>
            </a:r>
            <a:r>
              <a:rPr lang="zh-CN" altLang="en-US" sz="2000" dirty="0" smtClean="0">
                <a:latin typeface="微软雅黑" pitchFamily="34" charset="-122"/>
                <a:ea typeface="微软雅黑" pitchFamily="34" charset="-122"/>
              </a:rPr>
              <a:t>大学，老师能够及时跟踪学生学习进程，及时反馈大大增强学生学习体验。</a:t>
            </a:r>
            <a:endParaRPr lang="zh-CN" alt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347746"/>
            <a:ext cx="7886712" cy="919452"/>
          </a:xfrm>
        </p:spPr>
        <p:txBody>
          <a:bodyPr/>
          <a:lstStyle/>
          <a:p>
            <a:r>
              <a:rPr lang="zh-CN" altLang="en-US" sz="2800"/>
              <a:t>智慧校园建设的特征</a:t>
            </a:r>
            <a:endParaRPr lang="en-US" altLang="zh-CN" sz="2800"/>
          </a:p>
        </p:txBody>
      </p:sp>
      <p:sp>
        <p:nvSpPr>
          <p:cNvPr id="11" name="矩形 10"/>
          <p:cNvSpPr/>
          <p:nvPr/>
        </p:nvSpPr>
        <p:spPr>
          <a:xfrm>
            <a:off x="434975" y="2268855"/>
            <a:ext cx="8030845" cy="1291590"/>
          </a:xfrm>
          <a:prstGeom prst="rect">
            <a:avLst/>
          </a:prstGeom>
          <a:solidFill>
            <a:srgbClr val="158493">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lgn="l" eaLnBrk="1" hangingPunct="1">
              <a:defRPr/>
            </a:pPr>
            <a:r>
              <a:rPr lang="zh-CN" altLang="en-US" sz="1600" dirty="0" smtClean="0">
                <a:solidFill>
                  <a:srgbClr val="FF0000"/>
                </a:solidFill>
                <a:latin typeface="微软雅黑" pitchFamily="34" charset="-122"/>
                <a:ea typeface="微软雅黑" pitchFamily="34" charset="-122"/>
                <a:sym typeface="+mn-ea"/>
              </a:rPr>
              <a:t>智慧校园离不开资源与应用。</a:t>
            </a:r>
            <a:r>
              <a:rPr lang="zh-CN" altLang="en-US" sz="1600" dirty="0" smtClean="0">
                <a:latin typeface="微软雅黑" pitchFamily="34" charset="-122"/>
                <a:ea typeface="微软雅黑" pitchFamily="34" charset="-122"/>
                <a:sym typeface="+mn-ea"/>
              </a:rPr>
              <a:t>数宇校园是实现智慧校园的基础，智慧校园应该具备如下基本要素</a:t>
            </a:r>
            <a:r>
              <a:rPr lang="en-US" altLang="zh-CN" sz="1600" dirty="0" smtClean="0">
                <a:latin typeface="微软雅黑" pitchFamily="34" charset="-122"/>
                <a:ea typeface="微软雅黑" pitchFamily="34" charset="-122"/>
                <a:sym typeface="+mn-ea"/>
              </a:rPr>
              <a:t>:    1.</a:t>
            </a:r>
            <a:r>
              <a:rPr lang="zh-CN" altLang="en-US" sz="1600" dirty="0" smtClean="0">
                <a:latin typeface="微软雅黑" pitchFamily="34" charset="-122"/>
                <a:ea typeface="微软雅黑" pitchFamily="34" charset="-122"/>
                <a:sym typeface="+mn-ea"/>
              </a:rPr>
              <a:t>感知层</a:t>
            </a:r>
            <a:r>
              <a:rPr lang="en-US" altLang="zh-CN" sz="1600" dirty="0" smtClean="0">
                <a:latin typeface="微软雅黑" pitchFamily="34" charset="-122"/>
                <a:ea typeface="微软雅黑" pitchFamily="34" charset="-122"/>
                <a:sym typeface="+mn-ea"/>
              </a:rPr>
              <a:t>:</a:t>
            </a:r>
            <a:r>
              <a:rPr lang="zh-CN" altLang="en-US" sz="1600" dirty="0" smtClean="0">
                <a:latin typeface="微软雅黑" pitchFamily="34" charset="-122"/>
                <a:ea typeface="微软雅黑" pitchFamily="34" charset="-122"/>
                <a:sym typeface="+mn-ea"/>
              </a:rPr>
              <a:t>对学校的人员、设备、资源的全而感知</a:t>
            </a:r>
            <a:r>
              <a:rPr lang="en-US" altLang="zh-CN" sz="1600" dirty="0" smtClean="0">
                <a:latin typeface="微软雅黑" pitchFamily="34" charset="-122"/>
                <a:ea typeface="微软雅黑" pitchFamily="34" charset="-122"/>
                <a:sym typeface="+mn-ea"/>
              </a:rPr>
              <a:t>;    2.</a:t>
            </a:r>
            <a:r>
              <a:rPr lang="zh-CN" altLang="en-US" sz="1600" dirty="0" smtClean="0">
                <a:latin typeface="微软雅黑" pitchFamily="34" charset="-122"/>
                <a:ea typeface="微软雅黑" pitchFamily="34" charset="-122"/>
                <a:sym typeface="+mn-ea"/>
              </a:rPr>
              <a:t>网络层</a:t>
            </a:r>
            <a:r>
              <a:rPr lang="en-US" altLang="zh-CN" sz="1600" dirty="0" smtClean="0">
                <a:latin typeface="微软雅黑" pitchFamily="34" charset="-122"/>
                <a:ea typeface="微软雅黑" pitchFamily="34" charset="-122"/>
                <a:sym typeface="+mn-ea"/>
              </a:rPr>
              <a:t>:</a:t>
            </a:r>
            <a:r>
              <a:rPr lang="zh-CN" altLang="en-US" sz="1600" dirty="0" smtClean="0">
                <a:latin typeface="微软雅黑" pitchFamily="34" charset="-122"/>
                <a:ea typeface="微软雅黑" pitchFamily="34" charset="-122"/>
                <a:sym typeface="+mn-ea"/>
              </a:rPr>
              <a:t>各类网络的互联互通，所有感知信息的实时传递</a:t>
            </a:r>
            <a:r>
              <a:rPr lang="en-US" altLang="zh-CN" sz="1600" dirty="0" smtClean="0">
                <a:latin typeface="微软雅黑" pitchFamily="34" charset="-122"/>
                <a:ea typeface="微软雅黑" pitchFamily="34" charset="-122"/>
                <a:sym typeface="+mn-ea"/>
              </a:rPr>
              <a:t>;    3.</a:t>
            </a:r>
            <a:r>
              <a:rPr lang="zh-CN" altLang="en-US" sz="1600" dirty="0" smtClean="0">
                <a:latin typeface="微软雅黑" pitchFamily="34" charset="-122"/>
                <a:ea typeface="微软雅黑" pitchFamily="34" charset="-122"/>
                <a:sym typeface="+mn-ea"/>
              </a:rPr>
              <a:t>数据层</a:t>
            </a:r>
            <a:r>
              <a:rPr lang="en-US" altLang="zh-CN" sz="1600" dirty="0" smtClean="0">
                <a:latin typeface="微软雅黑" pitchFamily="34" charset="-122"/>
                <a:ea typeface="微软雅黑" pitchFamily="34" charset="-122"/>
                <a:sym typeface="+mn-ea"/>
              </a:rPr>
              <a:t>:</a:t>
            </a:r>
            <a:r>
              <a:rPr lang="zh-CN" altLang="en-US" sz="1600" dirty="0" smtClean="0">
                <a:latin typeface="微软雅黑" pitchFamily="34" charset="-122"/>
                <a:ea typeface="微软雅黑" pitchFamily="34" charset="-122"/>
                <a:sym typeface="+mn-ea"/>
              </a:rPr>
              <a:t>数据的全而集成和智能分析</a:t>
            </a:r>
            <a:r>
              <a:rPr lang="en-US" altLang="zh-CN" sz="1600" dirty="0" smtClean="0">
                <a:latin typeface="微软雅黑" pitchFamily="34" charset="-122"/>
                <a:ea typeface="微软雅黑" pitchFamily="34" charset="-122"/>
                <a:sym typeface="+mn-ea"/>
              </a:rPr>
              <a:t>;    4.</a:t>
            </a:r>
            <a:r>
              <a:rPr lang="zh-CN" altLang="en-US" sz="1600" dirty="0" smtClean="0">
                <a:latin typeface="微软雅黑" pitchFamily="34" charset="-122"/>
                <a:ea typeface="微软雅黑" pitchFamily="34" charset="-122"/>
                <a:sym typeface="+mn-ea"/>
              </a:rPr>
              <a:t>应用层</a:t>
            </a:r>
            <a:r>
              <a:rPr lang="en-US" altLang="zh-CN" sz="1600" dirty="0" smtClean="0">
                <a:latin typeface="微软雅黑" pitchFamily="34" charset="-122"/>
                <a:ea typeface="微软雅黑" pitchFamily="34" charset="-122"/>
                <a:sym typeface="+mn-ea"/>
              </a:rPr>
              <a:t>:</a:t>
            </a:r>
            <a:r>
              <a:rPr lang="zh-CN" altLang="en-US" sz="1600" dirty="0" smtClean="0">
                <a:latin typeface="微软雅黑" pitchFamily="34" charset="-122"/>
                <a:ea typeface="微软雅黑" pitchFamily="34" charset="-122"/>
                <a:sym typeface="+mn-ea"/>
              </a:rPr>
              <a:t>智能决策、按需服务、灵活应对。</a:t>
            </a:r>
            <a:endParaRPr lang="zh-CN" altLang="en-US" sz="1600"/>
          </a:p>
        </p:txBody>
      </p:sp>
      <p:sp>
        <p:nvSpPr>
          <p:cNvPr id="10" name="矩形 9"/>
          <p:cNvSpPr/>
          <p:nvPr/>
        </p:nvSpPr>
        <p:spPr>
          <a:xfrm>
            <a:off x="417830" y="3752850"/>
            <a:ext cx="8081010" cy="800100"/>
          </a:xfrm>
          <a:prstGeom prst="rect">
            <a:avLst/>
          </a:prstGeom>
          <a:solidFill>
            <a:srgbClr val="6BB5A9">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lgn="l" eaLnBrk="1" hangingPunct="1">
              <a:defRPr/>
            </a:pPr>
            <a:r>
              <a:rPr lang="zh-CN" altLang="en-US" sz="1600" dirty="0" smtClean="0">
                <a:solidFill>
                  <a:srgbClr val="FF0000"/>
                </a:solidFill>
                <a:latin typeface="微软雅黑" pitchFamily="34" charset="-122"/>
                <a:ea typeface="微软雅黑" pitchFamily="34" charset="-122"/>
                <a:sym typeface="+mn-ea"/>
              </a:rPr>
              <a:t> 让知识在校园中更智慧的分享。</a:t>
            </a:r>
            <a:r>
              <a:rPr lang="zh-CN" altLang="en-US" sz="1600" dirty="0" smtClean="0">
                <a:latin typeface="微软雅黑" pitchFamily="34" charset="-122"/>
                <a:ea typeface="微软雅黑" pitchFamily="34" charset="-122"/>
                <a:sym typeface="+mn-ea"/>
              </a:rPr>
              <a:t>高校信息化的建设原则是全而地促进教学、促进科研、促进管理、促进服务。这一原则决定了下一阶段智慧校园发展的定位，要让信息化真正成为提升大学核心竞争力的手段。</a:t>
            </a:r>
            <a:endParaRPr lang="zh-CN" altLang="en-US"/>
          </a:p>
        </p:txBody>
      </p:sp>
      <p:sp>
        <p:nvSpPr>
          <p:cNvPr id="3" name="矩形 2"/>
          <p:cNvSpPr/>
          <p:nvPr/>
        </p:nvSpPr>
        <p:spPr>
          <a:xfrm>
            <a:off x="421005" y="4761230"/>
            <a:ext cx="8114030" cy="726440"/>
          </a:xfrm>
          <a:prstGeom prst="rect">
            <a:avLst/>
          </a:prstGeom>
          <a:solidFill>
            <a:srgbClr val="FFAB57">
              <a:alpha val="89804"/>
            </a:srgbClr>
          </a:solidFill>
          <a:ln w="12700">
            <a:solidFill>
              <a:srgbClr val="F89134"/>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lgn="l" eaLnBrk="1" hangingPunct="1">
              <a:defRPr/>
            </a:pPr>
            <a:r>
              <a:rPr lang="zh-CN" altLang="en-US" sz="1600" dirty="0" smtClean="0">
                <a:solidFill>
                  <a:srgbClr val="FF0000"/>
                </a:solidFill>
                <a:latin typeface="微软雅黑" pitchFamily="34" charset="-122"/>
                <a:ea typeface="微软雅黑" pitchFamily="34" charset="-122"/>
                <a:sym typeface="+mn-ea"/>
              </a:rPr>
              <a:t>智慧校园是教育发展的高级形态</a:t>
            </a:r>
            <a:r>
              <a:rPr lang="zh-CN" altLang="en-US" sz="1600" dirty="0" smtClean="0">
                <a:latin typeface="微软雅黑" pitchFamily="34" charset="-122"/>
                <a:ea typeface="微软雅黑" pitchFamily="34" charset="-122"/>
                <a:sym typeface="+mn-ea"/>
              </a:rPr>
              <a:t>，更是学校建设的理想目标，而信息化无疑是达成这一目标的有效手段。</a:t>
            </a:r>
            <a:endParaRPr lang="zh-CN" altLang="en-US"/>
          </a:p>
        </p:txBody>
      </p:sp>
      <p:sp>
        <p:nvSpPr>
          <p:cNvPr id="4" name="矩形 3"/>
          <p:cNvSpPr/>
          <p:nvPr/>
        </p:nvSpPr>
        <p:spPr>
          <a:xfrm>
            <a:off x="395356" y="1379393"/>
            <a:ext cx="8070573" cy="596265"/>
          </a:xfrm>
          <a:prstGeom prst="rect">
            <a:avLst/>
          </a:prstGeom>
          <a:solidFill>
            <a:schemeClr val="accent6">
              <a:lumMod val="60000"/>
              <a:lumOff val="40000"/>
            </a:schemeClr>
          </a:solidFill>
        </p:spPr>
        <p:txBody>
          <a:bodyPr wrap="square">
            <a:spAutoFit/>
          </a:bodyPr>
          <a:lstStyle/>
          <a:p>
            <a:r>
              <a:rPr lang="zh-CN" altLang="en-US" sz="1600" dirty="0" smtClean="0">
                <a:solidFill>
                  <a:srgbClr val="FF0000"/>
                </a:solidFill>
                <a:latin typeface="微软雅黑" pitchFamily="34" charset="-122"/>
                <a:ea typeface="微软雅黑" pitchFamily="34" charset="-122"/>
              </a:rPr>
              <a:t>“智慧校园”已经不只是理念。</a:t>
            </a:r>
            <a:r>
              <a:rPr lang="zh-CN" altLang="en-US" sz="1600" dirty="0" smtClean="0">
                <a:latin typeface="微软雅黑" pitchFamily="34" charset="-122"/>
                <a:ea typeface="微软雅黑" pitchFamily="34" charset="-122"/>
              </a:rPr>
              <a:t>智慧的校园信息化系统，应当涵盖便捷的办公模式、泛在的育人模式、时尚的娱乐模式和实时的科研模式。</a:t>
            </a:r>
            <a:endParaRPr lang="zh-CN" altLang="en-US" sz="16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347746"/>
            <a:ext cx="7886712" cy="919452"/>
          </a:xfrm>
        </p:spPr>
        <p:txBody>
          <a:bodyPr/>
          <a:lstStyle/>
          <a:p>
            <a:r>
              <a:rPr lang="zh-CN" altLang="en-US" sz="2800"/>
              <a:t>智慧校园建设的特征</a:t>
            </a:r>
            <a:endParaRPr lang="en-US" altLang="zh-CN" sz="2800"/>
          </a:p>
        </p:txBody>
      </p:sp>
      <p:sp>
        <p:nvSpPr>
          <p:cNvPr id="8" name="对角圆角矩形 7"/>
          <p:cNvSpPr/>
          <p:nvPr/>
        </p:nvSpPr>
        <p:spPr>
          <a:xfrm>
            <a:off x="785786" y="1828058"/>
            <a:ext cx="1987277" cy="3062739"/>
          </a:xfrm>
          <a:prstGeom prst="round2DiagRect">
            <a:avLst>
              <a:gd name="adj1" fmla="val 0"/>
              <a:gd name="adj2" fmla="val 19769"/>
            </a:avLst>
          </a:prstGeom>
          <a:solidFill>
            <a:srgbClr val="0071A0"/>
          </a:solidFill>
          <a:ln>
            <a:noFill/>
          </a:ln>
          <a:effectLst>
            <a:outerShdw blurRad="40000" dist="23000" dir="5400000" rotWithShape="0">
              <a:srgbClr val="000000">
                <a:alpha val="35000"/>
              </a:srgbClr>
            </a:outerShdw>
          </a:effectLst>
        </p:spPr>
        <p:txBody>
          <a:bodyPr lIns="0" rIns="0"/>
          <a:lstStyle/>
          <a:p>
            <a:pPr algn="ctr">
              <a:lnSpc>
                <a:spcPct val="85000"/>
              </a:lnSpc>
            </a:pPr>
            <a:endParaRPr lang="zh-CN" altLang="en-US" sz="1400" kern="0">
              <a:solidFill>
                <a:prstClr val="white"/>
              </a:solidFill>
              <a:latin typeface="Arial" panose="020B0604020202020204" pitchFamily="34" charset="0"/>
              <a:ea typeface="宋体" panose="02010600030101010101" pitchFamily="2" charset="-122"/>
            </a:endParaRPr>
          </a:p>
        </p:txBody>
      </p:sp>
      <p:pic>
        <p:nvPicPr>
          <p:cNvPr id="337922" name="Picture 2"/>
          <p:cNvPicPr>
            <a:picLocks noChangeAspect="1" noChangeArrowheads="1"/>
          </p:cNvPicPr>
          <p:nvPr/>
        </p:nvPicPr>
        <p:blipFill>
          <a:blip r:embed="rId1"/>
          <a:srcRect/>
          <a:stretch>
            <a:fillRect/>
          </a:stretch>
        </p:blipFill>
        <p:spPr bwMode="auto">
          <a:xfrm>
            <a:off x="876285" y="1961839"/>
            <a:ext cx="1766889" cy="1806545"/>
          </a:xfrm>
          <a:prstGeom prst="rect">
            <a:avLst/>
          </a:prstGeom>
          <a:ln>
            <a:noFill/>
          </a:ln>
          <a:effectLst>
            <a:softEdge rad="112500"/>
          </a:effectLst>
        </p:spPr>
      </p:pic>
      <p:sp>
        <p:nvSpPr>
          <p:cNvPr id="15" name="TextBox 14"/>
          <p:cNvSpPr txBox="1"/>
          <p:nvPr/>
        </p:nvSpPr>
        <p:spPr>
          <a:xfrm>
            <a:off x="928662" y="1214422"/>
            <a:ext cx="2500330" cy="461665"/>
          </a:xfrm>
          <a:prstGeom prst="rect">
            <a:avLst/>
          </a:prstGeom>
          <a:noFill/>
        </p:spPr>
        <p:txBody>
          <a:bodyPr wrap="square" rtlCol="0">
            <a:spAutoFit/>
          </a:bodyPr>
          <a:lstStyle/>
          <a:p>
            <a:r>
              <a:rPr lang="en-US" altLang="zh-CN" sz="2400" b="1" dirty="0" smtClean="0">
                <a:latin typeface="微软雅黑" pitchFamily="34" charset="-122"/>
                <a:ea typeface="微软雅黑" pitchFamily="34" charset="-122"/>
              </a:rPr>
              <a:t>Everyone</a:t>
            </a:r>
            <a:endParaRPr lang="zh-CN" altLang="en-US" sz="2400" b="1" dirty="0">
              <a:latin typeface="微软雅黑" pitchFamily="34" charset="-122"/>
              <a:ea typeface="微软雅黑" pitchFamily="34" charset="-122"/>
            </a:endParaRPr>
          </a:p>
        </p:txBody>
      </p:sp>
      <p:sp>
        <p:nvSpPr>
          <p:cNvPr id="16" name="TextBox 15"/>
          <p:cNvSpPr txBox="1"/>
          <p:nvPr/>
        </p:nvSpPr>
        <p:spPr>
          <a:xfrm>
            <a:off x="3500430" y="1214422"/>
            <a:ext cx="2500330" cy="461665"/>
          </a:xfrm>
          <a:prstGeom prst="rect">
            <a:avLst/>
          </a:prstGeom>
          <a:noFill/>
        </p:spPr>
        <p:txBody>
          <a:bodyPr wrap="square" rtlCol="0">
            <a:spAutoFit/>
          </a:bodyPr>
          <a:lstStyle/>
          <a:p>
            <a:r>
              <a:rPr lang="en-US" altLang="zh-CN" sz="2400" b="1" dirty="0" smtClean="0">
                <a:latin typeface="微软雅黑" pitchFamily="34" charset="-122"/>
                <a:ea typeface="微软雅黑" pitchFamily="34" charset="-122"/>
              </a:rPr>
              <a:t>Everywhere</a:t>
            </a:r>
            <a:endParaRPr lang="zh-CN" altLang="en-US" sz="2400" b="1" dirty="0">
              <a:latin typeface="微软雅黑" pitchFamily="34" charset="-122"/>
              <a:ea typeface="微软雅黑" pitchFamily="34" charset="-122"/>
            </a:endParaRPr>
          </a:p>
        </p:txBody>
      </p:sp>
      <p:sp>
        <p:nvSpPr>
          <p:cNvPr id="17" name="TextBox 16"/>
          <p:cNvSpPr txBox="1"/>
          <p:nvPr/>
        </p:nvSpPr>
        <p:spPr>
          <a:xfrm>
            <a:off x="6215074" y="1214422"/>
            <a:ext cx="2500330" cy="461665"/>
          </a:xfrm>
          <a:prstGeom prst="rect">
            <a:avLst/>
          </a:prstGeom>
          <a:noFill/>
        </p:spPr>
        <p:txBody>
          <a:bodyPr wrap="square" rtlCol="0">
            <a:spAutoFit/>
          </a:bodyPr>
          <a:lstStyle/>
          <a:p>
            <a:r>
              <a:rPr lang="en-US" altLang="zh-CN" sz="2400" b="1" dirty="0" err="1" smtClean="0">
                <a:latin typeface="微软雅黑" pitchFamily="34" charset="-122"/>
                <a:ea typeface="微软雅黑" pitchFamily="34" charset="-122"/>
              </a:rPr>
              <a:t>Everytime</a:t>
            </a:r>
            <a:endParaRPr lang="zh-CN" altLang="en-US" sz="2400" b="1" dirty="0">
              <a:latin typeface="微软雅黑" pitchFamily="34" charset="-122"/>
              <a:ea typeface="微软雅黑" pitchFamily="34" charset="-122"/>
            </a:endParaRPr>
          </a:p>
        </p:txBody>
      </p:sp>
      <p:sp>
        <p:nvSpPr>
          <p:cNvPr id="18" name="对角圆角矩形 17"/>
          <p:cNvSpPr/>
          <p:nvPr/>
        </p:nvSpPr>
        <p:spPr>
          <a:xfrm>
            <a:off x="3513417" y="1818963"/>
            <a:ext cx="1987277" cy="3062739"/>
          </a:xfrm>
          <a:prstGeom prst="round2DiagRect">
            <a:avLst>
              <a:gd name="adj1" fmla="val 0"/>
              <a:gd name="adj2" fmla="val 19769"/>
            </a:avLst>
          </a:prstGeom>
          <a:solidFill>
            <a:srgbClr val="0071A0"/>
          </a:solidFill>
          <a:ln>
            <a:noFill/>
          </a:ln>
          <a:effectLst>
            <a:outerShdw blurRad="40000" dist="23000" dir="5400000" rotWithShape="0">
              <a:srgbClr val="000000">
                <a:alpha val="35000"/>
              </a:srgbClr>
            </a:outerShdw>
          </a:effectLst>
        </p:spPr>
        <p:txBody>
          <a:bodyPr lIns="0" rIns="0"/>
          <a:lstStyle/>
          <a:p>
            <a:pPr algn="ctr">
              <a:lnSpc>
                <a:spcPct val="85000"/>
              </a:lnSpc>
            </a:pPr>
            <a:endParaRPr lang="zh-CN" altLang="en-US" sz="1400" kern="0">
              <a:solidFill>
                <a:prstClr val="white"/>
              </a:solidFill>
              <a:latin typeface="Arial" panose="020B0604020202020204" pitchFamily="34" charset="0"/>
              <a:ea typeface="宋体" panose="02010600030101010101" pitchFamily="2" charset="-122"/>
            </a:endParaRPr>
          </a:p>
        </p:txBody>
      </p:sp>
      <p:sp>
        <p:nvSpPr>
          <p:cNvPr id="20" name="对角圆角矩形 19"/>
          <p:cNvSpPr/>
          <p:nvPr/>
        </p:nvSpPr>
        <p:spPr>
          <a:xfrm>
            <a:off x="6228061" y="1818963"/>
            <a:ext cx="1987277" cy="3062739"/>
          </a:xfrm>
          <a:prstGeom prst="round2DiagRect">
            <a:avLst>
              <a:gd name="adj1" fmla="val 0"/>
              <a:gd name="adj2" fmla="val 19769"/>
            </a:avLst>
          </a:prstGeom>
          <a:solidFill>
            <a:srgbClr val="0071A0"/>
          </a:solidFill>
          <a:ln>
            <a:noFill/>
          </a:ln>
          <a:effectLst>
            <a:outerShdw blurRad="40000" dist="23000" dir="5400000" rotWithShape="0">
              <a:srgbClr val="000000">
                <a:alpha val="35000"/>
              </a:srgbClr>
            </a:outerShdw>
          </a:effectLst>
        </p:spPr>
        <p:txBody>
          <a:bodyPr lIns="0" rIns="0"/>
          <a:lstStyle/>
          <a:p>
            <a:pPr algn="ctr">
              <a:lnSpc>
                <a:spcPct val="85000"/>
              </a:lnSpc>
            </a:pPr>
            <a:endParaRPr lang="zh-CN" altLang="en-US" sz="1400" kern="0">
              <a:solidFill>
                <a:prstClr val="white"/>
              </a:solidFill>
              <a:latin typeface="Arial" panose="020B0604020202020204" pitchFamily="34" charset="0"/>
              <a:ea typeface="宋体" panose="02010600030101010101" pitchFamily="2" charset="-122"/>
            </a:endParaRPr>
          </a:p>
        </p:txBody>
      </p:sp>
      <p:pic>
        <p:nvPicPr>
          <p:cNvPr id="337923" name="Picture 3"/>
          <p:cNvPicPr>
            <a:picLocks noChangeAspect="1" noChangeArrowheads="1"/>
          </p:cNvPicPr>
          <p:nvPr/>
        </p:nvPicPr>
        <p:blipFill>
          <a:blip r:embed="rId2"/>
          <a:srcRect/>
          <a:stretch>
            <a:fillRect/>
          </a:stretch>
        </p:blipFill>
        <p:spPr bwMode="auto">
          <a:xfrm>
            <a:off x="3571868" y="2033277"/>
            <a:ext cx="1785950" cy="1714512"/>
          </a:xfrm>
          <a:prstGeom prst="rect">
            <a:avLst/>
          </a:prstGeom>
          <a:ln>
            <a:noFill/>
          </a:ln>
          <a:effectLst>
            <a:softEdge rad="112500"/>
          </a:effectLst>
        </p:spPr>
      </p:pic>
      <p:pic>
        <p:nvPicPr>
          <p:cNvPr id="337924" name="Picture 4"/>
          <p:cNvPicPr>
            <a:picLocks noChangeAspect="1" noChangeArrowheads="1"/>
          </p:cNvPicPr>
          <p:nvPr/>
        </p:nvPicPr>
        <p:blipFill>
          <a:blip r:embed="rId3"/>
          <a:srcRect/>
          <a:stretch>
            <a:fillRect/>
          </a:stretch>
        </p:blipFill>
        <p:spPr bwMode="auto">
          <a:xfrm>
            <a:off x="6286512" y="2033277"/>
            <a:ext cx="1813491" cy="1643074"/>
          </a:xfrm>
          <a:prstGeom prst="rect">
            <a:avLst/>
          </a:prstGeom>
          <a:ln>
            <a:noFill/>
          </a:ln>
          <a:effectLst>
            <a:softEdge rad="112500"/>
          </a:effectLst>
        </p:spPr>
      </p:pic>
      <p:sp>
        <p:nvSpPr>
          <p:cNvPr id="22" name="TextBox 21"/>
          <p:cNvSpPr txBox="1"/>
          <p:nvPr/>
        </p:nvSpPr>
        <p:spPr>
          <a:xfrm>
            <a:off x="1000100" y="4062059"/>
            <a:ext cx="2000264" cy="400110"/>
          </a:xfrm>
          <a:prstGeom prst="rect">
            <a:avLst/>
          </a:prstGeom>
          <a:noFill/>
        </p:spPr>
        <p:txBody>
          <a:bodyPr wrap="square" rtlCol="0">
            <a:spAutoFit/>
          </a:bodyPr>
          <a:lstStyle/>
          <a:p>
            <a:r>
              <a:rPr lang="zh-CN" altLang="en-US" sz="2000" b="1" dirty="0" smtClean="0">
                <a:solidFill>
                  <a:schemeClr val="bg1"/>
                </a:solidFill>
                <a:latin typeface="微软雅黑" pitchFamily="34" charset="-122"/>
                <a:ea typeface="微软雅黑" pitchFamily="34" charset="-122"/>
              </a:rPr>
              <a:t>服务每一个人</a:t>
            </a:r>
            <a:endParaRPr lang="zh-CN" altLang="en-US" sz="2000" b="1" dirty="0">
              <a:solidFill>
                <a:schemeClr val="bg1"/>
              </a:solidFill>
              <a:latin typeface="微软雅黑" pitchFamily="34" charset="-122"/>
              <a:ea typeface="微软雅黑" pitchFamily="34" charset="-122"/>
            </a:endParaRPr>
          </a:p>
        </p:txBody>
      </p:sp>
      <p:sp>
        <p:nvSpPr>
          <p:cNvPr id="23" name="TextBox 22"/>
          <p:cNvSpPr txBox="1"/>
          <p:nvPr/>
        </p:nvSpPr>
        <p:spPr>
          <a:xfrm>
            <a:off x="3643306" y="4062059"/>
            <a:ext cx="2000264" cy="400110"/>
          </a:xfrm>
          <a:prstGeom prst="rect">
            <a:avLst/>
          </a:prstGeom>
          <a:noFill/>
        </p:spPr>
        <p:txBody>
          <a:bodyPr wrap="square" rtlCol="0">
            <a:spAutoFit/>
          </a:bodyPr>
          <a:lstStyle/>
          <a:p>
            <a:r>
              <a:rPr lang="zh-CN" altLang="en-US" sz="2000" b="1" dirty="0" smtClean="0">
                <a:solidFill>
                  <a:schemeClr val="bg1"/>
                </a:solidFill>
                <a:latin typeface="微软雅黑" pitchFamily="34" charset="-122"/>
                <a:ea typeface="微软雅黑" pitchFamily="34" charset="-122"/>
              </a:rPr>
              <a:t>服务无处不在</a:t>
            </a:r>
            <a:endParaRPr lang="zh-CN" altLang="en-US" sz="2000" b="1" dirty="0">
              <a:solidFill>
                <a:schemeClr val="bg1"/>
              </a:solidFill>
              <a:latin typeface="微软雅黑" pitchFamily="34" charset="-122"/>
              <a:ea typeface="微软雅黑" pitchFamily="34" charset="-122"/>
            </a:endParaRPr>
          </a:p>
        </p:txBody>
      </p:sp>
      <p:sp>
        <p:nvSpPr>
          <p:cNvPr id="24" name="TextBox 23"/>
          <p:cNvSpPr txBox="1"/>
          <p:nvPr/>
        </p:nvSpPr>
        <p:spPr>
          <a:xfrm>
            <a:off x="6357950" y="4062059"/>
            <a:ext cx="2000264" cy="400110"/>
          </a:xfrm>
          <a:prstGeom prst="rect">
            <a:avLst/>
          </a:prstGeom>
          <a:noFill/>
        </p:spPr>
        <p:txBody>
          <a:bodyPr wrap="square" rtlCol="0">
            <a:spAutoFit/>
          </a:bodyPr>
          <a:lstStyle/>
          <a:p>
            <a:r>
              <a:rPr lang="zh-CN" altLang="en-US" sz="2000" b="1" dirty="0" smtClean="0">
                <a:solidFill>
                  <a:schemeClr val="bg1"/>
                </a:solidFill>
                <a:latin typeface="微软雅黑" pitchFamily="34" charset="-122"/>
                <a:ea typeface="微软雅黑" pitchFamily="34" charset="-122"/>
              </a:rPr>
              <a:t>服务随时随刻</a:t>
            </a:r>
            <a:endParaRPr lang="zh-CN" altLang="en-US" sz="2000" b="1" dirty="0">
              <a:solidFill>
                <a:schemeClr val="bg1"/>
              </a:solidFill>
              <a:latin typeface="微软雅黑" pitchFamily="34" charset="-122"/>
              <a:ea typeface="微软雅黑" pitchFamily="34" charset="-122"/>
            </a:endParaRPr>
          </a:p>
        </p:txBody>
      </p:sp>
      <p:sp>
        <p:nvSpPr>
          <p:cNvPr id="25" name="TextBox 24"/>
          <p:cNvSpPr txBox="1"/>
          <p:nvPr/>
        </p:nvSpPr>
        <p:spPr>
          <a:xfrm>
            <a:off x="642910" y="5347943"/>
            <a:ext cx="8715436" cy="400110"/>
          </a:xfrm>
          <a:prstGeom prst="rect">
            <a:avLst/>
          </a:prstGeom>
          <a:noFill/>
        </p:spPr>
        <p:txBody>
          <a:bodyPr wrap="square" rtlCol="0">
            <a:spAutoFit/>
          </a:bodyPr>
          <a:lstStyle/>
          <a:p>
            <a:r>
              <a:rPr lang="zh-CN" altLang="en-US" sz="2000" b="1" dirty="0" smtClean="0">
                <a:solidFill>
                  <a:srgbClr val="FF0000"/>
                </a:solidFill>
                <a:latin typeface="微软雅黑" pitchFamily="34" charset="-122"/>
                <a:ea typeface="微软雅黑" pitchFamily="34" charset="-122"/>
              </a:rPr>
              <a:t>智慧校园最终形态</a:t>
            </a:r>
            <a:r>
              <a:rPr lang="en-US" altLang="zh-CN" sz="2000" b="1" dirty="0" smtClean="0">
                <a:solidFill>
                  <a:srgbClr val="FF0000"/>
                </a:solidFill>
                <a:latin typeface="微软雅黑" pitchFamily="34" charset="-122"/>
                <a:ea typeface="微软雅黑" pitchFamily="34" charset="-122"/>
              </a:rPr>
              <a:t>——</a:t>
            </a:r>
            <a:r>
              <a:rPr lang="zh-CN" altLang="en-US" sz="2000" b="1" dirty="0" smtClean="0">
                <a:solidFill>
                  <a:srgbClr val="FF0000"/>
                </a:solidFill>
                <a:latin typeface="微软雅黑" pitchFamily="34" charset="-122"/>
                <a:ea typeface="微软雅黑" pitchFamily="34" charset="-122"/>
              </a:rPr>
              <a:t>随时随地为校园内的每一个人提供信息化服务！</a:t>
            </a:r>
            <a:endParaRPr lang="zh-CN" altLang="en-US" sz="2000" b="1" dirty="0" smtClean="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a:t>智慧校园建设的特征</a:t>
            </a:r>
            <a:endParaRPr lang="en-US" altLang="zh-CN" sz="2800"/>
          </a:p>
        </p:txBody>
      </p:sp>
      <p:grpSp>
        <p:nvGrpSpPr>
          <p:cNvPr id="9219" name="Group 41"/>
          <p:cNvGrpSpPr/>
          <p:nvPr/>
        </p:nvGrpSpPr>
        <p:grpSpPr>
          <a:xfrm>
            <a:off x="5661025" y="2493963"/>
            <a:ext cx="2322513" cy="935037"/>
            <a:chOff x="0" y="0"/>
            <a:chExt cx="1452" cy="635"/>
          </a:xfrm>
        </p:grpSpPr>
        <p:sp>
          <p:nvSpPr>
            <p:cNvPr id="9220" name="Oval 128"/>
            <p:cNvSpPr/>
            <p:nvPr/>
          </p:nvSpPr>
          <p:spPr>
            <a:xfrm>
              <a:off x="0" y="138"/>
              <a:ext cx="1452" cy="497"/>
            </a:xfrm>
            <a:prstGeom prst="ellipse">
              <a:avLst/>
            </a:prstGeom>
            <a:gradFill rotWithShape="0">
              <a:gsLst>
                <a:gs pos="0">
                  <a:srgbClr val="336699"/>
                </a:gs>
                <a:gs pos="100000">
                  <a:schemeClr val="bg1"/>
                </a:gs>
              </a:gsLst>
              <a:path path="shape">
                <a:fillToRect l="50000" t="50000" r="50000" b="50000"/>
              </a:path>
              <a:tileRect/>
            </a:gradFill>
            <a:ln w="9525">
              <a:noFill/>
            </a:ln>
          </p:spPr>
          <p:txBody>
            <a:bodyPr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21" name="Freeform 129"/>
            <p:cNvSpPr/>
            <p:nvPr/>
          </p:nvSpPr>
          <p:spPr>
            <a:xfrm>
              <a:off x="271" y="0"/>
              <a:ext cx="1134" cy="408"/>
            </a:xfrm>
            <a:custGeom>
              <a:avLst/>
              <a:gdLst/>
              <a:ahLst/>
              <a:cxnLst>
                <a:cxn ang="0">
                  <a:pos x="562" y="22"/>
                </a:cxn>
                <a:cxn ang="0">
                  <a:pos x="622" y="10"/>
                </a:cxn>
                <a:cxn ang="0">
                  <a:pos x="693" y="2"/>
                </a:cxn>
                <a:cxn ang="0">
                  <a:pos x="839" y="5"/>
                </a:cxn>
                <a:cxn ang="0">
                  <a:pos x="952" y="31"/>
                </a:cxn>
                <a:cxn ang="0">
                  <a:pos x="1002" y="71"/>
                </a:cxn>
                <a:cxn ang="0">
                  <a:pos x="1004" y="82"/>
                </a:cxn>
                <a:cxn ang="0">
                  <a:pos x="1014" y="86"/>
                </a:cxn>
                <a:cxn ang="0">
                  <a:pos x="1041" y="88"/>
                </a:cxn>
                <a:cxn ang="0">
                  <a:pos x="1103" y="107"/>
                </a:cxn>
                <a:cxn ang="0">
                  <a:pos x="1133" y="141"/>
                </a:cxn>
                <a:cxn ang="0">
                  <a:pos x="1124" y="179"/>
                </a:cxn>
                <a:cxn ang="0">
                  <a:pos x="1094" y="205"/>
                </a:cxn>
                <a:cxn ang="0">
                  <a:pos x="1050" y="224"/>
                </a:cxn>
                <a:cxn ang="0">
                  <a:pos x="1030" y="238"/>
                </a:cxn>
                <a:cxn ang="0">
                  <a:pos x="1056" y="259"/>
                </a:cxn>
                <a:cxn ang="0">
                  <a:pos x="1064" y="282"/>
                </a:cxn>
                <a:cxn ang="0">
                  <a:pos x="1046" y="313"/>
                </a:cxn>
                <a:cxn ang="0">
                  <a:pos x="989" y="341"/>
                </a:cxn>
                <a:cxn ang="0">
                  <a:pos x="908" y="354"/>
                </a:cxn>
                <a:cxn ang="0">
                  <a:pos x="858" y="352"/>
                </a:cxn>
                <a:cxn ang="0">
                  <a:pos x="839" y="349"/>
                </a:cxn>
                <a:cxn ang="0">
                  <a:pos x="822" y="346"/>
                </a:cxn>
                <a:cxn ang="0">
                  <a:pos x="818" y="353"/>
                </a:cxn>
                <a:cxn ang="0">
                  <a:pos x="811" y="369"/>
                </a:cxn>
                <a:cxn ang="0">
                  <a:pos x="774" y="394"/>
                </a:cxn>
                <a:cxn ang="0">
                  <a:pos x="716" y="407"/>
                </a:cxn>
                <a:cxn ang="0">
                  <a:pos x="656" y="406"/>
                </a:cxn>
                <a:cxn ang="0">
                  <a:pos x="621" y="399"/>
                </a:cxn>
                <a:cxn ang="0">
                  <a:pos x="594" y="388"/>
                </a:cxn>
                <a:cxn ang="0">
                  <a:pos x="563" y="384"/>
                </a:cxn>
                <a:cxn ang="0">
                  <a:pos x="507" y="394"/>
                </a:cxn>
                <a:cxn ang="0">
                  <a:pos x="442" y="399"/>
                </a:cxn>
                <a:cxn ang="0">
                  <a:pos x="351" y="396"/>
                </a:cxn>
                <a:cxn ang="0">
                  <a:pos x="258" y="374"/>
                </a:cxn>
                <a:cxn ang="0">
                  <a:pos x="210" y="341"/>
                </a:cxn>
                <a:cxn ang="0">
                  <a:pos x="209" y="322"/>
                </a:cxn>
                <a:cxn ang="0">
                  <a:pos x="186" y="325"/>
                </a:cxn>
                <a:cxn ang="0">
                  <a:pos x="156" y="327"/>
                </a:cxn>
                <a:cxn ang="0">
                  <a:pos x="124" y="326"/>
                </a:cxn>
                <a:cxn ang="0">
                  <a:pos x="55" y="312"/>
                </a:cxn>
                <a:cxn ang="0">
                  <a:pos x="9" y="283"/>
                </a:cxn>
                <a:cxn ang="0">
                  <a:pos x="3" y="247"/>
                </a:cxn>
                <a:cxn ang="0">
                  <a:pos x="26" y="221"/>
                </a:cxn>
                <a:cxn ang="0">
                  <a:pos x="68" y="202"/>
                </a:cxn>
                <a:cxn ang="0">
                  <a:pos x="115" y="190"/>
                </a:cxn>
                <a:cxn ang="0">
                  <a:pos x="97" y="172"/>
                </a:cxn>
                <a:cxn ang="0">
                  <a:pos x="90" y="153"/>
                </a:cxn>
                <a:cxn ang="0">
                  <a:pos x="97" y="128"/>
                </a:cxn>
                <a:cxn ang="0">
                  <a:pos x="146" y="92"/>
                </a:cxn>
                <a:cxn ang="0">
                  <a:pos x="226" y="73"/>
                </a:cxn>
                <a:cxn ang="0">
                  <a:pos x="299" y="72"/>
                </a:cxn>
                <a:cxn ang="0">
                  <a:pos x="315" y="73"/>
                </a:cxn>
                <a:cxn ang="0">
                  <a:pos x="330" y="76"/>
                </a:cxn>
                <a:cxn ang="0">
                  <a:pos x="339" y="77"/>
                </a:cxn>
                <a:cxn ang="0">
                  <a:pos x="355" y="57"/>
                </a:cxn>
                <a:cxn ang="0">
                  <a:pos x="397" y="35"/>
                </a:cxn>
                <a:cxn ang="0">
                  <a:pos x="454" y="26"/>
                </a:cxn>
                <a:cxn ang="0">
                  <a:pos x="483" y="28"/>
                </a:cxn>
                <a:cxn ang="0">
                  <a:pos x="500" y="32"/>
                </a:cxn>
                <a:cxn ang="0">
                  <a:pos x="514" y="37"/>
                </a:cxn>
              </a:cxnLst>
              <a:rect l="0" t="0" r="0" b="0"/>
              <a:pathLst>
                <a:path w="16320" h="11943">
                  <a:moveTo>
                    <a:pt x="7438" y="1101"/>
                  </a:moveTo>
                  <a:lnTo>
                    <a:pt x="7496" y="1053"/>
                  </a:lnTo>
                  <a:lnTo>
                    <a:pt x="7554" y="1006"/>
                  </a:lnTo>
                  <a:lnTo>
                    <a:pt x="7615" y="960"/>
                  </a:lnTo>
                  <a:lnTo>
                    <a:pt x="7678" y="914"/>
                  </a:lnTo>
                  <a:lnTo>
                    <a:pt x="7741" y="869"/>
                  </a:lnTo>
                  <a:lnTo>
                    <a:pt x="7806" y="825"/>
                  </a:lnTo>
                  <a:lnTo>
                    <a:pt x="7873" y="782"/>
                  </a:lnTo>
                  <a:lnTo>
                    <a:pt x="7942" y="740"/>
                  </a:lnTo>
                  <a:lnTo>
                    <a:pt x="8011" y="698"/>
                  </a:lnTo>
                  <a:lnTo>
                    <a:pt x="8082" y="658"/>
                  </a:lnTo>
                  <a:lnTo>
                    <a:pt x="8156" y="618"/>
                  </a:lnTo>
                  <a:lnTo>
                    <a:pt x="8229" y="580"/>
                  </a:lnTo>
                  <a:lnTo>
                    <a:pt x="8305" y="542"/>
                  </a:lnTo>
                  <a:lnTo>
                    <a:pt x="8382" y="506"/>
                  </a:lnTo>
                  <a:lnTo>
                    <a:pt x="8461" y="470"/>
                  </a:lnTo>
                  <a:lnTo>
                    <a:pt x="8540" y="436"/>
                  </a:lnTo>
                  <a:lnTo>
                    <a:pt x="8621" y="403"/>
                  </a:lnTo>
                  <a:lnTo>
                    <a:pt x="8704" y="371"/>
                  </a:lnTo>
                  <a:lnTo>
                    <a:pt x="8786" y="340"/>
                  </a:lnTo>
                  <a:lnTo>
                    <a:pt x="8871" y="310"/>
                  </a:lnTo>
                  <a:lnTo>
                    <a:pt x="8958" y="282"/>
                  </a:lnTo>
                  <a:lnTo>
                    <a:pt x="9044" y="255"/>
                  </a:lnTo>
                  <a:lnTo>
                    <a:pt x="9132" y="228"/>
                  </a:lnTo>
                  <a:lnTo>
                    <a:pt x="9222" y="204"/>
                  </a:lnTo>
                  <a:lnTo>
                    <a:pt x="9313" y="180"/>
                  </a:lnTo>
                  <a:lnTo>
                    <a:pt x="9403" y="158"/>
                  </a:lnTo>
                  <a:lnTo>
                    <a:pt x="9496" y="137"/>
                  </a:lnTo>
                  <a:lnTo>
                    <a:pt x="9590" y="118"/>
                  </a:lnTo>
                  <a:lnTo>
                    <a:pt x="9685" y="99"/>
                  </a:lnTo>
                  <a:lnTo>
                    <a:pt x="9780" y="83"/>
                  </a:lnTo>
                  <a:lnTo>
                    <a:pt x="9877" y="68"/>
                  </a:lnTo>
                  <a:lnTo>
                    <a:pt x="9975" y="54"/>
                  </a:lnTo>
                  <a:lnTo>
                    <a:pt x="10176" y="31"/>
                  </a:lnTo>
                  <a:lnTo>
                    <a:pt x="10375" y="13"/>
                  </a:lnTo>
                  <a:lnTo>
                    <a:pt x="10574" y="4"/>
                  </a:lnTo>
                  <a:lnTo>
                    <a:pt x="10771" y="0"/>
                  </a:lnTo>
                  <a:lnTo>
                    <a:pt x="10967" y="3"/>
                  </a:lnTo>
                  <a:lnTo>
                    <a:pt x="11160" y="12"/>
                  </a:lnTo>
                  <a:lnTo>
                    <a:pt x="11351" y="27"/>
                  </a:lnTo>
                  <a:lnTo>
                    <a:pt x="11538" y="48"/>
                  </a:lnTo>
                  <a:lnTo>
                    <a:pt x="11723" y="76"/>
                  </a:lnTo>
                  <a:lnTo>
                    <a:pt x="11903" y="109"/>
                  </a:lnTo>
                  <a:lnTo>
                    <a:pt x="12081" y="148"/>
                  </a:lnTo>
                  <a:lnTo>
                    <a:pt x="12254" y="192"/>
                  </a:lnTo>
                  <a:lnTo>
                    <a:pt x="12424" y="241"/>
                  </a:lnTo>
                  <a:lnTo>
                    <a:pt x="12588" y="296"/>
                  </a:lnTo>
                  <a:lnTo>
                    <a:pt x="12747" y="356"/>
                  </a:lnTo>
                  <a:lnTo>
                    <a:pt x="12902" y="421"/>
                  </a:lnTo>
                  <a:lnTo>
                    <a:pt x="13051" y="492"/>
                  </a:lnTo>
                  <a:lnTo>
                    <a:pt x="13194" y="566"/>
                  </a:lnTo>
                  <a:lnTo>
                    <a:pt x="13330" y="645"/>
                  </a:lnTo>
                  <a:lnTo>
                    <a:pt x="13461" y="729"/>
                  </a:lnTo>
                  <a:lnTo>
                    <a:pt x="13584" y="818"/>
                  </a:lnTo>
                  <a:lnTo>
                    <a:pt x="13702" y="911"/>
                  </a:lnTo>
                  <a:lnTo>
                    <a:pt x="13811" y="1008"/>
                  </a:lnTo>
                  <a:lnTo>
                    <a:pt x="13913" y="1108"/>
                  </a:lnTo>
                  <a:lnTo>
                    <a:pt x="14008" y="1214"/>
                  </a:lnTo>
                  <a:lnTo>
                    <a:pt x="14093" y="1322"/>
                  </a:lnTo>
                  <a:lnTo>
                    <a:pt x="14171" y="1434"/>
                  </a:lnTo>
                  <a:lnTo>
                    <a:pt x="14239" y="1550"/>
                  </a:lnTo>
                  <a:lnTo>
                    <a:pt x="14299" y="1669"/>
                  </a:lnTo>
                  <a:lnTo>
                    <a:pt x="14349" y="1791"/>
                  </a:lnTo>
                  <a:lnTo>
                    <a:pt x="14390" y="1916"/>
                  </a:lnTo>
                  <a:lnTo>
                    <a:pt x="14421" y="2044"/>
                  </a:lnTo>
                  <a:lnTo>
                    <a:pt x="14427" y="2073"/>
                  </a:lnTo>
                  <a:lnTo>
                    <a:pt x="14431" y="2102"/>
                  </a:lnTo>
                  <a:lnTo>
                    <a:pt x="14436" y="2131"/>
                  </a:lnTo>
                  <a:lnTo>
                    <a:pt x="14440" y="2159"/>
                  </a:lnTo>
                  <a:lnTo>
                    <a:pt x="14443" y="2188"/>
                  </a:lnTo>
                  <a:lnTo>
                    <a:pt x="14446" y="2217"/>
                  </a:lnTo>
                  <a:lnTo>
                    <a:pt x="14448" y="2245"/>
                  </a:lnTo>
                  <a:lnTo>
                    <a:pt x="14450" y="2274"/>
                  </a:lnTo>
                  <a:lnTo>
                    <a:pt x="14451" y="2303"/>
                  </a:lnTo>
                  <a:lnTo>
                    <a:pt x="14452" y="2331"/>
                  </a:lnTo>
                  <a:lnTo>
                    <a:pt x="14452" y="2360"/>
                  </a:lnTo>
                  <a:lnTo>
                    <a:pt x="14452" y="2388"/>
                  </a:lnTo>
                  <a:lnTo>
                    <a:pt x="14451" y="2417"/>
                  </a:lnTo>
                  <a:lnTo>
                    <a:pt x="14450" y="2445"/>
                  </a:lnTo>
                  <a:lnTo>
                    <a:pt x="14448" y="2474"/>
                  </a:lnTo>
                  <a:lnTo>
                    <a:pt x="14446" y="2502"/>
                  </a:lnTo>
                  <a:lnTo>
                    <a:pt x="14467" y="2502"/>
                  </a:lnTo>
                  <a:lnTo>
                    <a:pt x="14488" y="2501"/>
                  </a:lnTo>
                  <a:lnTo>
                    <a:pt x="14510" y="2501"/>
                  </a:lnTo>
                  <a:lnTo>
                    <a:pt x="14530" y="2501"/>
                  </a:lnTo>
                  <a:lnTo>
                    <a:pt x="14551" y="2502"/>
                  </a:lnTo>
                  <a:lnTo>
                    <a:pt x="14573" y="2502"/>
                  </a:lnTo>
                  <a:lnTo>
                    <a:pt x="14594" y="2503"/>
                  </a:lnTo>
                  <a:lnTo>
                    <a:pt x="14615" y="2504"/>
                  </a:lnTo>
                  <a:lnTo>
                    <a:pt x="14636" y="2505"/>
                  </a:lnTo>
                  <a:lnTo>
                    <a:pt x="14657" y="2507"/>
                  </a:lnTo>
                  <a:lnTo>
                    <a:pt x="14679" y="2508"/>
                  </a:lnTo>
                  <a:lnTo>
                    <a:pt x="14699" y="2510"/>
                  </a:lnTo>
                  <a:lnTo>
                    <a:pt x="14721" y="2512"/>
                  </a:lnTo>
                  <a:lnTo>
                    <a:pt x="14742" y="2515"/>
                  </a:lnTo>
                  <a:lnTo>
                    <a:pt x="14762" y="2517"/>
                  </a:lnTo>
                  <a:lnTo>
                    <a:pt x="14784" y="2520"/>
                  </a:lnTo>
                  <a:lnTo>
                    <a:pt x="14886" y="2538"/>
                  </a:lnTo>
                  <a:lnTo>
                    <a:pt x="14986" y="2562"/>
                  </a:lnTo>
                  <a:lnTo>
                    <a:pt x="15083" y="2591"/>
                  </a:lnTo>
                  <a:lnTo>
                    <a:pt x="15178" y="2624"/>
                  </a:lnTo>
                  <a:lnTo>
                    <a:pt x="15268" y="2663"/>
                  </a:lnTo>
                  <a:lnTo>
                    <a:pt x="15356" y="2706"/>
                  </a:lnTo>
                  <a:lnTo>
                    <a:pt x="15441" y="2755"/>
                  </a:lnTo>
                  <a:lnTo>
                    <a:pt x="15522" y="2808"/>
                  </a:lnTo>
                  <a:lnTo>
                    <a:pt x="15601" y="2865"/>
                  </a:lnTo>
                  <a:lnTo>
                    <a:pt x="15675" y="2927"/>
                  </a:lnTo>
                  <a:lnTo>
                    <a:pt x="15747" y="2991"/>
                  </a:lnTo>
                  <a:lnTo>
                    <a:pt x="15814" y="3061"/>
                  </a:lnTo>
                  <a:lnTo>
                    <a:pt x="15877" y="3134"/>
                  </a:lnTo>
                  <a:lnTo>
                    <a:pt x="15938" y="3210"/>
                  </a:lnTo>
                  <a:lnTo>
                    <a:pt x="15994" y="3290"/>
                  </a:lnTo>
                  <a:lnTo>
                    <a:pt x="16045" y="3373"/>
                  </a:lnTo>
                  <a:lnTo>
                    <a:pt x="16093" y="3459"/>
                  </a:lnTo>
                  <a:lnTo>
                    <a:pt x="16136" y="3548"/>
                  </a:lnTo>
                  <a:lnTo>
                    <a:pt x="16175" y="3641"/>
                  </a:lnTo>
                  <a:lnTo>
                    <a:pt x="16210" y="3735"/>
                  </a:lnTo>
                  <a:lnTo>
                    <a:pt x="16239" y="3831"/>
                  </a:lnTo>
                  <a:lnTo>
                    <a:pt x="16265" y="3931"/>
                  </a:lnTo>
                  <a:lnTo>
                    <a:pt x="16286" y="4031"/>
                  </a:lnTo>
                  <a:lnTo>
                    <a:pt x="16302" y="4134"/>
                  </a:lnTo>
                  <a:lnTo>
                    <a:pt x="16313" y="4239"/>
                  </a:lnTo>
                  <a:lnTo>
                    <a:pt x="16319" y="4345"/>
                  </a:lnTo>
                  <a:lnTo>
                    <a:pt x="16320" y="4453"/>
                  </a:lnTo>
                  <a:lnTo>
                    <a:pt x="16316" y="4562"/>
                  </a:lnTo>
                  <a:lnTo>
                    <a:pt x="16307" y="4672"/>
                  </a:lnTo>
                  <a:lnTo>
                    <a:pt x="16291" y="4783"/>
                  </a:lnTo>
                  <a:lnTo>
                    <a:pt x="16271" y="4895"/>
                  </a:lnTo>
                  <a:lnTo>
                    <a:pt x="16246" y="5007"/>
                  </a:lnTo>
                  <a:lnTo>
                    <a:pt x="16224" y="5087"/>
                  </a:lnTo>
                  <a:lnTo>
                    <a:pt x="16200" y="5165"/>
                  </a:lnTo>
                  <a:lnTo>
                    <a:pt x="16173" y="5243"/>
                  </a:lnTo>
                  <a:lnTo>
                    <a:pt x="16145" y="5319"/>
                  </a:lnTo>
                  <a:lnTo>
                    <a:pt x="16113" y="5394"/>
                  </a:lnTo>
                  <a:lnTo>
                    <a:pt x="16080" y="5468"/>
                  </a:lnTo>
                  <a:lnTo>
                    <a:pt x="16045" y="5540"/>
                  </a:lnTo>
                  <a:lnTo>
                    <a:pt x="16007" y="5611"/>
                  </a:lnTo>
                  <a:lnTo>
                    <a:pt x="15967" y="5680"/>
                  </a:lnTo>
                  <a:lnTo>
                    <a:pt x="15925" y="5749"/>
                  </a:lnTo>
                  <a:lnTo>
                    <a:pt x="15882" y="5815"/>
                  </a:lnTo>
                  <a:lnTo>
                    <a:pt x="15837" y="5880"/>
                  </a:lnTo>
                  <a:lnTo>
                    <a:pt x="15790" y="5943"/>
                  </a:lnTo>
                  <a:lnTo>
                    <a:pt x="15741" y="6005"/>
                  </a:lnTo>
                  <a:lnTo>
                    <a:pt x="15690" y="6064"/>
                  </a:lnTo>
                  <a:lnTo>
                    <a:pt x="15638" y="6123"/>
                  </a:lnTo>
                  <a:lnTo>
                    <a:pt x="15584" y="6179"/>
                  </a:lnTo>
                  <a:lnTo>
                    <a:pt x="15528" y="6233"/>
                  </a:lnTo>
                  <a:lnTo>
                    <a:pt x="15472" y="6287"/>
                  </a:lnTo>
                  <a:lnTo>
                    <a:pt x="15414" y="6337"/>
                  </a:lnTo>
                  <a:lnTo>
                    <a:pt x="15354" y="6386"/>
                  </a:lnTo>
                  <a:lnTo>
                    <a:pt x="15294" y="6432"/>
                  </a:lnTo>
                  <a:lnTo>
                    <a:pt x="15232" y="6477"/>
                  </a:lnTo>
                  <a:lnTo>
                    <a:pt x="15169" y="6520"/>
                  </a:lnTo>
                  <a:lnTo>
                    <a:pt x="15105" y="6560"/>
                  </a:lnTo>
                  <a:lnTo>
                    <a:pt x="15040" y="6599"/>
                  </a:lnTo>
                  <a:lnTo>
                    <a:pt x="14975" y="6635"/>
                  </a:lnTo>
                  <a:lnTo>
                    <a:pt x="14907" y="6669"/>
                  </a:lnTo>
                  <a:lnTo>
                    <a:pt x="14840" y="6700"/>
                  </a:lnTo>
                  <a:lnTo>
                    <a:pt x="14771" y="6730"/>
                  </a:lnTo>
                  <a:lnTo>
                    <a:pt x="14702" y="6757"/>
                  </a:lnTo>
                  <a:lnTo>
                    <a:pt x="14632" y="6781"/>
                  </a:lnTo>
                  <a:lnTo>
                    <a:pt x="14682" y="6825"/>
                  </a:lnTo>
                  <a:lnTo>
                    <a:pt x="14731" y="6871"/>
                  </a:lnTo>
                  <a:lnTo>
                    <a:pt x="14778" y="6918"/>
                  </a:lnTo>
                  <a:lnTo>
                    <a:pt x="14823" y="6966"/>
                  </a:lnTo>
                  <a:lnTo>
                    <a:pt x="14867" y="7015"/>
                  </a:lnTo>
                  <a:lnTo>
                    <a:pt x="14907" y="7065"/>
                  </a:lnTo>
                  <a:lnTo>
                    <a:pt x="14947" y="7117"/>
                  </a:lnTo>
                  <a:lnTo>
                    <a:pt x="14985" y="7171"/>
                  </a:lnTo>
                  <a:lnTo>
                    <a:pt x="15022" y="7224"/>
                  </a:lnTo>
                  <a:lnTo>
                    <a:pt x="15055" y="7279"/>
                  </a:lnTo>
                  <a:lnTo>
                    <a:pt x="15088" y="7336"/>
                  </a:lnTo>
                  <a:lnTo>
                    <a:pt x="15117" y="7392"/>
                  </a:lnTo>
                  <a:lnTo>
                    <a:pt x="15146" y="7450"/>
                  </a:lnTo>
                  <a:lnTo>
                    <a:pt x="15171" y="7509"/>
                  </a:lnTo>
                  <a:lnTo>
                    <a:pt x="15196" y="7568"/>
                  </a:lnTo>
                  <a:lnTo>
                    <a:pt x="15217" y="7629"/>
                  </a:lnTo>
                  <a:lnTo>
                    <a:pt x="15237" y="7690"/>
                  </a:lnTo>
                  <a:lnTo>
                    <a:pt x="15255" y="7752"/>
                  </a:lnTo>
                  <a:lnTo>
                    <a:pt x="15270" y="7814"/>
                  </a:lnTo>
                  <a:lnTo>
                    <a:pt x="15284" y="7878"/>
                  </a:lnTo>
                  <a:lnTo>
                    <a:pt x="15294" y="7941"/>
                  </a:lnTo>
                  <a:lnTo>
                    <a:pt x="15303" y="8006"/>
                  </a:lnTo>
                  <a:lnTo>
                    <a:pt x="15309" y="8070"/>
                  </a:lnTo>
                  <a:lnTo>
                    <a:pt x="15313" y="8136"/>
                  </a:lnTo>
                  <a:lnTo>
                    <a:pt x="15314" y="8201"/>
                  </a:lnTo>
                  <a:lnTo>
                    <a:pt x="15314" y="8268"/>
                  </a:lnTo>
                  <a:lnTo>
                    <a:pt x="15311" y="8333"/>
                  </a:lnTo>
                  <a:lnTo>
                    <a:pt x="15305" y="8401"/>
                  </a:lnTo>
                  <a:lnTo>
                    <a:pt x="15297" y="8468"/>
                  </a:lnTo>
                  <a:lnTo>
                    <a:pt x="15286" y="8534"/>
                  </a:lnTo>
                  <a:lnTo>
                    <a:pt x="15272" y="8602"/>
                  </a:lnTo>
                  <a:lnTo>
                    <a:pt x="15257" y="8669"/>
                  </a:lnTo>
                  <a:lnTo>
                    <a:pt x="15228" y="8773"/>
                  </a:lnTo>
                  <a:lnTo>
                    <a:pt x="15193" y="8874"/>
                  </a:lnTo>
                  <a:lnTo>
                    <a:pt x="15153" y="8974"/>
                  </a:lnTo>
                  <a:lnTo>
                    <a:pt x="15107" y="9070"/>
                  </a:lnTo>
                  <a:lnTo>
                    <a:pt x="15057" y="9164"/>
                  </a:lnTo>
                  <a:lnTo>
                    <a:pt x="15002" y="9255"/>
                  </a:lnTo>
                  <a:lnTo>
                    <a:pt x="14942" y="9343"/>
                  </a:lnTo>
                  <a:lnTo>
                    <a:pt x="14879" y="9429"/>
                  </a:lnTo>
                  <a:lnTo>
                    <a:pt x="14810" y="9511"/>
                  </a:lnTo>
                  <a:lnTo>
                    <a:pt x="14738" y="9590"/>
                  </a:lnTo>
                  <a:lnTo>
                    <a:pt x="14661" y="9666"/>
                  </a:lnTo>
                  <a:lnTo>
                    <a:pt x="14582" y="9739"/>
                  </a:lnTo>
                  <a:lnTo>
                    <a:pt x="14499" y="9807"/>
                  </a:lnTo>
                  <a:lnTo>
                    <a:pt x="14413" y="9873"/>
                  </a:lnTo>
                  <a:lnTo>
                    <a:pt x="14323" y="9934"/>
                  </a:lnTo>
                  <a:lnTo>
                    <a:pt x="14230" y="9993"/>
                  </a:lnTo>
                  <a:lnTo>
                    <a:pt x="14135" y="10047"/>
                  </a:lnTo>
                  <a:lnTo>
                    <a:pt x="14037" y="10097"/>
                  </a:lnTo>
                  <a:lnTo>
                    <a:pt x="13936" y="10143"/>
                  </a:lnTo>
                  <a:lnTo>
                    <a:pt x="13834" y="10185"/>
                  </a:lnTo>
                  <a:lnTo>
                    <a:pt x="13729" y="10222"/>
                  </a:lnTo>
                  <a:lnTo>
                    <a:pt x="13623" y="10256"/>
                  </a:lnTo>
                  <a:lnTo>
                    <a:pt x="13514" y="10285"/>
                  </a:lnTo>
                  <a:lnTo>
                    <a:pt x="13405" y="10308"/>
                  </a:lnTo>
                  <a:lnTo>
                    <a:pt x="13294" y="10328"/>
                  </a:lnTo>
                  <a:lnTo>
                    <a:pt x="13181" y="10342"/>
                  </a:lnTo>
                  <a:lnTo>
                    <a:pt x="13068" y="10352"/>
                  </a:lnTo>
                  <a:lnTo>
                    <a:pt x="12954" y="10358"/>
                  </a:lnTo>
                  <a:lnTo>
                    <a:pt x="12839" y="10357"/>
                  </a:lnTo>
                  <a:lnTo>
                    <a:pt x="12723" y="10351"/>
                  </a:lnTo>
                  <a:lnTo>
                    <a:pt x="12608" y="10341"/>
                  </a:lnTo>
                  <a:lnTo>
                    <a:pt x="12492" y="10325"/>
                  </a:lnTo>
                  <a:lnTo>
                    <a:pt x="12466" y="10321"/>
                  </a:lnTo>
                  <a:lnTo>
                    <a:pt x="12442" y="10316"/>
                  </a:lnTo>
                  <a:lnTo>
                    <a:pt x="12416" y="10311"/>
                  </a:lnTo>
                  <a:lnTo>
                    <a:pt x="12392" y="10306"/>
                  </a:lnTo>
                  <a:lnTo>
                    <a:pt x="12366" y="10301"/>
                  </a:lnTo>
                  <a:lnTo>
                    <a:pt x="12342" y="10295"/>
                  </a:lnTo>
                  <a:lnTo>
                    <a:pt x="12318" y="10290"/>
                  </a:lnTo>
                  <a:lnTo>
                    <a:pt x="12293" y="10284"/>
                  </a:lnTo>
                  <a:lnTo>
                    <a:pt x="12269" y="10278"/>
                  </a:lnTo>
                  <a:lnTo>
                    <a:pt x="12245" y="10272"/>
                  </a:lnTo>
                  <a:lnTo>
                    <a:pt x="12221" y="10264"/>
                  </a:lnTo>
                  <a:lnTo>
                    <a:pt x="12197" y="10258"/>
                  </a:lnTo>
                  <a:lnTo>
                    <a:pt x="12174" y="10251"/>
                  </a:lnTo>
                  <a:lnTo>
                    <a:pt x="12150" y="10244"/>
                  </a:lnTo>
                  <a:lnTo>
                    <a:pt x="12127" y="10236"/>
                  </a:lnTo>
                  <a:lnTo>
                    <a:pt x="12103" y="10228"/>
                  </a:lnTo>
                  <a:lnTo>
                    <a:pt x="12080" y="10220"/>
                  </a:lnTo>
                  <a:lnTo>
                    <a:pt x="12057" y="10212"/>
                  </a:lnTo>
                  <a:lnTo>
                    <a:pt x="12034" y="10204"/>
                  </a:lnTo>
                  <a:lnTo>
                    <a:pt x="12012" y="10196"/>
                  </a:lnTo>
                  <a:lnTo>
                    <a:pt x="11989" y="10186"/>
                  </a:lnTo>
                  <a:lnTo>
                    <a:pt x="11967" y="10177"/>
                  </a:lnTo>
                  <a:lnTo>
                    <a:pt x="11944" y="10168"/>
                  </a:lnTo>
                  <a:lnTo>
                    <a:pt x="11923" y="10159"/>
                  </a:lnTo>
                  <a:lnTo>
                    <a:pt x="11900" y="10150"/>
                  </a:lnTo>
                  <a:lnTo>
                    <a:pt x="11879" y="10139"/>
                  </a:lnTo>
                  <a:lnTo>
                    <a:pt x="11858" y="10129"/>
                  </a:lnTo>
                  <a:lnTo>
                    <a:pt x="11836" y="10119"/>
                  </a:lnTo>
                  <a:lnTo>
                    <a:pt x="11815" y="10109"/>
                  </a:lnTo>
                  <a:lnTo>
                    <a:pt x="11793" y="10098"/>
                  </a:lnTo>
                  <a:lnTo>
                    <a:pt x="11773" y="10087"/>
                  </a:lnTo>
                  <a:lnTo>
                    <a:pt x="11751" y="10076"/>
                  </a:lnTo>
                  <a:lnTo>
                    <a:pt x="11757" y="10111"/>
                  </a:lnTo>
                  <a:lnTo>
                    <a:pt x="11761" y="10144"/>
                  </a:lnTo>
                  <a:lnTo>
                    <a:pt x="11764" y="10179"/>
                  </a:lnTo>
                  <a:lnTo>
                    <a:pt x="11766" y="10213"/>
                  </a:lnTo>
                  <a:lnTo>
                    <a:pt x="11768" y="10248"/>
                  </a:lnTo>
                  <a:lnTo>
                    <a:pt x="11769" y="10283"/>
                  </a:lnTo>
                  <a:lnTo>
                    <a:pt x="11768" y="10319"/>
                  </a:lnTo>
                  <a:lnTo>
                    <a:pt x="11767" y="10353"/>
                  </a:lnTo>
                  <a:lnTo>
                    <a:pt x="11765" y="10388"/>
                  </a:lnTo>
                  <a:lnTo>
                    <a:pt x="11763" y="10424"/>
                  </a:lnTo>
                  <a:lnTo>
                    <a:pt x="11759" y="10459"/>
                  </a:lnTo>
                  <a:lnTo>
                    <a:pt x="11753" y="10495"/>
                  </a:lnTo>
                  <a:lnTo>
                    <a:pt x="11748" y="10531"/>
                  </a:lnTo>
                  <a:lnTo>
                    <a:pt x="11742" y="10567"/>
                  </a:lnTo>
                  <a:lnTo>
                    <a:pt x="11734" y="10602"/>
                  </a:lnTo>
                  <a:lnTo>
                    <a:pt x="11726" y="10637"/>
                  </a:lnTo>
                  <a:lnTo>
                    <a:pt x="11705" y="10718"/>
                  </a:lnTo>
                  <a:lnTo>
                    <a:pt x="11678" y="10797"/>
                  </a:lnTo>
                  <a:lnTo>
                    <a:pt x="11647" y="10874"/>
                  </a:lnTo>
                  <a:lnTo>
                    <a:pt x="11613" y="10949"/>
                  </a:lnTo>
                  <a:lnTo>
                    <a:pt x="11574" y="11021"/>
                  </a:lnTo>
                  <a:lnTo>
                    <a:pt x="11532" y="11092"/>
                  </a:lnTo>
                  <a:lnTo>
                    <a:pt x="11486" y="11161"/>
                  </a:lnTo>
                  <a:lnTo>
                    <a:pt x="11437" y="11226"/>
                  </a:lnTo>
                  <a:lnTo>
                    <a:pt x="11385" y="11291"/>
                  </a:lnTo>
                  <a:lnTo>
                    <a:pt x="11329" y="11352"/>
                  </a:lnTo>
                  <a:lnTo>
                    <a:pt x="11271" y="11411"/>
                  </a:lnTo>
                  <a:lnTo>
                    <a:pt x="11210" y="11467"/>
                  </a:lnTo>
                  <a:lnTo>
                    <a:pt x="11146" y="11520"/>
                  </a:lnTo>
                  <a:lnTo>
                    <a:pt x="11079" y="11570"/>
                  </a:lnTo>
                  <a:lnTo>
                    <a:pt x="11010" y="11619"/>
                  </a:lnTo>
                  <a:lnTo>
                    <a:pt x="10938" y="11664"/>
                  </a:lnTo>
                  <a:lnTo>
                    <a:pt x="10865" y="11705"/>
                  </a:lnTo>
                  <a:lnTo>
                    <a:pt x="10789" y="11744"/>
                  </a:lnTo>
                  <a:lnTo>
                    <a:pt x="10711" y="11779"/>
                  </a:lnTo>
                  <a:lnTo>
                    <a:pt x="10632" y="11811"/>
                  </a:lnTo>
                  <a:lnTo>
                    <a:pt x="10551" y="11841"/>
                  </a:lnTo>
                  <a:lnTo>
                    <a:pt x="10468" y="11866"/>
                  </a:lnTo>
                  <a:lnTo>
                    <a:pt x="10385" y="11888"/>
                  </a:lnTo>
                  <a:lnTo>
                    <a:pt x="10300" y="11906"/>
                  </a:lnTo>
                  <a:lnTo>
                    <a:pt x="10214" y="11922"/>
                  </a:lnTo>
                  <a:lnTo>
                    <a:pt x="10127" y="11932"/>
                  </a:lnTo>
                  <a:lnTo>
                    <a:pt x="10039" y="11939"/>
                  </a:lnTo>
                  <a:lnTo>
                    <a:pt x="9950" y="11943"/>
                  </a:lnTo>
                  <a:lnTo>
                    <a:pt x="9861" y="11942"/>
                  </a:lnTo>
                  <a:lnTo>
                    <a:pt x="9772" y="11938"/>
                  </a:lnTo>
                  <a:lnTo>
                    <a:pt x="9682" y="11929"/>
                  </a:lnTo>
                  <a:lnTo>
                    <a:pt x="9592" y="11917"/>
                  </a:lnTo>
                  <a:lnTo>
                    <a:pt x="9540" y="11906"/>
                  </a:lnTo>
                  <a:lnTo>
                    <a:pt x="9489" y="11896"/>
                  </a:lnTo>
                  <a:lnTo>
                    <a:pt x="9439" y="11884"/>
                  </a:lnTo>
                  <a:lnTo>
                    <a:pt x="9389" y="11871"/>
                  </a:lnTo>
                  <a:lnTo>
                    <a:pt x="9340" y="11856"/>
                  </a:lnTo>
                  <a:lnTo>
                    <a:pt x="9292" y="11841"/>
                  </a:lnTo>
                  <a:lnTo>
                    <a:pt x="9245" y="11824"/>
                  </a:lnTo>
                  <a:lnTo>
                    <a:pt x="9198" y="11806"/>
                  </a:lnTo>
                  <a:lnTo>
                    <a:pt x="9152" y="11787"/>
                  </a:lnTo>
                  <a:lnTo>
                    <a:pt x="9108" y="11766"/>
                  </a:lnTo>
                  <a:lnTo>
                    <a:pt x="9064" y="11746"/>
                  </a:lnTo>
                  <a:lnTo>
                    <a:pt x="9021" y="11723"/>
                  </a:lnTo>
                  <a:lnTo>
                    <a:pt x="8978" y="11699"/>
                  </a:lnTo>
                  <a:lnTo>
                    <a:pt x="8937" y="11675"/>
                  </a:lnTo>
                  <a:lnTo>
                    <a:pt x="8896" y="11649"/>
                  </a:lnTo>
                  <a:lnTo>
                    <a:pt x="8857" y="11623"/>
                  </a:lnTo>
                  <a:lnTo>
                    <a:pt x="8819" y="11595"/>
                  </a:lnTo>
                  <a:lnTo>
                    <a:pt x="8781" y="11567"/>
                  </a:lnTo>
                  <a:lnTo>
                    <a:pt x="8744" y="11538"/>
                  </a:lnTo>
                  <a:lnTo>
                    <a:pt x="8709" y="11508"/>
                  </a:lnTo>
                  <a:lnTo>
                    <a:pt x="8674" y="11477"/>
                  </a:lnTo>
                  <a:lnTo>
                    <a:pt x="8640" y="11444"/>
                  </a:lnTo>
                  <a:lnTo>
                    <a:pt x="8608" y="11413"/>
                  </a:lnTo>
                  <a:lnTo>
                    <a:pt x="8577" y="11379"/>
                  </a:lnTo>
                  <a:lnTo>
                    <a:pt x="8547" y="11344"/>
                  </a:lnTo>
                  <a:lnTo>
                    <a:pt x="8517" y="11309"/>
                  </a:lnTo>
                  <a:lnTo>
                    <a:pt x="8489" y="11273"/>
                  </a:lnTo>
                  <a:lnTo>
                    <a:pt x="8462" y="11237"/>
                  </a:lnTo>
                  <a:lnTo>
                    <a:pt x="8436" y="11201"/>
                  </a:lnTo>
                  <a:lnTo>
                    <a:pt x="8412" y="11163"/>
                  </a:lnTo>
                  <a:lnTo>
                    <a:pt x="8388" y="11124"/>
                  </a:lnTo>
                  <a:lnTo>
                    <a:pt x="8366" y="11085"/>
                  </a:lnTo>
                  <a:lnTo>
                    <a:pt x="8304" y="11124"/>
                  </a:lnTo>
                  <a:lnTo>
                    <a:pt x="8241" y="11162"/>
                  </a:lnTo>
                  <a:lnTo>
                    <a:pt x="8175" y="11199"/>
                  </a:lnTo>
                  <a:lnTo>
                    <a:pt x="8109" y="11234"/>
                  </a:lnTo>
                  <a:lnTo>
                    <a:pt x="8041" y="11269"/>
                  </a:lnTo>
                  <a:lnTo>
                    <a:pt x="7971" y="11302"/>
                  </a:lnTo>
                  <a:lnTo>
                    <a:pt x="7901" y="11335"/>
                  </a:lnTo>
                  <a:lnTo>
                    <a:pt x="7830" y="11366"/>
                  </a:lnTo>
                  <a:lnTo>
                    <a:pt x="7756" y="11395"/>
                  </a:lnTo>
                  <a:lnTo>
                    <a:pt x="7683" y="11424"/>
                  </a:lnTo>
                  <a:lnTo>
                    <a:pt x="7607" y="11451"/>
                  </a:lnTo>
                  <a:lnTo>
                    <a:pt x="7531" y="11476"/>
                  </a:lnTo>
                  <a:lnTo>
                    <a:pt x="7453" y="11501"/>
                  </a:lnTo>
                  <a:lnTo>
                    <a:pt x="7375" y="11524"/>
                  </a:lnTo>
                  <a:lnTo>
                    <a:pt x="7295" y="11546"/>
                  </a:lnTo>
                  <a:lnTo>
                    <a:pt x="7214" y="11566"/>
                  </a:lnTo>
                  <a:lnTo>
                    <a:pt x="7133" y="11586"/>
                  </a:lnTo>
                  <a:lnTo>
                    <a:pt x="7050" y="11603"/>
                  </a:lnTo>
                  <a:lnTo>
                    <a:pt x="6968" y="11620"/>
                  </a:lnTo>
                  <a:lnTo>
                    <a:pt x="6884" y="11634"/>
                  </a:lnTo>
                  <a:lnTo>
                    <a:pt x="6799" y="11647"/>
                  </a:lnTo>
                  <a:lnTo>
                    <a:pt x="6714" y="11659"/>
                  </a:lnTo>
                  <a:lnTo>
                    <a:pt x="6628" y="11669"/>
                  </a:lnTo>
                  <a:lnTo>
                    <a:pt x="6541" y="11678"/>
                  </a:lnTo>
                  <a:lnTo>
                    <a:pt x="6454" y="11684"/>
                  </a:lnTo>
                  <a:lnTo>
                    <a:pt x="6366" y="11690"/>
                  </a:lnTo>
                  <a:lnTo>
                    <a:pt x="6277" y="11694"/>
                  </a:lnTo>
                  <a:lnTo>
                    <a:pt x="6188" y="11696"/>
                  </a:lnTo>
                  <a:lnTo>
                    <a:pt x="6099" y="11696"/>
                  </a:lnTo>
                  <a:lnTo>
                    <a:pt x="6009" y="11695"/>
                  </a:lnTo>
                  <a:lnTo>
                    <a:pt x="5919" y="11693"/>
                  </a:lnTo>
                  <a:lnTo>
                    <a:pt x="5828" y="11688"/>
                  </a:lnTo>
                  <a:lnTo>
                    <a:pt x="5668" y="11677"/>
                  </a:lnTo>
                  <a:lnTo>
                    <a:pt x="5510" y="11660"/>
                  </a:lnTo>
                  <a:lnTo>
                    <a:pt x="5356" y="11637"/>
                  </a:lnTo>
                  <a:lnTo>
                    <a:pt x="5205" y="11610"/>
                  </a:lnTo>
                  <a:lnTo>
                    <a:pt x="5057" y="11579"/>
                  </a:lnTo>
                  <a:lnTo>
                    <a:pt x="4912" y="11543"/>
                  </a:lnTo>
                  <a:lnTo>
                    <a:pt x="4773" y="11502"/>
                  </a:lnTo>
                  <a:lnTo>
                    <a:pt x="4636" y="11457"/>
                  </a:lnTo>
                  <a:lnTo>
                    <a:pt x="4503" y="11408"/>
                  </a:lnTo>
                  <a:lnTo>
                    <a:pt x="4376" y="11355"/>
                  </a:lnTo>
                  <a:lnTo>
                    <a:pt x="4252" y="11298"/>
                  </a:lnTo>
                  <a:lnTo>
                    <a:pt x="4133" y="11237"/>
                  </a:lnTo>
                  <a:lnTo>
                    <a:pt x="4020" y="11174"/>
                  </a:lnTo>
                  <a:lnTo>
                    <a:pt x="3911" y="11106"/>
                  </a:lnTo>
                  <a:lnTo>
                    <a:pt x="3807" y="11036"/>
                  </a:lnTo>
                  <a:lnTo>
                    <a:pt x="3708" y="10961"/>
                  </a:lnTo>
                  <a:lnTo>
                    <a:pt x="3615" y="10884"/>
                  </a:lnTo>
                  <a:lnTo>
                    <a:pt x="3528" y="10804"/>
                  </a:lnTo>
                  <a:lnTo>
                    <a:pt x="3447" y="10722"/>
                  </a:lnTo>
                  <a:lnTo>
                    <a:pt x="3371" y="10637"/>
                  </a:lnTo>
                  <a:lnTo>
                    <a:pt x="3302" y="10549"/>
                  </a:lnTo>
                  <a:lnTo>
                    <a:pt x="3239" y="10459"/>
                  </a:lnTo>
                  <a:lnTo>
                    <a:pt x="3182" y="10368"/>
                  </a:lnTo>
                  <a:lnTo>
                    <a:pt x="3133" y="10274"/>
                  </a:lnTo>
                  <a:lnTo>
                    <a:pt x="3091" y="10177"/>
                  </a:lnTo>
                  <a:lnTo>
                    <a:pt x="3055" y="10079"/>
                  </a:lnTo>
                  <a:lnTo>
                    <a:pt x="3026" y="9980"/>
                  </a:lnTo>
                  <a:lnTo>
                    <a:pt x="3006" y="9879"/>
                  </a:lnTo>
                  <a:lnTo>
                    <a:pt x="2993" y="9777"/>
                  </a:lnTo>
                  <a:lnTo>
                    <a:pt x="2987" y="9673"/>
                  </a:lnTo>
                  <a:lnTo>
                    <a:pt x="2990" y="9568"/>
                  </a:lnTo>
                  <a:lnTo>
                    <a:pt x="3000" y="9462"/>
                  </a:lnTo>
                  <a:lnTo>
                    <a:pt x="3001" y="9455"/>
                  </a:lnTo>
                  <a:lnTo>
                    <a:pt x="3003" y="9448"/>
                  </a:lnTo>
                  <a:lnTo>
                    <a:pt x="3004" y="9441"/>
                  </a:lnTo>
                  <a:lnTo>
                    <a:pt x="3005" y="9433"/>
                  </a:lnTo>
                  <a:lnTo>
                    <a:pt x="3006" y="9425"/>
                  </a:lnTo>
                  <a:lnTo>
                    <a:pt x="3007" y="9418"/>
                  </a:lnTo>
                  <a:lnTo>
                    <a:pt x="3009" y="9411"/>
                  </a:lnTo>
                  <a:lnTo>
                    <a:pt x="3010" y="9404"/>
                  </a:lnTo>
                  <a:lnTo>
                    <a:pt x="2973" y="9417"/>
                  </a:lnTo>
                  <a:lnTo>
                    <a:pt x="2937" y="9430"/>
                  </a:lnTo>
                  <a:lnTo>
                    <a:pt x="2900" y="9444"/>
                  </a:lnTo>
                  <a:lnTo>
                    <a:pt x="2862" y="9456"/>
                  </a:lnTo>
                  <a:lnTo>
                    <a:pt x="2824" y="9467"/>
                  </a:lnTo>
                  <a:lnTo>
                    <a:pt x="2787" y="9479"/>
                  </a:lnTo>
                  <a:lnTo>
                    <a:pt x="2749" y="9489"/>
                  </a:lnTo>
                  <a:lnTo>
                    <a:pt x="2711" y="9499"/>
                  </a:lnTo>
                  <a:lnTo>
                    <a:pt x="2672" y="9508"/>
                  </a:lnTo>
                  <a:lnTo>
                    <a:pt x="2634" y="9517"/>
                  </a:lnTo>
                  <a:lnTo>
                    <a:pt x="2595" y="9525"/>
                  </a:lnTo>
                  <a:lnTo>
                    <a:pt x="2556" y="9532"/>
                  </a:lnTo>
                  <a:lnTo>
                    <a:pt x="2517" y="9538"/>
                  </a:lnTo>
                  <a:lnTo>
                    <a:pt x="2478" y="9544"/>
                  </a:lnTo>
                  <a:lnTo>
                    <a:pt x="2438" y="9549"/>
                  </a:lnTo>
                  <a:lnTo>
                    <a:pt x="2399" y="9554"/>
                  </a:lnTo>
                  <a:lnTo>
                    <a:pt x="2359" y="9559"/>
                  </a:lnTo>
                  <a:lnTo>
                    <a:pt x="2318" y="9562"/>
                  </a:lnTo>
                  <a:lnTo>
                    <a:pt x="2279" y="9565"/>
                  </a:lnTo>
                  <a:lnTo>
                    <a:pt x="2239" y="9567"/>
                  </a:lnTo>
                  <a:lnTo>
                    <a:pt x="2198" y="9568"/>
                  </a:lnTo>
                  <a:lnTo>
                    <a:pt x="2158" y="9569"/>
                  </a:lnTo>
                  <a:lnTo>
                    <a:pt x="2118" y="9569"/>
                  </a:lnTo>
                  <a:lnTo>
                    <a:pt x="2077" y="9568"/>
                  </a:lnTo>
                  <a:lnTo>
                    <a:pt x="2036" y="9567"/>
                  </a:lnTo>
                  <a:lnTo>
                    <a:pt x="1995" y="9565"/>
                  </a:lnTo>
                  <a:lnTo>
                    <a:pt x="1955" y="9562"/>
                  </a:lnTo>
                  <a:lnTo>
                    <a:pt x="1914" y="9559"/>
                  </a:lnTo>
                  <a:lnTo>
                    <a:pt x="1873" y="9554"/>
                  </a:lnTo>
                  <a:lnTo>
                    <a:pt x="1832" y="9549"/>
                  </a:lnTo>
                  <a:lnTo>
                    <a:pt x="1791" y="9544"/>
                  </a:lnTo>
                  <a:lnTo>
                    <a:pt x="1750" y="9537"/>
                  </a:lnTo>
                  <a:lnTo>
                    <a:pt x="1641" y="9517"/>
                  </a:lnTo>
                  <a:lnTo>
                    <a:pt x="1534" y="9491"/>
                  </a:lnTo>
                  <a:lnTo>
                    <a:pt x="1431" y="9461"/>
                  </a:lnTo>
                  <a:lnTo>
                    <a:pt x="1329" y="9426"/>
                  </a:lnTo>
                  <a:lnTo>
                    <a:pt x="1231" y="9387"/>
                  </a:lnTo>
                  <a:lnTo>
                    <a:pt x="1135" y="9344"/>
                  </a:lnTo>
                  <a:lnTo>
                    <a:pt x="1043" y="9297"/>
                  </a:lnTo>
                  <a:lnTo>
                    <a:pt x="955" y="9246"/>
                  </a:lnTo>
                  <a:lnTo>
                    <a:pt x="868" y="9191"/>
                  </a:lnTo>
                  <a:lnTo>
                    <a:pt x="786" y="9132"/>
                  </a:lnTo>
                  <a:lnTo>
                    <a:pt x="707" y="9071"/>
                  </a:lnTo>
                  <a:lnTo>
                    <a:pt x="631" y="9005"/>
                  </a:lnTo>
                  <a:lnTo>
                    <a:pt x="560" y="8937"/>
                  </a:lnTo>
                  <a:lnTo>
                    <a:pt x="492" y="8866"/>
                  </a:lnTo>
                  <a:lnTo>
                    <a:pt x="428" y="8791"/>
                  </a:lnTo>
                  <a:lnTo>
                    <a:pt x="368" y="8714"/>
                  </a:lnTo>
                  <a:lnTo>
                    <a:pt x="312" y="8635"/>
                  </a:lnTo>
                  <a:lnTo>
                    <a:pt x="260" y="8553"/>
                  </a:lnTo>
                  <a:lnTo>
                    <a:pt x="213" y="8468"/>
                  </a:lnTo>
                  <a:lnTo>
                    <a:pt x="170" y="8382"/>
                  </a:lnTo>
                  <a:lnTo>
                    <a:pt x="132" y="8292"/>
                  </a:lnTo>
                  <a:lnTo>
                    <a:pt x="98" y="8202"/>
                  </a:lnTo>
                  <a:lnTo>
                    <a:pt x="69" y="8110"/>
                  </a:lnTo>
                  <a:lnTo>
                    <a:pt x="45" y="8016"/>
                  </a:lnTo>
                  <a:lnTo>
                    <a:pt x="27" y="7921"/>
                  </a:lnTo>
                  <a:lnTo>
                    <a:pt x="12" y="7823"/>
                  </a:lnTo>
                  <a:lnTo>
                    <a:pt x="3" y="7726"/>
                  </a:lnTo>
                  <a:lnTo>
                    <a:pt x="0" y="7627"/>
                  </a:lnTo>
                  <a:lnTo>
                    <a:pt x="2" y="7527"/>
                  </a:lnTo>
                  <a:lnTo>
                    <a:pt x="9" y="7427"/>
                  </a:lnTo>
                  <a:lnTo>
                    <a:pt x="22" y="7325"/>
                  </a:lnTo>
                  <a:lnTo>
                    <a:pt x="42" y="7224"/>
                  </a:lnTo>
                  <a:lnTo>
                    <a:pt x="59" y="7149"/>
                  </a:lnTo>
                  <a:lnTo>
                    <a:pt x="80" y="7076"/>
                  </a:lnTo>
                  <a:lnTo>
                    <a:pt x="102" y="7005"/>
                  </a:lnTo>
                  <a:lnTo>
                    <a:pt x="128" y="6934"/>
                  </a:lnTo>
                  <a:lnTo>
                    <a:pt x="156" y="6864"/>
                  </a:lnTo>
                  <a:lnTo>
                    <a:pt x="187" y="6797"/>
                  </a:lnTo>
                  <a:lnTo>
                    <a:pt x="220" y="6730"/>
                  </a:lnTo>
                  <a:lnTo>
                    <a:pt x="256" y="6665"/>
                  </a:lnTo>
                  <a:lnTo>
                    <a:pt x="295" y="6601"/>
                  </a:lnTo>
                  <a:lnTo>
                    <a:pt x="336" y="6539"/>
                  </a:lnTo>
                  <a:lnTo>
                    <a:pt x="378" y="6477"/>
                  </a:lnTo>
                  <a:lnTo>
                    <a:pt x="423" y="6418"/>
                  </a:lnTo>
                  <a:lnTo>
                    <a:pt x="470" y="6359"/>
                  </a:lnTo>
                  <a:lnTo>
                    <a:pt x="519" y="6304"/>
                  </a:lnTo>
                  <a:lnTo>
                    <a:pt x="571" y="6249"/>
                  </a:lnTo>
                  <a:lnTo>
                    <a:pt x="624" y="6197"/>
                  </a:lnTo>
                  <a:lnTo>
                    <a:pt x="679" y="6145"/>
                  </a:lnTo>
                  <a:lnTo>
                    <a:pt x="736" y="6096"/>
                  </a:lnTo>
                  <a:lnTo>
                    <a:pt x="795" y="6048"/>
                  </a:lnTo>
                  <a:lnTo>
                    <a:pt x="856" y="6003"/>
                  </a:lnTo>
                  <a:lnTo>
                    <a:pt x="917" y="5959"/>
                  </a:lnTo>
                  <a:lnTo>
                    <a:pt x="981" y="5917"/>
                  </a:lnTo>
                  <a:lnTo>
                    <a:pt x="1047" y="5878"/>
                  </a:lnTo>
                  <a:lnTo>
                    <a:pt x="1113" y="5840"/>
                  </a:lnTo>
                  <a:lnTo>
                    <a:pt x="1181" y="5804"/>
                  </a:lnTo>
                  <a:lnTo>
                    <a:pt x="1250" y="5770"/>
                  </a:lnTo>
                  <a:lnTo>
                    <a:pt x="1321" y="5740"/>
                  </a:lnTo>
                  <a:lnTo>
                    <a:pt x="1392" y="5711"/>
                  </a:lnTo>
                  <a:lnTo>
                    <a:pt x="1465" y="5683"/>
                  </a:lnTo>
                  <a:lnTo>
                    <a:pt x="1539" y="5659"/>
                  </a:lnTo>
                  <a:lnTo>
                    <a:pt x="1614" y="5637"/>
                  </a:lnTo>
                  <a:lnTo>
                    <a:pt x="1690" y="5618"/>
                  </a:lnTo>
                  <a:lnTo>
                    <a:pt x="1659" y="5574"/>
                  </a:lnTo>
                  <a:lnTo>
                    <a:pt x="1629" y="5529"/>
                  </a:lnTo>
                  <a:lnTo>
                    <a:pt x="1600" y="5484"/>
                  </a:lnTo>
                  <a:lnTo>
                    <a:pt x="1573" y="5437"/>
                  </a:lnTo>
                  <a:lnTo>
                    <a:pt x="1546" y="5391"/>
                  </a:lnTo>
                  <a:lnTo>
                    <a:pt x="1522" y="5344"/>
                  </a:lnTo>
                  <a:lnTo>
                    <a:pt x="1498" y="5296"/>
                  </a:lnTo>
                  <a:lnTo>
                    <a:pt x="1475" y="5248"/>
                  </a:lnTo>
                  <a:lnTo>
                    <a:pt x="1454" y="5199"/>
                  </a:lnTo>
                  <a:lnTo>
                    <a:pt x="1434" y="5150"/>
                  </a:lnTo>
                  <a:lnTo>
                    <a:pt x="1415" y="5099"/>
                  </a:lnTo>
                  <a:lnTo>
                    <a:pt x="1397" y="5049"/>
                  </a:lnTo>
                  <a:lnTo>
                    <a:pt x="1381" y="4998"/>
                  </a:lnTo>
                  <a:lnTo>
                    <a:pt x="1367" y="4947"/>
                  </a:lnTo>
                  <a:lnTo>
                    <a:pt x="1353" y="4895"/>
                  </a:lnTo>
                  <a:lnTo>
                    <a:pt x="1340" y="4842"/>
                  </a:lnTo>
                  <a:lnTo>
                    <a:pt x="1330" y="4790"/>
                  </a:lnTo>
                  <a:lnTo>
                    <a:pt x="1320" y="4737"/>
                  </a:lnTo>
                  <a:lnTo>
                    <a:pt x="1312" y="4683"/>
                  </a:lnTo>
                  <a:lnTo>
                    <a:pt x="1306" y="4629"/>
                  </a:lnTo>
                  <a:lnTo>
                    <a:pt x="1301" y="4575"/>
                  </a:lnTo>
                  <a:lnTo>
                    <a:pt x="1296" y="4521"/>
                  </a:lnTo>
                  <a:lnTo>
                    <a:pt x="1294" y="4466"/>
                  </a:lnTo>
                  <a:lnTo>
                    <a:pt x="1293" y="4411"/>
                  </a:lnTo>
                  <a:lnTo>
                    <a:pt x="1293" y="4356"/>
                  </a:lnTo>
                  <a:lnTo>
                    <a:pt x="1295" y="4300"/>
                  </a:lnTo>
                  <a:lnTo>
                    <a:pt x="1299" y="4244"/>
                  </a:lnTo>
                  <a:lnTo>
                    <a:pt x="1305" y="4189"/>
                  </a:lnTo>
                  <a:lnTo>
                    <a:pt x="1312" y="4132"/>
                  </a:lnTo>
                  <a:lnTo>
                    <a:pt x="1320" y="4076"/>
                  </a:lnTo>
                  <a:lnTo>
                    <a:pt x="1329" y="4020"/>
                  </a:lnTo>
                  <a:lnTo>
                    <a:pt x="1340" y="3963"/>
                  </a:lnTo>
                  <a:lnTo>
                    <a:pt x="1369" y="3850"/>
                  </a:lnTo>
                  <a:lnTo>
                    <a:pt x="1401" y="3739"/>
                  </a:lnTo>
                  <a:lnTo>
                    <a:pt x="1441" y="3630"/>
                  </a:lnTo>
                  <a:lnTo>
                    <a:pt x="1486" y="3524"/>
                  </a:lnTo>
                  <a:lnTo>
                    <a:pt x="1536" y="3420"/>
                  </a:lnTo>
                  <a:lnTo>
                    <a:pt x="1591" y="3320"/>
                  </a:lnTo>
                  <a:lnTo>
                    <a:pt x="1650" y="3223"/>
                  </a:lnTo>
                  <a:lnTo>
                    <a:pt x="1716" y="3127"/>
                  </a:lnTo>
                  <a:lnTo>
                    <a:pt x="1785" y="3036"/>
                  </a:lnTo>
                  <a:lnTo>
                    <a:pt x="1858" y="2948"/>
                  </a:lnTo>
                  <a:lnTo>
                    <a:pt x="1937" y="2863"/>
                  </a:lnTo>
                  <a:lnTo>
                    <a:pt x="2019" y="2782"/>
                  </a:lnTo>
                  <a:lnTo>
                    <a:pt x="2105" y="2704"/>
                  </a:lnTo>
                  <a:lnTo>
                    <a:pt x="2195" y="2631"/>
                  </a:lnTo>
                  <a:lnTo>
                    <a:pt x="2288" y="2561"/>
                  </a:lnTo>
                  <a:lnTo>
                    <a:pt x="2385" y="2494"/>
                  </a:lnTo>
                  <a:lnTo>
                    <a:pt x="2484" y="2433"/>
                  </a:lnTo>
                  <a:lnTo>
                    <a:pt x="2587" y="2376"/>
                  </a:lnTo>
                  <a:lnTo>
                    <a:pt x="2693" y="2322"/>
                  </a:lnTo>
                  <a:lnTo>
                    <a:pt x="2801" y="2274"/>
                  </a:lnTo>
                  <a:lnTo>
                    <a:pt x="2911" y="2230"/>
                  </a:lnTo>
                  <a:lnTo>
                    <a:pt x="3024" y="2191"/>
                  </a:lnTo>
                  <a:lnTo>
                    <a:pt x="3139" y="2157"/>
                  </a:lnTo>
                  <a:lnTo>
                    <a:pt x="3256" y="2128"/>
                  </a:lnTo>
                  <a:lnTo>
                    <a:pt x="3374" y="2104"/>
                  </a:lnTo>
                  <a:lnTo>
                    <a:pt x="3495" y="2085"/>
                  </a:lnTo>
                  <a:lnTo>
                    <a:pt x="3616" y="2071"/>
                  </a:lnTo>
                  <a:lnTo>
                    <a:pt x="3738" y="2064"/>
                  </a:lnTo>
                  <a:lnTo>
                    <a:pt x="3862" y="2061"/>
                  </a:lnTo>
                  <a:lnTo>
                    <a:pt x="3985" y="2065"/>
                  </a:lnTo>
                  <a:lnTo>
                    <a:pt x="4111" y="2074"/>
                  </a:lnTo>
                  <a:lnTo>
                    <a:pt x="4235" y="2090"/>
                  </a:lnTo>
                  <a:lnTo>
                    <a:pt x="4256" y="2094"/>
                  </a:lnTo>
                  <a:lnTo>
                    <a:pt x="4278" y="2097"/>
                  </a:lnTo>
                  <a:lnTo>
                    <a:pt x="4299" y="2100"/>
                  </a:lnTo>
                  <a:lnTo>
                    <a:pt x="4321" y="2104"/>
                  </a:lnTo>
                  <a:lnTo>
                    <a:pt x="4342" y="2108"/>
                  </a:lnTo>
                  <a:lnTo>
                    <a:pt x="4363" y="2112"/>
                  </a:lnTo>
                  <a:lnTo>
                    <a:pt x="4384" y="2116"/>
                  </a:lnTo>
                  <a:lnTo>
                    <a:pt x="4404" y="2120"/>
                  </a:lnTo>
                  <a:lnTo>
                    <a:pt x="4425" y="2126"/>
                  </a:lnTo>
                  <a:lnTo>
                    <a:pt x="4446" y="2131"/>
                  </a:lnTo>
                  <a:lnTo>
                    <a:pt x="4467" y="2135"/>
                  </a:lnTo>
                  <a:lnTo>
                    <a:pt x="4487" y="2140"/>
                  </a:lnTo>
                  <a:lnTo>
                    <a:pt x="4507" y="2145"/>
                  </a:lnTo>
                  <a:lnTo>
                    <a:pt x="4528" y="2151"/>
                  </a:lnTo>
                  <a:lnTo>
                    <a:pt x="4548" y="2156"/>
                  </a:lnTo>
                  <a:lnTo>
                    <a:pt x="4568" y="2162"/>
                  </a:lnTo>
                  <a:lnTo>
                    <a:pt x="4588" y="2168"/>
                  </a:lnTo>
                  <a:lnTo>
                    <a:pt x="4608" y="2174"/>
                  </a:lnTo>
                  <a:lnTo>
                    <a:pt x="4628" y="2180"/>
                  </a:lnTo>
                  <a:lnTo>
                    <a:pt x="4648" y="2186"/>
                  </a:lnTo>
                  <a:lnTo>
                    <a:pt x="4668" y="2193"/>
                  </a:lnTo>
                  <a:lnTo>
                    <a:pt x="4687" y="2199"/>
                  </a:lnTo>
                  <a:lnTo>
                    <a:pt x="4706" y="2207"/>
                  </a:lnTo>
                  <a:lnTo>
                    <a:pt x="4726" y="2213"/>
                  </a:lnTo>
                  <a:lnTo>
                    <a:pt x="4745" y="2220"/>
                  </a:lnTo>
                  <a:lnTo>
                    <a:pt x="4764" y="2227"/>
                  </a:lnTo>
                  <a:lnTo>
                    <a:pt x="4784" y="2234"/>
                  </a:lnTo>
                  <a:lnTo>
                    <a:pt x="4802" y="2242"/>
                  </a:lnTo>
                  <a:lnTo>
                    <a:pt x="4822" y="2250"/>
                  </a:lnTo>
                  <a:lnTo>
                    <a:pt x="4840" y="2258"/>
                  </a:lnTo>
                  <a:lnTo>
                    <a:pt x="4859" y="2265"/>
                  </a:lnTo>
                  <a:lnTo>
                    <a:pt x="4878" y="2273"/>
                  </a:lnTo>
                  <a:lnTo>
                    <a:pt x="4879" y="2269"/>
                  </a:lnTo>
                  <a:lnTo>
                    <a:pt x="4880" y="2266"/>
                  </a:lnTo>
                  <a:lnTo>
                    <a:pt x="4880" y="2262"/>
                  </a:lnTo>
                  <a:lnTo>
                    <a:pt x="4881" y="2258"/>
                  </a:lnTo>
                  <a:lnTo>
                    <a:pt x="4882" y="2254"/>
                  </a:lnTo>
                  <a:lnTo>
                    <a:pt x="4883" y="2250"/>
                  </a:lnTo>
                  <a:lnTo>
                    <a:pt x="4884" y="2245"/>
                  </a:lnTo>
                  <a:lnTo>
                    <a:pt x="4884" y="2242"/>
                  </a:lnTo>
                  <a:lnTo>
                    <a:pt x="4905" y="2156"/>
                  </a:lnTo>
                  <a:lnTo>
                    <a:pt x="4930" y="2073"/>
                  </a:lnTo>
                  <a:lnTo>
                    <a:pt x="4958" y="1991"/>
                  </a:lnTo>
                  <a:lnTo>
                    <a:pt x="4990" y="1912"/>
                  </a:lnTo>
                  <a:lnTo>
                    <a:pt x="5025" y="1834"/>
                  </a:lnTo>
                  <a:lnTo>
                    <a:pt x="5062" y="1757"/>
                  </a:lnTo>
                  <a:lnTo>
                    <a:pt x="5103" y="1683"/>
                  </a:lnTo>
                  <a:lnTo>
                    <a:pt x="5147" y="1611"/>
                  </a:lnTo>
                  <a:lnTo>
                    <a:pt x="5193" y="1542"/>
                  </a:lnTo>
                  <a:lnTo>
                    <a:pt x="5243" y="1474"/>
                  </a:lnTo>
                  <a:lnTo>
                    <a:pt x="5294" y="1410"/>
                  </a:lnTo>
                  <a:lnTo>
                    <a:pt x="5349" y="1348"/>
                  </a:lnTo>
                  <a:lnTo>
                    <a:pt x="5405" y="1288"/>
                  </a:lnTo>
                  <a:lnTo>
                    <a:pt x="5464" y="1231"/>
                  </a:lnTo>
                  <a:lnTo>
                    <a:pt x="5524" y="1177"/>
                  </a:lnTo>
                  <a:lnTo>
                    <a:pt x="5588" y="1127"/>
                  </a:lnTo>
                  <a:lnTo>
                    <a:pt x="5652" y="1079"/>
                  </a:lnTo>
                  <a:lnTo>
                    <a:pt x="5718" y="1034"/>
                  </a:lnTo>
                  <a:lnTo>
                    <a:pt x="5785" y="992"/>
                  </a:lnTo>
                  <a:lnTo>
                    <a:pt x="5856" y="954"/>
                  </a:lnTo>
                  <a:lnTo>
                    <a:pt x="5926" y="919"/>
                  </a:lnTo>
                  <a:lnTo>
                    <a:pt x="5998" y="887"/>
                  </a:lnTo>
                  <a:lnTo>
                    <a:pt x="6071" y="859"/>
                  </a:lnTo>
                  <a:lnTo>
                    <a:pt x="6146" y="836"/>
                  </a:lnTo>
                  <a:lnTo>
                    <a:pt x="6220" y="815"/>
                  </a:lnTo>
                  <a:lnTo>
                    <a:pt x="6296" y="799"/>
                  </a:lnTo>
                  <a:lnTo>
                    <a:pt x="6373" y="787"/>
                  </a:lnTo>
                  <a:lnTo>
                    <a:pt x="6449" y="779"/>
                  </a:lnTo>
                  <a:lnTo>
                    <a:pt x="6527" y="774"/>
                  </a:lnTo>
                  <a:lnTo>
                    <a:pt x="6605" y="774"/>
                  </a:lnTo>
                  <a:lnTo>
                    <a:pt x="6682" y="779"/>
                  </a:lnTo>
                  <a:lnTo>
                    <a:pt x="6761" y="788"/>
                  </a:lnTo>
                  <a:lnTo>
                    <a:pt x="6785" y="792"/>
                  </a:lnTo>
                  <a:lnTo>
                    <a:pt x="6810" y="796"/>
                  </a:lnTo>
                  <a:lnTo>
                    <a:pt x="6833" y="801"/>
                  </a:lnTo>
                  <a:lnTo>
                    <a:pt x="6857" y="806"/>
                  </a:lnTo>
                  <a:lnTo>
                    <a:pt x="6881" y="811"/>
                  </a:lnTo>
                  <a:lnTo>
                    <a:pt x="6904" y="817"/>
                  </a:lnTo>
                  <a:lnTo>
                    <a:pt x="6928" y="824"/>
                  </a:lnTo>
                  <a:lnTo>
                    <a:pt x="6951" y="830"/>
                  </a:lnTo>
                  <a:lnTo>
                    <a:pt x="6974" y="837"/>
                  </a:lnTo>
                  <a:lnTo>
                    <a:pt x="6996" y="844"/>
                  </a:lnTo>
                  <a:lnTo>
                    <a:pt x="7019" y="852"/>
                  </a:lnTo>
                  <a:lnTo>
                    <a:pt x="7041" y="860"/>
                  </a:lnTo>
                  <a:lnTo>
                    <a:pt x="7064" y="870"/>
                  </a:lnTo>
                  <a:lnTo>
                    <a:pt x="7085" y="878"/>
                  </a:lnTo>
                  <a:lnTo>
                    <a:pt x="7106" y="888"/>
                  </a:lnTo>
                  <a:lnTo>
                    <a:pt x="7128" y="897"/>
                  </a:lnTo>
                  <a:lnTo>
                    <a:pt x="7149" y="908"/>
                  </a:lnTo>
                  <a:lnTo>
                    <a:pt x="7171" y="918"/>
                  </a:lnTo>
                  <a:lnTo>
                    <a:pt x="7191" y="929"/>
                  </a:lnTo>
                  <a:lnTo>
                    <a:pt x="7211" y="940"/>
                  </a:lnTo>
                  <a:lnTo>
                    <a:pt x="7232" y="952"/>
                  </a:lnTo>
                  <a:lnTo>
                    <a:pt x="7251" y="964"/>
                  </a:lnTo>
                  <a:lnTo>
                    <a:pt x="7272" y="976"/>
                  </a:lnTo>
                  <a:lnTo>
                    <a:pt x="7291" y="989"/>
                  </a:lnTo>
                  <a:lnTo>
                    <a:pt x="7310" y="1002"/>
                  </a:lnTo>
                  <a:lnTo>
                    <a:pt x="7330" y="1015"/>
                  </a:lnTo>
                  <a:lnTo>
                    <a:pt x="7348" y="1028"/>
                  </a:lnTo>
                  <a:lnTo>
                    <a:pt x="7366" y="1043"/>
                  </a:lnTo>
                  <a:lnTo>
                    <a:pt x="7385" y="1057"/>
                  </a:lnTo>
                  <a:lnTo>
                    <a:pt x="7403" y="1072"/>
                  </a:lnTo>
                  <a:lnTo>
                    <a:pt x="7421" y="1086"/>
                  </a:lnTo>
                  <a:lnTo>
                    <a:pt x="7438" y="1101"/>
                  </a:lnTo>
                  <a:close/>
                </a:path>
              </a:pathLst>
            </a:custGeom>
            <a:gradFill rotWithShape="0">
              <a:gsLst>
                <a:gs pos="0">
                  <a:srgbClr val="338CBD"/>
                </a:gs>
                <a:gs pos="100000">
                  <a:srgbClr val="225D7E"/>
                </a:gs>
              </a:gsLst>
              <a:lin ang="18900000" scaled="1"/>
              <a:tileRect/>
            </a:gradFill>
            <a:ln w="9525">
              <a:noFill/>
            </a:ln>
            <a:effectLst>
              <a:outerShdw dist="40160" dir="4293876" algn="ctr" rotWithShape="0">
                <a:srgbClr val="666633"/>
              </a:outerShdw>
            </a:effectLst>
          </p:spPr>
          <p:txBody>
            <a:bodyPr/>
            <a:lstStyle/>
            <a:p>
              <a:endParaRPr lang="zh-CN" altLang="en-US"/>
            </a:p>
          </p:txBody>
        </p:sp>
        <p:sp>
          <p:nvSpPr>
            <p:cNvPr id="9222" name="TextBox 22"/>
            <p:cNvSpPr txBox="1"/>
            <p:nvPr/>
          </p:nvSpPr>
          <p:spPr>
            <a:xfrm>
              <a:off x="430" y="61"/>
              <a:ext cx="817" cy="260"/>
            </a:xfrm>
            <a:prstGeom prst="rect">
              <a:avLst/>
            </a:prstGeom>
            <a:noFill/>
            <a:ln w="9525">
              <a:noFill/>
              <a:miter/>
            </a:ln>
          </p:spPr>
          <p:txBody>
            <a:bodyPr lIns="91434" tIns="45717" rIns="91434" bIns="45717" anchor="t">
              <a:spAutoFit/>
            </a:bodyPr>
            <a:lstStyle/>
            <a:p>
              <a:pPr marL="174625" lvl="0" indent="-174625" algn="ctr"/>
              <a:r>
                <a:rPr lang="zh-CN" altLang="en-US" b="1" dirty="0">
                  <a:solidFill>
                    <a:schemeClr val="bg1"/>
                  </a:solidFill>
                  <a:latin typeface="微软雅黑" charset="0"/>
                  <a:ea typeface="微软雅黑" charset="0"/>
                  <a:sym typeface="+mn-ea"/>
                </a:rPr>
                <a:t>通信网</a:t>
              </a:r>
              <a:endParaRPr lang="zh-CN" altLang="en-US" b="1" dirty="0">
                <a:solidFill>
                  <a:schemeClr val="bg1"/>
                </a:solidFill>
                <a:latin typeface="微软雅黑" charset="0"/>
                <a:ea typeface="微软雅黑" charset="0"/>
                <a:sym typeface="+mn-ea"/>
              </a:endParaRPr>
            </a:p>
          </p:txBody>
        </p:sp>
      </p:grpSp>
      <p:grpSp>
        <p:nvGrpSpPr>
          <p:cNvPr id="9223" name="Group 37"/>
          <p:cNvGrpSpPr/>
          <p:nvPr/>
        </p:nvGrpSpPr>
        <p:grpSpPr>
          <a:xfrm>
            <a:off x="3051175" y="2219325"/>
            <a:ext cx="2324100" cy="935038"/>
            <a:chOff x="0" y="0"/>
            <a:chExt cx="1452" cy="635"/>
          </a:xfrm>
        </p:grpSpPr>
        <p:sp>
          <p:nvSpPr>
            <p:cNvPr id="9224" name="Oval 124"/>
            <p:cNvSpPr/>
            <p:nvPr/>
          </p:nvSpPr>
          <p:spPr>
            <a:xfrm>
              <a:off x="0" y="138"/>
              <a:ext cx="1452" cy="497"/>
            </a:xfrm>
            <a:prstGeom prst="ellipse">
              <a:avLst/>
            </a:prstGeom>
            <a:gradFill rotWithShape="0">
              <a:gsLst>
                <a:gs pos="0">
                  <a:srgbClr val="336699"/>
                </a:gs>
                <a:gs pos="100000">
                  <a:schemeClr val="bg1"/>
                </a:gs>
              </a:gsLst>
              <a:path path="shape">
                <a:fillToRect l="50000" t="50000" r="50000" b="50000"/>
              </a:path>
              <a:tileRect/>
            </a:gradFill>
            <a:ln w="9525">
              <a:noFill/>
            </a:ln>
          </p:spPr>
          <p:txBody>
            <a:bodyPr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25" name="Freeform 125"/>
            <p:cNvSpPr/>
            <p:nvPr/>
          </p:nvSpPr>
          <p:spPr>
            <a:xfrm>
              <a:off x="271" y="0"/>
              <a:ext cx="1134" cy="408"/>
            </a:xfrm>
            <a:custGeom>
              <a:avLst/>
              <a:gdLst/>
              <a:ahLst/>
              <a:cxnLst>
                <a:cxn ang="0">
                  <a:pos x="562" y="22"/>
                </a:cxn>
                <a:cxn ang="0">
                  <a:pos x="622" y="10"/>
                </a:cxn>
                <a:cxn ang="0">
                  <a:pos x="693" y="2"/>
                </a:cxn>
                <a:cxn ang="0">
                  <a:pos x="839" y="5"/>
                </a:cxn>
                <a:cxn ang="0">
                  <a:pos x="952" y="31"/>
                </a:cxn>
                <a:cxn ang="0">
                  <a:pos x="1002" y="71"/>
                </a:cxn>
                <a:cxn ang="0">
                  <a:pos x="1004" y="82"/>
                </a:cxn>
                <a:cxn ang="0">
                  <a:pos x="1014" y="86"/>
                </a:cxn>
                <a:cxn ang="0">
                  <a:pos x="1041" y="88"/>
                </a:cxn>
                <a:cxn ang="0">
                  <a:pos x="1103" y="107"/>
                </a:cxn>
                <a:cxn ang="0">
                  <a:pos x="1133" y="141"/>
                </a:cxn>
                <a:cxn ang="0">
                  <a:pos x="1124" y="179"/>
                </a:cxn>
                <a:cxn ang="0">
                  <a:pos x="1094" y="205"/>
                </a:cxn>
                <a:cxn ang="0">
                  <a:pos x="1050" y="224"/>
                </a:cxn>
                <a:cxn ang="0">
                  <a:pos x="1030" y="238"/>
                </a:cxn>
                <a:cxn ang="0">
                  <a:pos x="1056" y="259"/>
                </a:cxn>
                <a:cxn ang="0">
                  <a:pos x="1064" y="282"/>
                </a:cxn>
                <a:cxn ang="0">
                  <a:pos x="1046" y="313"/>
                </a:cxn>
                <a:cxn ang="0">
                  <a:pos x="989" y="341"/>
                </a:cxn>
                <a:cxn ang="0">
                  <a:pos x="908" y="354"/>
                </a:cxn>
                <a:cxn ang="0">
                  <a:pos x="858" y="352"/>
                </a:cxn>
                <a:cxn ang="0">
                  <a:pos x="839" y="349"/>
                </a:cxn>
                <a:cxn ang="0">
                  <a:pos x="822" y="346"/>
                </a:cxn>
                <a:cxn ang="0">
                  <a:pos x="818" y="353"/>
                </a:cxn>
                <a:cxn ang="0">
                  <a:pos x="811" y="369"/>
                </a:cxn>
                <a:cxn ang="0">
                  <a:pos x="774" y="394"/>
                </a:cxn>
                <a:cxn ang="0">
                  <a:pos x="716" y="407"/>
                </a:cxn>
                <a:cxn ang="0">
                  <a:pos x="656" y="406"/>
                </a:cxn>
                <a:cxn ang="0">
                  <a:pos x="621" y="399"/>
                </a:cxn>
                <a:cxn ang="0">
                  <a:pos x="594" y="388"/>
                </a:cxn>
                <a:cxn ang="0">
                  <a:pos x="563" y="384"/>
                </a:cxn>
                <a:cxn ang="0">
                  <a:pos x="507" y="394"/>
                </a:cxn>
                <a:cxn ang="0">
                  <a:pos x="442" y="399"/>
                </a:cxn>
                <a:cxn ang="0">
                  <a:pos x="351" y="396"/>
                </a:cxn>
                <a:cxn ang="0">
                  <a:pos x="258" y="374"/>
                </a:cxn>
                <a:cxn ang="0">
                  <a:pos x="210" y="341"/>
                </a:cxn>
                <a:cxn ang="0">
                  <a:pos x="209" y="322"/>
                </a:cxn>
                <a:cxn ang="0">
                  <a:pos x="186" y="325"/>
                </a:cxn>
                <a:cxn ang="0">
                  <a:pos x="156" y="327"/>
                </a:cxn>
                <a:cxn ang="0">
                  <a:pos x="124" y="326"/>
                </a:cxn>
                <a:cxn ang="0">
                  <a:pos x="55" y="312"/>
                </a:cxn>
                <a:cxn ang="0">
                  <a:pos x="9" y="283"/>
                </a:cxn>
                <a:cxn ang="0">
                  <a:pos x="3" y="247"/>
                </a:cxn>
                <a:cxn ang="0">
                  <a:pos x="26" y="221"/>
                </a:cxn>
                <a:cxn ang="0">
                  <a:pos x="68" y="202"/>
                </a:cxn>
                <a:cxn ang="0">
                  <a:pos x="115" y="190"/>
                </a:cxn>
                <a:cxn ang="0">
                  <a:pos x="97" y="172"/>
                </a:cxn>
                <a:cxn ang="0">
                  <a:pos x="90" y="153"/>
                </a:cxn>
                <a:cxn ang="0">
                  <a:pos x="97" y="128"/>
                </a:cxn>
                <a:cxn ang="0">
                  <a:pos x="146" y="92"/>
                </a:cxn>
                <a:cxn ang="0">
                  <a:pos x="226" y="73"/>
                </a:cxn>
                <a:cxn ang="0">
                  <a:pos x="299" y="72"/>
                </a:cxn>
                <a:cxn ang="0">
                  <a:pos x="315" y="73"/>
                </a:cxn>
                <a:cxn ang="0">
                  <a:pos x="330" y="76"/>
                </a:cxn>
                <a:cxn ang="0">
                  <a:pos x="339" y="77"/>
                </a:cxn>
                <a:cxn ang="0">
                  <a:pos x="355" y="57"/>
                </a:cxn>
                <a:cxn ang="0">
                  <a:pos x="397" y="35"/>
                </a:cxn>
                <a:cxn ang="0">
                  <a:pos x="454" y="26"/>
                </a:cxn>
                <a:cxn ang="0">
                  <a:pos x="483" y="28"/>
                </a:cxn>
                <a:cxn ang="0">
                  <a:pos x="500" y="32"/>
                </a:cxn>
                <a:cxn ang="0">
                  <a:pos x="514" y="37"/>
                </a:cxn>
              </a:cxnLst>
              <a:rect l="0" t="0" r="0" b="0"/>
              <a:pathLst>
                <a:path w="16320" h="11943">
                  <a:moveTo>
                    <a:pt x="7438" y="1101"/>
                  </a:moveTo>
                  <a:lnTo>
                    <a:pt x="7496" y="1053"/>
                  </a:lnTo>
                  <a:lnTo>
                    <a:pt x="7554" y="1006"/>
                  </a:lnTo>
                  <a:lnTo>
                    <a:pt x="7615" y="960"/>
                  </a:lnTo>
                  <a:lnTo>
                    <a:pt x="7678" y="914"/>
                  </a:lnTo>
                  <a:lnTo>
                    <a:pt x="7741" y="869"/>
                  </a:lnTo>
                  <a:lnTo>
                    <a:pt x="7806" y="825"/>
                  </a:lnTo>
                  <a:lnTo>
                    <a:pt x="7873" y="782"/>
                  </a:lnTo>
                  <a:lnTo>
                    <a:pt x="7942" y="740"/>
                  </a:lnTo>
                  <a:lnTo>
                    <a:pt x="8011" y="698"/>
                  </a:lnTo>
                  <a:lnTo>
                    <a:pt x="8082" y="658"/>
                  </a:lnTo>
                  <a:lnTo>
                    <a:pt x="8156" y="618"/>
                  </a:lnTo>
                  <a:lnTo>
                    <a:pt x="8229" y="580"/>
                  </a:lnTo>
                  <a:lnTo>
                    <a:pt x="8305" y="542"/>
                  </a:lnTo>
                  <a:lnTo>
                    <a:pt x="8382" y="506"/>
                  </a:lnTo>
                  <a:lnTo>
                    <a:pt x="8461" y="470"/>
                  </a:lnTo>
                  <a:lnTo>
                    <a:pt x="8540" y="436"/>
                  </a:lnTo>
                  <a:lnTo>
                    <a:pt x="8621" y="403"/>
                  </a:lnTo>
                  <a:lnTo>
                    <a:pt x="8704" y="371"/>
                  </a:lnTo>
                  <a:lnTo>
                    <a:pt x="8786" y="340"/>
                  </a:lnTo>
                  <a:lnTo>
                    <a:pt x="8871" y="310"/>
                  </a:lnTo>
                  <a:lnTo>
                    <a:pt x="8958" y="282"/>
                  </a:lnTo>
                  <a:lnTo>
                    <a:pt x="9044" y="255"/>
                  </a:lnTo>
                  <a:lnTo>
                    <a:pt x="9132" y="228"/>
                  </a:lnTo>
                  <a:lnTo>
                    <a:pt x="9222" y="204"/>
                  </a:lnTo>
                  <a:lnTo>
                    <a:pt x="9313" y="180"/>
                  </a:lnTo>
                  <a:lnTo>
                    <a:pt x="9403" y="158"/>
                  </a:lnTo>
                  <a:lnTo>
                    <a:pt x="9496" y="137"/>
                  </a:lnTo>
                  <a:lnTo>
                    <a:pt x="9590" y="118"/>
                  </a:lnTo>
                  <a:lnTo>
                    <a:pt x="9685" y="99"/>
                  </a:lnTo>
                  <a:lnTo>
                    <a:pt x="9780" y="83"/>
                  </a:lnTo>
                  <a:lnTo>
                    <a:pt x="9877" y="68"/>
                  </a:lnTo>
                  <a:lnTo>
                    <a:pt x="9975" y="54"/>
                  </a:lnTo>
                  <a:lnTo>
                    <a:pt x="10176" y="31"/>
                  </a:lnTo>
                  <a:lnTo>
                    <a:pt x="10375" y="13"/>
                  </a:lnTo>
                  <a:lnTo>
                    <a:pt x="10574" y="4"/>
                  </a:lnTo>
                  <a:lnTo>
                    <a:pt x="10771" y="0"/>
                  </a:lnTo>
                  <a:lnTo>
                    <a:pt x="10967" y="3"/>
                  </a:lnTo>
                  <a:lnTo>
                    <a:pt x="11160" y="12"/>
                  </a:lnTo>
                  <a:lnTo>
                    <a:pt x="11351" y="27"/>
                  </a:lnTo>
                  <a:lnTo>
                    <a:pt x="11538" y="48"/>
                  </a:lnTo>
                  <a:lnTo>
                    <a:pt x="11723" y="76"/>
                  </a:lnTo>
                  <a:lnTo>
                    <a:pt x="11903" y="109"/>
                  </a:lnTo>
                  <a:lnTo>
                    <a:pt x="12081" y="148"/>
                  </a:lnTo>
                  <a:lnTo>
                    <a:pt x="12254" y="192"/>
                  </a:lnTo>
                  <a:lnTo>
                    <a:pt x="12424" y="241"/>
                  </a:lnTo>
                  <a:lnTo>
                    <a:pt x="12588" y="296"/>
                  </a:lnTo>
                  <a:lnTo>
                    <a:pt x="12747" y="356"/>
                  </a:lnTo>
                  <a:lnTo>
                    <a:pt x="12902" y="421"/>
                  </a:lnTo>
                  <a:lnTo>
                    <a:pt x="13051" y="492"/>
                  </a:lnTo>
                  <a:lnTo>
                    <a:pt x="13194" y="566"/>
                  </a:lnTo>
                  <a:lnTo>
                    <a:pt x="13330" y="645"/>
                  </a:lnTo>
                  <a:lnTo>
                    <a:pt x="13461" y="729"/>
                  </a:lnTo>
                  <a:lnTo>
                    <a:pt x="13584" y="818"/>
                  </a:lnTo>
                  <a:lnTo>
                    <a:pt x="13702" y="911"/>
                  </a:lnTo>
                  <a:lnTo>
                    <a:pt x="13811" y="1008"/>
                  </a:lnTo>
                  <a:lnTo>
                    <a:pt x="13913" y="1108"/>
                  </a:lnTo>
                  <a:lnTo>
                    <a:pt x="14008" y="1214"/>
                  </a:lnTo>
                  <a:lnTo>
                    <a:pt x="14093" y="1322"/>
                  </a:lnTo>
                  <a:lnTo>
                    <a:pt x="14171" y="1434"/>
                  </a:lnTo>
                  <a:lnTo>
                    <a:pt x="14239" y="1550"/>
                  </a:lnTo>
                  <a:lnTo>
                    <a:pt x="14299" y="1669"/>
                  </a:lnTo>
                  <a:lnTo>
                    <a:pt x="14349" y="1791"/>
                  </a:lnTo>
                  <a:lnTo>
                    <a:pt x="14390" y="1916"/>
                  </a:lnTo>
                  <a:lnTo>
                    <a:pt x="14421" y="2044"/>
                  </a:lnTo>
                  <a:lnTo>
                    <a:pt x="14427" y="2073"/>
                  </a:lnTo>
                  <a:lnTo>
                    <a:pt x="14431" y="2102"/>
                  </a:lnTo>
                  <a:lnTo>
                    <a:pt x="14436" y="2131"/>
                  </a:lnTo>
                  <a:lnTo>
                    <a:pt x="14440" y="2159"/>
                  </a:lnTo>
                  <a:lnTo>
                    <a:pt x="14443" y="2188"/>
                  </a:lnTo>
                  <a:lnTo>
                    <a:pt x="14446" y="2217"/>
                  </a:lnTo>
                  <a:lnTo>
                    <a:pt x="14448" y="2245"/>
                  </a:lnTo>
                  <a:lnTo>
                    <a:pt x="14450" y="2274"/>
                  </a:lnTo>
                  <a:lnTo>
                    <a:pt x="14451" y="2303"/>
                  </a:lnTo>
                  <a:lnTo>
                    <a:pt x="14452" y="2331"/>
                  </a:lnTo>
                  <a:lnTo>
                    <a:pt x="14452" y="2360"/>
                  </a:lnTo>
                  <a:lnTo>
                    <a:pt x="14452" y="2388"/>
                  </a:lnTo>
                  <a:lnTo>
                    <a:pt x="14451" y="2417"/>
                  </a:lnTo>
                  <a:lnTo>
                    <a:pt x="14450" y="2445"/>
                  </a:lnTo>
                  <a:lnTo>
                    <a:pt x="14448" y="2474"/>
                  </a:lnTo>
                  <a:lnTo>
                    <a:pt x="14446" y="2502"/>
                  </a:lnTo>
                  <a:lnTo>
                    <a:pt x="14467" y="2502"/>
                  </a:lnTo>
                  <a:lnTo>
                    <a:pt x="14488" y="2501"/>
                  </a:lnTo>
                  <a:lnTo>
                    <a:pt x="14510" y="2501"/>
                  </a:lnTo>
                  <a:lnTo>
                    <a:pt x="14530" y="2501"/>
                  </a:lnTo>
                  <a:lnTo>
                    <a:pt x="14551" y="2502"/>
                  </a:lnTo>
                  <a:lnTo>
                    <a:pt x="14573" y="2502"/>
                  </a:lnTo>
                  <a:lnTo>
                    <a:pt x="14594" y="2503"/>
                  </a:lnTo>
                  <a:lnTo>
                    <a:pt x="14615" y="2504"/>
                  </a:lnTo>
                  <a:lnTo>
                    <a:pt x="14636" y="2505"/>
                  </a:lnTo>
                  <a:lnTo>
                    <a:pt x="14657" y="2507"/>
                  </a:lnTo>
                  <a:lnTo>
                    <a:pt x="14679" y="2508"/>
                  </a:lnTo>
                  <a:lnTo>
                    <a:pt x="14699" y="2510"/>
                  </a:lnTo>
                  <a:lnTo>
                    <a:pt x="14721" y="2512"/>
                  </a:lnTo>
                  <a:lnTo>
                    <a:pt x="14742" y="2515"/>
                  </a:lnTo>
                  <a:lnTo>
                    <a:pt x="14762" y="2517"/>
                  </a:lnTo>
                  <a:lnTo>
                    <a:pt x="14784" y="2520"/>
                  </a:lnTo>
                  <a:lnTo>
                    <a:pt x="14886" y="2538"/>
                  </a:lnTo>
                  <a:lnTo>
                    <a:pt x="14986" y="2562"/>
                  </a:lnTo>
                  <a:lnTo>
                    <a:pt x="15083" y="2591"/>
                  </a:lnTo>
                  <a:lnTo>
                    <a:pt x="15178" y="2624"/>
                  </a:lnTo>
                  <a:lnTo>
                    <a:pt x="15268" y="2663"/>
                  </a:lnTo>
                  <a:lnTo>
                    <a:pt x="15356" y="2706"/>
                  </a:lnTo>
                  <a:lnTo>
                    <a:pt x="15441" y="2755"/>
                  </a:lnTo>
                  <a:lnTo>
                    <a:pt x="15522" y="2808"/>
                  </a:lnTo>
                  <a:lnTo>
                    <a:pt x="15601" y="2865"/>
                  </a:lnTo>
                  <a:lnTo>
                    <a:pt x="15675" y="2927"/>
                  </a:lnTo>
                  <a:lnTo>
                    <a:pt x="15747" y="2991"/>
                  </a:lnTo>
                  <a:lnTo>
                    <a:pt x="15814" y="3061"/>
                  </a:lnTo>
                  <a:lnTo>
                    <a:pt x="15877" y="3134"/>
                  </a:lnTo>
                  <a:lnTo>
                    <a:pt x="15938" y="3210"/>
                  </a:lnTo>
                  <a:lnTo>
                    <a:pt x="15994" y="3290"/>
                  </a:lnTo>
                  <a:lnTo>
                    <a:pt x="16045" y="3373"/>
                  </a:lnTo>
                  <a:lnTo>
                    <a:pt x="16093" y="3459"/>
                  </a:lnTo>
                  <a:lnTo>
                    <a:pt x="16136" y="3548"/>
                  </a:lnTo>
                  <a:lnTo>
                    <a:pt x="16175" y="3641"/>
                  </a:lnTo>
                  <a:lnTo>
                    <a:pt x="16210" y="3735"/>
                  </a:lnTo>
                  <a:lnTo>
                    <a:pt x="16239" y="3831"/>
                  </a:lnTo>
                  <a:lnTo>
                    <a:pt x="16265" y="3931"/>
                  </a:lnTo>
                  <a:lnTo>
                    <a:pt x="16286" y="4031"/>
                  </a:lnTo>
                  <a:lnTo>
                    <a:pt x="16302" y="4134"/>
                  </a:lnTo>
                  <a:lnTo>
                    <a:pt x="16313" y="4239"/>
                  </a:lnTo>
                  <a:lnTo>
                    <a:pt x="16319" y="4345"/>
                  </a:lnTo>
                  <a:lnTo>
                    <a:pt x="16320" y="4453"/>
                  </a:lnTo>
                  <a:lnTo>
                    <a:pt x="16316" y="4562"/>
                  </a:lnTo>
                  <a:lnTo>
                    <a:pt x="16307" y="4672"/>
                  </a:lnTo>
                  <a:lnTo>
                    <a:pt x="16291" y="4783"/>
                  </a:lnTo>
                  <a:lnTo>
                    <a:pt x="16271" y="4895"/>
                  </a:lnTo>
                  <a:lnTo>
                    <a:pt x="16246" y="5007"/>
                  </a:lnTo>
                  <a:lnTo>
                    <a:pt x="16224" y="5087"/>
                  </a:lnTo>
                  <a:lnTo>
                    <a:pt x="16200" y="5165"/>
                  </a:lnTo>
                  <a:lnTo>
                    <a:pt x="16173" y="5243"/>
                  </a:lnTo>
                  <a:lnTo>
                    <a:pt x="16145" y="5319"/>
                  </a:lnTo>
                  <a:lnTo>
                    <a:pt x="16113" y="5394"/>
                  </a:lnTo>
                  <a:lnTo>
                    <a:pt x="16080" y="5468"/>
                  </a:lnTo>
                  <a:lnTo>
                    <a:pt x="16045" y="5540"/>
                  </a:lnTo>
                  <a:lnTo>
                    <a:pt x="16007" y="5611"/>
                  </a:lnTo>
                  <a:lnTo>
                    <a:pt x="15967" y="5680"/>
                  </a:lnTo>
                  <a:lnTo>
                    <a:pt x="15925" y="5749"/>
                  </a:lnTo>
                  <a:lnTo>
                    <a:pt x="15882" y="5815"/>
                  </a:lnTo>
                  <a:lnTo>
                    <a:pt x="15837" y="5880"/>
                  </a:lnTo>
                  <a:lnTo>
                    <a:pt x="15790" y="5943"/>
                  </a:lnTo>
                  <a:lnTo>
                    <a:pt x="15741" y="6005"/>
                  </a:lnTo>
                  <a:lnTo>
                    <a:pt x="15690" y="6064"/>
                  </a:lnTo>
                  <a:lnTo>
                    <a:pt x="15638" y="6123"/>
                  </a:lnTo>
                  <a:lnTo>
                    <a:pt x="15584" y="6179"/>
                  </a:lnTo>
                  <a:lnTo>
                    <a:pt x="15528" y="6233"/>
                  </a:lnTo>
                  <a:lnTo>
                    <a:pt x="15472" y="6287"/>
                  </a:lnTo>
                  <a:lnTo>
                    <a:pt x="15414" y="6337"/>
                  </a:lnTo>
                  <a:lnTo>
                    <a:pt x="15354" y="6386"/>
                  </a:lnTo>
                  <a:lnTo>
                    <a:pt x="15294" y="6432"/>
                  </a:lnTo>
                  <a:lnTo>
                    <a:pt x="15232" y="6477"/>
                  </a:lnTo>
                  <a:lnTo>
                    <a:pt x="15169" y="6520"/>
                  </a:lnTo>
                  <a:lnTo>
                    <a:pt x="15105" y="6560"/>
                  </a:lnTo>
                  <a:lnTo>
                    <a:pt x="15040" y="6599"/>
                  </a:lnTo>
                  <a:lnTo>
                    <a:pt x="14975" y="6635"/>
                  </a:lnTo>
                  <a:lnTo>
                    <a:pt x="14907" y="6669"/>
                  </a:lnTo>
                  <a:lnTo>
                    <a:pt x="14840" y="6700"/>
                  </a:lnTo>
                  <a:lnTo>
                    <a:pt x="14771" y="6730"/>
                  </a:lnTo>
                  <a:lnTo>
                    <a:pt x="14702" y="6757"/>
                  </a:lnTo>
                  <a:lnTo>
                    <a:pt x="14632" y="6781"/>
                  </a:lnTo>
                  <a:lnTo>
                    <a:pt x="14682" y="6825"/>
                  </a:lnTo>
                  <a:lnTo>
                    <a:pt x="14731" y="6871"/>
                  </a:lnTo>
                  <a:lnTo>
                    <a:pt x="14778" y="6918"/>
                  </a:lnTo>
                  <a:lnTo>
                    <a:pt x="14823" y="6966"/>
                  </a:lnTo>
                  <a:lnTo>
                    <a:pt x="14867" y="7015"/>
                  </a:lnTo>
                  <a:lnTo>
                    <a:pt x="14907" y="7065"/>
                  </a:lnTo>
                  <a:lnTo>
                    <a:pt x="14947" y="7117"/>
                  </a:lnTo>
                  <a:lnTo>
                    <a:pt x="14985" y="7171"/>
                  </a:lnTo>
                  <a:lnTo>
                    <a:pt x="15022" y="7224"/>
                  </a:lnTo>
                  <a:lnTo>
                    <a:pt x="15055" y="7279"/>
                  </a:lnTo>
                  <a:lnTo>
                    <a:pt x="15088" y="7336"/>
                  </a:lnTo>
                  <a:lnTo>
                    <a:pt x="15117" y="7392"/>
                  </a:lnTo>
                  <a:lnTo>
                    <a:pt x="15146" y="7450"/>
                  </a:lnTo>
                  <a:lnTo>
                    <a:pt x="15171" y="7509"/>
                  </a:lnTo>
                  <a:lnTo>
                    <a:pt x="15196" y="7568"/>
                  </a:lnTo>
                  <a:lnTo>
                    <a:pt x="15217" y="7629"/>
                  </a:lnTo>
                  <a:lnTo>
                    <a:pt x="15237" y="7690"/>
                  </a:lnTo>
                  <a:lnTo>
                    <a:pt x="15255" y="7752"/>
                  </a:lnTo>
                  <a:lnTo>
                    <a:pt x="15270" y="7814"/>
                  </a:lnTo>
                  <a:lnTo>
                    <a:pt x="15284" y="7878"/>
                  </a:lnTo>
                  <a:lnTo>
                    <a:pt x="15294" y="7941"/>
                  </a:lnTo>
                  <a:lnTo>
                    <a:pt x="15303" y="8006"/>
                  </a:lnTo>
                  <a:lnTo>
                    <a:pt x="15309" y="8070"/>
                  </a:lnTo>
                  <a:lnTo>
                    <a:pt x="15313" y="8136"/>
                  </a:lnTo>
                  <a:lnTo>
                    <a:pt x="15314" y="8201"/>
                  </a:lnTo>
                  <a:lnTo>
                    <a:pt x="15314" y="8268"/>
                  </a:lnTo>
                  <a:lnTo>
                    <a:pt x="15311" y="8333"/>
                  </a:lnTo>
                  <a:lnTo>
                    <a:pt x="15305" y="8401"/>
                  </a:lnTo>
                  <a:lnTo>
                    <a:pt x="15297" y="8468"/>
                  </a:lnTo>
                  <a:lnTo>
                    <a:pt x="15286" y="8534"/>
                  </a:lnTo>
                  <a:lnTo>
                    <a:pt x="15272" y="8602"/>
                  </a:lnTo>
                  <a:lnTo>
                    <a:pt x="15257" y="8669"/>
                  </a:lnTo>
                  <a:lnTo>
                    <a:pt x="15228" y="8773"/>
                  </a:lnTo>
                  <a:lnTo>
                    <a:pt x="15193" y="8874"/>
                  </a:lnTo>
                  <a:lnTo>
                    <a:pt x="15153" y="8974"/>
                  </a:lnTo>
                  <a:lnTo>
                    <a:pt x="15107" y="9070"/>
                  </a:lnTo>
                  <a:lnTo>
                    <a:pt x="15057" y="9164"/>
                  </a:lnTo>
                  <a:lnTo>
                    <a:pt x="15002" y="9255"/>
                  </a:lnTo>
                  <a:lnTo>
                    <a:pt x="14942" y="9343"/>
                  </a:lnTo>
                  <a:lnTo>
                    <a:pt x="14879" y="9429"/>
                  </a:lnTo>
                  <a:lnTo>
                    <a:pt x="14810" y="9511"/>
                  </a:lnTo>
                  <a:lnTo>
                    <a:pt x="14738" y="9590"/>
                  </a:lnTo>
                  <a:lnTo>
                    <a:pt x="14661" y="9666"/>
                  </a:lnTo>
                  <a:lnTo>
                    <a:pt x="14582" y="9739"/>
                  </a:lnTo>
                  <a:lnTo>
                    <a:pt x="14499" y="9807"/>
                  </a:lnTo>
                  <a:lnTo>
                    <a:pt x="14413" y="9873"/>
                  </a:lnTo>
                  <a:lnTo>
                    <a:pt x="14323" y="9934"/>
                  </a:lnTo>
                  <a:lnTo>
                    <a:pt x="14230" y="9993"/>
                  </a:lnTo>
                  <a:lnTo>
                    <a:pt x="14135" y="10047"/>
                  </a:lnTo>
                  <a:lnTo>
                    <a:pt x="14037" y="10097"/>
                  </a:lnTo>
                  <a:lnTo>
                    <a:pt x="13936" y="10143"/>
                  </a:lnTo>
                  <a:lnTo>
                    <a:pt x="13834" y="10185"/>
                  </a:lnTo>
                  <a:lnTo>
                    <a:pt x="13729" y="10222"/>
                  </a:lnTo>
                  <a:lnTo>
                    <a:pt x="13623" y="10256"/>
                  </a:lnTo>
                  <a:lnTo>
                    <a:pt x="13514" y="10285"/>
                  </a:lnTo>
                  <a:lnTo>
                    <a:pt x="13405" y="10308"/>
                  </a:lnTo>
                  <a:lnTo>
                    <a:pt x="13294" y="10328"/>
                  </a:lnTo>
                  <a:lnTo>
                    <a:pt x="13181" y="10342"/>
                  </a:lnTo>
                  <a:lnTo>
                    <a:pt x="13068" y="10352"/>
                  </a:lnTo>
                  <a:lnTo>
                    <a:pt x="12954" y="10358"/>
                  </a:lnTo>
                  <a:lnTo>
                    <a:pt x="12839" y="10357"/>
                  </a:lnTo>
                  <a:lnTo>
                    <a:pt x="12723" y="10351"/>
                  </a:lnTo>
                  <a:lnTo>
                    <a:pt x="12608" y="10341"/>
                  </a:lnTo>
                  <a:lnTo>
                    <a:pt x="12492" y="10325"/>
                  </a:lnTo>
                  <a:lnTo>
                    <a:pt x="12466" y="10321"/>
                  </a:lnTo>
                  <a:lnTo>
                    <a:pt x="12442" y="10316"/>
                  </a:lnTo>
                  <a:lnTo>
                    <a:pt x="12416" y="10311"/>
                  </a:lnTo>
                  <a:lnTo>
                    <a:pt x="12392" y="10306"/>
                  </a:lnTo>
                  <a:lnTo>
                    <a:pt x="12366" y="10301"/>
                  </a:lnTo>
                  <a:lnTo>
                    <a:pt x="12342" y="10295"/>
                  </a:lnTo>
                  <a:lnTo>
                    <a:pt x="12318" y="10290"/>
                  </a:lnTo>
                  <a:lnTo>
                    <a:pt x="12293" y="10284"/>
                  </a:lnTo>
                  <a:lnTo>
                    <a:pt x="12269" y="10278"/>
                  </a:lnTo>
                  <a:lnTo>
                    <a:pt x="12245" y="10272"/>
                  </a:lnTo>
                  <a:lnTo>
                    <a:pt x="12221" y="10264"/>
                  </a:lnTo>
                  <a:lnTo>
                    <a:pt x="12197" y="10258"/>
                  </a:lnTo>
                  <a:lnTo>
                    <a:pt x="12174" y="10251"/>
                  </a:lnTo>
                  <a:lnTo>
                    <a:pt x="12150" y="10244"/>
                  </a:lnTo>
                  <a:lnTo>
                    <a:pt x="12127" y="10236"/>
                  </a:lnTo>
                  <a:lnTo>
                    <a:pt x="12103" y="10228"/>
                  </a:lnTo>
                  <a:lnTo>
                    <a:pt x="12080" y="10220"/>
                  </a:lnTo>
                  <a:lnTo>
                    <a:pt x="12057" y="10212"/>
                  </a:lnTo>
                  <a:lnTo>
                    <a:pt x="12034" y="10204"/>
                  </a:lnTo>
                  <a:lnTo>
                    <a:pt x="12012" y="10196"/>
                  </a:lnTo>
                  <a:lnTo>
                    <a:pt x="11989" y="10186"/>
                  </a:lnTo>
                  <a:lnTo>
                    <a:pt x="11967" y="10177"/>
                  </a:lnTo>
                  <a:lnTo>
                    <a:pt x="11944" y="10168"/>
                  </a:lnTo>
                  <a:lnTo>
                    <a:pt x="11923" y="10159"/>
                  </a:lnTo>
                  <a:lnTo>
                    <a:pt x="11900" y="10150"/>
                  </a:lnTo>
                  <a:lnTo>
                    <a:pt x="11879" y="10139"/>
                  </a:lnTo>
                  <a:lnTo>
                    <a:pt x="11858" y="10129"/>
                  </a:lnTo>
                  <a:lnTo>
                    <a:pt x="11836" y="10119"/>
                  </a:lnTo>
                  <a:lnTo>
                    <a:pt x="11815" y="10109"/>
                  </a:lnTo>
                  <a:lnTo>
                    <a:pt x="11793" y="10098"/>
                  </a:lnTo>
                  <a:lnTo>
                    <a:pt x="11773" y="10087"/>
                  </a:lnTo>
                  <a:lnTo>
                    <a:pt x="11751" y="10076"/>
                  </a:lnTo>
                  <a:lnTo>
                    <a:pt x="11757" y="10111"/>
                  </a:lnTo>
                  <a:lnTo>
                    <a:pt x="11761" y="10144"/>
                  </a:lnTo>
                  <a:lnTo>
                    <a:pt x="11764" y="10179"/>
                  </a:lnTo>
                  <a:lnTo>
                    <a:pt x="11766" y="10213"/>
                  </a:lnTo>
                  <a:lnTo>
                    <a:pt x="11768" y="10248"/>
                  </a:lnTo>
                  <a:lnTo>
                    <a:pt x="11769" y="10283"/>
                  </a:lnTo>
                  <a:lnTo>
                    <a:pt x="11768" y="10319"/>
                  </a:lnTo>
                  <a:lnTo>
                    <a:pt x="11767" y="10353"/>
                  </a:lnTo>
                  <a:lnTo>
                    <a:pt x="11765" y="10388"/>
                  </a:lnTo>
                  <a:lnTo>
                    <a:pt x="11763" y="10424"/>
                  </a:lnTo>
                  <a:lnTo>
                    <a:pt x="11759" y="10459"/>
                  </a:lnTo>
                  <a:lnTo>
                    <a:pt x="11753" y="10495"/>
                  </a:lnTo>
                  <a:lnTo>
                    <a:pt x="11748" y="10531"/>
                  </a:lnTo>
                  <a:lnTo>
                    <a:pt x="11742" y="10567"/>
                  </a:lnTo>
                  <a:lnTo>
                    <a:pt x="11734" y="10602"/>
                  </a:lnTo>
                  <a:lnTo>
                    <a:pt x="11726" y="10637"/>
                  </a:lnTo>
                  <a:lnTo>
                    <a:pt x="11705" y="10718"/>
                  </a:lnTo>
                  <a:lnTo>
                    <a:pt x="11678" y="10797"/>
                  </a:lnTo>
                  <a:lnTo>
                    <a:pt x="11647" y="10874"/>
                  </a:lnTo>
                  <a:lnTo>
                    <a:pt x="11613" y="10949"/>
                  </a:lnTo>
                  <a:lnTo>
                    <a:pt x="11574" y="11021"/>
                  </a:lnTo>
                  <a:lnTo>
                    <a:pt x="11532" y="11092"/>
                  </a:lnTo>
                  <a:lnTo>
                    <a:pt x="11486" y="11161"/>
                  </a:lnTo>
                  <a:lnTo>
                    <a:pt x="11437" y="11226"/>
                  </a:lnTo>
                  <a:lnTo>
                    <a:pt x="11385" y="11291"/>
                  </a:lnTo>
                  <a:lnTo>
                    <a:pt x="11329" y="11352"/>
                  </a:lnTo>
                  <a:lnTo>
                    <a:pt x="11271" y="11411"/>
                  </a:lnTo>
                  <a:lnTo>
                    <a:pt x="11210" y="11467"/>
                  </a:lnTo>
                  <a:lnTo>
                    <a:pt x="11146" y="11520"/>
                  </a:lnTo>
                  <a:lnTo>
                    <a:pt x="11079" y="11570"/>
                  </a:lnTo>
                  <a:lnTo>
                    <a:pt x="11010" y="11619"/>
                  </a:lnTo>
                  <a:lnTo>
                    <a:pt x="10938" y="11664"/>
                  </a:lnTo>
                  <a:lnTo>
                    <a:pt x="10865" y="11705"/>
                  </a:lnTo>
                  <a:lnTo>
                    <a:pt x="10789" y="11744"/>
                  </a:lnTo>
                  <a:lnTo>
                    <a:pt x="10711" y="11779"/>
                  </a:lnTo>
                  <a:lnTo>
                    <a:pt x="10632" y="11811"/>
                  </a:lnTo>
                  <a:lnTo>
                    <a:pt x="10551" y="11841"/>
                  </a:lnTo>
                  <a:lnTo>
                    <a:pt x="10468" y="11866"/>
                  </a:lnTo>
                  <a:lnTo>
                    <a:pt x="10385" y="11888"/>
                  </a:lnTo>
                  <a:lnTo>
                    <a:pt x="10300" y="11906"/>
                  </a:lnTo>
                  <a:lnTo>
                    <a:pt x="10214" y="11922"/>
                  </a:lnTo>
                  <a:lnTo>
                    <a:pt x="10127" y="11932"/>
                  </a:lnTo>
                  <a:lnTo>
                    <a:pt x="10039" y="11939"/>
                  </a:lnTo>
                  <a:lnTo>
                    <a:pt x="9950" y="11943"/>
                  </a:lnTo>
                  <a:lnTo>
                    <a:pt x="9861" y="11942"/>
                  </a:lnTo>
                  <a:lnTo>
                    <a:pt x="9772" y="11938"/>
                  </a:lnTo>
                  <a:lnTo>
                    <a:pt x="9682" y="11929"/>
                  </a:lnTo>
                  <a:lnTo>
                    <a:pt x="9592" y="11917"/>
                  </a:lnTo>
                  <a:lnTo>
                    <a:pt x="9540" y="11906"/>
                  </a:lnTo>
                  <a:lnTo>
                    <a:pt x="9489" y="11896"/>
                  </a:lnTo>
                  <a:lnTo>
                    <a:pt x="9439" y="11884"/>
                  </a:lnTo>
                  <a:lnTo>
                    <a:pt x="9389" y="11871"/>
                  </a:lnTo>
                  <a:lnTo>
                    <a:pt x="9340" y="11856"/>
                  </a:lnTo>
                  <a:lnTo>
                    <a:pt x="9292" y="11841"/>
                  </a:lnTo>
                  <a:lnTo>
                    <a:pt x="9245" y="11824"/>
                  </a:lnTo>
                  <a:lnTo>
                    <a:pt x="9198" y="11806"/>
                  </a:lnTo>
                  <a:lnTo>
                    <a:pt x="9152" y="11787"/>
                  </a:lnTo>
                  <a:lnTo>
                    <a:pt x="9108" y="11766"/>
                  </a:lnTo>
                  <a:lnTo>
                    <a:pt x="9064" y="11746"/>
                  </a:lnTo>
                  <a:lnTo>
                    <a:pt x="9021" y="11723"/>
                  </a:lnTo>
                  <a:lnTo>
                    <a:pt x="8978" y="11699"/>
                  </a:lnTo>
                  <a:lnTo>
                    <a:pt x="8937" y="11675"/>
                  </a:lnTo>
                  <a:lnTo>
                    <a:pt x="8896" y="11649"/>
                  </a:lnTo>
                  <a:lnTo>
                    <a:pt x="8857" y="11623"/>
                  </a:lnTo>
                  <a:lnTo>
                    <a:pt x="8819" y="11595"/>
                  </a:lnTo>
                  <a:lnTo>
                    <a:pt x="8781" y="11567"/>
                  </a:lnTo>
                  <a:lnTo>
                    <a:pt x="8744" y="11538"/>
                  </a:lnTo>
                  <a:lnTo>
                    <a:pt x="8709" y="11508"/>
                  </a:lnTo>
                  <a:lnTo>
                    <a:pt x="8674" y="11477"/>
                  </a:lnTo>
                  <a:lnTo>
                    <a:pt x="8640" y="11444"/>
                  </a:lnTo>
                  <a:lnTo>
                    <a:pt x="8608" y="11413"/>
                  </a:lnTo>
                  <a:lnTo>
                    <a:pt x="8577" y="11379"/>
                  </a:lnTo>
                  <a:lnTo>
                    <a:pt x="8547" y="11344"/>
                  </a:lnTo>
                  <a:lnTo>
                    <a:pt x="8517" y="11309"/>
                  </a:lnTo>
                  <a:lnTo>
                    <a:pt x="8489" y="11273"/>
                  </a:lnTo>
                  <a:lnTo>
                    <a:pt x="8462" y="11237"/>
                  </a:lnTo>
                  <a:lnTo>
                    <a:pt x="8436" y="11201"/>
                  </a:lnTo>
                  <a:lnTo>
                    <a:pt x="8412" y="11163"/>
                  </a:lnTo>
                  <a:lnTo>
                    <a:pt x="8388" y="11124"/>
                  </a:lnTo>
                  <a:lnTo>
                    <a:pt x="8366" y="11085"/>
                  </a:lnTo>
                  <a:lnTo>
                    <a:pt x="8304" y="11124"/>
                  </a:lnTo>
                  <a:lnTo>
                    <a:pt x="8241" y="11162"/>
                  </a:lnTo>
                  <a:lnTo>
                    <a:pt x="8175" y="11199"/>
                  </a:lnTo>
                  <a:lnTo>
                    <a:pt x="8109" y="11234"/>
                  </a:lnTo>
                  <a:lnTo>
                    <a:pt x="8041" y="11269"/>
                  </a:lnTo>
                  <a:lnTo>
                    <a:pt x="7971" y="11302"/>
                  </a:lnTo>
                  <a:lnTo>
                    <a:pt x="7901" y="11335"/>
                  </a:lnTo>
                  <a:lnTo>
                    <a:pt x="7830" y="11366"/>
                  </a:lnTo>
                  <a:lnTo>
                    <a:pt x="7756" y="11395"/>
                  </a:lnTo>
                  <a:lnTo>
                    <a:pt x="7683" y="11424"/>
                  </a:lnTo>
                  <a:lnTo>
                    <a:pt x="7607" y="11451"/>
                  </a:lnTo>
                  <a:lnTo>
                    <a:pt x="7531" y="11476"/>
                  </a:lnTo>
                  <a:lnTo>
                    <a:pt x="7453" y="11501"/>
                  </a:lnTo>
                  <a:lnTo>
                    <a:pt x="7375" y="11524"/>
                  </a:lnTo>
                  <a:lnTo>
                    <a:pt x="7295" y="11546"/>
                  </a:lnTo>
                  <a:lnTo>
                    <a:pt x="7214" y="11566"/>
                  </a:lnTo>
                  <a:lnTo>
                    <a:pt x="7133" y="11586"/>
                  </a:lnTo>
                  <a:lnTo>
                    <a:pt x="7050" y="11603"/>
                  </a:lnTo>
                  <a:lnTo>
                    <a:pt x="6968" y="11620"/>
                  </a:lnTo>
                  <a:lnTo>
                    <a:pt x="6884" y="11634"/>
                  </a:lnTo>
                  <a:lnTo>
                    <a:pt x="6799" y="11647"/>
                  </a:lnTo>
                  <a:lnTo>
                    <a:pt x="6714" y="11659"/>
                  </a:lnTo>
                  <a:lnTo>
                    <a:pt x="6628" y="11669"/>
                  </a:lnTo>
                  <a:lnTo>
                    <a:pt x="6541" y="11678"/>
                  </a:lnTo>
                  <a:lnTo>
                    <a:pt x="6454" y="11684"/>
                  </a:lnTo>
                  <a:lnTo>
                    <a:pt x="6366" y="11690"/>
                  </a:lnTo>
                  <a:lnTo>
                    <a:pt x="6277" y="11694"/>
                  </a:lnTo>
                  <a:lnTo>
                    <a:pt x="6188" y="11696"/>
                  </a:lnTo>
                  <a:lnTo>
                    <a:pt x="6099" y="11696"/>
                  </a:lnTo>
                  <a:lnTo>
                    <a:pt x="6009" y="11695"/>
                  </a:lnTo>
                  <a:lnTo>
                    <a:pt x="5919" y="11693"/>
                  </a:lnTo>
                  <a:lnTo>
                    <a:pt x="5828" y="11688"/>
                  </a:lnTo>
                  <a:lnTo>
                    <a:pt x="5668" y="11677"/>
                  </a:lnTo>
                  <a:lnTo>
                    <a:pt x="5510" y="11660"/>
                  </a:lnTo>
                  <a:lnTo>
                    <a:pt x="5356" y="11637"/>
                  </a:lnTo>
                  <a:lnTo>
                    <a:pt x="5205" y="11610"/>
                  </a:lnTo>
                  <a:lnTo>
                    <a:pt x="5057" y="11579"/>
                  </a:lnTo>
                  <a:lnTo>
                    <a:pt x="4912" y="11543"/>
                  </a:lnTo>
                  <a:lnTo>
                    <a:pt x="4773" y="11502"/>
                  </a:lnTo>
                  <a:lnTo>
                    <a:pt x="4636" y="11457"/>
                  </a:lnTo>
                  <a:lnTo>
                    <a:pt x="4503" y="11408"/>
                  </a:lnTo>
                  <a:lnTo>
                    <a:pt x="4376" y="11355"/>
                  </a:lnTo>
                  <a:lnTo>
                    <a:pt x="4252" y="11298"/>
                  </a:lnTo>
                  <a:lnTo>
                    <a:pt x="4133" y="11237"/>
                  </a:lnTo>
                  <a:lnTo>
                    <a:pt x="4020" y="11174"/>
                  </a:lnTo>
                  <a:lnTo>
                    <a:pt x="3911" y="11106"/>
                  </a:lnTo>
                  <a:lnTo>
                    <a:pt x="3807" y="11036"/>
                  </a:lnTo>
                  <a:lnTo>
                    <a:pt x="3708" y="10961"/>
                  </a:lnTo>
                  <a:lnTo>
                    <a:pt x="3615" y="10884"/>
                  </a:lnTo>
                  <a:lnTo>
                    <a:pt x="3528" y="10804"/>
                  </a:lnTo>
                  <a:lnTo>
                    <a:pt x="3447" y="10722"/>
                  </a:lnTo>
                  <a:lnTo>
                    <a:pt x="3371" y="10637"/>
                  </a:lnTo>
                  <a:lnTo>
                    <a:pt x="3302" y="10549"/>
                  </a:lnTo>
                  <a:lnTo>
                    <a:pt x="3239" y="10459"/>
                  </a:lnTo>
                  <a:lnTo>
                    <a:pt x="3182" y="10368"/>
                  </a:lnTo>
                  <a:lnTo>
                    <a:pt x="3133" y="10274"/>
                  </a:lnTo>
                  <a:lnTo>
                    <a:pt x="3091" y="10177"/>
                  </a:lnTo>
                  <a:lnTo>
                    <a:pt x="3055" y="10079"/>
                  </a:lnTo>
                  <a:lnTo>
                    <a:pt x="3026" y="9980"/>
                  </a:lnTo>
                  <a:lnTo>
                    <a:pt x="3006" y="9879"/>
                  </a:lnTo>
                  <a:lnTo>
                    <a:pt x="2993" y="9777"/>
                  </a:lnTo>
                  <a:lnTo>
                    <a:pt x="2987" y="9673"/>
                  </a:lnTo>
                  <a:lnTo>
                    <a:pt x="2990" y="9568"/>
                  </a:lnTo>
                  <a:lnTo>
                    <a:pt x="3000" y="9462"/>
                  </a:lnTo>
                  <a:lnTo>
                    <a:pt x="3001" y="9455"/>
                  </a:lnTo>
                  <a:lnTo>
                    <a:pt x="3003" y="9448"/>
                  </a:lnTo>
                  <a:lnTo>
                    <a:pt x="3004" y="9441"/>
                  </a:lnTo>
                  <a:lnTo>
                    <a:pt x="3005" y="9433"/>
                  </a:lnTo>
                  <a:lnTo>
                    <a:pt x="3006" y="9425"/>
                  </a:lnTo>
                  <a:lnTo>
                    <a:pt x="3007" y="9418"/>
                  </a:lnTo>
                  <a:lnTo>
                    <a:pt x="3009" y="9411"/>
                  </a:lnTo>
                  <a:lnTo>
                    <a:pt x="3010" y="9404"/>
                  </a:lnTo>
                  <a:lnTo>
                    <a:pt x="2973" y="9417"/>
                  </a:lnTo>
                  <a:lnTo>
                    <a:pt x="2937" y="9430"/>
                  </a:lnTo>
                  <a:lnTo>
                    <a:pt x="2900" y="9444"/>
                  </a:lnTo>
                  <a:lnTo>
                    <a:pt x="2862" y="9456"/>
                  </a:lnTo>
                  <a:lnTo>
                    <a:pt x="2824" y="9467"/>
                  </a:lnTo>
                  <a:lnTo>
                    <a:pt x="2787" y="9479"/>
                  </a:lnTo>
                  <a:lnTo>
                    <a:pt x="2749" y="9489"/>
                  </a:lnTo>
                  <a:lnTo>
                    <a:pt x="2711" y="9499"/>
                  </a:lnTo>
                  <a:lnTo>
                    <a:pt x="2672" y="9508"/>
                  </a:lnTo>
                  <a:lnTo>
                    <a:pt x="2634" y="9517"/>
                  </a:lnTo>
                  <a:lnTo>
                    <a:pt x="2595" y="9525"/>
                  </a:lnTo>
                  <a:lnTo>
                    <a:pt x="2556" y="9532"/>
                  </a:lnTo>
                  <a:lnTo>
                    <a:pt x="2517" y="9538"/>
                  </a:lnTo>
                  <a:lnTo>
                    <a:pt x="2478" y="9544"/>
                  </a:lnTo>
                  <a:lnTo>
                    <a:pt x="2438" y="9549"/>
                  </a:lnTo>
                  <a:lnTo>
                    <a:pt x="2399" y="9554"/>
                  </a:lnTo>
                  <a:lnTo>
                    <a:pt x="2359" y="9559"/>
                  </a:lnTo>
                  <a:lnTo>
                    <a:pt x="2318" y="9562"/>
                  </a:lnTo>
                  <a:lnTo>
                    <a:pt x="2279" y="9565"/>
                  </a:lnTo>
                  <a:lnTo>
                    <a:pt x="2239" y="9567"/>
                  </a:lnTo>
                  <a:lnTo>
                    <a:pt x="2198" y="9568"/>
                  </a:lnTo>
                  <a:lnTo>
                    <a:pt x="2158" y="9569"/>
                  </a:lnTo>
                  <a:lnTo>
                    <a:pt x="2118" y="9569"/>
                  </a:lnTo>
                  <a:lnTo>
                    <a:pt x="2077" y="9568"/>
                  </a:lnTo>
                  <a:lnTo>
                    <a:pt x="2036" y="9567"/>
                  </a:lnTo>
                  <a:lnTo>
                    <a:pt x="1995" y="9565"/>
                  </a:lnTo>
                  <a:lnTo>
                    <a:pt x="1955" y="9562"/>
                  </a:lnTo>
                  <a:lnTo>
                    <a:pt x="1914" y="9559"/>
                  </a:lnTo>
                  <a:lnTo>
                    <a:pt x="1873" y="9554"/>
                  </a:lnTo>
                  <a:lnTo>
                    <a:pt x="1832" y="9549"/>
                  </a:lnTo>
                  <a:lnTo>
                    <a:pt x="1791" y="9544"/>
                  </a:lnTo>
                  <a:lnTo>
                    <a:pt x="1750" y="9537"/>
                  </a:lnTo>
                  <a:lnTo>
                    <a:pt x="1641" y="9517"/>
                  </a:lnTo>
                  <a:lnTo>
                    <a:pt x="1534" y="9491"/>
                  </a:lnTo>
                  <a:lnTo>
                    <a:pt x="1431" y="9461"/>
                  </a:lnTo>
                  <a:lnTo>
                    <a:pt x="1329" y="9426"/>
                  </a:lnTo>
                  <a:lnTo>
                    <a:pt x="1231" y="9387"/>
                  </a:lnTo>
                  <a:lnTo>
                    <a:pt x="1135" y="9344"/>
                  </a:lnTo>
                  <a:lnTo>
                    <a:pt x="1043" y="9297"/>
                  </a:lnTo>
                  <a:lnTo>
                    <a:pt x="955" y="9246"/>
                  </a:lnTo>
                  <a:lnTo>
                    <a:pt x="868" y="9191"/>
                  </a:lnTo>
                  <a:lnTo>
                    <a:pt x="786" y="9132"/>
                  </a:lnTo>
                  <a:lnTo>
                    <a:pt x="707" y="9071"/>
                  </a:lnTo>
                  <a:lnTo>
                    <a:pt x="631" y="9005"/>
                  </a:lnTo>
                  <a:lnTo>
                    <a:pt x="560" y="8937"/>
                  </a:lnTo>
                  <a:lnTo>
                    <a:pt x="492" y="8866"/>
                  </a:lnTo>
                  <a:lnTo>
                    <a:pt x="428" y="8791"/>
                  </a:lnTo>
                  <a:lnTo>
                    <a:pt x="368" y="8714"/>
                  </a:lnTo>
                  <a:lnTo>
                    <a:pt x="312" y="8635"/>
                  </a:lnTo>
                  <a:lnTo>
                    <a:pt x="260" y="8553"/>
                  </a:lnTo>
                  <a:lnTo>
                    <a:pt x="213" y="8468"/>
                  </a:lnTo>
                  <a:lnTo>
                    <a:pt x="170" y="8382"/>
                  </a:lnTo>
                  <a:lnTo>
                    <a:pt x="132" y="8292"/>
                  </a:lnTo>
                  <a:lnTo>
                    <a:pt x="98" y="8202"/>
                  </a:lnTo>
                  <a:lnTo>
                    <a:pt x="69" y="8110"/>
                  </a:lnTo>
                  <a:lnTo>
                    <a:pt x="45" y="8016"/>
                  </a:lnTo>
                  <a:lnTo>
                    <a:pt x="27" y="7921"/>
                  </a:lnTo>
                  <a:lnTo>
                    <a:pt x="12" y="7823"/>
                  </a:lnTo>
                  <a:lnTo>
                    <a:pt x="3" y="7726"/>
                  </a:lnTo>
                  <a:lnTo>
                    <a:pt x="0" y="7627"/>
                  </a:lnTo>
                  <a:lnTo>
                    <a:pt x="2" y="7527"/>
                  </a:lnTo>
                  <a:lnTo>
                    <a:pt x="9" y="7427"/>
                  </a:lnTo>
                  <a:lnTo>
                    <a:pt x="22" y="7325"/>
                  </a:lnTo>
                  <a:lnTo>
                    <a:pt x="42" y="7224"/>
                  </a:lnTo>
                  <a:lnTo>
                    <a:pt x="59" y="7149"/>
                  </a:lnTo>
                  <a:lnTo>
                    <a:pt x="80" y="7076"/>
                  </a:lnTo>
                  <a:lnTo>
                    <a:pt x="102" y="7005"/>
                  </a:lnTo>
                  <a:lnTo>
                    <a:pt x="128" y="6934"/>
                  </a:lnTo>
                  <a:lnTo>
                    <a:pt x="156" y="6864"/>
                  </a:lnTo>
                  <a:lnTo>
                    <a:pt x="187" y="6797"/>
                  </a:lnTo>
                  <a:lnTo>
                    <a:pt x="220" y="6730"/>
                  </a:lnTo>
                  <a:lnTo>
                    <a:pt x="256" y="6665"/>
                  </a:lnTo>
                  <a:lnTo>
                    <a:pt x="295" y="6601"/>
                  </a:lnTo>
                  <a:lnTo>
                    <a:pt x="336" y="6539"/>
                  </a:lnTo>
                  <a:lnTo>
                    <a:pt x="378" y="6477"/>
                  </a:lnTo>
                  <a:lnTo>
                    <a:pt x="423" y="6418"/>
                  </a:lnTo>
                  <a:lnTo>
                    <a:pt x="470" y="6359"/>
                  </a:lnTo>
                  <a:lnTo>
                    <a:pt x="519" y="6304"/>
                  </a:lnTo>
                  <a:lnTo>
                    <a:pt x="571" y="6249"/>
                  </a:lnTo>
                  <a:lnTo>
                    <a:pt x="624" y="6197"/>
                  </a:lnTo>
                  <a:lnTo>
                    <a:pt x="679" y="6145"/>
                  </a:lnTo>
                  <a:lnTo>
                    <a:pt x="736" y="6096"/>
                  </a:lnTo>
                  <a:lnTo>
                    <a:pt x="795" y="6048"/>
                  </a:lnTo>
                  <a:lnTo>
                    <a:pt x="856" y="6003"/>
                  </a:lnTo>
                  <a:lnTo>
                    <a:pt x="917" y="5959"/>
                  </a:lnTo>
                  <a:lnTo>
                    <a:pt x="981" y="5917"/>
                  </a:lnTo>
                  <a:lnTo>
                    <a:pt x="1047" y="5878"/>
                  </a:lnTo>
                  <a:lnTo>
                    <a:pt x="1113" y="5840"/>
                  </a:lnTo>
                  <a:lnTo>
                    <a:pt x="1181" y="5804"/>
                  </a:lnTo>
                  <a:lnTo>
                    <a:pt x="1250" y="5770"/>
                  </a:lnTo>
                  <a:lnTo>
                    <a:pt x="1321" y="5740"/>
                  </a:lnTo>
                  <a:lnTo>
                    <a:pt x="1392" y="5711"/>
                  </a:lnTo>
                  <a:lnTo>
                    <a:pt x="1465" y="5683"/>
                  </a:lnTo>
                  <a:lnTo>
                    <a:pt x="1539" y="5659"/>
                  </a:lnTo>
                  <a:lnTo>
                    <a:pt x="1614" y="5637"/>
                  </a:lnTo>
                  <a:lnTo>
                    <a:pt x="1690" y="5618"/>
                  </a:lnTo>
                  <a:lnTo>
                    <a:pt x="1659" y="5574"/>
                  </a:lnTo>
                  <a:lnTo>
                    <a:pt x="1629" y="5529"/>
                  </a:lnTo>
                  <a:lnTo>
                    <a:pt x="1600" y="5484"/>
                  </a:lnTo>
                  <a:lnTo>
                    <a:pt x="1573" y="5437"/>
                  </a:lnTo>
                  <a:lnTo>
                    <a:pt x="1546" y="5391"/>
                  </a:lnTo>
                  <a:lnTo>
                    <a:pt x="1522" y="5344"/>
                  </a:lnTo>
                  <a:lnTo>
                    <a:pt x="1498" y="5296"/>
                  </a:lnTo>
                  <a:lnTo>
                    <a:pt x="1475" y="5248"/>
                  </a:lnTo>
                  <a:lnTo>
                    <a:pt x="1454" y="5199"/>
                  </a:lnTo>
                  <a:lnTo>
                    <a:pt x="1434" y="5150"/>
                  </a:lnTo>
                  <a:lnTo>
                    <a:pt x="1415" y="5099"/>
                  </a:lnTo>
                  <a:lnTo>
                    <a:pt x="1397" y="5049"/>
                  </a:lnTo>
                  <a:lnTo>
                    <a:pt x="1381" y="4998"/>
                  </a:lnTo>
                  <a:lnTo>
                    <a:pt x="1367" y="4947"/>
                  </a:lnTo>
                  <a:lnTo>
                    <a:pt x="1353" y="4895"/>
                  </a:lnTo>
                  <a:lnTo>
                    <a:pt x="1340" y="4842"/>
                  </a:lnTo>
                  <a:lnTo>
                    <a:pt x="1330" y="4790"/>
                  </a:lnTo>
                  <a:lnTo>
                    <a:pt x="1320" y="4737"/>
                  </a:lnTo>
                  <a:lnTo>
                    <a:pt x="1312" y="4683"/>
                  </a:lnTo>
                  <a:lnTo>
                    <a:pt x="1306" y="4629"/>
                  </a:lnTo>
                  <a:lnTo>
                    <a:pt x="1301" y="4575"/>
                  </a:lnTo>
                  <a:lnTo>
                    <a:pt x="1296" y="4521"/>
                  </a:lnTo>
                  <a:lnTo>
                    <a:pt x="1294" y="4466"/>
                  </a:lnTo>
                  <a:lnTo>
                    <a:pt x="1293" y="4411"/>
                  </a:lnTo>
                  <a:lnTo>
                    <a:pt x="1293" y="4356"/>
                  </a:lnTo>
                  <a:lnTo>
                    <a:pt x="1295" y="4300"/>
                  </a:lnTo>
                  <a:lnTo>
                    <a:pt x="1299" y="4244"/>
                  </a:lnTo>
                  <a:lnTo>
                    <a:pt x="1305" y="4189"/>
                  </a:lnTo>
                  <a:lnTo>
                    <a:pt x="1312" y="4132"/>
                  </a:lnTo>
                  <a:lnTo>
                    <a:pt x="1320" y="4076"/>
                  </a:lnTo>
                  <a:lnTo>
                    <a:pt x="1329" y="4020"/>
                  </a:lnTo>
                  <a:lnTo>
                    <a:pt x="1340" y="3963"/>
                  </a:lnTo>
                  <a:lnTo>
                    <a:pt x="1369" y="3850"/>
                  </a:lnTo>
                  <a:lnTo>
                    <a:pt x="1401" y="3739"/>
                  </a:lnTo>
                  <a:lnTo>
                    <a:pt x="1441" y="3630"/>
                  </a:lnTo>
                  <a:lnTo>
                    <a:pt x="1486" y="3524"/>
                  </a:lnTo>
                  <a:lnTo>
                    <a:pt x="1536" y="3420"/>
                  </a:lnTo>
                  <a:lnTo>
                    <a:pt x="1591" y="3320"/>
                  </a:lnTo>
                  <a:lnTo>
                    <a:pt x="1650" y="3223"/>
                  </a:lnTo>
                  <a:lnTo>
                    <a:pt x="1716" y="3127"/>
                  </a:lnTo>
                  <a:lnTo>
                    <a:pt x="1785" y="3036"/>
                  </a:lnTo>
                  <a:lnTo>
                    <a:pt x="1858" y="2948"/>
                  </a:lnTo>
                  <a:lnTo>
                    <a:pt x="1937" y="2863"/>
                  </a:lnTo>
                  <a:lnTo>
                    <a:pt x="2019" y="2782"/>
                  </a:lnTo>
                  <a:lnTo>
                    <a:pt x="2105" y="2704"/>
                  </a:lnTo>
                  <a:lnTo>
                    <a:pt x="2195" y="2631"/>
                  </a:lnTo>
                  <a:lnTo>
                    <a:pt x="2288" y="2561"/>
                  </a:lnTo>
                  <a:lnTo>
                    <a:pt x="2385" y="2494"/>
                  </a:lnTo>
                  <a:lnTo>
                    <a:pt x="2484" y="2433"/>
                  </a:lnTo>
                  <a:lnTo>
                    <a:pt x="2587" y="2376"/>
                  </a:lnTo>
                  <a:lnTo>
                    <a:pt x="2693" y="2322"/>
                  </a:lnTo>
                  <a:lnTo>
                    <a:pt x="2801" y="2274"/>
                  </a:lnTo>
                  <a:lnTo>
                    <a:pt x="2911" y="2230"/>
                  </a:lnTo>
                  <a:lnTo>
                    <a:pt x="3024" y="2191"/>
                  </a:lnTo>
                  <a:lnTo>
                    <a:pt x="3139" y="2157"/>
                  </a:lnTo>
                  <a:lnTo>
                    <a:pt x="3256" y="2128"/>
                  </a:lnTo>
                  <a:lnTo>
                    <a:pt x="3374" y="2104"/>
                  </a:lnTo>
                  <a:lnTo>
                    <a:pt x="3495" y="2085"/>
                  </a:lnTo>
                  <a:lnTo>
                    <a:pt x="3616" y="2071"/>
                  </a:lnTo>
                  <a:lnTo>
                    <a:pt x="3738" y="2064"/>
                  </a:lnTo>
                  <a:lnTo>
                    <a:pt x="3862" y="2061"/>
                  </a:lnTo>
                  <a:lnTo>
                    <a:pt x="3985" y="2065"/>
                  </a:lnTo>
                  <a:lnTo>
                    <a:pt x="4111" y="2074"/>
                  </a:lnTo>
                  <a:lnTo>
                    <a:pt x="4235" y="2090"/>
                  </a:lnTo>
                  <a:lnTo>
                    <a:pt x="4256" y="2094"/>
                  </a:lnTo>
                  <a:lnTo>
                    <a:pt x="4278" y="2097"/>
                  </a:lnTo>
                  <a:lnTo>
                    <a:pt x="4299" y="2100"/>
                  </a:lnTo>
                  <a:lnTo>
                    <a:pt x="4321" y="2104"/>
                  </a:lnTo>
                  <a:lnTo>
                    <a:pt x="4342" y="2108"/>
                  </a:lnTo>
                  <a:lnTo>
                    <a:pt x="4363" y="2112"/>
                  </a:lnTo>
                  <a:lnTo>
                    <a:pt x="4384" y="2116"/>
                  </a:lnTo>
                  <a:lnTo>
                    <a:pt x="4404" y="2120"/>
                  </a:lnTo>
                  <a:lnTo>
                    <a:pt x="4425" y="2126"/>
                  </a:lnTo>
                  <a:lnTo>
                    <a:pt x="4446" y="2131"/>
                  </a:lnTo>
                  <a:lnTo>
                    <a:pt x="4467" y="2135"/>
                  </a:lnTo>
                  <a:lnTo>
                    <a:pt x="4487" y="2140"/>
                  </a:lnTo>
                  <a:lnTo>
                    <a:pt x="4507" y="2145"/>
                  </a:lnTo>
                  <a:lnTo>
                    <a:pt x="4528" y="2151"/>
                  </a:lnTo>
                  <a:lnTo>
                    <a:pt x="4548" y="2156"/>
                  </a:lnTo>
                  <a:lnTo>
                    <a:pt x="4568" y="2162"/>
                  </a:lnTo>
                  <a:lnTo>
                    <a:pt x="4588" y="2168"/>
                  </a:lnTo>
                  <a:lnTo>
                    <a:pt x="4608" y="2174"/>
                  </a:lnTo>
                  <a:lnTo>
                    <a:pt x="4628" y="2180"/>
                  </a:lnTo>
                  <a:lnTo>
                    <a:pt x="4648" y="2186"/>
                  </a:lnTo>
                  <a:lnTo>
                    <a:pt x="4668" y="2193"/>
                  </a:lnTo>
                  <a:lnTo>
                    <a:pt x="4687" y="2199"/>
                  </a:lnTo>
                  <a:lnTo>
                    <a:pt x="4706" y="2207"/>
                  </a:lnTo>
                  <a:lnTo>
                    <a:pt x="4726" y="2213"/>
                  </a:lnTo>
                  <a:lnTo>
                    <a:pt x="4745" y="2220"/>
                  </a:lnTo>
                  <a:lnTo>
                    <a:pt x="4764" y="2227"/>
                  </a:lnTo>
                  <a:lnTo>
                    <a:pt x="4784" y="2234"/>
                  </a:lnTo>
                  <a:lnTo>
                    <a:pt x="4802" y="2242"/>
                  </a:lnTo>
                  <a:lnTo>
                    <a:pt x="4822" y="2250"/>
                  </a:lnTo>
                  <a:lnTo>
                    <a:pt x="4840" y="2258"/>
                  </a:lnTo>
                  <a:lnTo>
                    <a:pt x="4859" y="2265"/>
                  </a:lnTo>
                  <a:lnTo>
                    <a:pt x="4878" y="2273"/>
                  </a:lnTo>
                  <a:lnTo>
                    <a:pt x="4879" y="2269"/>
                  </a:lnTo>
                  <a:lnTo>
                    <a:pt x="4880" y="2266"/>
                  </a:lnTo>
                  <a:lnTo>
                    <a:pt x="4880" y="2262"/>
                  </a:lnTo>
                  <a:lnTo>
                    <a:pt x="4881" y="2258"/>
                  </a:lnTo>
                  <a:lnTo>
                    <a:pt x="4882" y="2254"/>
                  </a:lnTo>
                  <a:lnTo>
                    <a:pt x="4883" y="2250"/>
                  </a:lnTo>
                  <a:lnTo>
                    <a:pt x="4884" y="2245"/>
                  </a:lnTo>
                  <a:lnTo>
                    <a:pt x="4884" y="2242"/>
                  </a:lnTo>
                  <a:lnTo>
                    <a:pt x="4905" y="2156"/>
                  </a:lnTo>
                  <a:lnTo>
                    <a:pt x="4930" y="2073"/>
                  </a:lnTo>
                  <a:lnTo>
                    <a:pt x="4958" y="1991"/>
                  </a:lnTo>
                  <a:lnTo>
                    <a:pt x="4990" y="1912"/>
                  </a:lnTo>
                  <a:lnTo>
                    <a:pt x="5025" y="1834"/>
                  </a:lnTo>
                  <a:lnTo>
                    <a:pt x="5062" y="1757"/>
                  </a:lnTo>
                  <a:lnTo>
                    <a:pt x="5103" y="1683"/>
                  </a:lnTo>
                  <a:lnTo>
                    <a:pt x="5147" y="1611"/>
                  </a:lnTo>
                  <a:lnTo>
                    <a:pt x="5193" y="1542"/>
                  </a:lnTo>
                  <a:lnTo>
                    <a:pt x="5243" y="1474"/>
                  </a:lnTo>
                  <a:lnTo>
                    <a:pt x="5294" y="1410"/>
                  </a:lnTo>
                  <a:lnTo>
                    <a:pt x="5349" y="1348"/>
                  </a:lnTo>
                  <a:lnTo>
                    <a:pt x="5405" y="1288"/>
                  </a:lnTo>
                  <a:lnTo>
                    <a:pt x="5464" y="1231"/>
                  </a:lnTo>
                  <a:lnTo>
                    <a:pt x="5524" y="1177"/>
                  </a:lnTo>
                  <a:lnTo>
                    <a:pt x="5588" y="1127"/>
                  </a:lnTo>
                  <a:lnTo>
                    <a:pt x="5652" y="1079"/>
                  </a:lnTo>
                  <a:lnTo>
                    <a:pt x="5718" y="1034"/>
                  </a:lnTo>
                  <a:lnTo>
                    <a:pt x="5785" y="992"/>
                  </a:lnTo>
                  <a:lnTo>
                    <a:pt x="5856" y="954"/>
                  </a:lnTo>
                  <a:lnTo>
                    <a:pt x="5926" y="919"/>
                  </a:lnTo>
                  <a:lnTo>
                    <a:pt x="5998" y="887"/>
                  </a:lnTo>
                  <a:lnTo>
                    <a:pt x="6071" y="859"/>
                  </a:lnTo>
                  <a:lnTo>
                    <a:pt x="6146" y="836"/>
                  </a:lnTo>
                  <a:lnTo>
                    <a:pt x="6220" y="815"/>
                  </a:lnTo>
                  <a:lnTo>
                    <a:pt x="6296" y="799"/>
                  </a:lnTo>
                  <a:lnTo>
                    <a:pt x="6373" y="787"/>
                  </a:lnTo>
                  <a:lnTo>
                    <a:pt x="6449" y="779"/>
                  </a:lnTo>
                  <a:lnTo>
                    <a:pt x="6527" y="774"/>
                  </a:lnTo>
                  <a:lnTo>
                    <a:pt x="6605" y="774"/>
                  </a:lnTo>
                  <a:lnTo>
                    <a:pt x="6682" y="779"/>
                  </a:lnTo>
                  <a:lnTo>
                    <a:pt x="6761" y="788"/>
                  </a:lnTo>
                  <a:lnTo>
                    <a:pt x="6785" y="792"/>
                  </a:lnTo>
                  <a:lnTo>
                    <a:pt x="6810" y="796"/>
                  </a:lnTo>
                  <a:lnTo>
                    <a:pt x="6833" y="801"/>
                  </a:lnTo>
                  <a:lnTo>
                    <a:pt x="6857" y="806"/>
                  </a:lnTo>
                  <a:lnTo>
                    <a:pt x="6881" y="811"/>
                  </a:lnTo>
                  <a:lnTo>
                    <a:pt x="6904" y="817"/>
                  </a:lnTo>
                  <a:lnTo>
                    <a:pt x="6928" y="824"/>
                  </a:lnTo>
                  <a:lnTo>
                    <a:pt x="6951" y="830"/>
                  </a:lnTo>
                  <a:lnTo>
                    <a:pt x="6974" y="837"/>
                  </a:lnTo>
                  <a:lnTo>
                    <a:pt x="6996" y="844"/>
                  </a:lnTo>
                  <a:lnTo>
                    <a:pt x="7019" y="852"/>
                  </a:lnTo>
                  <a:lnTo>
                    <a:pt x="7041" y="860"/>
                  </a:lnTo>
                  <a:lnTo>
                    <a:pt x="7064" y="870"/>
                  </a:lnTo>
                  <a:lnTo>
                    <a:pt x="7085" y="878"/>
                  </a:lnTo>
                  <a:lnTo>
                    <a:pt x="7106" y="888"/>
                  </a:lnTo>
                  <a:lnTo>
                    <a:pt x="7128" y="897"/>
                  </a:lnTo>
                  <a:lnTo>
                    <a:pt x="7149" y="908"/>
                  </a:lnTo>
                  <a:lnTo>
                    <a:pt x="7171" y="918"/>
                  </a:lnTo>
                  <a:lnTo>
                    <a:pt x="7191" y="929"/>
                  </a:lnTo>
                  <a:lnTo>
                    <a:pt x="7211" y="940"/>
                  </a:lnTo>
                  <a:lnTo>
                    <a:pt x="7232" y="952"/>
                  </a:lnTo>
                  <a:lnTo>
                    <a:pt x="7251" y="964"/>
                  </a:lnTo>
                  <a:lnTo>
                    <a:pt x="7272" y="976"/>
                  </a:lnTo>
                  <a:lnTo>
                    <a:pt x="7291" y="989"/>
                  </a:lnTo>
                  <a:lnTo>
                    <a:pt x="7310" y="1002"/>
                  </a:lnTo>
                  <a:lnTo>
                    <a:pt x="7330" y="1015"/>
                  </a:lnTo>
                  <a:lnTo>
                    <a:pt x="7348" y="1028"/>
                  </a:lnTo>
                  <a:lnTo>
                    <a:pt x="7366" y="1043"/>
                  </a:lnTo>
                  <a:lnTo>
                    <a:pt x="7385" y="1057"/>
                  </a:lnTo>
                  <a:lnTo>
                    <a:pt x="7403" y="1072"/>
                  </a:lnTo>
                  <a:lnTo>
                    <a:pt x="7421" y="1086"/>
                  </a:lnTo>
                  <a:lnTo>
                    <a:pt x="7438" y="1101"/>
                  </a:lnTo>
                  <a:close/>
                </a:path>
              </a:pathLst>
            </a:custGeom>
            <a:gradFill rotWithShape="0">
              <a:gsLst>
                <a:gs pos="0">
                  <a:srgbClr val="338CBD"/>
                </a:gs>
                <a:gs pos="100000">
                  <a:srgbClr val="225D7E"/>
                </a:gs>
              </a:gsLst>
              <a:lin ang="18900000" scaled="1"/>
              <a:tileRect/>
            </a:gradFill>
            <a:ln w="9525">
              <a:noFill/>
            </a:ln>
            <a:effectLst>
              <a:outerShdw dist="40160" dir="4293876" algn="ctr" rotWithShape="0">
                <a:srgbClr val="666633"/>
              </a:outerShdw>
            </a:effectLst>
          </p:spPr>
          <p:txBody>
            <a:bodyPr/>
            <a:lstStyle/>
            <a:p>
              <a:endParaRPr lang="zh-CN" altLang="en-US"/>
            </a:p>
          </p:txBody>
        </p:sp>
        <p:sp>
          <p:nvSpPr>
            <p:cNvPr id="9226" name="TextBox 22"/>
            <p:cNvSpPr txBox="1"/>
            <p:nvPr/>
          </p:nvSpPr>
          <p:spPr>
            <a:xfrm>
              <a:off x="446" y="70"/>
              <a:ext cx="817" cy="260"/>
            </a:xfrm>
            <a:prstGeom prst="rect">
              <a:avLst/>
            </a:prstGeom>
            <a:noFill/>
            <a:ln w="9525">
              <a:noFill/>
              <a:miter/>
            </a:ln>
          </p:spPr>
          <p:txBody>
            <a:bodyPr lIns="91434" tIns="45717" rIns="91434" bIns="45717" anchor="t">
              <a:spAutoFit/>
            </a:bodyPr>
            <a:lstStyle/>
            <a:p>
              <a:pPr marL="174625" lvl="0" indent="-174625" algn="ctr"/>
              <a:r>
                <a:rPr lang="zh-CN" altLang="en-US" b="1" dirty="0">
                  <a:solidFill>
                    <a:schemeClr val="bg1"/>
                  </a:solidFill>
                  <a:latin typeface="微软雅黑" charset="0"/>
                  <a:ea typeface="微软雅黑" charset="0"/>
                  <a:sym typeface="+mn-ea"/>
                </a:rPr>
                <a:t>物联网</a:t>
              </a:r>
              <a:endParaRPr lang="zh-CN" altLang="en-US" b="1" dirty="0">
                <a:solidFill>
                  <a:schemeClr val="bg1"/>
                </a:solidFill>
                <a:latin typeface="微软雅黑" charset="0"/>
                <a:ea typeface="微软雅黑" charset="0"/>
                <a:sym typeface="+mn-ea"/>
              </a:endParaRPr>
            </a:p>
          </p:txBody>
        </p:sp>
      </p:grpSp>
      <p:grpSp>
        <p:nvGrpSpPr>
          <p:cNvPr id="9227" name="Group 33"/>
          <p:cNvGrpSpPr/>
          <p:nvPr/>
        </p:nvGrpSpPr>
        <p:grpSpPr>
          <a:xfrm>
            <a:off x="250825" y="2709863"/>
            <a:ext cx="2322513" cy="935037"/>
            <a:chOff x="0" y="0"/>
            <a:chExt cx="1452" cy="635"/>
          </a:xfrm>
        </p:grpSpPr>
        <p:sp>
          <p:nvSpPr>
            <p:cNvPr id="9228" name="Oval 89"/>
            <p:cNvSpPr/>
            <p:nvPr/>
          </p:nvSpPr>
          <p:spPr>
            <a:xfrm>
              <a:off x="0" y="138"/>
              <a:ext cx="1452" cy="497"/>
            </a:xfrm>
            <a:prstGeom prst="ellipse">
              <a:avLst/>
            </a:prstGeom>
            <a:gradFill rotWithShape="0">
              <a:gsLst>
                <a:gs pos="0">
                  <a:srgbClr val="336699"/>
                </a:gs>
                <a:gs pos="100000">
                  <a:schemeClr val="bg1"/>
                </a:gs>
              </a:gsLst>
              <a:path path="shape">
                <a:fillToRect l="50000" t="50000" r="50000" b="50000"/>
              </a:path>
              <a:tileRect/>
            </a:gradFill>
            <a:ln w="9525">
              <a:noFill/>
            </a:ln>
          </p:spPr>
          <p:txBody>
            <a:bodyPr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29" name="Freeform 113"/>
            <p:cNvSpPr/>
            <p:nvPr/>
          </p:nvSpPr>
          <p:spPr>
            <a:xfrm>
              <a:off x="271" y="0"/>
              <a:ext cx="1134" cy="408"/>
            </a:xfrm>
            <a:custGeom>
              <a:avLst/>
              <a:gdLst/>
              <a:ahLst/>
              <a:cxnLst>
                <a:cxn ang="0">
                  <a:pos x="562" y="22"/>
                </a:cxn>
                <a:cxn ang="0">
                  <a:pos x="622" y="10"/>
                </a:cxn>
                <a:cxn ang="0">
                  <a:pos x="693" y="2"/>
                </a:cxn>
                <a:cxn ang="0">
                  <a:pos x="839" y="5"/>
                </a:cxn>
                <a:cxn ang="0">
                  <a:pos x="952" y="31"/>
                </a:cxn>
                <a:cxn ang="0">
                  <a:pos x="1002" y="71"/>
                </a:cxn>
                <a:cxn ang="0">
                  <a:pos x="1004" y="82"/>
                </a:cxn>
                <a:cxn ang="0">
                  <a:pos x="1014" y="86"/>
                </a:cxn>
                <a:cxn ang="0">
                  <a:pos x="1041" y="88"/>
                </a:cxn>
                <a:cxn ang="0">
                  <a:pos x="1103" y="107"/>
                </a:cxn>
                <a:cxn ang="0">
                  <a:pos x="1133" y="141"/>
                </a:cxn>
                <a:cxn ang="0">
                  <a:pos x="1124" y="179"/>
                </a:cxn>
                <a:cxn ang="0">
                  <a:pos x="1094" y="205"/>
                </a:cxn>
                <a:cxn ang="0">
                  <a:pos x="1050" y="224"/>
                </a:cxn>
                <a:cxn ang="0">
                  <a:pos x="1030" y="238"/>
                </a:cxn>
                <a:cxn ang="0">
                  <a:pos x="1056" y="259"/>
                </a:cxn>
                <a:cxn ang="0">
                  <a:pos x="1064" y="282"/>
                </a:cxn>
                <a:cxn ang="0">
                  <a:pos x="1046" y="313"/>
                </a:cxn>
                <a:cxn ang="0">
                  <a:pos x="989" y="341"/>
                </a:cxn>
                <a:cxn ang="0">
                  <a:pos x="908" y="354"/>
                </a:cxn>
                <a:cxn ang="0">
                  <a:pos x="858" y="352"/>
                </a:cxn>
                <a:cxn ang="0">
                  <a:pos x="839" y="349"/>
                </a:cxn>
                <a:cxn ang="0">
                  <a:pos x="822" y="346"/>
                </a:cxn>
                <a:cxn ang="0">
                  <a:pos x="818" y="353"/>
                </a:cxn>
                <a:cxn ang="0">
                  <a:pos x="811" y="369"/>
                </a:cxn>
                <a:cxn ang="0">
                  <a:pos x="774" y="394"/>
                </a:cxn>
                <a:cxn ang="0">
                  <a:pos x="716" y="407"/>
                </a:cxn>
                <a:cxn ang="0">
                  <a:pos x="656" y="406"/>
                </a:cxn>
                <a:cxn ang="0">
                  <a:pos x="621" y="399"/>
                </a:cxn>
                <a:cxn ang="0">
                  <a:pos x="594" y="388"/>
                </a:cxn>
                <a:cxn ang="0">
                  <a:pos x="563" y="384"/>
                </a:cxn>
                <a:cxn ang="0">
                  <a:pos x="507" y="394"/>
                </a:cxn>
                <a:cxn ang="0">
                  <a:pos x="442" y="399"/>
                </a:cxn>
                <a:cxn ang="0">
                  <a:pos x="351" y="396"/>
                </a:cxn>
                <a:cxn ang="0">
                  <a:pos x="258" y="374"/>
                </a:cxn>
                <a:cxn ang="0">
                  <a:pos x="210" y="341"/>
                </a:cxn>
                <a:cxn ang="0">
                  <a:pos x="209" y="322"/>
                </a:cxn>
                <a:cxn ang="0">
                  <a:pos x="186" y="325"/>
                </a:cxn>
                <a:cxn ang="0">
                  <a:pos x="156" y="327"/>
                </a:cxn>
                <a:cxn ang="0">
                  <a:pos x="124" y="326"/>
                </a:cxn>
                <a:cxn ang="0">
                  <a:pos x="55" y="312"/>
                </a:cxn>
                <a:cxn ang="0">
                  <a:pos x="9" y="283"/>
                </a:cxn>
                <a:cxn ang="0">
                  <a:pos x="3" y="247"/>
                </a:cxn>
                <a:cxn ang="0">
                  <a:pos x="26" y="221"/>
                </a:cxn>
                <a:cxn ang="0">
                  <a:pos x="68" y="202"/>
                </a:cxn>
                <a:cxn ang="0">
                  <a:pos x="115" y="190"/>
                </a:cxn>
                <a:cxn ang="0">
                  <a:pos x="97" y="172"/>
                </a:cxn>
                <a:cxn ang="0">
                  <a:pos x="90" y="153"/>
                </a:cxn>
                <a:cxn ang="0">
                  <a:pos x="97" y="128"/>
                </a:cxn>
                <a:cxn ang="0">
                  <a:pos x="146" y="92"/>
                </a:cxn>
                <a:cxn ang="0">
                  <a:pos x="226" y="73"/>
                </a:cxn>
                <a:cxn ang="0">
                  <a:pos x="299" y="72"/>
                </a:cxn>
                <a:cxn ang="0">
                  <a:pos x="315" y="73"/>
                </a:cxn>
                <a:cxn ang="0">
                  <a:pos x="330" y="76"/>
                </a:cxn>
                <a:cxn ang="0">
                  <a:pos x="339" y="77"/>
                </a:cxn>
                <a:cxn ang="0">
                  <a:pos x="355" y="57"/>
                </a:cxn>
                <a:cxn ang="0">
                  <a:pos x="397" y="35"/>
                </a:cxn>
                <a:cxn ang="0">
                  <a:pos x="454" y="26"/>
                </a:cxn>
                <a:cxn ang="0">
                  <a:pos x="483" y="28"/>
                </a:cxn>
                <a:cxn ang="0">
                  <a:pos x="500" y="32"/>
                </a:cxn>
                <a:cxn ang="0">
                  <a:pos x="514" y="37"/>
                </a:cxn>
              </a:cxnLst>
              <a:rect l="0" t="0" r="0" b="0"/>
              <a:pathLst>
                <a:path w="16320" h="11943">
                  <a:moveTo>
                    <a:pt x="7438" y="1101"/>
                  </a:moveTo>
                  <a:lnTo>
                    <a:pt x="7496" y="1053"/>
                  </a:lnTo>
                  <a:lnTo>
                    <a:pt x="7554" y="1006"/>
                  </a:lnTo>
                  <a:lnTo>
                    <a:pt x="7615" y="960"/>
                  </a:lnTo>
                  <a:lnTo>
                    <a:pt x="7678" y="914"/>
                  </a:lnTo>
                  <a:lnTo>
                    <a:pt x="7741" y="869"/>
                  </a:lnTo>
                  <a:lnTo>
                    <a:pt x="7806" y="825"/>
                  </a:lnTo>
                  <a:lnTo>
                    <a:pt x="7873" y="782"/>
                  </a:lnTo>
                  <a:lnTo>
                    <a:pt x="7942" y="740"/>
                  </a:lnTo>
                  <a:lnTo>
                    <a:pt x="8011" y="698"/>
                  </a:lnTo>
                  <a:lnTo>
                    <a:pt x="8082" y="658"/>
                  </a:lnTo>
                  <a:lnTo>
                    <a:pt x="8156" y="618"/>
                  </a:lnTo>
                  <a:lnTo>
                    <a:pt x="8229" y="580"/>
                  </a:lnTo>
                  <a:lnTo>
                    <a:pt x="8305" y="542"/>
                  </a:lnTo>
                  <a:lnTo>
                    <a:pt x="8382" y="506"/>
                  </a:lnTo>
                  <a:lnTo>
                    <a:pt x="8461" y="470"/>
                  </a:lnTo>
                  <a:lnTo>
                    <a:pt x="8540" y="436"/>
                  </a:lnTo>
                  <a:lnTo>
                    <a:pt x="8621" y="403"/>
                  </a:lnTo>
                  <a:lnTo>
                    <a:pt x="8704" y="371"/>
                  </a:lnTo>
                  <a:lnTo>
                    <a:pt x="8786" y="340"/>
                  </a:lnTo>
                  <a:lnTo>
                    <a:pt x="8871" y="310"/>
                  </a:lnTo>
                  <a:lnTo>
                    <a:pt x="8958" y="282"/>
                  </a:lnTo>
                  <a:lnTo>
                    <a:pt x="9044" y="255"/>
                  </a:lnTo>
                  <a:lnTo>
                    <a:pt x="9132" y="228"/>
                  </a:lnTo>
                  <a:lnTo>
                    <a:pt x="9222" y="204"/>
                  </a:lnTo>
                  <a:lnTo>
                    <a:pt x="9313" y="180"/>
                  </a:lnTo>
                  <a:lnTo>
                    <a:pt x="9403" y="158"/>
                  </a:lnTo>
                  <a:lnTo>
                    <a:pt x="9496" y="137"/>
                  </a:lnTo>
                  <a:lnTo>
                    <a:pt x="9590" y="118"/>
                  </a:lnTo>
                  <a:lnTo>
                    <a:pt x="9685" y="99"/>
                  </a:lnTo>
                  <a:lnTo>
                    <a:pt x="9780" y="83"/>
                  </a:lnTo>
                  <a:lnTo>
                    <a:pt x="9877" y="68"/>
                  </a:lnTo>
                  <a:lnTo>
                    <a:pt x="9975" y="54"/>
                  </a:lnTo>
                  <a:lnTo>
                    <a:pt x="10176" y="31"/>
                  </a:lnTo>
                  <a:lnTo>
                    <a:pt x="10375" y="13"/>
                  </a:lnTo>
                  <a:lnTo>
                    <a:pt x="10574" y="4"/>
                  </a:lnTo>
                  <a:lnTo>
                    <a:pt x="10771" y="0"/>
                  </a:lnTo>
                  <a:lnTo>
                    <a:pt x="10967" y="3"/>
                  </a:lnTo>
                  <a:lnTo>
                    <a:pt x="11160" y="12"/>
                  </a:lnTo>
                  <a:lnTo>
                    <a:pt x="11351" y="27"/>
                  </a:lnTo>
                  <a:lnTo>
                    <a:pt x="11538" y="48"/>
                  </a:lnTo>
                  <a:lnTo>
                    <a:pt x="11723" y="76"/>
                  </a:lnTo>
                  <a:lnTo>
                    <a:pt x="11903" y="109"/>
                  </a:lnTo>
                  <a:lnTo>
                    <a:pt x="12081" y="148"/>
                  </a:lnTo>
                  <a:lnTo>
                    <a:pt x="12254" y="192"/>
                  </a:lnTo>
                  <a:lnTo>
                    <a:pt x="12424" y="241"/>
                  </a:lnTo>
                  <a:lnTo>
                    <a:pt x="12588" y="296"/>
                  </a:lnTo>
                  <a:lnTo>
                    <a:pt x="12747" y="356"/>
                  </a:lnTo>
                  <a:lnTo>
                    <a:pt x="12902" y="421"/>
                  </a:lnTo>
                  <a:lnTo>
                    <a:pt x="13051" y="492"/>
                  </a:lnTo>
                  <a:lnTo>
                    <a:pt x="13194" y="566"/>
                  </a:lnTo>
                  <a:lnTo>
                    <a:pt x="13330" y="645"/>
                  </a:lnTo>
                  <a:lnTo>
                    <a:pt x="13461" y="729"/>
                  </a:lnTo>
                  <a:lnTo>
                    <a:pt x="13584" y="818"/>
                  </a:lnTo>
                  <a:lnTo>
                    <a:pt x="13702" y="911"/>
                  </a:lnTo>
                  <a:lnTo>
                    <a:pt x="13811" y="1008"/>
                  </a:lnTo>
                  <a:lnTo>
                    <a:pt x="13913" y="1108"/>
                  </a:lnTo>
                  <a:lnTo>
                    <a:pt x="14008" y="1214"/>
                  </a:lnTo>
                  <a:lnTo>
                    <a:pt x="14093" y="1322"/>
                  </a:lnTo>
                  <a:lnTo>
                    <a:pt x="14171" y="1434"/>
                  </a:lnTo>
                  <a:lnTo>
                    <a:pt x="14239" y="1550"/>
                  </a:lnTo>
                  <a:lnTo>
                    <a:pt x="14299" y="1669"/>
                  </a:lnTo>
                  <a:lnTo>
                    <a:pt x="14349" y="1791"/>
                  </a:lnTo>
                  <a:lnTo>
                    <a:pt x="14390" y="1916"/>
                  </a:lnTo>
                  <a:lnTo>
                    <a:pt x="14421" y="2044"/>
                  </a:lnTo>
                  <a:lnTo>
                    <a:pt x="14427" y="2073"/>
                  </a:lnTo>
                  <a:lnTo>
                    <a:pt x="14431" y="2102"/>
                  </a:lnTo>
                  <a:lnTo>
                    <a:pt x="14436" y="2131"/>
                  </a:lnTo>
                  <a:lnTo>
                    <a:pt x="14440" y="2159"/>
                  </a:lnTo>
                  <a:lnTo>
                    <a:pt x="14443" y="2188"/>
                  </a:lnTo>
                  <a:lnTo>
                    <a:pt x="14446" y="2217"/>
                  </a:lnTo>
                  <a:lnTo>
                    <a:pt x="14448" y="2245"/>
                  </a:lnTo>
                  <a:lnTo>
                    <a:pt x="14450" y="2274"/>
                  </a:lnTo>
                  <a:lnTo>
                    <a:pt x="14451" y="2303"/>
                  </a:lnTo>
                  <a:lnTo>
                    <a:pt x="14452" y="2331"/>
                  </a:lnTo>
                  <a:lnTo>
                    <a:pt x="14452" y="2360"/>
                  </a:lnTo>
                  <a:lnTo>
                    <a:pt x="14452" y="2388"/>
                  </a:lnTo>
                  <a:lnTo>
                    <a:pt x="14451" y="2417"/>
                  </a:lnTo>
                  <a:lnTo>
                    <a:pt x="14450" y="2445"/>
                  </a:lnTo>
                  <a:lnTo>
                    <a:pt x="14448" y="2474"/>
                  </a:lnTo>
                  <a:lnTo>
                    <a:pt x="14446" y="2502"/>
                  </a:lnTo>
                  <a:lnTo>
                    <a:pt x="14467" y="2502"/>
                  </a:lnTo>
                  <a:lnTo>
                    <a:pt x="14488" y="2501"/>
                  </a:lnTo>
                  <a:lnTo>
                    <a:pt x="14510" y="2501"/>
                  </a:lnTo>
                  <a:lnTo>
                    <a:pt x="14530" y="2501"/>
                  </a:lnTo>
                  <a:lnTo>
                    <a:pt x="14551" y="2502"/>
                  </a:lnTo>
                  <a:lnTo>
                    <a:pt x="14573" y="2502"/>
                  </a:lnTo>
                  <a:lnTo>
                    <a:pt x="14594" y="2503"/>
                  </a:lnTo>
                  <a:lnTo>
                    <a:pt x="14615" y="2504"/>
                  </a:lnTo>
                  <a:lnTo>
                    <a:pt x="14636" y="2505"/>
                  </a:lnTo>
                  <a:lnTo>
                    <a:pt x="14657" y="2507"/>
                  </a:lnTo>
                  <a:lnTo>
                    <a:pt x="14679" y="2508"/>
                  </a:lnTo>
                  <a:lnTo>
                    <a:pt x="14699" y="2510"/>
                  </a:lnTo>
                  <a:lnTo>
                    <a:pt x="14721" y="2512"/>
                  </a:lnTo>
                  <a:lnTo>
                    <a:pt x="14742" y="2515"/>
                  </a:lnTo>
                  <a:lnTo>
                    <a:pt x="14762" y="2517"/>
                  </a:lnTo>
                  <a:lnTo>
                    <a:pt x="14784" y="2520"/>
                  </a:lnTo>
                  <a:lnTo>
                    <a:pt x="14886" y="2538"/>
                  </a:lnTo>
                  <a:lnTo>
                    <a:pt x="14986" y="2562"/>
                  </a:lnTo>
                  <a:lnTo>
                    <a:pt x="15083" y="2591"/>
                  </a:lnTo>
                  <a:lnTo>
                    <a:pt x="15178" y="2624"/>
                  </a:lnTo>
                  <a:lnTo>
                    <a:pt x="15268" y="2663"/>
                  </a:lnTo>
                  <a:lnTo>
                    <a:pt x="15356" y="2706"/>
                  </a:lnTo>
                  <a:lnTo>
                    <a:pt x="15441" y="2755"/>
                  </a:lnTo>
                  <a:lnTo>
                    <a:pt x="15522" y="2808"/>
                  </a:lnTo>
                  <a:lnTo>
                    <a:pt x="15601" y="2865"/>
                  </a:lnTo>
                  <a:lnTo>
                    <a:pt x="15675" y="2927"/>
                  </a:lnTo>
                  <a:lnTo>
                    <a:pt x="15747" y="2991"/>
                  </a:lnTo>
                  <a:lnTo>
                    <a:pt x="15814" y="3061"/>
                  </a:lnTo>
                  <a:lnTo>
                    <a:pt x="15877" y="3134"/>
                  </a:lnTo>
                  <a:lnTo>
                    <a:pt x="15938" y="3210"/>
                  </a:lnTo>
                  <a:lnTo>
                    <a:pt x="15994" y="3290"/>
                  </a:lnTo>
                  <a:lnTo>
                    <a:pt x="16045" y="3373"/>
                  </a:lnTo>
                  <a:lnTo>
                    <a:pt x="16093" y="3459"/>
                  </a:lnTo>
                  <a:lnTo>
                    <a:pt x="16136" y="3548"/>
                  </a:lnTo>
                  <a:lnTo>
                    <a:pt x="16175" y="3641"/>
                  </a:lnTo>
                  <a:lnTo>
                    <a:pt x="16210" y="3735"/>
                  </a:lnTo>
                  <a:lnTo>
                    <a:pt x="16239" y="3831"/>
                  </a:lnTo>
                  <a:lnTo>
                    <a:pt x="16265" y="3931"/>
                  </a:lnTo>
                  <a:lnTo>
                    <a:pt x="16286" y="4031"/>
                  </a:lnTo>
                  <a:lnTo>
                    <a:pt x="16302" y="4134"/>
                  </a:lnTo>
                  <a:lnTo>
                    <a:pt x="16313" y="4239"/>
                  </a:lnTo>
                  <a:lnTo>
                    <a:pt x="16319" y="4345"/>
                  </a:lnTo>
                  <a:lnTo>
                    <a:pt x="16320" y="4453"/>
                  </a:lnTo>
                  <a:lnTo>
                    <a:pt x="16316" y="4562"/>
                  </a:lnTo>
                  <a:lnTo>
                    <a:pt x="16307" y="4672"/>
                  </a:lnTo>
                  <a:lnTo>
                    <a:pt x="16291" y="4783"/>
                  </a:lnTo>
                  <a:lnTo>
                    <a:pt x="16271" y="4895"/>
                  </a:lnTo>
                  <a:lnTo>
                    <a:pt x="16246" y="5007"/>
                  </a:lnTo>
                  <a:lnTo>
                    <a:pt x="16224" y="5087"/>
                  </a:lnTo>
                  <a:lnTo>
                    <a:pt x="16200" y="5165"/>
                  </a:lnTo>
                  <a:lnTo>
                    <a:pt x="16173" y="5243"/>
                  </a:lnTo>
                  <a:lnTo>
                    <a:pt x="16145" y="5319"/>
                  </a:lnTo>
                  <a:lnTo>
                    <a:pt x="16113" y="5394"/>
                  </a:lnTo>
                  <a:lnTo>
                    <a:pt x="16080" y="5468"/>
                  </a:lnTo>
                  <a:lnTo>
                    <a:pt x="16045" y="5540"/>
                  </a:lnTo>
                  <a:lnTo>
                    <a:pt x="16007" y="5611"/>
                  </a:lnTo>
                  <a:lnTo>
                    <a:pt x="15967" y="5680"/>
                  </a:lnTo>
                  <a:lnTo>
                    <a:pt x="15925" y="5749"/>
                  </a:lnTo>
                  <a:lnTo>
                    <a:pt x="15882" y="5815"/>
                  </a:lnTo>
                  <a:lnTo>
                    <a:pt x="15837" y="5880"/>
                  </a:lnTo>
                  <a:lnTo>
                    <a:pt x="15790" y="5943"/>
                  </a:lnTo>
                  <a:lnTo>
                    <a:pt x="15741" y="6005"/>
                  </a:lnTo>
                  <a:lnTo>
                    <a:pt x="15690" y="6064"/>
                  </a:lnTo>
                  <a:lnTo>
                    <a:pt x="15638" y="6123"/>
                  </a:lnTo>
                  <a:lnTo>
                    <a:pt x="15584" y="6179"/>
                  </a:lnTo>
                  <a:lnTo>
                    <a:pt x="15528" y="6233"/>
                  </a:lnTo>
                  <a:lnTo>
                    <a:pt x="15472" y="6287"/>
                  </a:lnTo>
                  <a:lnTo>
                    <a:pt x="15414" y="6337"/>
                  </a:lnTo>
                  <a:lnTo>
                    <a:pt x="15354" y="6386"/>
                  </a:lnTo>
                  <a:lnTo>
                    <a:pt x="15294" y="6432"/>
                  </a:lnTo>
                  <a:lnTo>
                    <a:pt x="15232" y="6477"/>
                  </a:lnTo>
                  <a:lnTo>
                    <a:pt x="15169" y="6520"/>
                  </a:lnTo>
                  <a:lnTo>
                    <a:pt x="15105" y="6560"/>
                  </a:lnTo>
                  <a:lnTo>
                    <a:pt x="15040" y="6599"/>
                  </a:lnTo>
                  <a:lnTo>
                    <a:pt x="14975" y="6635"/>
                  </a:lnTo>
                  <a:lnTo>
                    <a:pt x="14907" y="6669"/>
                  </a:lnTo>
                  <a:lnTo>
                    <a:pt x="14840" y="6700"/>
                  </a:lnTo>
                  <a:lnTo>
                    <a:pt x="14771" y="6730"/>
                  </a:lnTo>
                  <a:lnTo>
                    <a:pt x="14702" y="6757"/>
                  </a:lnTo>
                  <a:lnTo>
                    <a:pt x="14632" y="6781"/>
                  </a:lnTo>
                  <a:lnTo>
                    <a:pt x="14682" y="6825"/>
                  </a:lnTo>
                  <a:lnTo>
                    <a:pt x="14731" y="6871"/>
                  </a:lnTo>
                  <a:lnTo>
                    <a:pt x="14778" y="6918"/>
                  </a:lnTo>
                  <a:lnTo>
                    <a:pt x="14823" y="6966"/>
                  </a:lnTo>
                  <a:lnTo>
                    <a:pt x="14867" y="7015"/>
                  </a:lnTo>
                  <a:lnTo>
                    <a:pt x="14907" y="7065"/>
                  </a:lnTo>
                  <a:lnTo>
                    <a:pt x="14947" y="7117"/>
                  </a:lnTo>
                  <a:lnTo>
                    <a:pt x="14985" y="7171"/>
                  </a:lnTo>
                  <a:lnTo>
                    <a:pt x="15022" y="7224"/>
                  </a:lnTo>
                  <a:lnTo>
                    <a:pt x="15055" y="7279"/>
                  </a:lnTo>
                  <a:lnTo>
                    <a:pt x="15088" y="7336"/>
                  </a:lnTo>
                  <a:lnTo>
                    <a:pt x="15117" y="7392"/>
                  </a:lnTo>
                  <a:lnTo>
                    <a:pt x="15146" y="7450"/>
                  </a:lnTo>
                  <a:lnTo>
                    <a:pt x="15171" y="7509"/>
                  </a:lnTo>
                  <a:lnTo>
                    <a:pt x="15196" y="7568"/>
                  </a:lnTo>
                  <a:lnTo>
                    <a:pt x="15217" y="7629"/>
                  </a:lnTo>
                  <a:lnTo>
                    <a:pt x="15237" y="7690"/>
                  </a:lnTo>
                  <a:lnTo>
                    <a:pt x="15255" y="7752"/>
                  </a:lnTo>
                  <a:lnTo>
                    <a:pt x="15270" y="7814"/>
                  </a:lnTo>
                  <a:lnTo>
                    <a:pt x="15284" y="7878"/>
                  </a:lnTo>
                  <a:lnTo>
                    <a:pt x="15294" y="7941"/>
                  </a:lnTo>
                  <a:lnTo>
                    <a:pt x="15303" y="8006"/>
                  </a:lnTo>
                  <a:lnTo>
                    <a:pt x="15309" y="8070"/>
                  </a:lnTo>
                  <a:lnTo>
                    <a:pt x="15313" y="8136"/>
                  </a:lnTo>
                  <a:lnTo>
                    <a:pt x="15314" y="8201"/>
                  </a:lnTo>
                  <a:lnTo>
                    <a:pt x="15314" y="8268"/>
                  </a:lnTo>
                  <a:lnTo>
                    <a:pt x="15311" y="8333"/>
                  </a:lnTo>
                  <a:lnTo>
                    <a:pt x="15305" y="8401"/>
                  </a:lnTo>
                  <a:lnTo>
                    <a:pt x="15297" y="8468"/>
                  </a:lnTo>
                  <a:lnTo>
                    <a:pt x="15286" y="8534"/>
                  </a:lnTo>
                  <a:lnTo>
                    <a:pt x="15272" y="8602"/>
                  </a:lnTo>
                  <a:lnTo>
                    <a:pt x="15257" y="8669"/>
                  </a:lnTo>
                  <a:lnTo>
                    <a:pt x="15228" y="8773"/>
                  </a:lnTo>
                  <a:lnTo>
                    <a:pt x="15193" y="8874"/>
                  </a:lnTo>
                  <a:lnTo>
                    <a:pt x="15153" y="8974"/>
                  </a:lnTo>
                  <a:lnTo>
                    <a:pt x="15107" y="9070"/>
                  </a:lnTo>
                  <a:lnTo>
                    <a:pt x="15057" y="9164"/>
                  </a:lnTo>
                  <a:lnTo>
                    <a:pt x="15002" y="9255"/>
                  </a:lnTo>
                  <a:lnTo>
                    <a:pt x="14942" y="9343"/>
                  </a:lnTo>
                  <a:lnTo>
                    <a:pt x="14879" y="9429"/>
                  </a:lnTo>
                  <a:lnTo>
                    <a:pt x="14810" y="9511"/>
                  </a:lnTo>
                  <a:lnTo>
                    <a:pt x="14738" y="9590"/>
                  </a:lnTo>
                  <a:lnTo>
                    <a:pt x="14661" y="9666"/>
                  </a:lnTo>
                  <a:lnTo>
                    <a:pt x="14582" y="9739"/>
                  </a:lnTo>
                  <a:lnTo>
                    <a:pt x="14499" y="9807"/>
                  </a:lnTo>
                  <a:lnTo>
                    <a:pt x="14413" y="9873"/>
                  </a:lnTo>
                  <a:lnTo>
                    <a:pt x="14323" y="9934"/>
                  </a:lnTo>
                  <a:lnTo>
                    <a:pt x="14230" y="9993"/>
                  </a:lnTo>
                  <a:lnTo>
                    <a:pt x="14135" y="10047"/>
                  </a:lnTo>
                  <a:lnTo>
                    <a:pt x="14037" y="10097"/>
                  </a:lnTo>
                  <a:lnTo>
                    <a:pt x="13936" y="10143"/>
                  </a:lnTo>
                  <a:lnTo>
                    <a:pt x="13834" y="10185"/>
                  </a:lnTo>
                  <a:lnTo>
                    <a:pt x="13729" y="10222"/>
                  </a:lnTo>
                  <a:lnTo>
                    <a:pt x="13623" y="10256"/>
                  </a:lnTo>
                  <a:lnTo>
                    <a:pt x="13514" y="10285"/>
                  </a:lnTo>
                  <a:lnTo>
                    <a:pt x="13405" y="10308"/>
                  </a:lnTo>
                  <a:lnTo>
                    <a:pt x="13294" y="10328"/>
                  </a:lnTo>
                  <a:lnTo>
                    <a:pt x="13181" y="10342"/>
                  </a:lnTo>
                  <a:lnTo>
                    <a:pt x="13068" y="10352"/>
                  </a:lnTo>
                  <a:lnTo>
                    <a:pt x="12954" y="10358"/>
                  </a:lnTo>
                  <a:lnTo>
                    <a:pt x="12839" y="10357"/>
                  </a:lnTo>
                  <a:lnTo>
                    <a:pt x="12723" y="10351"/>
                  </a:lnTo>
                  <a:lnTo>
                    <a:pt x="12608" y="10341"/>
                  </a:lnTo>
                  <a:lnTo>
                    <a:pt x="12492" y="10325"/>
                  </a:lnTo>
                  <a:lnTo>
                    <a:pt x="12466" y="10321"/>
                  </a:lnTo>
                  <a:lnTo>
                    <a:pt x="12442" y="10316"/>
                  </a:lnTo>
                  <a:lnTo>
                    <a:pt x="12416" y="10311"/>
                  </a:lnTo>
                  <a:lnTo>
                    <a:pt x="12392" y="10306"/>
                  </a:lnTo>
                  <a:lnTo>
                    <a:pt x="12366" y="10301"/>
                  </a:lnTo>
                  <a:lnTo>
                    <a:pt x="12342" y="10295"/>
                  </a:lnTo>
                  <a:lnTo>
                    <a:pt x="12318" y="10290"/>
                  </a:lnTo>
                  <a:lnTo>
                    <a:pt x="12293" y="10284"/>
                  </a:lnTo>
                  <a:lnTo>
                    <a:pt x="12269" y="10278"/>
                  </a:lnTo>
                  <a:lnTo>
                    <a:pt x="12245" y="10272"/>
                  </a:lnTo>
                  <a:lnTo>
                    <a:pt x="12221" y="10264"/>
                  </a:lnTo>
                  <a:lnTo>
                    <a:pt x="12197" y="10258"/>
                  </a:lnTo>
                  <a:lnTo>
                    <a:pt x="12174" y="10251"/>
                  </a:lnTo>
                  <a:lnTo>
                    <a:pt x="12150" y="10244"/>
                  </a:lnTo>
                  <a:lnTo>
                    <a:pt x="12127" y="10236"/>
                  </a:lnTo>
                  <a:lnTo>
                    <a:pt x="12103" y="10228"/>
                  </a:lnTo>
                  <a:lnTo>
                    <a:pt x="12080" y="10220"/>
                  </a:lnTo>
                  <a:lnTo>
                    <a:pt x="12057" y="10212"/>
                  </a:lnTo>
                  <a:lnTo>
                    <a:pt x="12034" y="10204"/>
                  </a:lnTo>
                  <a:lnTo>
                    <a:pt x="12012" y="10196"/>
                  </a:lnTo>
                  <a:lnTo>
                    <a:pt x="11989" y="10186"/>
                  </a:lnTo>
                  <a:lnTo>
                    <a:pt x="11967" y="10177"/>
                  </a:lnTo>
                  <a:lnTo>
                    <a:pt x="11944" y="10168"/>
                  </a:lnTo>
                  <a:lnTo>
                    <a:pt x="11923" y="10159"/>
                  </a:lnTo>
                  <a:lnTo>
                    <a:pt x="11900" y="10150"/>
                  </a:lnTo>
                  <a:lnTo>
                    <a:pt x="11879" y="10139"/>
                  </a:lnTo>
                  <a:lnTo>
                    <a:pt x="11858" y="10129"/>
                  </a:lnTo>
                  <a:lnTo>
                    <a:pt x="11836" y="10119"/>
                  </a:lnTo>
                  <a:lnTo>
                    <a:pt x="11815" y="10109"/>
                  </a:lnTo>
                  <a:lnTo>
                    <a:pt x="11793" y="10098"/>
                  </a:lnTo>
                  <a:lnTo>
                    <a:pt x="11773" y="10087"/>
                  </a:lnTo>
                  <a:lnTo>
                    <a:pt x="11751" y="10076"/>
                  </a:lnTo>
                  <a:lnTo>
                    <a:pt x="11757" y="10111"/>
                  </a:lnTo>
                  <a:lnTo>
                    <a:pt x="11761" y="10144"/>
                  </a:lnTo>
                  <a:lnTo>
                    <a:pt x="11764" y="10179"/>
                  </a:lnTo>
                  <a:lnTo>
                    <a:pt x="11766" y="10213"/>
                  </a:lnTo>
                  <a:lnTo>
                    <a:pt x="11768" y="10248"/>
                  </a:lnTo>
                  <a:lnTo>
                    <a:pt x="11769" y="10283"/>
                  </a:lnTo>
                  <a:lnTo>
                    <a:pt x="11768" y="10319"/>
                  </a:lnTo>
                  <a:lnTo>
                    <a:pt x="11767" y="10353"/>
                  </a:lnTo>
                  <a:lnTo>
                    <a:pt x="11765" y="10388"/>
                  </a:lnTo>
                  <a:lnTo>
                    <a:pt x="11763" y="10424"/>
                  </a:lnTo>
                  <a:lnTo>
                    <a:pt x="11759" y="10459"/>
                  </a:lnTo>
                  <a:lnTo>
                    <a:pt x="11753" y="10495"/>
                  </a:lnTo>
                  <a:lnTo>
                    <a:pt x="11748" y="10531"/>
                  </a:lnTo>
                  <a:lnTo>
                    <a:pt x="11742" y="10567"/>
                  </a:lnTo>
                  <a:lnTo>
                    <a:pt x="11734" y="10602"/>
                  </a:lnTo>
                  <a:lnTo>
                    <a:pt x="11726" y="10637"/>
                  </a:lnTo>
                  <a:lnTo>
                    <a:pt x="11705" y="10718"/>
                  </a:lnTo>
                  <a:lnTo>
                    <a:pt x="11678" y="10797"/>
                  </a:lnTo>
                  <a:lnTo>
                    <a:pt x="11647" y="10874"/>
                  </a:lnTo>
                  <a:lnTo>
                    <a:pt x="11613" y="10949"/>
                  </a:lnTo>
                  <a:lnTo>
                    <a:pt x="11574" y="11021"/>
                  </a:lnTo>
                  <a:lnTo>
                    <a:pt x="11532" y="11092"/>
                  </a:lnTo>
                  <a:lnTo>
                    <a:pt x="11486" y="11161"/>
                  </a:lnTo>
                  <a:lnTo>
                    <a:pt x="11437" y="11226"/>
                  </a:lnTo>
                  <a:lnTo>
                    <a:pt x="11385" y="11291"/>
                  </a:lnTo>
                  <a:lnTo>
                    <a:pt x="11329" y="11352"/>
                  </a:lnTo>
                  <a:lnTo>
                    <a:pt x="11271" y="11411"/>
                  </a:lnTo>
                  <a:lnTo>
                    <a:pt x="11210" y="11467"/>
                  </a:lnTo>
                  <a:lnTo>
                    <a:pt x="11146" y="11520"/>
                  </a:lnTo>
                  <a:lnTo>
                    <a:pt x="11079" y="11570"/>
                  </a:lnTo>
                  <a:lnTo>
                    <a:pt x="11010" y="11619"/>
                  </a:lnTo>
                  <a:lnTo>
                    <a:pt x="10938" y="11664"/>
                  </a:lnTo>
                  <a:lnTo>
                    <a:pt x="10865" y="11705"/>
                  </a:lnTo>
                  <a:lnTo>
                    <a:pt x="10789" y="11744"/>
                  </a:lnTo>
                  <a:lnTo>
                    <a:pt x="10711" y="11779"/>
                  </a:lnTo>
                  <a:lnTo>
                    <a:pt x="10632" y="11811"/>
                  </a:lnTo>
                  <a:lnTo>
                    <a:pt x="10551" y="11841"/>
                  </a:lnTo>
                  <a:lnTo>
                    <a:pt x="10468" y="11866"/>
                  </a:lnTo>
                  <a:lnTo>
                    <a:pt x="10385" y="11888"/>
                  </a:lnTo>
                  <a:lnTo>
                    <a:pt x="10300" y="11906"/>
                  </a:lnTo>
                  <a:lnTo>
                    <a:pt x="10214" y="11922"/>
                  </a:lnTo>
                  <a:lnTo>
                    <a:pt x="10127" y="11932"/>
                  </a:lnTo>
                  <a:lnTo>
                    <a:pt x="10039" y="11939"/>
                  </a:lnTo>
                  <a:lnTo>
                    <a:pt x="9950" y="11943"/>
                  </a:lnTo>
                  <a:lnTo>
                    <a:pt x="9861" y="11942"/>
                  </a:lnTo>
                  <a:lnTo>
                    <a:pt x="9772" y="11938"/>
                  </a:lnTo>
                  <a:lnTo>
                    <a:pt x="9682" y="11929"/>
                  </a:lnTo>
                  <a:lnTo>
                    <a:pt x="9592" y="11917"/>
                  </a:lnTo>
                  <a:lnTo>
                    <a:pt x="9540" y="11906"/>
                  </a:lnTo>
                  <a:lnTo>
                    <a:pt x="9489" y="11896"/>
                  </a:lnTo>
                  <a:lnTo>
                    <a:pt x="9439" y="11884"/>
                  </a:lnTo>
                  <a:lnTo>
                    <a:pt x="9389" y="11871"/>
                  </a:lnTo>
                  <a:lnTo>
                    <a:pt x="9340" y="11856"/>
                  </a:lnTo>
                  <a:lnTo>
                    <a:pt x="9292" y="11841"/>
                  </a:lnTo>
                  <a:lnTo>
                    <a:pt x="9245" y="11824"/>
                  </a:lnTo>
                  <a:lnTo>
                    <a:pt x="9198" y="11806"/>
                  </a:lnTo>
                  <a:lnTo>
                    <a:pt x="9152" y="11787"/>
                  </a:lnTo>
                  <a:lnTo>
                    <a:pt x="9108" y="11766"/>
                  </a:lnTo>
                  <a:lnTo>
                    <a:pt x="9064" y="11746"/>
                  </a:lnTo>
                  <a:lnTo>
                    <a:pt x="9021" y="11723"/>
                  </a:lnTo>
                  <a:lnTo>
                    <a:pt x="8978" y="11699"/>
                  </a:lnTo>
                  <a:lnTo>
                    <a:pt x="8937" y="11675"/>
                  </a:lnTo>
                  <a:lnTo>
                    <a:pt x="8896" y="11649"/>
                  </a:lnTo>
                  <a:lnTo>
                    <a:pt x="8857" y="11623"/>
                  </a:lnTo>
                  <a:lnTo>
                    <a:pt x="8819" y="11595"/>
                  </a:lnTo>
                  <a:lnTo>
                    <a:pt x="8781" y="11567"/>
                  </a:lnTo>
                  <a:lnTo>
                    <a:pt x="8744" y="11538"/>
                  </a:lnTo>
                  <a:lnTo>
                    <a:pt x="8709" y="11508"/>
                  </a:lnTo>
                  <a:lnTo>
                    <a:pt x="8674" y="11477"/>
                  </a:lnTo>
                  <a:lnTo>
                    <a:pt x="8640" y="11444"/>
                  </a:lnTo>
                  <a:lnTo>
                    <a:pt x="8608" y="11413"/>
                  </a:lnTo>
                  <a:lnTo>
                    <a:pt x="8577" y="11379"/>
                  </a:lnTo>
                  <a:lnTo>
                    <a:pt x="8547" y="11344"/>
                  </a:lnTo>
                  <a:lnTo>
                    <a:pt x="8517" y="11309"/>
                  </a:lnTo>
                  <a:lnTo>
                    <a:pt x="8489" y="11273"/>
                  </a:lnTo>
                  <a:lnTo>
                    <a:pt x="8462" y="11237"/>
                  </a:lnTo>
                  <a:lnTo>
                    <a:pt x="8436" y="11201"/>
                  </a:lnTo>
                  <a:lnTo>
                    <a:pt x="8412" y="11163"/>
                  </a:lnTo>
                  <a:lnTo>
                    <a:pt x="8388" y="11124"/>
                  </a:lnTo>
                  <a:lnTo>
                    <a:pt x="8366" y="11085"/>
                  </a:lnTo>
                  <a:lnTo>
                    <a:pt x="8304" y="11124"/>
                  </a:lnTo>
                  <a:lnTo>
                    <a:pt x="8241" y="11162"/>
                  </a:lnTo>
                  <a:lnTo>
                    <a:pt x="8175" y="11199"/>
                  </a:lnTo>
                  <a:lnTo>
                    <a:pt x="8109" y="11234"/>
                  </a:lnTo>
                  <a:lnTo>
                    <a:pt x="8041" y="11269"/>
                  </a:lnTo>
                  <a:lnTo>
                    <a:pt x="7971" y="11302"/>
                  </a:lnTo>
                  <a:lnTo>
                    <a:pt x="7901" y="11335"/>
                  </a:lnTo>
                  <a:lnTo>
                    <a:pt x="7830" y="11366"/>
                  </a:lnTo>
                  <a:lnTo>
                    <a:pt x="7756" y="11395"/>
                  </a:lnTo>
                  <a:lnTo>
                    <a:pt x="7683" y="11424"/>
                  </a:lnTo>
                  <a:lnTo>
                    <a:pt x="7607" y="11451"/>
                  </a:lnTo>
                  <a:lnTo>
                    <a:pt x="7531" y="11476"/>
                  </a:lnTo>
                  <a:lnTo>
                    <a:pt x="7453" y="11501"/>
                  </a:lnTo>
                  <a:lnTo>
                    <a:pt x="7375" y="11524"/>
                  </a:lnTo>
                  <a:lnTo>
                    <a:pt x="7295" y="11546"/>
                  </a:lnTo>
                  <a:lnTo>
                    <a:pt x="7214" y="11566"/>
                  </a:lnTo>
                  <a:lnTo>
                    <a:pt x="7133" y="11586"/>
                  </a:lnTo>
                  <a:lnTo>
                    <a:pt x="7050" y="11603"/>
                  </a:lnTo>
                  <a:lnTo>
                    <a:pt x="6968" y="11620"/>
                  </a:lnTo>
                  <a:lnTo>
                    <a:pt x="6884" y="11634"/>
                  </a:lnTo>
                  <a:lnTo>
                    <a:pt x="6799" y="11647"/>
                  </a:lnTo>
                  <a:lnTo>
                    <a:pt x="6714" y="11659"/>
                  </a:lnTo>
                  <a:lnTo>
                    <a:pt x="6628" y="11669"/>
                  </a:lnTo>
                  <a:lnTo>
                    <a:pt x="6541" y="11678"/>
                  </a:lnTo>
                  <a:lnTo>
                    <a:pt x="6454" y="11684"/>
                  </a:lnTo>
                  <a:lnTo>
                    <a:pt x="6366" y="11690"/>
                  </a:lnTo>
                  <a:lnTo>
                    <a:pt x="6277" y="11694"/>
                  </a:lnTo>
                  <a:lnTo>
                    <a:pt x="6188" y="11696"/>
                  </a:lnTo>
                  <a:lnTo>
                    <a:pt x="6099" y="11696"/>
                  </a:lnTo>
                  <a:lnTo>
                    <a:pt x="6009" y="11695"/>
                  </a:lnTo>
                  <a:lnTo>
                    <a:pt x="5919" y="11693"/>
                  </a:lnTo>
                  <a:lnTo>
                    <a:pt x="5828" y="11688"/>
                  </a:lnTo>
                  <a:lnTo>
                    <a:pt x="5668" y="11677"/>
                  </a:lnTo>
                  <a:lnTo>
                    <a:pt x="5510" y="11660"/>
                  </a:lnTo>
                  <a:lnTo>
                    <a:pt x="5356" y="11637"/>
                  </a:lnTo>
                  <a:lnTo>
                    <a:pt x="5205" y="11610"/>
                  </a:lnTo>
                  <a:lnTo>
                    <a:pt x="5057" y="11579"/>
                  </a:lnTo>
                  <a:lnTo>
                    <a:pt x="4912" y="11543"/>
                  </a:lnTo>
                  <a:lnTo>
                    <a:pt x="4773" y="11502"/>
                  </a:lnTo>
                  <a:lnTo>
                    <a:pt x="4636" y="11457"/>
                  </a:lnTo>
                  <a:lnTo>
                    <a:pt x="4503" y="11408"/>
                  </a:lnTo>
                  <a:lnTo>
                    <a:pt x="4376" y="11355"/>
                  </a:lnTo>
                  <a:lnTo>
                    <a:pt x="4252" y="11298"/>
                  </a:lnTo>
                  <a:lnTo>
                    <a:pt x="4133" y="11237"/>
                  </a:lnTo>
                  <a:lnTo>
                    <a:pt x="4020" y="11174"/>
                  </a:lnTo>
                  <a:lnTo>
                    <a:pt x="3911" y="11106"/>
                  </a:lnTo>
                  <a:lnTo>
                    <a:pt x="3807" y="11036"/>
                  </a:lnTo>
                  <a:lnTo>
                    <a:pt x="3708" y="10961"/>
                  </a:lnTo>
                  <a:lnTo>
                    <a:pt x="3615" y="10884"/>
                  </a:lnTo>
                  <a:lnTo>
                    <a:pt x="3528" y="10804"/>
                  </a:lnTo>
                  <a:lnTo>
                    <a:pt x="3447" y="10722"/>
                  </a:lnTo>
                  <a:lnTo>
                    <a:pt x="3371" y="10637"/>
                  </a:lnTo>
                  <a:lnTo>
                    <a:pt x="3302" y="10549"/>
                  </a:lnTo>
                  <a:lnTo>
                    <a:pt x="3239" y="10459"/>
                  </a:lnTo>
                  <a:lnTo>
                    <a:pt x="3182" y="10368"/>
                  </a:lnTo>
                  <a:lnTo>
                    <a:pt x="3133" y="10274"/>
                  </a:lnTo>
                  <a:lnTo>
                    <a:pt x="3091" y="10177"/>
                  </a:lnTo>
                  <a:lnTo>
                    <a:pt x="3055" y="10079"/>
                  </a:lnTo>
                  <a:lnTo>
                    <a:pt x="3026" y="9980"/>
                  </a:lnTo>
                  <a:lnTo>
                    <a:pt x="3006" y="9879"/>
                  </a:lnTo>
                  <a:lnTo>
                    <a:pt x="2993" y="9777"/>
                  </a:lnTo>
                  <a:lnTo>
                    <a:pt x="2987" y="9673"/>
                  </a:lnTo>
                  <a:lnTo>
                    <a:pt x="2990" y="9568"/>
                  </a:lnTo>
                  <a:lnTo>
                    <a:pt x="3000" y="9462"/>
                  </a:lnTo>
                  <a:lnTo>
                    <a:pt x="3001" y="9455"/>
                  </a:lnTo>
                  <a:lnTo>
                    <a:pt x="3003" y="9448"/>
                  </a:lnTo>
                  <a:lnTo>
                    <a:pt x="3004" y="9441"/>
                  </a:lnTo>
                  <a:lnTo>
                    <a:pt x="3005" y="9433"/>
                  </a:lnTo>
                  <a:lnTo>
                    <a:pt x="3006" y="9425"/>
                  </a:lnTo>
                  <a:lnTo>
                    <a:pt x="3007" y="9418"/>
                  </a:lnTo>
                  <a:lnTo>
                    <a:pt x="3009" y="9411"/>
                  </a:lnTo>
                  <a:lnTo>
                    <a:pt x="3010" y="9404"/>
                  </a:lnTo>
                  <a:lnTo>
                    <a:pt x="2973" y="9417"/>
                  </a:lnTo>
                  <a:lnTo>
                    <a:pt x="2937" y="9430"/>
                  </a:lnTo>
                  <a:lnTo>
                    <a:pt x="2900" y="9444"/>
                  </a:lnTo>
                  <a:lnTo>
                    <a:pt x="2862" y="9456"/>
                  </a:lnTo>
                  <a:lnTo>
                    <a:pt x="2824" y="9467"/>
                  </a:lnTo>
                  <a:lnTo>
                    <a:pt x="2787" y="9479"/>
                  </a:lnTo>
                  <a:lnTo>
                    <a:pt x="2749" y="9489"/>
                  </a:lnTo>
                  <a:lnTo>
                    <a:pt x="2711" y="9499"/>
                  </a:lnTo>
                  <a:lnTo>
                    <a:pt x="2672" y="9508"/>
                  </a:lnTo>
                  <a:lnTo>
                    <a:pt x="2634" y="9517"/>
                  </a:lnTo>
                  <a:lnTo>
                    <a:pt x="2595" y="9525"/>
                  </a:lnTo>
                  <a:lnTo>
                    <a:pt x="2556" y="9532"/>
                  </a:lnTo>
                  <a:lnTo>
                    <a:pt x="2517" y="9538"/>
                  </a:lnTo>
                  <a:lnTo>
                    <a:pt x="2478" y="9544"/>
                  </a:lnTo>
                  <a:lnTo>
                    <a:pt x="2438" y="9549"/>
                  </a:lnTo>
                  <a:lnTo>
                    <a:pt x="2399" y="9554"/>
                  </a:lnTo>
                  <a:lnTo>
                    <a:pt x="2359" y="9559"/>
                  </a:lnTo>
                  <a:lnTo>
                    <a:pt x="2318" y="9562"/>
                  </a:lnTo>
                  <a:lnTo>
                    <a:pt x="2279" y="9565"/>
                  </a:lnTo>
                  <a:lnTo>
                    <a:pt x="2239" y="9567"/>
                  </a:lnTo>
                  <a:lnTo>
                    <a:pt x="2198" y="9568"/>
                  </a:lnTo>
                  <a:lnTo>
                    <a:pt x="2158" y="9569"/>
                  </a:lnTo>
                  <a:lnTo>
                    <a:pt x="2118" y="9569"/>
                  </a:lnTo>
                  <a:lnTo>
                    <a:pt x="2077" y="9568"/>
                  </a:lnTo>
                  <a:lnTo>
                    <a:pt x="2036" y="9567"/>
                  </a:lnTo>
                  <a:lnTo>
                    <a:pt x="1995" y="9565"/>
                  </a:lnTo>
                  <a:lnTo>
                    <a:pt x="1955" y="9562"/>
                  </a:lnTo>
                  <a:lnTo>
                    <a:pt x="1914" y="9559"/>
                  </a:lnTo>
                  <a:lnTo>
                    <a:pt x="1873" y="9554"/>
                  </a:lnTo>
                  <a:lnTo>
                    <a:pt x="1832" y="9549"/>
                  </a:lnTo>
                  <a:lnTo>
                    <a:pt x="1791" y="9544"/>
                  </a:lnTo>
                  <a:lnTo>
                    <a:pt x="1750" y="9537"/>
                  </a:lnTo>
                  <a:lnTo>
                    <a:pt x="1641" y="9517"/>
                  </a:lnTo>
                  <a:lnTo>
                    <a:pt x="1534" y="9491"/>
                  </a:lnTo>
                  <a:lnTo>
                    <a:pt x="1431" y="9461"/>
                  </a:lnTo>
                  <a:lnTo>
                    <a:pt x="1329" y="9426"/>
                  </a:lnTo>
                  <a:lnTo>
                    <a:pt x="1231" y="9387"/>
                  </a:lnTo>
                  <a:lnTo>
                    <a:pt x="1135" y="9344"/>
                  </a:lnTo>
                  <a:lnTo>
                    <a:pt x="1043" y="9297"/>
                  </a:lnTo>
                  <a:lnTo>
                    <a:pt x="955" y="9246"/>
                  </a:lnTo>
                  <a:lnTo>
                    <a:pt x="868" y="9191"/>
                  </a:lnTo>
                  <a:lnTo>
                    <a:pt x="786" y="9132"/>
                  </a:lnTo>
                  <a:lnTo>
                    <a:pt x="707" y="9071"/>
                  </a:lnTo>
                  <a:lnTo>
                    <a:pt x="631" y="9005"/>
                  </a:lnTo>
                  <a:lnTo>
                    <a:pt x="560" y="8937"/>
                  </a:lnTo>
                  <a:lnTo>
                    <a:pt x="492" y="8866"/>
                  </a:lnTo>
                  <a:lnTo>
                    <a:pt x="428" y="8791"/>
                  </a:lnTo>
                  <a:lnTo>
                    <a:pt x="368" y="8714"/>
                  </a:lnTo>
                  <a:lnTo>
                    <a:pt x="312" y="8635"/>
                  </a:lnTo>
                  <a:lnTo>
                    <a:pt x="260" y="8553"/>
                  </a:lnTo>
                  <a:lnTo>
                    <a:pt x="213" y="8468"/>
                  </a:lnTo>
                  <a:lnTo>
                    <a:pt x="170" y="8382"/>
                  </a:lnTo>
                  <a:lnTo>
                    <a:pt x="132" y="8292"/>
                  </a:lnTo>
                  <a:lnTo>
                    <a:pt x="98" y="8202"/>
                  </a:lnTo>
                  <a:lnTo>
                    <a:pt x="69" y="8110"/>
                  </a:lnTo>
                  <a:lnTo>
                    <a:pt x="45" y="8016"/>
                  </a:lnTo>
                  <a:lnTo>
                    <a:pt x="27" y="7921"/>
                  </a:lnTo>
                  <a:lnTo>
                    <a:pt x="12" y="7823"/>
                  </a:lnTo>
                  <a:lnTo>
                    <a:pt x="3" y="7726"/>
                  </a:lnTo>
                  <a:lnTo>
                    <a:pt x="0" y="7627"/>
                  </a:lnTo>
                  <a:lnTo>
                    <a:pt x="2" y="7527"/>
                  </a:lnTo>
                  <a:lnTo>
                    <a:pt x="9" y="7427"/>
                  </a:lnTo>
                  <a:lnTo>
                    <a:pt x="22" y="7325"/>
                  </a:lnTo>
                  <a:lnTo>
                    <a:pt x="42" y="7224"/>
                  </a:lnTo>
                  <a:lnTo>
                    <a:pt x="59" y="7149"/>
                  </a:lnTo>
                  <a:lnTo>
                    <a:pt x="80" y="7076"/>
                  </a:lnTo>
                  <a:lnTo>
                    <a:pt x="102" y="7005"/>
                  </a:lnTo>
                  <a:lnTo>
                    <a:pt x="128" y="6934"/>
                  </a:lnTo>
                  <a:lnTo>
                    <a:pt x="156" y="6864"/>
                  </a:lnTo>
                  <a:lnTo>
                    <a:pt x="187" y="6797"/>
                  </a:lnTo>
                  <a:lnTo>
                    <a:pt x="220" y="6730"/>
                  </a:lnTo>
                  <a:lnTo>
                    <a:pt x="256" y="6665"/>
                  </a:lnTo>
                  <a:lnTo>
                    <a:pt x="295" y="6601"/>
                  </a:lnTo>
                  <a:lnTo>
                    <a:pt x="336" y="6539"/>
                  </a:lnTo>
                  <a:lnTo>
                    <a:pt x="378" y="6477"/>
                  </a:lnTo>
                  <a:lnTo>
                    <a:pt x="423" y="6418"/>
                  </a:lnTo>
                  <a:lnTo>
                    <a:pt x="470" y="6359"/>
                  </a:lnTo>
                  <a:lnTo>
                    <a:pt x="519" y="6304"/>
                  </a:lnTo>
                  <a:lnTo>
                    <a:pt x="571" y="6249"/>
                  </a:lnTo>
                  <a:lnTo>
                    <a:pt x="624" y="6197"/>
                  </a:lnTo>
                  <a:lnTo>
                    <a:pt x="679" y="6145"/>
                  </a:lnTo>
                  <a:lnTo>
                    <a:pt x="736" y="6096"/>
                  </a:lnTo>
                  <a:lnTo>
                    <a:pt x="795" y="6048"/>
                  </a:lnTo>
                  <a:lnTo>
                    <a:pt x="856" y="6003"/>
                  </a:lnTo>
                  <a:lnTo>
                    <a:pt x="917" y="5959"/>
                  </a:lnTo>
                  <a:lnTo>
                    <a:pt x="981" y="5917"/>
                  </a:lnTo>
                  <a:lnTo>
                    <a:pt x="1047" y="5878"/>
                  </a:lnTo>
                  <a:lnTo>
                    <a:pt x="1113" y="5840"/>
                  </a:lnTo>
                  <a:lnTo>
                    <a:pt x="1181" y="5804"/>
                  </a:lnTo>
                  <a:lnTo>
                    <a:pt x="1250" y="5770"/>
                  </a:lnTo>
                  <a:lnTo>
                    <a:pt x="1321" y="5740"/>
                  </a:lnTo>
                  <a:lnTo>
                    <a:pt x="1392" y="5711"/>
                  </a:lnTo>
                  <a:lnTo>
                    <a:pt x="1465" y="5683"/>
                  </a:lnTo>
                  <a:lnTo>
                    <a:pt x="1539" y="5659"/>
                  </a:lnTo>
                  <a:lnTo>
                    <a:pt x="1614" y="5637"/>
                  </a:lnTo>
                  <a:lnTo>
                    <a:pt x="1690" y="5618"/>
                  </a:lnTo>
                  <a:lnTo>
                    <a:pt x="1659" y="5574"/>
                  </a:lnTo>
                  <a:lnTo>
                    <a:pt x="1629" y="5529"/>
                  </a:lnTo>
                  <a:lnTo>
                    <a:pt x="1600" y="5484"/>
                  </a:lnTo>
                  <a:lnTo>
                    <a:pt x="1573" y="5437"/>
                  </a:lnTo>
                  <a:lnTo>
                    <a:pt x="1546" y="5391"/>
                  </a:lnTo>
                  <a:lnTo>
                    <a:pt x="1522" y="5344"/>
                  </a:lnTo>
                  <a:lnTo>
                    <a:pt x="1498" y="5296"/>
                  </a:lnTo>
                  <a:lnTo>
                    <a:pt x="1475" y="5248"/>
                  </a:lnTo>
                  <a:lnTo>
                    <a:pt x="1454" y="5199"/>
                  </a:lnTo>
                  <a:lnTo>
                    <a:pt x="1434" y="5150"/>
                  </a:lnTo>
                  <a:lnTo>
                    <a:pt x="1415" y="5099"/>
                  </a:lnTo>
                  <a:lnTo>
                    <a:pt x="1397" y="5049"/>
                  </a:lnTo>
                  <a:lnTo>
                    <a:pt x="1381" y="4998"/>
                  </a:lnTo>
                  <a:lnTo>
                    <a:pt x="1367" y="4947"/>
                  </a:lnTo>
                  <a:lnTo>
                    <a:pt x="1353" y="4895"/>
                  </a:lnTo>
                  <a:lnTo>
                    <a:pt x="1340" y="4842"/>
                  </a:lnTo>
                  <a:lnTo>
                    <a:pt x="1330" y="4790"/>
                  </a:lnTo>
                  <a:lnTo>
                    <a:pt x="1320" y="4737"/>
                  </a:lnTo>
                  <a:lnTo>
                    <a:pt x="1312" y="4683"/>
                  </a:lnTo>
                  <a:lnTo>
                    <a:pt x="1306" y="4629"/>
                  </a:lnTo>
                  <a:lnTo>
                    <a:pt x="1301" y="4575"/>
                  </a:lnTo>
                  <a:lnTo>
                    <a:pt x="1296" y="4521"/>
                  </a:lnTo>
                  <a:lnTo>
                    <a:pt x="1294" y="4466"/>
                  </a:lnTo>
                  <a:lnTo>
                    <a:pt x="1293" y="4411"/>
                  </a:lnTo>
                  <a:lnTo>
                    <a:pt x="1293" y="4356"/>
                  </a:lnTo>
                  <a:lnTo>
                    <a:pt x="1295" y="4300"/>
                  </a:lnTo>
                  <a:lnTo>
                    <a:pt x="1299" y="4244"/>
                  </a:lnTo>
                  <a:lnTo>
                    <a:pt x="1305" y="4189"/>
                  </a:lnTo>
                  <a:lnTo>
                    <a:pt x="1312" y="4132"/>
                  </a:lnTo>
                  <a:lnTo>
                    <a:pt x="1320" y="4076"/>
                  </a:lnTo>
                  <a:lnTo>
                    <a:pt x="1329" y="4020"/>
                  </a:lnTo>
                  <a:lnTo>
                    <a:pt x="1340" y="3963"/>
                  </a:lnTo>
                  <a:lnTo>
                    <a:pt x="1369" y="3850"/>
                  </a:lnTo>
                  <a:lnTo>
                    <a:pt x="1401" y="3739"/>
                  </a:lnTo>
                  <a:lnTo>
                    <a:pt x="1441" y="3630"/>
                  </a:lnTo>
                  <a:lnTo>
                    <a:pt x="1486" y="3524"/>
                  </a:lnTo>
                  <a:lnTo>
                    <a:pt x="1536" y="3420"/>
                  </a:lnTo>
                  <a:lnTo>
                    <a:pt x="1591" y="3320"/>
                  </a:lnTo>
                  <a:lnTo>
                    <a:pt x="1650" y="3223"/>
                  </a:lnTo>
                  <a:lnTo>
                    <a:pt x="1716" y="3127"/>
                  </a:lnTo>
                  <a:lnTo>
                    <a:pt x="1785" y="3036"/>
                  </a:lnTo>
                  <a:lnTo>
                    <a:pt x="1858" y="2948"/>
                  </a:lnTo>
                  <a:lnTo>
                    <a:pt x="1937" y="2863"/>
                  </a:lnTo>
                  <a:lnTo>
                    <a:pt x="2019" y="2782"/>
                  </a:lnTo>
                  <a:lnTo>
                    <a:pt x="2105" y="2704"/>
                  </a:lnTo>
                  <a:lnTo>
                    <a:pt x="2195" y="2631"/>
                  </a:lnTo>
                  <a:lnTo>
                    <a:pt x="2288" y="2561"/>
                  </a:lnTo>
                  <a:lnTo>
                    <a:pt x="2385" y="2494"/>
                  </a:lnTo>
                  <a:lnTo>
                    <a:pt x="2484" y="2433"/>
                  </a:lnTo>
                  <a:lnTo>
                    <a:pt x="2587" y="2376"/>
                  </a:lnTo>
                  <a:lnTo>
                    <a:pt x="2693" y="2322"/>
                  </a:lnTo>
                  <a:lnTo>
                    <a:pt x="2801" y="2274"/>
                  </a:lnTo>
                  <a:lnTo>
                    <a:pt x="2911" y="2230"/>
                  </a:lnTo>
                  <a:lnTo>
                    <a:pt x="3024" y="2191"/>
                  </a:lnTo>
                  <a:lnTo>
                    <a:pt x="3139" y="2157"/>
                  </a:lnTo>
                  <a:lnTo>
                    <a:pt x="3256" y="2128"/>
                  </a:lnTo>
                  <a:lnTo>
                    <a:pt x="3374" y="2104"/>
                  </a:lnTo>
                  <a:lnTo>
                    <a:pt x="3495" y="2085"/>
                  </a:lnTo>
                  <a:lnTo>
                    <a:pt x="3616" y="2071"/>
                  </a:lnTo>
                  <a:lnTo>
                    <a:pt x="3738" y="2064"/>
                  </a:lnTo>
                  <a:lnTo>
                    <a:pt x="3862" y="2061"/>
                  </a:lnTo>
                  <a:lnTo>
                    <a:pt x="3985" y="2065"/>
                  </a:lnTo>
                  <a:lnTo>
                    <a:pt x="4111" y="2074"/>
                  </a:lnTo>
                  <a:lnTo>
                    <a:pt x="4235" y="2090"/>
                  </a:lnTo>
                  <a:lnTo>
                    <a:pt x="4256" y="2094"/>
                  </a:lnTo>
                  <a:lnTo>
                    <a:pt x="4278" y="2097"/>
                  </a:lnTo>
                  <a:lnTo>
                    <a:pt x="4299" y="2100"/>
                  </a:lnTo>
                  <a:lnTo>
                    <a:pt x="4321" y="2104"/>
                  </a:lnTo>
                  <a:lnTo>
                    <a:pt x="4342" y="2108"/>
                  </a:lnTo>
                  <a:lnTo>
                    <a:pt x="4363" y="2112"/>
                  </a:lnTo>
                  <a:lnTo>
                    <a:pt x="4384" y="2116"/>
                  </a:lnTo>
                  <a:lnTo>
                    <a:pt x="4404" y="2120"/>
                  </a:lnTo>
                  <a:lnTo>
                    <a:pt x="4425" y="2126"/>
                  </a:lnTo>
                  <a:lnTo>
                    <a:pt x="4446" y="2131"/>
                  </a:lnTo>
                  <a:lnTo>
                    <a:pt x="4467" y="2135"/>
                  </a:lnTo>
                  <a:lnTo>
                    <a:pt x="4487" y="2140"/>
                  </a:lnTo>
                  <a:lnTo>
                    <a:pt x="4507" y="2145"/>
                  </a:lnTo>
                  <a:lnTo>
                    <a:pt x="4528" y="2151"/>
                  </a:lnTo>
                  <a:lnTo>
                    <a:pt x="4548" y="2156"/>
                  </a:lnTo>
                  <a:lnTo>
                    <a:pt x="4568" y="2162"/>
                  </a:lnTo>
                  <a:lnTo>
                    <a:pt x="4588" y="2168"/>
                  </a:lnTo>
                  <a:lnTo>
                    <a:pt x="4608" y="2174"/>
                  </a:lnTo>
                  <a:lnTo>
                    <a:pt x="4628" y="2180"/>
                  </a:lnTo>
                  <a:lnTo>
                    <a:pt x="4648" y="2186"/>
                  </a:lnTo>
                  <a:lnTo>
                    <a:pt x="4668" y="2193"/>
                  </a:lnTo>
                  <a:lnTo>
                    <a:pt x="4687" y="2199"/>
                  </a:lnTo>
                  <a:lnTo>
                    <a:pt x="4706" y="2207"/>
                  </a:lnTo>
                  <a:lnTo>
                    <a:pt x="4726" y="2213"/>
                  </a:lnTo>
                  <a:lnTo>
                    <a:pt x="4745" y="2220"/>
                  </a:lnTo>
                  <a:lnTo>
                    <a:pt x="4764" y="2227"/>
                  </a:lnTo>
                  <a:lnTo>
                    <a:pt x="4784" y="2234"/>
                  </a:lnTo>
                  <a:lnTo>
                    <a:pt x="4802" y="2242"/>
                  </a:lnTo>
                  <a:lnTo>
                    <a:pt x="4822" y="2250"/>
                  </a:lnTo>
                  <a:lnTo>
                    <a:pt x="4840" y="2258"/>
                  </a:lnTo>
                  <a:lnTo>
                    <a:pt x="4859" y="2265"/>
                  </a:lnTo>
                  <a:lnTo>
                    <a:pt x="4878" y="2273"/>
                  </a:lnTo>
                  <a:lnTo>
                    <a:pt x="4879" y="2269"/>
                  </a:lnTo>
                  <a:lnTo>
                    <a:pt x="4880" y="2266"/>
                  </a:lnTo>
                  <a:lnTo>
                    <a:pt x="4880" y="2262"/>
                  </a:lnTo>
                  <a:lnTo>
                    <a:pt x="4881" y="2258"/>
                  </a:lnTo>
                  <a:lnTo>
                    <a:pt x="4882" y="2254"/>
                  </a:lnTo>
                  <a:lnTo>
                    <a:pt x="4883" y="2250"/>
                  </a:lnTo>
                  <a:lnTo>
                    <a:pt x="4884" y="2245"/>
                  </a:lnTo>
                  <a:lnTo>
                    <a:pt x="4884" y="2242"/>
                  </a:lnTo>
                  <a:lnTo>
                    <a:pt x="4905" y="2156"/>
                  </a:lnTo>
                  <a:lnTo>
                    <a:pt x="4930" y="2073"/>
                  </a:lnTo>
                  <a:lnTo>
                    <a:pt x="4958" y="1991"/>
                  </a:lnTo>
                  <a:lnTo>
                    <a:pt x="4990" y="1912"/>
                  </a:lnTo>
                  <a:lnTo>
                    <a:pt x="5025" y="1834"/>
                  </a:lnTo>
                  <a:lnTo>
                    <a:pt x="5062" y="1757"/>
                  </a:lnTo>
                  <a:lnTo>
                    <a:pt x="5103" y="1683"/>
                  </a:lnTo>
                  <a:lnTo>
                    <a:pt x="5147" y="1611"/>
                  </a:lnTo>
                  <a:lnTo>
                    <a:pt x="5193" y="1542"/>
                  </a:lnTo>
                  <a:lnTo>
                    <a:pt x="5243" y="1474"/>
                  </a:lnTo>
                  <a:lnTo>
                    <a:pt x="5294" y="1410"/>
                  </a:lnTo>
                  <a:lnTo>
                    <a:pt x="5349" y="1348"/>
                  </a:lnTo>
                  <a:lnTo>
                    <a:pt x="5405" y="1288"/>
                  </a:lnTo>
                  <a:lnTo>
                    <a:pt x="5464" y="1231"/>
                  </a:lnTo>
                  <a:lnTo>
                    <a:pt x="5524" y="1177"/>
                  </a:lnTo>
                  <a:lnTo>
                    <a:pt x="5588" y="1127"/>
                  </a:lnTo>
                  <a:lnTo>
                    <a:pt x="5652" y="1079"/>
                  </a:lnTo>
                  <a:lnTo>
                    <a:pt x="5718" y="1034"/>
                  </a:lnTo>
                  <a:lnTo>
                    <a:pt x="5785" y="992"/>
                  </a:lnTo>
                  <a:lnTo>
                    <a:pt x="5856" y="954"/>
                  </a:lnTo>
                  <a:lnTo>
                    <a:pt x="5926" y="919"/>
                  </a:lnTo>
                  <a:lnTo>
                    <a:pt x="5998" y="887"/>
                  </a:lnTo>
                  <a:lnTo>
                    <a:pt x="6071" y="859"/>
                  </a:lnTo>
                  <a:lnTo>
                    <a:pt x="6146" y="836"/>
                  </a:lnTo>
                  <a:lnTo>
                    <a:pt x="6220" y="815"/>
                  </a:lnTo>
                  <a:lnTo>
                    <a:pt x="6296" y="799"/>
                  </a:lnTo>
                  <a:lnTo>
                    <a:pt x="6373" y="787"/>
                  </a:lnTo>
                  <a:lnTo>
                    <a:pt x="6449" y="779"/>
                  </a:lnTo>
                  <a:lnTo>
                    <a:pt x="6527" y="774"/>
                  </a:lnTo>
                  <a:lnTo>
                    <a:pt x="6605" y="774"/>
                  </a:lnTo>
                  <a:lnTo>
                    <a:pt x="6682" y="779"/>
                  </a:lnTo>
                  <a:lnTo>
                    <a:pt x="6761" y="788"/>
                  </a:lnTo>
                  <a:lnTo>
                    <a:pt x="6785" y="792"/>
                  </a:lnTo>
                  <a:lnTo>
                    <a:pt x="6810" y="796"/>
                  </a:lnTo>
                  <a:lnTo>
                    <a:pt x="6833" y="801"/>
                  </a:lnTo>
                  <a:lnTo>
                    <a:pt x="6857" y="806"/>
                  </a:lnTo>
                  <a:lnTo>
                    <a:pt x="6881" y="811"/>
                  </a:lnTo>
                  <a:lnTo>
                    <a:pt x="6904" y="817"/>
                  </a:lnTo>
                  <a:lnTo>
                    <a:pt x="6928" y="824"/>
                  </a:lnTo>
                  <a:lnTo>
                    <a:pt x="6951" y="830"/>
                  </a:lnTo>
                  <a:lnTo>
                    <a:pt x="6974" y="837"/>
                  </a:lnTo>
                  <a:lnTo>
                    <a:pt x="6996" y="844"/>
                  </a:lnTo>
                  <a:lnTo>
                    <a:pt x="7019" y="852"/>
                  </a:lnTo>
                  <a:lnTo>
                    <a:pt x="7041" y="860"/>
                  </a:lnTo>
                  <a:lnTo>
                    <a:pt x="7064" y="870"/>
                  </a:lnTo>
                  <a:lnTo>
                    <a:pt x="7085" y="878"/>
                  </a:lnTo>
                  <a:lnTo>
                    <a:pt x="7106" y="888"/>
                  </a:lnTo>
                  <a:lnTo>
                    <a:pt x="7128" y="897"/>
                  </a:lnTo>
                  <a:lnTo>
                    <a:pt x="7149" y="908"/>
                  </a:lnTo>
                  <a:lnTo>
                    <a:pt x="7171" y="918"/>
                  </a:lnTo>
                  <a:lnTo>
                    <a:pt x="7191" y="929"/>
                  </a:lnTo>
                  <a:lnTo>
                    <a:pt x="7211" y="940"/>
                  </a:lnTo>
                  <a:lnTo>
                    <a:pt x="7232" y="952"/>
                  </a:lnTo>
                  <a:lnTo>
                    <a:pt x="7251" y="964"/>
                  </a:lnTo>
                  <a:lnTo>
                    <a:pt x="7272" y="976"/>
                  </a:lnTo>
                  <a:lnTo>
                    <a:pt x="7291" y="989"/>
                  </a:lnTo>
                  <a:lnTo>
                    <a:pt x="7310" y="1002"/>
                  </a:lnTo>
                  <a:lnTo>
                    <a:pt x="7330" y="1015"/>
                  </a:lnTo>
                  <a:lnTo>
                    <a:pt x="7348" y="1028"/>
                  </a:lnTo>
                  <a:lnTo>
                    <a:pt x="7366" y="1043"/>
                  </a:lnTo>
                  <a:lnTo>
                    <a:pt x="7385" y="1057"/>
                  </a:lnTo>
                  <a:lnTo>
                    <a:pt x="7403" y="1072"/>
                  </a:lnTo>
                  <a:lnTo>
                    <a:pt x="7421" y="1086"/>
                  </a:lnTo>
                  <a:lnTo>
                    <a:pt x="7438" y="1101"/>
                  </a:lnTo>
                  <a:close/>
                </a:path>
              </a:pathLst>
            </a:custGeom>
            <a:gradFill rotWithShape="0">
              <a:gsLst>
                <a:gs pos="0">
                  <a:srgbClr val="338CBD"/>
                </a:gs>
                <a:gs pos="100000">
                  <a:srgbClr val="225D7E"/>
                </a:gs>
              </a:gsLst>
              <a:lin ang="18900000" scaled="1"/>
              <a:tileRect/>
            </a:gradFill>
            <a:ln w="9525">
              <a:noFill/>
            </a:ln>
            <a:effectLst>
              <a:outerShdw dist="40160" dir="4293876" algn="ctr" rotWithShape="0">
                <a:srgbClr val="666633"/>
              </a:outerShdw>
            </a:effectLst>
          </p:spPr>
          <p:txBody>
            <a:bodyPr/>
            <a:lstStyle/>
            <a:p>
              <a:endParaRPr lang="zh-CN" altLang="en-US"/>
            </a:p>
          </p:txBody>
        </p:sp>
        <p:sp>
          <p:nvSpPr>
            <p:cNvPr id="9230" name="TextBox 22"/>
            <p:cNvSpPr txBox="1"/>
            <p:nvPr/>
          </p:nvSpPr>
          <p:spPr>
            <a:xfrm>
              <a:off x="589" y="70"/>
              <a:ext cx="817" cy="260"/>
            </a:xfrm>
            <a:prstGeom prst="rect">
              <a:avLst/>
            </a:prstGeom>
            <a:noFill/>
            <a:ln w="9525">
              <a:noFill/>
              <a:miter/>
            </a:ln>
          </p:spPr>
          <p:txBody>
            <a:bodyPr lIns="91434" tIns="45717" rIns="91434" bIns="45717" anchor="t">
              <a:spAutoFit/>
            </a:bodyPr>
            <a:lstStyle/>
            <a:p>
              <a:pPr marL="174625" lvl="0" indent="-174625" algn="ctr"/>
              <a:r>
                <a:rPr lang="zh-CN" altLang="en-US" b="1" dirty="0">
                  <a:solidFill>
                    <a:schemeClr val="bg1"/>
                  </a:solidFill>
                  <a:latin typeface="微软雅黑" charset="0"/>
                  <a:ea typeface="微软雅黑" charset="0"/>
                  <a:sym typeface="+mn-ea"/>
                </a:rPr>
                <a:t>互联网</a:t>
              </a:r>
              <a:endParaRPr lang="zh-CN" altLang="en-US" b="1" dirty="0">
                <a:solidFill>
                  <a:schemeClr val="bg1"/>
                </a:solidFill>
                <a:latin typeface="微软雅黑" charset="0"/>
                <a:ea typeface="微软雅黑" charset="0"/>
                <a:sym typeface="+mn-ea"/>
              </a:endParaRPr>
            </a:p>
          </p:txBody>
        </p:sp>
      </p:grpSp>
      <p:grpSp>
        <p:nvGrpSpPr>
          <p:cNvPr id="9231" name="Group 2"/>
          <p:cNvGrpSpPr/>
          <p:nvPr/>
        </p:nvGrpSpPr>
        <p:grpSpPr>
          <a:xfrm>
            <a:off x="4187825" y="2514600"/>
            <a:ext cx="1323975" cy="228600"/>
            <a:chOff x="0" y="0"/>
            <a:chExt cx="827" cy="156"/>
          </a:xfrm>
        </p:grpSpPr>
        <p:grpSp>
          <p:nvGrpSpPr>
            <p:cNvPr id="9232" name="Group 3"/>
            <p:cNvGrpSpPr/>
            <p:nvPr/>
          </p:nvGrpSpPr>
          <p:grpSpPr>
            <a:xfrm rot="-1297425" flipH="1" flipV="1">
              <a:off x="146" y="0"/>
              <a:ext cx="681" cy="150"/>
              <a:chOff x="0" y="0"/>
              <a:chExt cx="1118" cy="279"/>
            </a:xfrm>
          </p:grpSpPr>
          <p:sp>
            <p:nvSpPr>
              <p:cNvPr id="9233" name="AutoShape 42"/>
              <p:cNvSpPr/>
              <p:nvPr/>
            </p:nvSpPr>
            <p:spPr>
              <a:xfrm rot="5263130">
                <a:off x="292" y="-294"/>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34" name="AutoShape 43"/>
              <p:cNvSpPr/>
              <p:nvPr/>
            </p:nvSpPr>
            <p:spPr>
              <a:xfrm rot="6078281">
                <a:off x="428" y="-294"/>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35" name="AutoShape 44"/>
              <p:cNvSpPr/>
              <p:nvPr/>
            </p:nvSpPr>
            <p:spPr>
              <a:xfrm rot="6373927">
                <a:off x="504" y="-272"/>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36" name="AutoShape 45"/>
              <p:cNvSpPr/>
              <p:nvPr/>
            </p:nvSpPr>
            <p:spPr>
              <a:xfrm rot="6906312">
                <a:off x="594" y="-242"/>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grpSp>
        <p:grpSp>
          <p:nvGrpSpPr>
            <p:cNvPr id="9237" name="Group 8"/>
            <p:cNvGrpSpPr/>
            <p:nvPr/>
          </p:nvGrpSpPr>
          <p:grpSpPr>
            <a:xfrm rot="56115" flipH="1" flipV="1">
              <a:off x="0" y="6"/>
              <a:ext cx="681" cy="150"/>
              <a:chOff x="0" y="0"/>
              <a:chExt cx="1118" cy="279"/>
            </a:xfrm>
          </p:grpSpPr>
          <p:sp>
            <p:nvSpPr>
              <p:cNvPr id="9238" name="AutoShape 47"/>
              <p:cNvSpPr/>
              <p:nvPr/>
            </p:nvSpPr>
            <p:spPr>
              <a:xfrm rot="5263130">
                <a:off x="292" y="-294"/>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39" name="AutoShape 48"/>
              <p:cNvSpPr/>
              <p:nvPr/>
            </p:nvSpPr>
            <p:spPr>
              <a:xfrm rot="6078281">
                <a:off x="428" y="-294"/>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40" name="AutoShape 49"/>
              <p:cNvSpPr/>
              <p:nvPr/>
            </p:nvSpPr>
            <p:spPr>
              <a:xfrm rot="6373927">
                <a:off x="504" y="-272"/>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41" name="AutoShape 50"/>
              <p:cNvSpPr/>
              <p:nvPr/>
            </p:nvSpPr>
            <p:spPr>
              <a:xfrm rot="6906312">
                <a:off x="594" y="-242"/>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grpSp>
      </p:grpSp>
      <p:grpSp>
        <p:nvGrpSpPr>
          <p:cNvPr id="9242" name="Group 13"/>
          <p:cNvGrpSpPr/>
          <p:nvPr/>
        </p:nvGrpSpPr>
        <p:grpSpPr>
          <a:xfrm>
            <a:off x="1077913" y="2927350"/>
            <a:ext cx="1322387" cy="228600"/>
            <a:chOff x="0" y="0"/>
            <a:chExt cx="827" cy="156"/>
          </a:xfrm>
        </p:grpSpPr>
        <p:grpSp>
          <p:nvGrpSpPr>
            <p:cNvPr id="9243" name="Group 14"/>
            <p:cNvGrpSpPr/>
            <p:nvPr/>
          </p:nvGrpSpPr>
          <p:grpSpPr>
            <a:xfrm rot="-1297425" flipH="1" flipV="1">
              <a:off x="146" y="0"/>
              <a:ext cx="681" cy="150"/>
              <a:chOff x="0" y="0"/>
              <a:chExt cx="1118" cy="279"/>
            </a:xfrm>
          </p:grpSpPr>
          <p:sp>
            <p:nvSpPr>
              <p:cNvPr id="9244" name="AutoShape 57"/>
              <p:cNvSpPr/>
              <p:nvPr/>
            </p:nvSpPr>
            <p:spPr>
              <a:xfrm rot="5263130">
                <a:off x="292" y="-294"/>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45" name="AutoShape 58"/>
              <p:cNvSpPr/>
              <p:nvPr/>
            </p:nvSpPr>
            <p:spPr>
              <a:xfrm rot="6078281">
                <a:off x="428" y="-294"/>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46" name="AutoShape 59"/>
              <p:cNvSpPr/>
              <p:nvPr/>
            </p:nvSpPr>
            <p:spPr>
              <a:xfrm rot="6373927">
                <a:off x="504" y="-272"/>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47" name="AutoShape 60"/>
              <p:cNvSpPr/>
              <p:nvPr/>
            </p:nvSpPr>
            <p:spPr>
              <a:xfrm rot="6906312">
                <a:off x="594" y="-242"/>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grpSp>
        <p:grpSp>
          <p:nvGrpSpPr>
            <p:cNvPr id="9248" name="Group 19"/>
            <p:cNvGrpSpPr/>
            <p:nvPr/>
          </p:nvGrpSpPr>
          <p:grpSpPr>
            <a:xfrm rot="56115" flipH="1" flipV="1">
              <a:off x="0" y="6"/>
              <a:ext cx="681" cy="150"/>
              <a:chOff x="0" y="0"/>
              <a:chExt cx="1118" cy="279"/>
            </a:xfrm>
          </p:grpSpPr>
          <p:sp>
            <p:nvSpPr>
              <p:cNvPr id="9249" name="AutoShape 62"/>
              <p:cNvSpPr/>
              <p:nvPr/>
            </p:nvSpPr>
            <p:spPr>
              <a:xfrm rot="5263130">
                <a:off x="292" y="-294"/>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50" name="AutoShape 63"/>
              <p:cNvSpPr/>
              <p:nvPr/>
            </p:nvSpPr>
            <p:spPr>
              <a:xfrm rot="6078281">
                <a:off x="428" y="-294"/>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51" name="AutoShape 64"/>
              <p:cNvSpPr/>
              <p:nvPr/>
            </p:nvSpPr>
            <p:spPr>
              <a:xfrm rot="6373927">
                <a:off x="504" y="-272"/>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sp>
            <p:nvSpPr>
              <p:cNvPr id="9252" name="AutoShape 65"/>
              <p:cNvSpPr/>
              <p:nvPr/>
            </p:nvSpPr>
            <p:spPr>
              <a:xfrm rot="6906312">
                <a:off x="594" y="-242"/>
                <a:ext cx="227" cy="816"/>
              </a:xfrm>
              <a:prstGeom prst="moon">
                <a:avLst>
                  <a:gd name="adj" fmla="val 49773"/>
                </a:avLst>
              </a:prstGeom>
              <a:solidFill>
                <a:srgbClr val="FFFFFF">
                  <a:alpha val="3922"/>
                </a:srgbClr>
              </a:solidFill>
              <a:ln w="9525">
                <a:noFill/>
                <a:miter/>
              </a:ln>
            </p:spPr>
            <p:txBody>
              <a:bodyPr vert="eaVert" wrap="none" anchor="ctr"/>
              <a:lstStyle/>
              <a:p>
                <a:pPr lvl="0" algn="ctr"/>
                <a:endParaRPr lang="zh-TW" altLang="en-US" sz="1400" dirty="0">
                  <a:latin typeface="Arial" panose="020B0604020202020204" pitchFamily="34" charset="0"/>
                  <a:ea typeface="宋体" panose="02010600030101010101" pitchFamily="2" charset="-122"/>
                </a:endParaRPr>
              </a:p>
            </p:txBody>
          </p:sp>
        </p:grpSp>
      </p:grpSp>
      <p:grpSp>
        <p:nvGrpSpPr>
          <p:cNvPr id="9253" name="Group 24"/>
          <p:cNvGrpSpPr/>
          <p:nvPr/>
        </p:nvGrpSpPr>
        <p:grpSpPr>
          <a:xfrm>
            <a:off x="0" y="2924175"/>
            <a:ext cx="8785225" cy="2614613"/>
            <a:chOff x="0" y="0"/>
            <a:chExt cx="5534" cy="1647"/>
          </a:xfrm>
        </p:grpSpPr>
        <p:sp>
          <p:nvSpPr>
            <p:cNvPr id="9254" name="Freeform 36"/>
            <p:cNvSpPr/>
            <p:nvPr/>
          </p:nvSpPr>
          <p:spPr>
            <a:xfrm>
              <a:off x="0" y="0"/>
              <a:ext cx="5534" cy="1451"/>
            </a:xfrm>
            <a:custGeom>
              <a:avLst/>
              <a:gdLst/>
              <a:ahLst/>
              <a:cxnLst>
                <a:cxn ang="0">
                  <a:pos x="0" y="1441"/>
                </a:cxn>
                <a:cxn ang="0">
                  <a:pos x="1238" y="452"/>
                </a:cxn>
                <a:cxn ang="0">
                  <a:pos x="1072" y="479"/>
                </a:cxn>
                <a:cxn ang="0">
                  <a:pos x="1258" y="282"/>
                </a:cxn>
                <a:cxn ang="0">
                  <a:pos x="1569" y="413"/>
                </a:cxn>
                <a:cxn ang="0">
                  <a:pos x="1403" y="432"/>
                </a:cxn>
                <a:cxn ang="0">
                  <a:pos x="2171" y="826"/>
                </a:cxn>
                <a:cxn ang="0">
                  <a:pos x="2721" y="205"/>
                </a:cxn>
                <a:cxn ang="0">
                  <a:pos x="2515" y="205"/>
                </a:cxn>
                <a:cxn ang="0">
                  <a:pos x="2866" y="0"/>
                </a:cxn>
                <a:cxn ang="0">
                  <a:pos x="3197" y="212"/>
                </a:cxn>
                <a:cxn ang="0">
                  <a:pos x="3005" y="208"/>
                </a:cxn>
                <a:cxn ang="0">
                  <a:pos x="3541" y="837"/>
                </a:cxn>
                <a:cxn ang="0">
                  <a:pos x="4270" y="421"/>
                </a:cxn>
                <a:cxn ang="0">
                  <a:pos x="4084" y="413"/>
                </a:cxn>
                <a:cxn ang="0">
                  <a:pos x="4395" y="270"/>
                </a:cxn>
                <a:cxn ang="0">
                  <a:pos x="4614" y="436"/>
                </a:cxn>
                <a:cxn ang="0">
                  <a:pos x="4442" y="432"/>
                </a:cxn>
                <a:cxn ang="0">
                  <a:pos x="5534" y="1431"/>
                </a:cxn>
                <a:cxn ang="0">
                  <a:pos x="0" y="1441"/>
                </a:cxn>
              </a:cxnLst>
              <a:rect l="0" t="0" r="0" b="0"/>
              <a:pathLst>
                <a:path w="5016" h="2256">
                  <a:moveTo>
                    <a:pt x="0" y="2240"/>
                  </a:moveTo>
                  <a:cubicBezTo>
                    <a:pt x="276" y="2109"/>
                    <a:pt x="1182" y="1474"/>
                    <a:pt x="1122" y="702"/>
                  </a:cubicBezTo>
                  <a:lnTo>
                    <a:pt x="972" y="744"/>
                  </a:lnTo>
                  <a:cubicBezTo>
                    <a:pt x="988" y="702"/>
                    <a:pt x="1140" y="436"/>
                    <a:pt x="1140" y="438"/>
                  </a:cubicBezTo>
                  <a:lnTo>
                    <a:pt x="1422" y="642"/>
                  </a:lnTo>
                  <a:cubicBezTo>
                    <a:pt x="1422" y="642"/>
                    <a:pt x="1260" y="672"/>
                    <a:pt x="1272" y="672"/>
                  </a:cubicBezTo>
                  <a:cubicBezTo>
                    <a:pt x="1428" y="1008"/>
                    <a:pt x="1620" y="1350"/>
                    <a:pt x="1968" y="1284"/>
                  </a:cubicBezTo>
                  <a:cubicBezTo>
                    <a:pt x="2316" y="1218"/>
                    <a:pt x="2460" y="576"/>
                    <a:pt x="2466" y="318"/>
                  </a:cubicBezTo>
                  <a:lnTo>
                    <a:pt x="2280" y="318"/>
                  </a:lnTo>
                  <a:lnTo>
                    <a:pt x="2598" y="0"/>
                  </a:lnTo>
                  <a:lnTo>
                    <a:pt x="2898" y="330"/>
                  </a:lnTo>
                  <a:lnTo>
                    <a:pt x="2724" y="324"/>
                  </a:lnTo>
                  <a:cubicBezTo>
                    <a:pt x="2724" y="325"/>
                    <a:pt x="2760" y="1284"/>
                    <a:pt x="3210" y="1302"/>
                  </a:cubicBezTo>
                  <a:cubicBezTo>
                    <a:pt x="3660" y="1320"/>
                    <a:pt x="3816" y="912"/>
                    <a:pt x="3870" y="654"/>
                  </a:cubicBezTo>
                  <a:lnTo>
                    <a:pt x="3702" y="642"/>
                  </a:lnTo>
                  <a:lnTo>
                    <a:pt x="3984" y="420"/>
                  </a:lnTo>
                  <a:lnTo>
                    <a:pt x="4182" y="678"/>
                  </a:lnTo>
                  <a:lnTo>
                    <a:pt x="4026" y="672"/>
                  </a:lnTo>
                  <a:cubicBezTo>
                    <a:pt x="4032" y="678"/>
                    <a:pt x="3960" y="1862"/>
                    <a:pt x="5016" y="2225"/>
                  </a:cubicBezTo>
                  <a:cubicBezTo>
                    <a:pt x="3438" y="2232"/>
                    <a:pt x="1092" y="2256"/>
                    <a:pt x="0" y="2240"/>
                  </a:cubicBezTo>
                  <a:close/>
                </a:path>
              </a:pathLst>
            </a:custGeom>
            <a:gradFill rotWithShape="1">
              <a:gsLst>
                <a:gs pos="0">
                  <a:srgbClr val="0099CC"/>
                </a:gs>
                <a:gs pos="100000">
                  <a:schemeClr val="bg1"/>
                </a:gs>
              </a:gsLst>
              <a:lin ang="5400000" scaled="1"/>
              <a:tileRect/>
            </a:gradFill>
            <a:ln w="9525">
              <a:noFill/>
            </a:ln>
          </p:spPr>
          <p:txBody>
            <a:bodyPr/>
            <a:lstStyle/>
            <a:p>
              <a:endParaRPr lang="zh-CN" altLang="en-US"/>
            </a:p>
          </p:txBody>
        </p:sp>
        <p:sp>
          <p:nvSpPr>
            <p:cNvPr id="9255" name="Text Box 82"/>
            <p:cNvSpPr txBox="1"/>
            <p:nvPr/>
          </p:nvSpPr>
          <p:spPr>
            <a:xfrm>
              <a:off x="1229" y="1179"/>
              <a:ext cx="3273" cy="468"/>
            </a:xfrm>
            <a:prstGeom prst="rect">
              <a:avLst/>
            </a:prstGeom>
            <a:noFill/>
            <a:ln w="9525">
              <a:noFill/>
              <a:miter/>
            </a:ln>
          </p:spPr>
          <p:txBody>
            <a:bodyPr anchor="t">
              <a:spAutoFit/>
            </a:bodyPr>
            <a:lstStyle/>
            <a:p>
              <a:pPr lvl="0" algn="ctr" eaLnBrk="0" hangingPunct="0"/>
              <a:r>
                <a:rPr lang="zh-CN" altLang="en-US" sz="4000" b="1" dirty="0">
                  <a:solidFill>
                    <a:srgbClr val="FF3300"/>
                  </a:solidFill>
                  <a:latin typeface="微软雅黑" charset="0"/>
                  <a:ea typeface="微软雅黑" charset="0"/>
                </a:rPr>
                <a:t>智慧校园</a:t>
              </a:r>
              <a:endParaRPr lang="zh-CN" altLang="en-US" sz="4000" b="1" dirty="0">
                <a:solidFill>
                  <a:srgbClr val="FF3300"/>
                </a:solidFill>
                <a:latin typeface="微软雅黑" charset="0"/>
                <a:ea typeface="微软雅黑" charset="0"/>
              </a:endParaRPr>
            </a:p>
          </p:txBody>
        </p:sp>
      </p:grpSp>
      <p:grpSp>
        <p:nvGrpSpPr>
          <p:cNvPr id="9256" name="Group 27"/>
          <p:cNvGrpSpPr/>
          <p:nvPr/>
        </p:nvGrpSpPr>
        <p:grpSpPr>
          <a:xfrm>
            <a:off x="611188" y="2060575"/>
            <a:ext cx="1892300" cy="636588"/>
            <a:chOff x="0" y="0"/>
            <a:chExt cx="1182" cy="432"/>
          </a:xfrm>
        </p:grpSpPr>
        <p:pic>
          <p:nvPicPr>
            <p:cNvPr id="9257" name="Picture 108" descr="图形1"/>
            <p:cNvPicPr>
              <a:picLocks noChangeAspect="1"/>
            </p:cNvPicPr>
            <p:nvPr/>
          </p:nvPicPr>
          <p:blipFill>
            <a:blip r:embed="rId1"/>
            <a:stretch>
              <a:fillRect/>
            </a:stretch>
          </p:blipFill>
          <p:spPr>
            <a:xfrm>
              <a:off x="0" y="0"/>
              <a:ext cx="1182" cy="432"/>
            </a:xfrm>
            <a:prstGeom prst="rect">
              <a:avLst/>
            </a:prstGeom>
            <a:noFill/>
            <a:ln w="9525">
              <a:noFill/>
              <a:miter/>
            </a:ln>
          </p:spPr>
        </p:pic>
        <p:sp>
          <p:nvSpPr>
            <p:cNvPr id="9258" name="TextBox 22"/>
            <p:cNvSpPr txBox="1"/>
            <p:nvPr/>
          </p:nvSpPr>
          <p:spPr>
            <a:xfrm>
              <a:off x="194" y="53"/>
              <a:ext cx="817" cy="260"/>
            </a:xfrm>
            <a:prstGeom prst="rect">
              <a:avLst/>
            </a:prstGeom>
            <a:noFill/>
            <a:ln w="9525">
              <a:noFill/>
              <a:miter/>
            </a:ln>
          </p:spPr>
          <p:txBody>
            <a:bodyPr lIns="91434" tIns="45717" rIns="91434" bIns="45717" anchor="t">
              <a:spAutoFit/>
            </a:bodyPr>
            <a:lstStyle/>
            <a:p>
              <a:pPr marL="174625" lvl="0" indent="-174625" algn="ctr"/>
              <a:r>
                <a:rPr lang="zh-CN" altLang="en-US" b="1" dirty="0">
                  <a:solidFill>
                    <a:schemeClr val="bg1"/>
                  </a:solidFill>
                  <a:latin typeface="微软雅黑" charset="0"/>
                  <a:ea typeface="微软雅黑" charset="0"/>
                  <a:sym typeface="+mn-ea"/>
                </a:rPr>
                <a:t>应用系统</a:t>
              </a:r>
              <a:endParaRPr lang="zh-CN" altLang="en-US" b="1" dirty="0">
                <a:solidFill>
                  <a:schemeClr val="bg1"/>
                </a:solidFill>
                <a:latin typeface="微软雅黑" charset="0"/>
                <a:ea typeface="微软雅黑" charset="0"/>
                <a:sym typeface="+mn-ea"/>
              </a:endParaRPr>
            </a:p>
          </p:txBody>
        </p:sp>
      </p:grpSp>
      <p:grpSp>
        <p:nvGrpSpPr>
          <p:cNvPr id="9259" name="Group 30"/>
          <p:cNvGrpSpPr/>
          <p:nvPr/>
        </p:nvGrpSpPr>
        <p:grpSpPr>
          <a:xfrm>
            <a:off x="5508625" y="1844675"/>
            <a:ext cx="1892300" cy="636588"/>
            <a:chOff x="0" y="0"/>
            <a:chExt cx="1182" cy="432"/>
          </a:xfrm>
        </p:grpSpPr>
        <p:pic>
          <p:nvPicPr>
            <p:cNvPr id="9260" name="Picture 111" descr="图形1"/>
            <p:cNvPicPr>
              <a:picLocks noChangeAspect="1"/>
            </p:cNvPicPr>
            <p:nvPr/>
          </p:nvPicPr>
          <p:blipFill>
            <a:blip r:embed="rId1"/>
            <a:stretch>
              <a:fillRect/>
            </a:stretch>
          </p:blipFill>
          <p:spPr>
            <a:xfrm>
              <a:off x="0" y="0"/>
              <a:ext cx="1182" cy="432"/>
            </a:xfrm>
            <a:prstGeom prst="rect">
              <a:avLst/>
            </a:prstGeom>
            <a:noFill/>
            <a:ln w="9525">
              <a:noFill/>
              <a:miter/>
            </a:ln>
          </p:spPr>
        </p:pic>
        <p:sp>
          <p:nvSpPr>
            <p:cNvPr id="9261" name="TextBox 22"/>
            <p:cNvSpPr txBox="1"/>
            <p:nvPr/>
          </p:nvSpPr>
          <p:spPr>
            <a:xfrm>
              <a:off x="218" y="71"/>
              <a:ext cx="817" cy="260"/>
            </a:xfrm>
            <a:prstGeom prst="rect">
              <a:avLst/>
            </a:prstGeom>
            <a:noFill/>
            <a:ln w="9525">
              <a:noFill/>
              <a:miter/>
            </a:ln>
          </p:spPr>
          <p:txBody>
            <a:bodyPr lIns="91434" tIns="45717" rIns="91434" bIns="45717" anchor="t">
              <a:spAutoFit/>
            </a:bodyPr>
            <a:lstStyle/>
            <a:p>
              <a:pPr marL="174625" lvl="0" indent="-174625" algn="ctr"/>
              <a:r>
                <a:rPr lang="zh-CN" altLang="en-US" b="1" dirty="0">
                  <a:solidFill>
                    <a:schemeClr val="bg1"/>
                  </a:solidFill>
                  <a:latin typeface="微软雅黑" charset="0"/>
                  <a:ea typeface="微软雅黑" charset="0"/>
                  <a:sym typeface="+mn-ea"/>
                </a:rPr>
                <a:t>管理体系</a:t>
              </a:r>
              <a:endParaRPr lang="zh-CN" altLang="en-US" b="1" dirty="0">
                <a:solidFill>
                  <a:schemeClr val="bg1"/>
                </a:solidFill>
                <a:latin typeface="微软雅黑" charset="0"/>
                <a:ea typeface="微软雅黑" charset="0"/>
                <a:sym typeface="+mn-ea"/>
              </a:endParaRPr>
            </a:p>
          </p:txBody>
        </p:sp>
      </p:grpSp>
      <p:sp>
        <p:nvSpPr>
          <p:cNvPr id="9263" name="Rectangle 134"/>
          <p:cNvSpPr/>
          <p:nvPr/>
        </p:nvSpPr>
        <p:spPr>
          <a:xfrm>
            <a:off x="1588" y="5837238"/>
            <a:ext cx="3022600" cy="504825"/>
          </a:xfrm>
          <a:prstGeom prst="rect">
            <a:avLst/>
          </a:prstGeom>
          <a:gradFill rotWithShape="1">
            <a:gsLst>
              <a:gs pos="0">
                <a:schemeClr val="bg1"/>
              </a:gs>
              <a:gs pos="100000">
                <a:srgbClr val="0099CC"/>
              </a:gs>
            </a:gsLst>
            <a:lin ang="5400000" scaled="1"/>
            <a:tileRect/>
          </a:gradFill>
          <a:ln w="9525">
            <a:noFill/>
            <a:miter/>
          </a:ln>
        </p:spPr>
        <p:txBody>
          <a:bodyPr wrap="none" anchor="ctr"/>
          <a:lstStyle/>
          <a:p>
            <a:pPr lvl="0" algn="ctr"/>
            <a:r>
              <a:rPr lang="zh-CN" altLang="en-US" sz="1800" b="1" dirty="0">
                <a:solidFill>
                  <a:schemeClr val="tx2"/>
                </a:solidFill>
                <a:latin typeface="华文细黑" pitchFamily="2" charset="-122"/>
                <a:ea typeface="华文细黑" pitchFamily="2" charset="-122"/>
              </a:rPr>
              <a:t>特征一</a:t>
            </a:r>
            <a:r>
              <a:rPr lang="en-US" altLang="zh-CN" sz="1800" b="1" dirty="0">
                <a:solidFill>
                  <a:schemeClr val="tx2"/>
                </a:solidFill>
                <a:latin typeface="华文细黑" pitchFamily="2" charset="-122"/>
                <a:ea typeface="华文细黑" pitchFamily="2" charset="-122"/>
              </a:rPr>
              <a:t>: </a:t>
            </a:r>
            <a:r>
              <a:rPr lang="zh-CN" altLang="en-US" sz="1800" b="1" dirty="0">
                <a:solidFill>
                  <a:schemeClr val="tx2"/>
                </a:solidFill>
                <a:latin typeface="华文细黑" pitchFamily="2" charset="-122"/>
                <a:ea typeface="华文细黑" pitchFamily="2" charset="-122"/>
              </a:rPr>
              <a:t>互联</a:t>
            </a:r>
            <a:endParaRPr lang="zh-CN" altLang="en-US" sz="1800" b="1" dirty="0">
              <a:solidFill>
                <a:schemeClr val="tx2"/>
              </a:solidFill>
              <a:latin typeface="华文细黑" pitchFamily="2" charset="-122"/>
              <a:ea typeface="华文细黑" pitchFamily="2" charset="-122"/>
            </a:endParaRPr>
          </a:p>
        </p:txBody>
      </p:sp>
      <p:sp>
        <p:nvSpPr>
          <p:cNvPr id="9264" name="Rectangle 139"/>
          <p:cNvSpPr/>
          <p:nvPr/>
        </p:nvSpPr>
        <p:spPr>
          <a:xfrm>
            <a:off x="3057525" y="5837238"/>
            <a:ext cx="3022600" cy="504825"/>
          </a:xfrm>
          <a:prstGeom prst="rect">
            <a:avLst/>
          </a:prstGeom>
          <a:gradFill rotWithShape="1">
            <a:gsLst>
              <a:gs pos="0">
                <a:schemeClr val="bg1"/>
              </a:gs>
              <a:gs pos="100000">
                <a:srgbClr val="0099CC"/>
              </a:gs>
            </a:gsLst>
            <a:lin ang="5400000" scaled="1"/>
            <a:tileRect/>
          </a:gradFill>
          <a:ln w="9525">
            <a:noFill/>
            <a:miter/>
          </a:ln>
        </p:spPr>
        <p:txBody>
          <a:bodyPr wrap="none" anchor="ctr"/>
          <a:lstStyle/>
          <a:p>
            <a:pPr lvl="0" algn="ctr"/>
            <a:r>
              <a:rPr lang="zh-CN" altLang="en-US" sz="1800" b="1" dirty="0">
                <a:solidFill>
                  <a:schemeClr val="tx2"/>
                </a:solidFill>
                <a:latin typeface="华文细黑" pitchFamily="2" charset="-122"/>
                <a:ea typeface="华文细黑" pitchFamily="2" charset="-122"/>
              </a:rPr>
              <a:t>特征二</a:t>
            </a:r>
            <a:r>
              <a:rPr lang="en-US" altLang="zh-CN" sz="1800" b="1" dirty="0">
                <a:solidFill>
                  <a:schemeClr val="tx2"/>
                </a:solidFill>
                <a:latin typeface="华文细黑" pitchFamily="2" charset="-122"/>
                <a:ea typeface="华文细黑" pitchFamily="2" charset="-122"/>
              </a:rPr>
              <a:t>: </a:t>
            </a:r>
            <a:r>
              <a:rPr lang="zh-CN" altLang="en-US" sz="1800" b="1" dirty="0">
                <a:solidFill>
                  <a:schemeClr val="tx2"/>
                </a:solidFill>
                <a:latin typeface="华文细黑" pitchFamily="2" charset="-122"/>
                <a:ea typeface="华文细黑" pitchFamily="2" charset="-122"/>
              </a:rPr>
              <a:t>技术的综合应用</a:t>
            </a:r>
            <a:endParaRPr lang="zh-CN" altLang="en-US" sz="1800" b="1" dirty="0">
              <a:solidFill>
                <a:schemeClr val="tx2"/>
              </a:solidFill>
              <a:latin typeface="华文细黑" pitchFamily="2" charset="-122"/>
              <a:ea typeface="华文细黑" pitchFamily="2" charset="-122"/>
            </a:endParaRPr>
          </a:p>
        </p:txBody>
      </p:sp>
      <p:sp>
        <p:nvSpPr>
          <p:cNvPr id="9265" name="Rectangle 140"/>
          <p:cNvSpPr/>
          <p:nvPr/>
        </p:nvSpPr>
        <p:spPr>
          <a:xfrm>
            <a:off x="6119813" y="5837238"/>
            <a:ext cx="3022600" cy="504825"/>
          </a:xfrm>
          <a:prstGeom prst="rect">
            <a:avLst/>
          </a:prstGeom>
          <a:gradFill rotWithShape="1">
            <a:gsLst>
              <a:gs pos="0">
                <a:schemeClr val="bg1"/>
              </a:gs>
              <a:gs pos="100000">
                <a:srgbClr val="0099CC"/>
              </a:gs>
            </a:gsLst>
            <a:lin ang="5400000" scaled="1"/>
            <a:tileRect/>
          </a:gradFill>
          <a:ln w="9525">
            <a:noFill/>
            <a:miter/>
          </a:ln>
        </p:spPr>
        <p:txBody>
          <a:bodyPr wrap="none" anchor="ctr"/>
          <a:lstStyle/>
          <a:p>
            <a:pPr lvl="0" algn="ctr"/>
            <a:r>
              <a:rPr lang="zh-CN" altLang="en-US" sz="1800" b="1" dirty="0">
                <a:solidFill>
                  <a:schemeClr val="tx2"/>
                </a:solidFill>
                <a:latin typeface="华文细黑" pitchFamily="2" charset="-122"/>
                <a:ea typeface="华文细黑" pitchFamily="2" charset="-122"/>
              </a:rPr>
              <a:t>特征三</a:t>
            </a:r>
            <a:r>
              <a:rPr lang="en-US" altLang="zh-CN" sz="1800" b="1" dirty="0">
                <a:solidFill>
                  <a:schemeClr val="tx2"/>
                </a:solidFill>
                <a:latin typeface="华文细黑" pitchFamily="2" charset="-122"/>
                <a:ea typeface="华文细黑" pitchFamily="2" charset="-122"/>
              </a:rPr>
              <a:t>:</a:t>
            </a:r>
            <a:r>
              <a:rPr lang="zh-CN" altLang="en-US" sz="1800" b="1" dirty="0">
                <a:solidFill>
                  <a:schemeClr val="tx2"/>
                </a:solidFill>
                <a:latin typeface="华文细黑" pitchFamily="2" charset="-122"/>
                <a:ea typeface="华文细黑" pitchFamily="2" charset="-122"/>
              </a:rPr>
              <a:t>可持续</a:t>
            </a:r>
            <a:endParaRPr lang="zh-CN" altLang="en-US" sz="1800" b="1" dirty="0">
              <a:solidFill>
                <a:schemeClr val="tx2"/>
              </a:solidFill>
              <a:latin typeface="华文细黑" pitchFamily="2" charset="-122"/>
              <a:ea typeface="华文细黑" pitchFamily="2" charset="-122"/>
            </a:endParaRPr>
          </a:p>
        </p:txBody>
      </p:sp>
      <p:pic>
        <p:nvPicPr>
          <p:cNvPr id="9266" name="Picture 108" descr="图形1"/>
          <p:cNvPicPr>
            <a:picLocks noChangeAspect="1"/>
          </p:cNvPicPr>
          <p:nvPr/>
        </p:nvPicPr>
        <p:blipFill>
          <a:blip r:embed="rId1"/>
          <a:stretch>
            <a:fillRect/>
          </a:stretch>
        </p:blipFill>
        <p:spPr>
          <a:xfrm>
            <a:off x="1403350" y="1052513"/>
            <a:ext cx="5256213" cy="781050"/>
          </a:xfrm>
          <a:prstGeom prst="rect">
            <a:avLst/>
          </a:prstGeom>
          <a:noFill/>
          <a:ln w="9525">
            <a:noFill/>
            <a:miter/>
          </a:ln>
        </p:spPr>
      </p:pic>
      <p:sp>
        <p:nvSpPr>
          <p:cNvPr id="9267" name="TextBox 22"/>
          <p:cNvSpPr txBox="1"/>
          <p:nvPr/>
        </p:nvSpPr>
        <p:spPr>
          <a:xfrm>
            <a:off x="2195513" y="1190625"/>
            <a:ext cx="3633787" cy="383540"/>
          </a:xfrm>
          <a:prstGeom prst="rect">
            <a:avLst/>
          </a:prstGeom>
          <a:noFill/>
          <a:ln w="9525">
            <a:noFill/>
            <a:miter/>
          </a:ln>
        </p:spPr>
        <p:txBody>
          <a:bodyPr lIns="91434" tIns="45717" rIns="91434" bIns="45717" anchor="t">
            <a:spAutoFit/>
          </a:bodyPr>
          <a:lstStyle/>
          <a:p>
            <a:pPr marL="174625" lvl="0" indent="-174625" algn="ctr"/>
            <a:r>
              <a:rPr lang="zh-CN" altLang="en-US" sz="1800" b="1" dirty="0">
                <a:solidFill>
                  <a:schemeClr val="bg1"/>
                </a:solidFill>
                <a:latin typeface="微软雅黑" charset="0"/>
                <a:ea typeface="微软雅黑" charset="0"/>
              </a:rPr>
              <a:t>云计算</a:t>
            </a:r>
            <a:endParaRPr lang="zh-CN" altLang="en-US" sz="1800" b="1" dirty="0">
              <a:solidFill>
                <a:schemeClr val="bg1"/>
              </a:solidFill>
              <a:latin typeface="微软雅黑" charset="0"/>
              <a:ea typeface="微软雅黑"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a:t>智慧校园建设的</a:t>
            </a:r>
            <a:r>
              <a:rPr lang="zh-CN" sz="2800"/>
              <a:t>定位</a:t>
            </a:r>
            <a:endParaRPr lang="zh-CN" sz="2800"/>
          </a:p>
        </p:txBody>
      </p:sp>
      <p:sp>
        <p:nvSpPr>
          <p:cNvPr id="6" name="矩形 5"/>
          <p:cNvSpPr/>
          <p:nvPr/>
        </p:nvSpPr>
        <p:spPr>
          <a:xfrm>
            <a:off x="260985" y="1378585"/>
            <a:ext cx="8572500" cy="722630"/>
          </a:xfrm>
          <a:prstGeom prst="rect">
            <a:avLst/>
          </a:prstGeom>
        </p:spPr>
        <p:txBody>
          <a:bodyPr wrap="square">
            <a:spAutoFit/>
          </a:bodyPr>
          <a:lstStyle/>
          <a:p>
            <a:r>
              <a:rPr lang="zh-CN" altLang="en-US" sz="2000" b="1" dirty="0" smtClean="0">
                <a:solidFill>
                  <a:srgbClr val="FF0000"/>
                </a:solidFill>
                <a:latin typeface="微软雅黑" pitchFamily="34" charset="-122"/>
                <a:ea typeface="微软雅黑" pitchFamily="34" charset="-122"/>
              </a:rPr>
              <a:t>智慧校园建设的战略定位，是促进高校事业和高校信息化回归至“以人为本。</a:t>
            </a:r>
            <a:endParaRPr lang="en-US" altLang="zh-CN" sz="2000" b="1" dirty="0" smtClean="0">
              <a:solidFill>
                <a:srgbClr val="FF0000"/>
              </a:solidFill>
              <a:latin typeface="微软雅黑" pitchFamily="34" charset="-122"/>
              <a:ea typeface="微软雅黑" pitchFamily="34" charset="-122"/>
            </a:endParaRPr>
          </a:p>
          <a:p>
            <a:endParaRPr lang="en-US" altLang="zh-CN" sz="2000" dirty="0" smtClean="0">
              <a:latin typeface="微软雅黑" pitchFamily="34" charset="-122"/>
              <a:ea typeface="微软雅黑" pitchFamily="34" charset="-122"/>
            </a:endParaRPr>
          </a:p>
        </p:txBody>
      </p:sp>
      <p:sp>
        <p:nvSpPr>
          <p:cNvPr id="4" name="矩形 3"/>
          <p:cNvSpPr/>
          <p:nvPr/>
        </p:nvSpPr>
        <p:spPr>
          <a:xfrm>
            <a:off x="286385" y="2205355"/>
            <a:ext cx="8660765" cy="3278505"/>
          </a:xfrm>
          <a:prstGeom prst="rect">
            <a:avLst/>
          </a:prstGeom>
          <a:solidFill>
            <a:schemeClr val="accent1">
              <a:lumMod val="75000"/>
            </a:schemeClr>
          </a:solidFill>
        </p:spPr>
        <p:txBody>
          <a:bodyPr wrap="square">
            <a:spAutoFit/>
          </a:bodyPr>
          <a:lstStyle/>
          <a:p>
            <a:r>
              <a:rPr lang="zh-CN" altLang="en-US" sz="1600" dirty="0" smtClean="0">
                <a:solidFill>
                  <a:schemeClr val="bg1"/>
                </a:solidFill>
                <a:latin typeface="微软雅黑" pitchFamily="34" charset="-122"/>
                <a:ea typeface="微软雅黑" pitchFamily="34" charset="-122"/>
              </a:rPr>
              <a:t>具体特征为</a:t>
            </a:r>
            <a:r>
              <a:rPr lang="en-US" altLang="zh-CN" sz="1600" dirty="0" smtClean="0">
                <a:solidFill>
                  <a:schemeClr val="bg1"/>
                </a:solidFill>
                <a:latin typeface="微软雅黑" pitchFamily="34" charset="-122"/>
                <a:ea typeface="微软雅黑" pitchFamily="34" charset="-122"/>
              </a:rPr>
              <a:t>:  </a:t>
            </a:r>
            <a:endParaRPr lang="en-US" altLang="zh-CN" sz="1600" dirty="0" smtClean="0">
              <a:solidFill>
                <a:schemeClr val="bg1"/>
              </a:solidFill>
              <a:latin typeface="微软雅黑" pitchFamily="34" charset="-122"/>
              <a:ea typeface="微软雅黑" pitchFamily="34" charset="-122"/>
            </a:endParaRPr>
          </a:p>
          <a:p>
            <a:r>
              <a:rPr lang="en-US" altLang="zh-CN" sz="1600" dirty="0" smtClean="0">
                <a:solidFill>
                  <a:schemeClr val="bg1"/>
                </a:solidFill>
                <a:latin typeface="微软雅黑" pitchFamily="34" charset="-122"/>
                <a:ea typeface="微软雅黑" pitchFamily="34" charset="-122"/>
              </a:rPr>
              <a:t>1.</a:t>
            </a:r>
            <a:r>
              <a:rPr lang="zh-CN" altLang="en-US" sz="1600" dirty="0" smtClean="0">
                <a:solidFill>
                  <a:schemeClr val="bg1"/>
                </a:solidFill>
                <a:latin typeface="微软雅黑" pitchFamily="34" charset="-122"/>
                <a:ea typeface="微软雅黑" pitchFamily="34" charset="-122"/>
              </a:rPr>
              <a:t>具备对现实中人、物、环境等因素特征、习惯的感知能力，并能依据建立的模型智能地预测一般规律与发展趋势。    </a:t>
            </a:r>
            <a:endParaRPr lang="zh-CN" altLang="en-US" sz="1600" dirty="0" smtClean="0">
              <a:solidFill>
                <a:schemeClr val="bg1"/>
              </a:solidFill>
              <a:latin typeface="微软雅黑" pitchFamily="34" charset="-122"/>
              <a:ea typeface="微软雅黑" pitchFamily="34" charset="-122"/>
            </a:endParaRPr>
          </a:p>
          <a:p>
            <a:pPr>
              <a:lnSpc>
                <a:spcPct val="150000"/>
              </a:lnSpc>
            </a:pPr>
            <a:r>
              <a:rPr lang="en-US" altLang="zh-CN" sz="1600" dirty="0" smtClean="0">
                <a:solidFill>
                  <a:schemeClr val="bg1"/>
                </a:solidFill>
                <a:latin typeface="微软雅黑" pitchFamily="34" charset="-122"/>
                <a:ea typeface="微软雅黑" pitchFamily="34" charset="-122"/>
              </a:rPr>
              <a:t>2.</a:t>
            </a:r>
            <a:r>
              <a:rPr lang="zh-CN" altLang="en-US" sz="1600" dirty="0" smtClean="0">
                <a:solidFill>
                  <a:schemeClr val="bg1"/>
                </a:solidFill>
                <a:latin typeface="微软雅黑" pitchFamily="34" charset="-122"/>
                <a:ea typeface="微软雅黑" pitchFamily="34" charset="-122"/>
              </a:rPr>
              <a:t>以高速多业务网络体系支持各类消息、数据、信息的实时传递，最大程度上消除时空限制。   </a:t>
            </a:r>
            <a:endParaRPr lang="zh-CN" altLang="en-US" sz="1600" dirty="0" smtClean="0">
              <a:solidFill>
                <a:schemeClr val="bg1"/>
              </a:solidFill>
              <a:latin typeface="微软雅黑" pitchFamily="34" charset="-122"/>
              <a:ea typeface="微软雅黑" pitchFamily="34" charset="-122"/>
            </a:endParaRPr>
          </a:p>
          <a:p>
            <a:pPr>
              <a:lnSpc>
                <a:spcPct val="150000"/>
              </a:lnSpc>
            </a:pPr>
            <a:r>
              <a:rPr lang="en-US" altLang="zh-CN" sz="1600" dirty="0" smtClean="0">
                <a:solidFill>
                  <a:schemeClr val="bg1"/>
                </a:solidFill>
                <a:latin typeface="微软雅黑" pitchFamily="34" charset="-122"/>
                <a:ea typeface="微软雅黑" pitchFamily="34" charset="-122"/>
              </a:rPr>
              <a:t>3.</a:t>
            </a:r>
            <a:r>
              <a:rPr lang="zh-CN" altLang="en-US" sz="1600" dirty="0" smtClean="0">
                <a:solidFill>
                  <a:schemeClr val="bg1"/>
                </a:solidFill>
                <a:latin typeface="微软雅黑" pitchFamily="34" charset="-122"/>
                <a:ea typeface="微软雅黑" pitchFamily="34" charset="-122"/>
              </a:rPr>
              <a:t>实现信息化平台的整合与集约化利用，体现资源的良好组织与优化存储。    </a:t>
            </a:r>
            <a:endParaRPr lang="zh-CN" altLang="en-US" sz="1600" dirty="0" smtClean="0">
              <a:solidFill>
                <a:schemeClr val="bg1"/>
              </a:solidFill>
              <a:latin typeface="微软雅黑" pitchFamily="34" charset="-122"/>
              <a:ea typeface="微软雅黑" pitchFamily="34" charset="-122"/>
            </a:endParaRPr>
          </a:p>
          <a:p>
            <a:pPr>
              <a:lnSpc>
                <a:spcPct val="150000"/>
              </a:lnSpc>
            </a:pPr>
            <a:r>
              <a:rPr lang="en-US" altLang="zh-CN" sz="1600" dirty="0" smtClean="0">
                <a:solidFill>
                  <a:schemeClr val="bg1"/>
                </a:solidFill>
                <a:latin typeface="微软雅黑" pitchFamily="34" charset="-122"/>
                <a:ea typeface="微软雅黑" pitchFamily="34" charset="-122"/>
              </a:rPr>
              <a:t>4.</a:t>
            </a:r>
            <a:r>
              <a:rPr lang="zh-CN" altLang="en-US" sz="1600" dirty="0" smtClean="0">
                <a:solidFill>
                  <a:schemeClr val="bg1"/>
                </a:solidFill>
                <a:latin typeface="微软雅黑" pitchFamily="34" charset="-122"/>
                <a:ea typeface="微软雅黑" pitchFamily="34" charset="-122"/>
              </a:rPr>
              <a:t>基于“大数据”理念的资源挖掘与资源推荐，实现智能化的决策、管理与控制。    </a:t>
            </a:r>
            <a:endParaRPr lang="zh-CN" altLang="en-US" sz="1600" dirty="0" smtClean="0">
              <a:solidFill>
                <a:schemeClr val="bg1"/>
              </a:solidFill>
              <a:latin typeface="微软雅黑" pitchFamily="34" charset="-122"/>
              <a:ea typeface="微软雅黑" pitchFamily="34" charset="-122"/>
            </a:endParaRPr>
          </a:p>
          <a:p>
            <a:pPr>
              <a:lnSpc>
                <a:spcPct val="150000"/>
              </a:lnSpc>
            </a:pPr>
            <a:r>
              <a:rPr lang="en-US" altLang="zh-CN" sz="1600" dirty="0" smtClean="0">
                <a:solidFill>
                  <a:schemeClr val="bg1"/>
                </a:solidFill>
                <a:latin typeface="微软雅黑" pitchFamily="34" charset="-122"/>
                <a:ea typeface="微软雅黑" pitchFamily="34" charset="-122"/>
              </a:rPr>
              <a:t>5.</a:t>
            </a:r>
            <a:r>
              <a:rPr lang="zh-CN" altLang="en-US" sz="1600" dirty="0" smtClean="0">
                <a:solidFill>
                  <a:schemeClr val="bg1"/>
                </a:solidFill>
                <a:latin typeface="微软雅黑" pitchFamily="34" charset="-122"/>
                <a:ea typeface="微软雅黑" pitchFamily="34" charset="-122"/>
              </a:rPr>
              <a:t>构建开放的、多维度的学习与科研空间，具备支持多模式、跨时空、跨情境的学习科研环境。    </a:t>
            </a:r>
            <a:endParaRPr lang="zh-CN" altLang="en-US" sz="1600" dirty="0" smtClean="0">
              <a:solidFill>
                <a:schemeClr val="bg1"/>
              </a:solidFill>
              <a:latin typeface="微软雅黑" pitchFamily="34" charset="-122"/>
              <a:ea typeface="微软雅黑" pitchFamily="34" charset="-122"/>
            </a:endParaRPr>
          </a:p>
          <a:p>
            <a:pPr>
              <a:lnSpc>
                <a:spcPct val="150000"/>
              </a:lnSpc>
            </a:pPr>
            <a:r>
              <a:rPr lang="en-US" altLang="zh-CN" sz="1600" dirty="0" smtClean="0">
                <a:solidFill>
                  <a:schemeClr val="bg1"/>
                </a:solidFill>
                <a:latin typeface="微软雅黑" pitchFamily="34" charset="-122"/>
                <a:ea typeface="微软雅黑" pitchFamily="34" charset="-122"/>
              </a:rPr>
              <a:t>6.</a:t>
            </a:r>
            <a:r>
              <a:rPr lang="zh-CN" altLang="en-US" sz="1600" dirty="0" smtClean="0">
                <a:solidFill>
                  <a:schemeClr val="bg1"/>
                </a:solidFill>
                <a:latin typeface="微软雅黑" pitchFamily="34" charset="-122"/>
                <a:ea typeface="微软雅黑" pitchFamily="34" charset="-122"/>
              </a:rPr>
              <a:t>信息化应用体现面向最终用户的个性化、综合化与社会化，信息化应用真正与社会整体信息化应用环境实现融合。</a:t>
            </a:r>
            <a:endParaRPr lang="zh-CN" altLang="en-US" sz="1600" dirty="0" smtClean="0">
              <a:solidFill>
                <a:schemeClr val="bg1"/>
              </a:solidFill>
              <a:latin typeface="微软雅黑" pitchFamily="34" charset="-122"/>
              <a:ea typeface="微软雅黑" pitchFamily="34" charset="-122"/>
            </a:endParaRPr>
          </a:p>
          <a:p>
            <a:endParaRPr lang="zh-CN" altLang="en-US" sz="1600" dirty="0" smtClean="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custDataLst>
              <p:tags r:id="rId1"/>
            </p:custDataLst>
          </p:nvPr>
        </p:nvGrpSpPr>
        <p:grpSpPr>
          <a:xfrm>
            <a:off x="2201428" y="1468820"/>
            <a:ext cx="4761422" cy="1027936"/>
            <a:chOff x="1382624" y="2086928"/>
            <a:chExt cx="3859030" cy="833120"/>
          </a:xfrm>
        </p:grpSpPr>
        <p:sp>
          <p:nvSpPr>
            <p:cNvPr id="11" name="圆角矩形 10"/>
            <p:cNvSpPr/>
            <p:nvPr>
              <p:custDataLst>
                <p:tags r:id="rId2"/>
              </p:custDataLst>
            </p:nvPr>
          </p:nvSpPr>
          <p:spPr>
            <a:xfrm>
              <a:off x="1556700" y="2086928"/>
              <a:ext cx="3684954" cy="833120"/>
            </a:xfrm>
            <a:prstGeom prst="roundRect">
              <a:avLst>
                <a:gd name="adj" fmla="val 8286"/>
              </a:avLst>
            </a:prstGeom>
            <a:solidFill>
              <a:schemeClr val="accent3"/>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4" name="五边形 13"/>
            <p:cNvSpPr/>
            <p:nvPr>
              <p:custDataLst>
                <p:tags r:id="rId3"/>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16" name="圆角矩形 15"/>
            <p:cNvSpPr/>
            <p:nvPr>
              <p:custDataLst>
                <p:tags r:id="rId4"/>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67" name="任意多边形 66"/>
            <p:cNvSpPr/>
            <p:nvPr>
              <p:custDataLst>
                <p:tags r:id="rId5"/>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9" name="矩形 18"/>
            <p:cNvSpPr/>
            <p:nvPr>
              <p:custDataLst>
                <p:tags r:id="rId6"/>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智慧校园与高校教育的发展</a:t>
              </a:r>
              <a:endParaRPr lang="zh-CN" altLang="en-US" sz="2400" dirty="0">
                <a:solidFill>
                  <a:schemeClr val="bg1"/>
                </a:solidFill>
              </a:endParaRPr>
            </a:p>
          </p:txBody>
        </p:sp>
      </p:grpSp>
      <p:grpSp>
        <p:nvGrpSpPr>
          <p:cNvPr id="74" name="组合 73"/>
          <p:cNvGrpSpPr/>
          <p:nvPr>
            <p:custDataLst>
              <p:tags r:id="rId7"/>
            </p:custDataLst>
          </p:nvPr>
        </p:nvGrpSpPr>
        <p:grpSpPr>
          <a:xfrm>
            <a:off x="2257205" y="2812149"/>
            <a:ext cx="4761422" cy="1027936"/>
            <a:chOff x="1382624" y="2086928"/>
            <a:chExt cx="3859030" cy="833120"/>
          </a:xfrm>
        </p:grpSpPr>
        <p:sp>
          <p:nvSpPr>
            <p:cNvPr id="75" name="圆角矩形 74"/>
            <p:cNvSpPr/>
            <p:nvPr>
              <p:custDataLst>
                <p:tags r:id="rId8"/>
              </p:custDataLst>
            </p:nvPr>
          </p:nvSpPr>
          <p:spPr>
            <a:xfrm>
              <a:off x="1556700" y="2086928"/>
              <a:ext cx="3684954" cy="833120"/>
            </a:xfrm>
            <a:prstGeom prst="roundRect">
              <a:avLst>
                <a:gd name="adj" fmla="val 8286"/>
              </a:avLst>
            </a:prstGeom>
            <a:solidFill>
              <a:schemeClr val="accent1"/>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76" name="五边形 13"/>
            <p:cNvSpPr/>
            <p:nvPr>
              <p:custDataLst>
                <p:tags r:id="rId9"/>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77" name="圆角矩形 15"/>
            <p:cNvSpPr/>
            <p:nvPr>
              <p:custDataLst>
                <p:tags r:id="rId10"/>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78" name="任意多边形 77"/>
            <p:cNvSpPr/>
            <p:nvPr>
              <p:custDataLst>
                <p:tags r:id="rId11"/>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79" name="矩形 78"/>
            <p:cNvSpPr/>
            <p:nvPr>
              <p:custDataLst>
                <p:tags r:id="rId12"/>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智慧校园建设思路</a:t>
              </a:r>
              <a:endParaRPr lang="zh-CN" altLang="en-US" sz="2400" dirty="0">
                <a:solidFill>
                  <a:schemeClr val="bg1"/>
                </a:solidFill>
              </a:endParaRPr>
            </a:p>
          </p:txBody>
        </p:sp>
      </p:grpSp>
      <p:grpSp>
        <p:nvGrpSpPr>
          <p:cNvPr id="80" name="组合 79"/>
          <p:cNvGrpSpPr/>
          <p:nvPr>
            <p:custDataLst>
              <p:tags r:id="rId13"/>
            </p:custDataLst>
          </p:nvPr>
        </p:nvGrpSpPr>
        <p:grpSpPr>
          <a:xfrm>
            <a:off x="2262181" y="4180878"/>
            <a:ext cx="4761422" cy="1027936"/>
            <a:chOff x="1382624" y="2086928"/>
            <a:chExt cx="3859030" cy="833120"/>
          </a:xfrm>
        </p:grpSpPr>
        <p:sp>
          <p:nvSpPr>
            <p:cNvPr id="81" name="圆角矩形 80"/>
            <p:cNvSpPr/>
            <p:nvPr>
              <p:custDataLst>
                <p:tags r:id="rId14"/>
              </p:custDataLst>
            </p:nvPr>
          </p:nvSpPr>
          <p:spPr>
            <a:xfrm>
              <a:off x="1556700" y="2086928"/>
              <a:ext cx="3684954" cy="833120"/>
            </a:xfrm>
            <a:prstGeom prst="roundRect">
              <a:avLst>
                <a:gd name="adj" fmla="val 8286"/>
              </a:avLst>
            </a:prstGeom>
            <a:solidFill>
              <a:schemeClr val="accent3"/>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82" name="五边形 13"/>
            <p:cNvSpPr/>
            <p:nvPr>
              <p:custDataLst>
                <p:tags r:id="rId15"/>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83" name="圆角矩形 15"/>
            <p:cNvSpPr/>
            <p:nvPr>
              <p:custDataLst>
                <p:tags r:id="rId16"/>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84" name="任意多边形 83"/>
            <p:cNvSpPr/>
            <p:nvPr>
              <p:custDataLst>
                <p:tags r:id="rId17"/>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85" name="矩形 84"/>
            <p:cNvSpPr/>
            <p:nvPr>
              <p:custDataLst>
                <p:tags r:id="rId18"/>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智慧校园建设内容</a:t>
              </a:r>
              <a:endParaRPr lang="zh-CN" altLang="en-US" sz="2400" dirty="0">
                <a:solidFill>
                  <a:schemeClr val="bg1"/>
                </a:solidFill>
              </a:endParaRPr>
            </a:p>
          </p:txBody>
        </p:sp>
      </p:grpSp>
      <p:sp>
        <p:nvSpPr>
          <p:cNvPr id="26" name="MH_Others_3"/>
          <p:cNvSpPr txBox="1"/>
          <p:nvPr>
            <p:custDataLst>
              <p:tags r:id="rId19"/>
            </p:custDataLst>
          </p:nvPr>
        </p:nvSpPr>
        <p:spPr>
          <a:xfrm>
            <a:off x="1003424" y="2382156"/>
            <a:ext cx="1076325" cy="2066925"/>
          </a:xfrm>
          <a:prstGeom prst="rect">
            <a:avLst/>
          </a:prstGeom>
          <a:noFill/>
        </p:spPr>
        <p:txBody>
          <a:bodyPr wrap="square" lIns="0" tIns="0" rIns="0" bIns="0" rtlCol="0" anchor="ctr" anchorCtr="0">
            <a:normAutofit/>
          </a:bodyPr>
          <a:lstStyle/>
          <a:p>
            <a:pPr algn="ctr"/>
            <a:r>
              <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rPr>
              <a:t>目</a:t>
            </a:r>
            <a:endPar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endParaRPr>
          </a:p>
          <a:p>
            <a:pPr algn="ctr"/>
            <a:r>
              <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rPr>
              <a:t>录</a:t>
            </a:r>
            <a:endPar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endParaRPr>
          </a:p>
        </p:txBody>
      </p:sp>
      <p:sp>
        <p:nvSpPr>
          <p:cNvPr id="28" name="MH_Others_4"/>
          <p:cNvSpPr txBox="1"/>
          <p:nvPr>
            <p:custDataLst>
              <p:tags r:id="rId20"/>
            </p:custDataLst>
          </p:nvPr>
        </p:nvSpPr>
        <p:spPr>
          <a:xfrm rot="5400000">
            <a:off x="-449267" y="3081884"/>
            <a:ext cx="2770074" cy="461665"/>
          </a:xfrm>
          <a:prstGeom prst="rect">
            <a:avLst/>
          </a:prstGeom>
          <a:noFill/>
        </p:spPr>
        <p:txBody>
          <a:bodyPr wrap="square">
            <a:spAutoFit/>
          </a:bodyPr>
          <a:lstStyle/>
          <a:p>
            <a:pPr algn="ctr">
              <a:defRPr/>
            </a:pPr>
            <a:r>
              <a:rPr lang="en-US" altLang="zh-CN" sz="2400" spc="300" dirty="0">
                <a:solidFill>
                  <a:schemeClr val="accent1">
                    <a:lumMod val="20000"/>
                    <a:lumOff val="80000"/>
                  </a:schemeClr>
                </a:solidFill>
                <a:latin typeface="微软雅黑" pitchFamily="34" charset="-122"/>
                <a:ea typeface="微软雅黑" pitchFamily="34" charset="-122"/>
              </a:rPr>
              <a:t>CONTENTS</a:t>
            </a:r>
            <a:endParaRPr lang="zh-CN" altLang="en-US" sz="2400" spc="300" dirty="0">
              <a:solidFill>
                <a:schemeClr val="accent1">
                  <a:lumMod val="20000"/>
                  <a:lumOff val="80000"/>
                </a:schemeClr>
              </a:solidFill>
              <a:latin typeface="微软雅黑" pitchFamily="34" charset="-122"/>
              <a:ea typeface="微软雅黑" pitchFamily="34" charset="-122"/>
            </a:endParaRPr>
          </a:p>
        </p:txBody>
      </p:sp>
      <p:sp>
        <p:nvSpPr>
          <p:cNvPr id="41" name="MH_Number_3">
            <a:hlinkClick r:id="" action="ppaction://noaction"/>
          </p:cNvPr>
          <p:cNvSpPr/>
          <p:nvPr>
            <p:custDataLst>
              <p:tags r:id="rId21"/>
            </p:custDataLst>
          </p:nvPr>
        </p:nvSpPr>
        <p:spPr>
          <a:xfrm>
            <a:off x="2780807" y="17576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accent1"/>
                </a:solidFill>
              </a:rPr>
              <a:t>1</a:t>
            </a:r>
            <a:endParaRPr lang="en-US" dirty="0">
              <a:solidFill>
                <a:schemeClr val="accent1"/>
              </a:solidFill>
            </a:endParaRPr>
          </a:p>
        </p:txBody>
      </p:sp>
      <p:sp>
        <p:nvSpPr>
          <p:cNvPr id="2" name="MH_Number_3">
            <a:hlinkClick r:id="" action="ppaction://noaction"/>
          </p:cNvPr>
          <p:cNvSpPr/>
          <p:nvPr>
            <p:custDataLst>
              <p:tags r:id="rId22"/>
            </p:custDataLst>
          </p:nvPr>
        </p:nvSpPr>
        <p:spPr>
          <a:xfrm>
            <a:off x="2755407" y="31165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accent1"/>
                </a:solidFill>
              </a:rPr>
              <a:t>2</a:t>
            </a:r>
            <a:endParaRPr lang="en-US" dirty="0">
              <a:solidFill>
                <a:schemeClr val="accent1"/>
              </a:solidFill>
            </a:endParaRPr>
          </a:p>
        </p:txBody>
      </p:sp>
      <p:sp>
        <p:nvSpPr>
          <p:cNvPr id="3" name="MH_Number_3">
            <a:hlinkClick r:id="" action="ppaction://noaction"/>
          </p:cNvPr>
          <p:cNvSpPr/>
          <p:nvPr>
            <p:custDataLst>
              <p:tags r:id="rId23"/>
            </p:custDataLst>
          </p:nvPr>
        </p:nvSpPr>
        <p:spPr>
          <a:xfrm>
            <a:off x="2755407" y="44500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accent1"/>
                </a:solidFill>
              </a:rPr>
              <a:t>3</a:t>
            </a:r>
            <a:endParaRPr lang="en-US" dirty="0">
              <a:solidFill>
                <a:schemeClr val="accent1"/>
              </a:solidFill>
            </a:endParaRPr>
          </a:p>
        </p:txBody>
      </p:sp>
    </p:spTree>
    <p:custDataLst>
      <p:tags r:id="rId24"/>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a:t>注重战略规划和顶层设计</a:t>
            </a:r>
            <a:endParaRPr lang="zh-CN" sz="2800"/>
          </a:p>
        </p:txBody>
      </p:sp>
      <p:sp>
        <p:nvSpPr>
          <p:cNvPr id="23556" name="Rectangle 28"/>
          <p:cNvSpPr>
            <a:spLocks noChangeArrowheads="1"/>
          </p:cNvSpPr>
          <p:nvPr/>
        </p:nvSpPr>
        <p:spPr bwMode="auto">
          <a:xfrm>
            <a:off x="5748338" y="2859088"/>
            <a:ext cx="2879725" cy="730250"/>
          </a:xfrm>
          <a:custGeom>
            <a:avLst/>
            <a:gdLst>
              <a:gd name="T0" fmla="*/ 0 w 3049587"/>
              <a:gd name="T1" fmla="*/ 0 h 900112"/>
              <a:gd name="T2" fmla="*/ 2719585 w 3049587"/>
              <a:gd name="T3" fmla="*/ 0 h 900112"/>
              <a:gd name="T4" fmla="*/ 2319551 w 3049587"/>
              <a:gd name="T5" fmla="*/ 586468 h 900112"/>
              <a:gd name="T6" fmla="*/ 0 w 3049587"/>
              <a:gd name="T7" fmla="*/ 592143 h 900112"/>
              <a:gd name="T8" fmla="*/ 0 w 3049587"/>
              <a:gd name="T9" fmla="*/ 0 h 900112"/>
              <a:gd name="T10" fmla="*/ 0 60000 65536"/>
              <a:gd name="T11" fmla="*/ 0 60000 65536"/>
              <a:gd name="T12" fmla="*/ 0 60000 65536"/>
              <a:gd name="T13" fmla="*/ 0 60000 65536"/>
              <a:gd name="T14" fmla="*/ 0 60000 65536"/>
              <a:gd name="T15" fmla="*/ 0 w 3049587"/>
              <a:gd name="T16" fmla="*/ 0 h 900112"/>
              <a:gd name="T17" fmla="*/ 3049587 w 3049587"/>
              <a:gd name="T18" fmla="*/ 900112 h 900112"/>
            </a:gdLst>
            <a:ahLst/>
            <a:cxnLst>
              <a:cxn ang="T10">
                <a:pos x="T0" y="T1"/>
              </a:cxn>
              <a:cxn ang="T11">
                <a:pos x="T2" y="T3"/>
              </a:cxn>
              <a:cxn ang="T12">
                <a:pos x="T4" y="T5"/>
              </a:cxn>
              <a:cxn ang="T13">
                <a:pos x="T6" y="T7"/>
              </a:cxn>
              <a:cxn ang="T14">
                <a:pos x="T8" y="T9"/>
              </a:cxn>
            </a:cxnLst>
            <a:rect l="T15" t="T16" r="T17" b="T18"/>
            <a:pathLst>
              <a:path w="3049587" h="900112">
                <a:moveTo>
                  <a:pt x="0" y="0"/>
                </a:moveTo>
                <a:lnTo>
                  <a:pt x="3049587" y="0"/>
                </a:lnTo>
                <a:lnTo>
                  <a:pt x="2601013" y="891486"/>
                </a:lnTo>
                <a:lnTo>
                  <a:pt x="0" y="900112"/>
                </a:lnTo>
                <a:lnTo>
                  <a:pt x="0" y="0"/>
                </a:lnTo>
                <a:close/>
              </a:path>
            </a:pathLst>
          </a:custGeom>
          <a:gradFill rotWithShape="1">
            <a:gsLst>
              <a:gs pos="0">
                <a:srgbClr val="0E545E"/>
              </a:gs>
              <a:gs pos="100000">
                <a:srgbClr val="6BB5A9"/>
              </a:gs>
            </a:gsLst>
            <a:lin ang="0" scaled="1"/>
          </a:gradFill>
          <a:ln w="9525">
            <a:round/>
          </a:ln>
          <a:scene3d>
            <a:camera prst="legacyPerspectiveTopLeft"/>
            <a:lightRig rig="legacyFlat3" dir="b"/>
          </a:scene3d>
          <a:sp3d extrusionH="1878000" prstMaterial="legacyMatte">
            <a:bevelT w="13500" h="13500" prst="angle"/>
            <a:bevelB w="13500" h="13500" prst="angle"/>
            <a:extrusionClr>
              <a:srgbClr val="B5D5BE"/>
            </a:extrusionClr>
          </a:sp3d>
        </p:spPr>
        <p:txBody>
          <a:bodyPr wrap="none" anchor="ctr">
            <a:flatTx/>
          </a:bodyPr>
          <a:lstStyle/>
          <a:p>
            <a:endParaRPr lang="zh-CN" altLang="en-US"/>
          </a:p>
        </p:txBody>
      </p:sp>
      <p:sp>
        <p:nvSpPr>
          <p:cNvPr id="23557" name="Rectangle 30"/>
          <p:cNvSpPr>
            <a:spLocks noChangeArrowheads="1"/>
          </p:cNvSpPr>
          <p:nvPr/>
        </p:nvSpPr>
        <p:spPr bwMode="auto">
          <a:xfrm>
            <a:off x="530225" y="2859088"/>
            <a:ext cx="2879725" cy="722312"/>
          </a:xfrm>
          <a:custGeom>
            <a:avLst/>
            <a:gdLst>
              <a:gd name="T0" fmla="*/ 0 w 3005138"/>
              <a:gd name="T1" fmla="*/ 0 h 889689"/>
              <a:gd name="T2" fmla="*/ 2759809 w 3005138"/>
              <a:gd name="T3" fmla="*/ 0 h 889689"/>
              <a:gd name="T4" fmla="*/ 2759809 w 3005138"/>
              <a:gd name="T5" fmla="*/ 581785 h 889689"/>
              <a:gd name="T6" fmla="*/ 570397 w 3005138"/>
              <a:gd name="T7" fmla="*/ 587482 h 889689"/>
              <a:gd name="T8" fmla="*/ 0 w 3005138"/>
              <a:gd name="T9" fmla="*/ 0 h 889689"/>
              <a:gd name="T10" fmla="*/ 0 60000 65536"/>
              <a:gd name="T11" fmla="*/ 0 60000 65536"/>
              <a:gd name="T12" fmla="*/ 0 60000 65536"/>
              <a:gd name="T13" fmla="*/ 0 60000 65536"/>
              <a:gd name="T14" fmla="*/ 0 60000 65536"/>
              <a:gd name="T15" fmla="*/ 0 w 3005138"/>
              <a:gd name="T16" fmla="*/ 0 h 889689"/>
              <a:gd name="T17" fmla="*/ 3005138 w 3005138"/>
              <a:gd name="T18" fmla="*/ 889689 h 889689"/>
            </a:gdLst>
            <a:ahLst/>
            <a:cxnLst>
              <a:cxn ang="T10">
                <a:pos x="T0" y="T1"/>
              </a:cxn>
              <a:cxn ang="T11">
                <a:pos x="T2" y="T3"/>
              </a:cxn>
              <a:cxn ang="T12">
                <a:pos x="T4" y="T5"/>
              </a:cxn>
              <a:cxn ang="T13">
                <a:pos x="T6" y="T7"/>
              </a:cxn>
              <a:cxn ang="T14">
                <a:pos x="T8" y="T9"/>
              </a:cxn>
            </a:cxnLst>
            <a:rect l="T15" t="T16" r="T17" b="T18"/>
            <a:pathLst>
              <a:path w="3005138" h="889689">
                <a:moveTo>
                  <a:pt x="0" y="0"/>
                </a:moveTo>
                <a:lnTo>
                  <a:pt x="3005138" y="0"/>
                </a:lnTo>
                <a:lnTo>
                  <a:pt x="3005138" y="881062"/>
                </a:lnTo>
                <a:lnTo>
                  <a:pt x="621101" y="889689"/>
                </a:lnTo>
                <a:lnTo>
                  <a:pt x="0" y="0"/>
                </a:lnTo>
                <a:close/>
              </a:path>
            </a:pathLst>
          </a:custGeom>
          <a:gradFill rotWithShape="1">
            <a:gsLst>
              <a:gs pos="0">
                <a:srgbClr val="6BB5A9"/>
              </a:gs>
              <a:gs pos="100000">
                <a:srgbClr val="0E545E"/>
              </a:gs>
            </a:gsLst>
            <a:lin ang="0" scaled="1"/>
          </a:gradFill>
          <a:ln w="9525">
            <a:round/>
          </a:ln>
          <a:scene3d>
            <a:camera prst="legacyPerspectiveTopRight"/>
            <a:lightRig rig="legacyFlat3" dir="b"/>
          </a:scene3d>
          <a:sp3d extrusionH="1878000" prstMaterial="legacyMatte">
            <a:bevelT w="13500" h="13500" prst="angle"/>
            <a:bevelB w="13500" h="13500" prst="angle"/>
            <a:extrusionClr>
              <a:srgbClr val="B5D5BE"/>
            </a:extrusionClr>
          </a:sp3d>
        </p:spPr>
        <p:txBody>
          <a:bodyPr wrap="none" anchor="ctr">
            <a:flatTx/>
          </a:bodyPr>
          <a:lstStyle/>
          <a:p>
            <a:endParaRPr lang="zh-CN" altLang="en-US"/>
          </a:p>
        </p:txBody>
      </p:sp>
      <p:sp>
        <p:nvSpPr>
          <p:cNvPr id="23558" name="AutoShape 33"/>
          <p:cNvSpPr>
            <a:spLocks noChangeArrowheads="1"/>
          </p:cNvSpPr>
          <p:nvPr/>
        </p:nvSpPr>
        <p:spPr bwMode="auto">
          <a:xfrm>
            <a:off x="3241675" y="2420938"/>
            <a:ext cx="2698750" cy="1376362"/>
          </a:xfrm>
          <a:prstGeom prst="can">
            <a:avLst>
              <a:gd name="adj" fmla="val 50000"/>
            </a:avLst>
          </a:prstGeom>
          <a:gradFill rotWithShape="0">
            <a:gsLst>
              <a:gs pos="0">
                <a:srgbClr val="6BB5A9"/>
              </a:gs>
              <a:gs pos="50000">
                <a:srgbClr val="158493"/>
              </a:gs>
              <a:gs pos="100000">
                <a:srgbClr val="0E545E"/>
              </a:gs>
            </a:gsLst>
            <a:lin ang="0" scaled="1"/>
          </a:gradFill>
          <a:ln w="9525">
            <a:noFill/>
            <a:round/>
          </a:ln>
        </p:spPr>
        <p:txBody>
          <a:bodyPr wrap="none" anchor="ctr"/>
          <a:lstStyle/>
          <a:p>
            <a:pPr eaLnBrk="1" hangingPunct="1"/>
            <a:endParaRPr kumimoji="1" lang="zh-CN" altLang="zh-CN" sz="2400" b="1">
              <a:solidFill>
                <a:srgbClr val="FFFFFF"/>
              </a:solidFill>
              <a:latin typeface="黑体" panose="02010600030101010101" pitchFamily="49" charset="-122"/>
            </a:endParaRPr>
          </a:p>
        </p:txBody>
      </p:sp>
      <p:sp>
        <p:nvSpPr>
          <p:cNvPr id="23559" name="Oval 34"/>
          <p:cNvSpPr>
            <a:spLocks noChangeArrowheads="1"/>
          </p:cNvSpPr>
          <p:nvPr/>
        </p:nvSpPr>
        <p:spPr bwMode="auto">
          <a:xfrm>
            <a:off x="3228975" y="2401888"/>
            <a:ext cx="2698750" cy="712787"/>
          </a:xfrm>
          <a:prstGeom prst="ellipse">
            <a:avLst/>
          </a:prstGeom>
          <a:gradFill rotWithShape="1">
            <a:gsLst>
              <a:gs pos="0">
                <a:srgbClr val="6BB5A9"/>
              </a:gs>
              <a:gs pos="50000">
                <a:srgbClr val="0E545E"/>
              </a:gs>
              <a:gs pos="100000">
                <a:srgbClr val="6BB5A9"/>
              </a:gs>
            </a:gsLst>
            <a:lin ang="2700000" scaled="1"/>
          </a:gradFill>
          <a:ln w="9525">
            <a:noFill/>
            <a:round/>
          </a:ln>
        </p:spPr>
        <p:txBody>
          <a:bodyPr wrap="none" anchor="ctr"/>
          <a:lstStyle/>
          <a:p>
            <a:pPr eaLnBrk="1" hangingPunct="1"/>
            <a:endParaRPr kumimoji="1" lang="zh-CN" altLang="zh-CN" sz="2400" b="1">
              <a:solidFill>
                <a:srgbClr val="FFFFFF"/>
              </a:solidFill>
              <a:latin typeface="黑体" panose="02010600030101010101" pitchFamily="49" charset="-122"/>
            </a:endParaRPr>
          </a:p>
        </p:txBody>
      </p:sp>
      <p:sp>
        <p:nvSpPr>
          <p:cNvPr id="23560" name="WordArt 106"/>
          <p:cNvSpPr>
            <a:spLocks noChangeArrowheads="1" noChangeShapeType="1" noTextEdit="1"/>
          </p:cNvSpPr>
          <p:nvPr/>
        </p:nvSpPr>
        <p:spPr bwMode="auto">
          <a:xfrm>
            <a:off x="1570038" y="3024188"/>
            <a:ext cx="1147762" cy="376237"/>
          </a:xfrm>
          <a:prstGeom prst="rect">
            <a:avLst/>
          </a:prstGeom>
        </p:spPr>
        <p:txBody>
          <a:bodyPr wrap="none" fromWordArt="1">
            <a:prstTxWarp prst="textPlain">
              <a:avLst>
                <a:gd name="adj" fmla="val 50000"/>
              </a:avLst>
            </a:prstTxWarp>
          </a:bodyPr>
          <a:lstStyle/>
          <a:p>
            <a:pPr algn="ctr"/>
            <a:r>
              <a:rPr lang="zh-CN" altLang="en-US" sz="3600" b="1" kern="10" dirty="0">
                <a:ln w="9525">
                  <a:noFill/>
                  <a:round/>
                </a:ln>
                <a:solidFill>
                  <a:srgbClr val="CCFF99"/>
                </a:solidFill>
                <a:effectLst>
                  <a:outerShdw dist="35921" dir="2700000" algn="ctr" rotWithShape="0">
                    <a:srgbClr val="000000">
                      <a:alpha val="20000"/>
                    </a:srgbClr>
                  </a:outerShdw>
                </a:effectLst>
                <a:latin typeface="微软雅黑"/>
                <a:ea typeface="微软雅黑"/>
              </a:rPr>
              <a:t>信息化</a:t>
            </a:r>
            <a:endParaRPr lang="zh-CN" altLang="en-US" sz="3600" b="1" kern="10" dirty="0">
              <a:ln w="9525">
                <a:noFill/>
                <a:round/>
              </a:ln>
              <a:solidFill>
                <a:srgbClr val="CCFF99"/>
              </a:solidFill>
              <a:effectLst>
                <a:outerShdw dist="35921" dir="2700000" algn="ctr" rotWithShape="0">
                  <a:srgbClr val="000000">
                    <a:alpha val="20000"/>
                  </a:srgbClr>
                </a:outerShdw>
              </a:effectLst>
              <a:latin typeface="微软雅黑"/>
              <a:ea typeface="微软雅黑"/>
            </a:endParaRPr>
          </a:p>
        </p:txBody>
      </p:sp>
      <p:sp>
        <p:nvSpPr>
          <p:cNvPr id="23562" name="WordArt 106"/>
          <p:cNvSpPr>
            <a:spLocks noChangeArrowheads="1" noChangeShapeType="1" noTextEdit="1"/>
          </p:cNvSpPr>
          <p:nvPr/>
        </p:nvSpPr>
        <p:spPr bwMode="auto">
          <a:xfrm>
            <a:off x="6524625" y="3024188"/>
            <a:ext cx="1147763" cy="376237"/>
          </a:xfrm>
          <a:prstGeom prst="rect">
            <a:avLst/>
          </a:prstGeom>
        </p:spPr>
        <p:txBody>
          <a:bodyPr wrap="none" fromWordArt="1">
            <a:prstTxWarp prst="textPlain">
              <a:avLst>
                <a:gd name="adj" fmla="val 50000"/>
              </a:avLst>
            </a:prstTxWarp>
          </a:bodyPr>
          <a:lstStyle/>
          <a:p>
            <a:pPr algn="ctr"/>
            <a:r>
              <a:rPr lang="zh-CN" altLang="en-US" sz="3600" b="1" kern="10">
                <a:ln w="9525">
                  <a:noFill/>
                  <a:round/>
                </a:ln>
                <a:solidFill>
                  <a:srgbClr val="CCFF99"/>
                </a:solidFill>
                <a:effectLst>
                  <a:outerShdw dist="35921" dir="2700000" algn="ctr" rotWithShape="0">
                    <a:srgbClr val="000000">
                      <a:alpha val="20000"/>
                    </a:srgbClr>
                  </a:outerShdw>
                </a:effectLst>
                <a:latin typeface="微软雅黑"/>
                <a:ea typeface="微软雅黑"/>
              </a:rPr>
              <a:t>国际化</a:t>
            </a:r>
            <a:endParaRPr lang="zh-CN" altLang="en-US" sz="3600" b="1" kern="10">
              <a:ln w="9525">
                <a:noFill/>
                <a:round/>
              </a:ln>
              <a:solidFill>
                <a:srgbClr val="CCFF99"/>
              </a:solidFill>
              <a:effectLst>
                <a:outerShdw dist="35921" dir="2700000" algn="ctr" rotWithShape="0">
                  <a:srgbClr val="000000">
                    <a:alpha val="20000"/>
                  </a:srgbClr>
                </a:outerShdw>
              </a:effectLst>
              <a:latin typeface="微软雅黑"/>
              <a:ea typeface="微软雅黑"/>
            </a:endParaRPr>
          </a:p>
        </p:txBody>
      </p:sp>
      <p:pic>
        <p:nvPicPr>
          <p:cNvPr id="30" name="图片 3"/>
          <p:cNvPicPr>
            <a:picLocks noChangeAspect="1"/>
          </p:cNvPicPr>
          <p:nvPr/>
        </p:nvPicPr>
        <p:blipFill>
          <a:blip r:embed="rId1" cstate="print"/>
          <a:stretch>
            <a:fillRect/>
          </a:stretch>
        </p:blipFill>
        <p:spPr>
          <a:xfrm rot="16200000">
            <a:off x="6575497" y="1488930"/>
            <a:ext cx="949228" cy="1055728"/>
          </a:xfrm>
          <a:prstGeom prst="snip2DiagRect">
            <a:avLst/>
          </a:prstGeom>
          <a:solidFill>
            <a:srgbClr val="FFFFFF">
              <a:shade val="85000"/>
            </a:srgbClr>
          </a:solidFill>
          <a:ln w="28575" cap="sq">
            <a:solidFill>
              <a:srgbClr val="FFFFFF"/>
            </a:solidFill>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1" name="图片 2"/>
          <p:cNvPicPr>
            <a:picLocks noChangeAspect="1"/>
          </p:cNvPicPr>
          <p:nvPr/>
        </p:nvPicPr>
        <p:blipFill rotWithShape="1">
          <a:blip r:embed="rId2" cstate="print"/>
          <a:srcRect/>
          <a:stretch>
            <a:fillRect/>
          </a:stretch>
        </p:blipFill>
        <p:spPr>
          <a:xfrm>
            <a:off x="1454113" y="1530462"/>
            <a:ext cx="1199800" cy="994077"/>
          </a:xfrm>
          <a:prstGeom prst="snip2DiagRect">
            <a:avLst/>
          </a:prstGeom>
          <a:solidFill>
            <a:srgbClr val="FFFFFF">
              <a:shade val="85000"/>
            </a:srgbClr>
          </a:solidFill>
          <a:ln w="28575" cap="sq">
            <a:solidFill>
              <a:srgbClr val="FFFFFF"/>
            </a:solidFill>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2" name="图片 4"/>
          <p:cNvPicPr>
            <a:picLocks noChangeAspect="1"/>
          </p:cNvPicPr>
          <p:nvPr/>
        </p:nvPicPr>
        <p:blipFill>
          <a:blip r:embed="rId3" cstate="print"/>
          <a:stretch>
            <a:fillRect/>
          </a:stretch>
        </p:blipFill>
        <p:spPr>
          <a:xfrm>
            <a:off x="6508920" y="3624598"/>
            <a:ext cx="1024941" cy="975090"/>
          </a:xfrm>
          <a:prstGeom prst="snip2DiagRect">
            <a:avLst/>
          </a:prstGeom>
          <a:solidFill>
            <a:srgbClr val="FFFFFF">
              <a:shade val="85000"/>
            </a:srgbClr>
          </a:solidFill>
          <a:ln w="28575" cap="sq">
            <a:solidFill>
              <a:srgbClr val="FFFFFF"/>
            </a:solidFill>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3" name="内容占位符 4" descr="1.jpg"/>
          <p:cNvPicPr>
            <a:picLocks noChangeAspect="1"/>
          </p:cNvPicPr>
          <p:nvPr/>
        </p:nvPicPr>
        <p:blipFill rotWithShape="1">
          <a:blip r:embed="rId4" cstate="print"/>
          <a:srcRect/>
          <a:stretch>
            <a:fillRect/>
          </a:stretch>
        </p:blipFill>
        <p:spPr bwMode="auto">
          <a:xfrm>
            <a:off x="1488140" y="3624599"/>
            <a:ext cx="1142416" cy="985372"/>
          </a:xfrm>
          <a:prstGeom prst="snip2DiagRect">
            <a:avLst/>
          </a:prstGeom>
          <a:solidFill>
            <a:srgbClr val="FFFFFF">
              <a:shade val="85000"/>
            </a:srgbClr>
          </a:solidFill>
          <a:ln w="28575" cap="sq">
            <a:solidFill>
              <a:srgbClr val="FFFFFF"/>
            </a:solidFill>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4" name="文本框 14"/>
          <p:cNvSpPr txBox="1"/>
          <p:nvPr/>
        </p:nvSpPr>
        <p:spPr>
          <a:xfrm>
            <a:off x="3727450" y="1716088"/>
            <a:ext cx="1727200" cy="417830"/>
          </a:xfrm>
          <a:prstGeom prst="rect">
            <a:avLst/>
          </a:prstGeom>
          <a:noFill/>
        </p:spPr>
        <p:txBody>
          <a:bodyPr>
            <a:spAutoFit/>
          </a:bodyPr>
          <a:lstStyle/>
          <a:p>
            <a:pPr algn="ctr">
              <a:defRPr/>
            </a:pPr>
            <a:r>
              <a:rPr lang="zh-CN" altLang="en-US" sz="2000" b="1" kern="10" dirty="0">
                <a:solidFill>
                  <a:schemeClr val="tx1">
                    <a:lumMod val="85000"/>
                    <a:lumOff val="15000"/>
                  </a:schemeClr>
                </a:solidFill>
                <a:latin typeface="微软雅黑" pitchFamily="34" charset="-122"/>
                <a:ea typeface="微软雅黑" pitchFamily="34" charset="-122"/>
              </a:rPr>
              <a:t>一体两翼</a:t>
            </a:r>
            <a:endParaRPr lang="zh-CN" altLang="en-US" sz="2000" b="1" kern="10" dirty="0">
              <a:solidFill>
                <a:schemeClr val="tx1">
                  <a:lumMod val="85000"/>
                  <a:lumOff val="15000"/>
                </a:schemeClr>
              </a:solidFill>
              <a:latin typeface="微软雅黑" pitchFamily="34" charset="-122"/>
              <a:ea typeface="微软雅黑" pitchFamily="34" charset="-122"/>
            </a:endParaRPr>
          </a:p>
        </p:txBody>
      </p:sp>
      <p:sp>
        <p:nvSpPr>
          <p:cNvPr id="35" name="文本框 15"/>
          <p:cNvSpPr txBox="1"/>
          <p:nvPr/>
        </p:nvSpPr>
        <p:spPr>
          <a:xfrm>
            <a:off x="3798888" y="4137025"/>
            <a:ext cx="1584325" cy="417830"/>
          </a:xfrm>
          <a:prstGeom prst="rect">
            <a:avLst/>
          </a:prstGeom>
          <a:noFill/>
        </p:spPr>
        <p:txBody>
          <a:bodyPr>
            <a:spAutoFit/>
          </a:bodyPr>
          <a:lstStyle/>
          <a:p>
            <a:pPr algn="ctr">
              <a:defRPr/>
            </a:pPr>
            <a:r>
              <a:rPr lang="zh-CN" altLang="en-US" sz="2000" b="1" kern="10" dirty="0">
                <a:solidFill>
                  <a:schemeClr val="tx1">
                    <a:lumMod val="85000"/>
                    <a:lumOff val="15000"/>
                  </a:schemeClr>
                </a:solidFill>
                <a:latin typeface="微软雅黑" pitchFamily="34" charset="-122"/>
                <a:ea typeface="微软雅黑" pitchFamily="34" charset="-122"/>
              </a:rPr>
              <a:t>体用结合</a:t>
            </a:r>
            <a:endParaRPr lang="zh-CN" altLang="en-US" sz="2000" b="1" kern="10" dirty="0">
              <a:solidFill>
                <a:schemeClr val="tx1">
                  <a:lumMod val="85000"/>
                  <a:lumOff val="15000"/>
                </a:schemeClr>
              </a:solidFill>
              <a:latin typeface="微软雅黑" pitchFamily="34" charset="-122"/>
              <a:ea typeface="微软雅黑" pitchFamily="34" charset="-122"/>
            </a:endParaRPr>
          </a:p>
        </p:txBody>
      </p:sp>
      <p:sp>
        <p:nvSpPr>
          <p:cNvPr id="17" name="WordArt 106"/>
          <p:cNvSpPr>
            <a:spLocks noChangeArrowheads="1" noChangeShapeType="1" noTextEdit="1"/>
          </p:cNvSpPr>
          <p:nvPr/>
        </p:nvSpPr>
        <p:spPr bwMode="auto">
          <a:xfrm>
            <a:off x="3509682" y="2530062"/>
            <a:ext cx="2110471" cy="376237"/>
          </a:xfrm>
          <a:prstGeom prst="rect">
            <a:avLst/>
          </a:prstGeom>
        </p:spPr>
        <p:txBody>
          <a:bodyPr wrap="none" fromWordArt="1">
            <a:prstTxWarp prst="textPlain">
              <a:avLst>
                <a:gd name="adj" fmla="val 50000"/>
              </a:avLst>
            </a:prstTxWarp>
          </a:bodyPr>
          <a:lstStyle/>
          <a:p>
            <a:pPr algn="ctr"/>
            <a:r>
              <a:rPr lang="zh-CN" altLang="en-US" sz="3600" b="1" kern="10" dirty="0" smtClean="0">
                <a:ln w="9525">
                  <a:noFill/>
                  <a:round/>
                </a:ln>
                <a:solidFill>
                  <a:srgbClr val="CCFF99"/>
                </a:solidFill>
                <a:effectLst>
                  <a:outerShdw dist="35921" dir="2700000" algn="ctr" rotWithShape="0">
                    <a:srgbClr val="000000">
                      <a:alpha val="20000"/>
                    </a:srgbClr>
                  </a:outerShdw>
                </a:effectLst>
                <a:latin typeface="微软雅黑"/>
                <a:ea typeface="微软雅黑"/>
              </a:rPr>
              <a:t>大学职能本体</a:t>
            </a:r>
            <a:endParaRPr lang="zh-CN" altLang="en-US" sz="3600" b="1" kern="10" dirty="0">
              <a:ln w="9525">
                <a:noFill/>
                <a:round/>
              </a:ln>
              <a:solidFill>
                <a:srgbClr val="CCFF99"/>
              </a:solidFill>
              <a:effectLst>
                <a:outerShdw dist="35921" dir="2700000" algn="ctr" rotWithShape="0">
                  <a:srgbClr val="000000">
                    <a:alpha val="20000"/>
                  </a:srgbClr>
                </a:outerShdw>
              </a:effectLst>
              <a:latin typeface="微软雅黑"/>
              <a:ea typeface="微软雅黑"/>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a:t>注重战略规划和顶层设计</a:t>
            </a:r>
            <a:endParaRPr lang="zh-CN" sz="2800"/>
          </a:p>
        </p:txBody>
      </p:sp>
      <p:pic>
        <p:nvPicPr>
          <p:cNvPr id="3" name="Picture 91" descr="Picture55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754781" y="1494771"/>
            <a:ext cx="2865835" cy="248364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74"/>
          <p:cNvGrpSpPr/>
          <p:nvPr/>
        </p:nvGrpSpPr>
        <p:grpSpPr bwMode="auto">
          <a:xfrm rot="3394332">
            <a:off x="2428568" y="1303656"/>
            <a:ext cx="3018235" cy="2896791"/>
            <a:chOff x="1352" y="1125"/>
            <a:chExt cx="2727" cy="2618"/>
          </a:xfrm>
        </p:grpSpPr>
        <p:sp>
          <p:nvSpPr>
            <p:cNvPr id="5" name="AutoShape 75"/>
            <p:cNvSpPr>
              <a:spLocks noChangeArrowheads="1"/>
            </p:cNvSpPr>
            <p:nvPr/>
          </p:nvSpPr>
          <p:spPr bwMode="gray">
            <a:xfrm rot="15973147">
              <a:off x="1449" y="1289"/>
              <a:ext cx="2551" cy="2357"/>
            </a:xfrm>
            <a:custGeom>
              <a:avLst/>
              <a:gdLst>
                <a:gd name="G0" fmla="+- 2978742 0 0"/>
                <a:gd name="G1" fmla="+- -2701147 0 0"/>
                <a:gd name="G2" fmla="+- 2978742 0 -2701147"/>
                <a:gd name="G3" fmla="+- 10800 0 0"/>
                <a:gd name="G4" fmla="+- 0 0 2978742"/>
                <a:gd name="T0" fmla="*/ 360 256 1"/>
                <a:gd name="T1" fmla="*/ 0 256 1"/>
                <a:gd name="G5" fmla="+- G2 T0 T1"/>
                <a:gd name="G6" fmla="?: G2 G2 G5"/>
                <a:gd name="G7" fmla="+- 0 0 G6"/>
                <a:gd name="G8" fmla="+- 7349 0 0"/>
                <a:gd name="G9" fmla="+- 0 0 -2701147"/>
                <a:gd name="G10" fmla="+- 7349 0 2700"/>
                <a:gd name="G11" fmla="cos G10 2978742"/>
                <a:gd name="G12" fmla="sin G10 2978742"/>
                <a:gd name="G13" fmla="cos 13500 2978742"/>
                <a:gd name="G14" fmla="sin 13500 2978742"/>
                <a:gd name="G15" fmla="+- G11 10800 0"/>
                <a:gd name="G16" fmla="+- G12 10800 0"/>
                <a:gd name="G17" fmla="+- G13 10800 0"/>
                <a:gd name="G18" fmla="+- G14 10800 0"/>
                <a:gd name="G19" fmla="*/ 7349 1 2"/>
                <a:gd name="G20" fmla="+- G19 5400 0"/>
                <a:gd name="G21" fmla="cos G20 2978742"/>
                <a:gd name="G22" fmla="sin G20 2978742"/>
                <a:gd name="G23" fmla="+- G21 10800 0"/>
                <a:gd name="G24" fmla="+- G12 G23 G22"/>
                <a:gd name="G25" fmla="+- G22 G23 G11"/>
                <a:gd name="G26" fmla="cos 10800 2978742"/>
                <a:gd name="G27" fmla="sin 10800 2978742"/>
                <a:gd name="G28" fmla="cos 7349 2978742"/>
                <a:gd name="G29" fmla="sin 7349 2978742"/>
                <a:gd name="G30" fmla="+- G26 10800 0"/>
                <a:gd name="G31" fmla="+- G27 10800 0"/>
                <a:gd name="G32" fmla="+- G28 10800 0"/>
                <a:gd name="G33" fmla="+- G29 10800 0"/>
                <a:gd name="G34" fmla="+- G19 5400 0"/>
                <a:gd name="G35" fmla="cos G34 -2701147"/>
                <a:gd name="G36" fmla="sin G34 -2701147"/>
                <a:gd name="G37" fmla="+/ -2701147 2978742 2"/>
                <a:gd name="T2" fmla="*/ 180 256 1"/>
                <a:gd name="T3" fmla="*/ 0 256 1"/>
                <a:gd name="G38" fmla="+- G37 T2 T3"/>
                <a:gd name="G39" fmla="?: G2 G37 G38"/>
                <a:gd name="G40" fmla="cos 10800 G39"/>
                <a:gd name="G41" fmla="sin 10800 G39"/>
                <a:gd name="G42" fmla="cos 7349 G39"/>
                <a:gd name="G43" fmla="sin 7349 G39"/>
                <a:gd name="G44" fmla="+- G40 10800 0"/>
                <a:gd name="G45" fmla="+- G41 10800 0"/>
                <a:gd name="G46" fmla="+- G42 10800 0"/>
                <a:gd name="G47" fmla="+- G43 10800 0"/>
                <a:gd name="G48" fmla="+- G35 10800 0"/>
                <a:gd name="G49" fmla="+- G36 10800 0"/>
                <a:gd name="T4" fmla="*/ 21592 w 21600"/>
                <a:gd name="T5" fmla="*/ 11199 h 21600"/>
                <a:gd name="T6" fmla="*/ 17626 w 21600"/>
                <a:gd name="T7" fmla="*/ 4820 h 21600"/>
                <a:gd name="T8" fmla="*/ 18143 w 21600"/>
                <a:gd name="T9" fmla="*/ 11071 h 21600"/>
                <a:gd name="T10" fmla="*/ 20270 w 21600"/>
                <a:gd name="T11" fmla="*/ 20420 h 21600"/>
                <a:gd name="T12" fmla="*/ 14012 w 21600"/>
                <a:gd name="T13" fmla="*/ 20372 h 21600"/>
                <a:gd name="T14" fmla="*/ 14061 w 21600"/>
                <a:gd name="T15" fmla="*/ 1411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5955" y="16037"/>
                  </a:moveTo>
                  <a:cubicBezTo>
                    <a:pt x="17358" y="14655"/>
                    <a:pt x="18149" y="12769"/>
                    <a:pt x="18149" y="10800"/>
                  </a:cubicBezTo>
                  <a:cubicBezTo>
                    <a:pt x="18149" y="9018"/>
                    <a:pt x="17501" y="7297"/>
                    <a:pt x="16328" y="5957"/>
                  </a:cubicBezTo>
                  <a:lnTo>
                    <a:pt x="18924" y="3683"/>
                  </a:lnTo>
                  <a:cubicBezTo>
                    <a:pt x="20649" y="5653"/>
                    <a:pt x="21600" y="8182"/>
                    <a:pt x="21600" y="10800"/>
                  </a:cubicBezTo>
                  <a:cubicBezTo>
                    <a:pt x="21600" y="13693"/>
                    <a:pt x="20438" y="16466"/>
                    <a:pt x="18376" y="18496"/>
                  </a:cubicBezTo>
                  <a:lnTo>
                    <a:pt x="20270" y="20420"/>
                  </a:lnTo>
                  <a:lnTo>
                    <a:pt x="14012" y="20372"/>
                  </a:lnTo>
                  <a:lnTo>
                    <a:pt x="14061" y="14113"/>
                  </a:lnTo>
                  <a:lnTo>
                    <a:pt x="15955" y="16037"/>
                  </a:lnTo>
                  <a:close/>
                </a:path>
              </a:pathLst>
            </a:custGeom>
            <a:gradFill rotWithShape="1">
              <a:gsLst>
                <a:gs pos="0">
                  <a:schemeClr val="hlink">
                    <a:gamma/>
                    <a:shade val="46275"/>
                    <a:invGamma/>
                  </a:schemeClr>
                </a:gs>
                <a:gs pos="100000">
                  <a:schemeClr val="hlink"/>
                </a:gs>
              </a:gsLst>
              <a:lin ang="5400000" scaled="1"/>
            </a:gradFill>
            <a:ln>
              <a:noFill/>
            </a:ln>
            <a:effectLst/>
            <a:scene3d>
              <a:camera prst="legacyPerspectiveFront">
                <a:rot lat="20999999" lon="300000" rev="0"/>
              </a:camera>
              <a:lightRig rig="legacyFlat3" dir="l"/>
            </a:scene3d>
            <a:sp3d extrusionH="227000" prstMaterial="legacyPlastic">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a:p>
          </p:txBody>
        </p:sp>
        <p:sp>
          <p:nvSpPr>
            <p:cNvPr id="6" name="AutoShape 76"/>
            <p:cNvSpPr>
              <a:spLocks noChangeArrowheads="1"/>
            </p:cNvSpPr>
            <p:nvPr/>
          </p:nvSpPr>
          <p:spPr bwMode="gray">
            <a:xfrm rot="1684065">
              <a:off x="1352" y="1140"/>
              <a:ext cx="2551" cy="2357"/>
            </a:xfrm>
            <a:custGeom>
              <a:avLst/>
              <a:gdLst>
                <a:gd name="G0" fmla="+- 2978742 0 0"/>
                <a:gd name="G1" fmla="+- -2701274 0 0"/>
                <a:gd name="G2" fmla="+- 2978742 0 -2701274"/>
                <a:gd name="G3" fmla="+- 10800 0 0"/>
                <a:gd name="G4" fmla="+- 0 0 2978742"/>
                <a:gd name="T0" fmla="*/ 360 256 1"/>
                <a:gd name="T1" fmla="*/ 0 256 1"/>
                <a:gd name="G5" fmla="+- G2 T0 T1"/>
                <a:gd name="G6" fmla="?: G2 G2 G5"/>
                <a:gd name="G7" fmla="+- 0 0 G6"/>
                <a:gd name="G8" fmla="+- 7349 0 0"/>
                <a:gd name="G9" fmla="+- 0 0 -2701274"/>
                <a:gd name="G10" fmla="+- 7349 0 2700"/>
                <a:gd name="G11" fmla="cos G10 2978742"/>
                <a:gd name="G12" fmla="sin G10 2978742"/>
                <a:gd name="G13" fmla="cos 13500 2978742"/>
                <a:gd name="G14" fmla="sin 13500 2978742"/>
                <a:gd name="G15" fmla="+- G11 10800 0"/>
                <a:gd name="G16" fmla="+- G12 10800 0"/>
                <a:gd name="G17" fmla="+- G13 10800 0"/>
                <a:gd name="G18" fmla="+- G14 10800 0"/>
                <a:gd name="G19" fmla="*/ 7349 1 2"/>
                <a:gd name="G20" fmla="+- G19 5400 0"/>
                <a:gd name="G21" fmla="cos G20 2978742"/>
                <a:gd name="G22" fmla="sin G20 2978742"/>
                <a:gd name="G23" fmla="+- G21 10800 0"/>
                <a:gd name="G24" fmla="+- G12 G23 G22"/>
                <a:gd name="G25" fmla="+- G22 G23 G11"/>
                <a:gd name="G26" fmla="cos 10800 2978742"/>
                <a:gd name="G27" fmla="sin 10800 2978742"/>
                <a:gd name="G28" fmla="cos 7349 2978742"/>
                <a:gd name="G29" fmla="sin 7349 2978742"/>
                <a:gd name="G30" fmla="+- G26 10800 0"/>
                <a:gd name="G31" fmla="+- G27 10800 0"/>
                <a:gd name="G32" fmla="+- G28 10800 0"/>
                <a:gd name="G33" fmla="+- G29 10800 0"/>
                <a:gd name="G34" fmla="+- G19 5400 0"/>
                <a:gd name="G35" fmla="cos G34 -2701274"/>
                <a:gd name="G36" fmla="sin G34 -2701274"/>
                <a:gd name="G37" fmla="+/ -2701274 2978742 2"/>
                <a:gd name="T2" fmla="*/ 180 256 1"/>
                <a:gd name="T3" fmla="*/ 0 256 1"/>
                <a:gd name="G38" fmla="+- G37 T2 T3"/>
                <a:gd name="G39" fmla="?: G2 G37 G38"/>
                <a:gd name="G40" fmla="cos 10800 G39"/>
                <a:gd name="G41" fmla="sin 10800 G39"/>
                <a:gd name="G42" fmla="cos 7349 G39"/>
                <a:gd name="G43" fmla="sin 7349 G39"/>
                <a:gd name="G44" fmla="+- G40 10800 0"/>
                <a:gd name="G45" fmla="+- G41 10800 0"/>
                <a:gd name="G46" fmla="+- G42 10800 0"/>
                <a:gd name="G47" fmla="+- G43 10800 0"/>
                <a:gd name="G48" fmla="+- G35 10800 0"/>
                <a:gd name="G49" fmla="+- G36 10800 0"/>
                <a:gd name="T4" fmla="*/ 21592 w 21600"/>
                <a:gd name="T5" fmla="*/ 11198 h 21600"/>
                <a:gd name="T6" fmla="*/ 17626 w 21600"/>
                <a:gd name="T7" fmla="*/ 4820 h 21600"/>
                <a:gd name="T8" fmla="*/ 18143 w 21600"/>
                <a:gd name="T9" fmla="*/ 11071 h 21600"/>
                <a:gd name="T10" fmla="*/ 20270 w 21600"/>
                <a:gd name="T11" fmla="*/ 20420 h 21600"/>
                <a:gd name="T12" fmla="*/ 14012 w 21600"/>
                <a:gd name="T13" fmla="*/ 20372 h 21600"/>
                <a:gd name="T14" fmla="*/ 14061 w 21600"/>
                <a:gd name="T15" fmla="*/ 1411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5955" y="16037"/>
                  </a:moveTo>
                  <a:cubicBezTo>
                    <a:pt x="17358" y="14655"/>
                    <a:pt x="18149" y="12769"/>
                    <a:pt x="18149" y="10800"/>
                  </a:cubicBezTo>
                  <a:cubicBezTo>
                    <a:pt x="18149" y="9018"/>
                    <a:pt x="17501" y="7297"/>
                    <a:pt x="16327" y="5957"/>
                  </a:cubicBezTo>
                  <a:lnTo>
                    <a:pt x="18923" y="3683"/>
                  </a:lnTo>
                  <a:cubicBezTo>
                    <a:pt x="20648" y="5652"/>
                    <a:pt x="21600" y="8181"/>
                    <a:pt x="21600" y="10800"/>
                  </a:cubicBezTo>
                  <a:cubicBezTo>
                    <a:pt x="21600" y="13693"/>
                    <a:pt x="20438" y="16466"/>
                    <a:pt x="18376" y="18496"/>
                  </a:cubicBezTo>
                  <a:lnTo>
                    <a:pt x="20270" y="20420"/>
                  </a:lnTo>
                  <a:lnTo>
                    <a:pt x="14012" y="20372"/>
                  </a:lnTo>
                  <a:lnTo>
                    <a:pt x="14061" y="14113"/>
                  </a:lnTo>
                  <a:lnTo>
                    <a:pt x="15955" y="16037"/>
                  </a:lnTo>
                  <a:close/>
                </a:path>
              </a:pathLst>
            </a:custGeom>
            <a:gradFill rotWithShape="1">
              <a:gsLst>
                <a:gs pos="0">
                  <a:schemeClr val="folHlink"/>
                </a:gs>
                <a:gs pos="100000">
                  <a:schemeClr val="folHlink">
                    <a:gamma/>
                    <a:shade val="56078"/>
                    <a:invGamma/>
                  </a:schemeClr>
                </a:gs>
              </a:gsLst>
              <a:lin ang="5400000" scaled="1"/>
            </a:gradFill>
            <a:ln>
              <a:noFill/>
            </a:ln>
            <a:effectLst/>
            <a:scene3d>
              <a:camera prst="legacyPerspectiveFront">
                <a:rot lat="20999999" lon="300000" rev="0"/>
              </a:camera>
              <a:lightRig rig="legacyNormal3" dir="r"/>
            </a:scene3d>
            <a:sp3d extrusionH="227000" prstMaterial="legacyPlastic">
              <a:bevelT w="13500" h="13500" prst="angle"/>
              <a:bevelB w="13500" h="13500" prst="angle"/>
              <a:extrusionClr>
                <a:schemeClr val="folHlink"/>
              </a:extrusionClr>
              <a:contourClr>
                <a:schemeClr val="fo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dirty="0"/>
            </a:p>
          </p:txBody>
        </p:sp>
        <p:sp>
          <p:nvSpPr>
            <p:cNvPr id="7" name="AutoShape 77"/>
            <p:cNvSpPr>
              <a:spLocks noChangeArrowheads="1"/>
            </p:cNvSpPr>
            <p:nvPr/>
          </p:nvSpPr>
          <p:spPr bwMode="gray">
            <a:xfrm rot="30352628">
              <a:off x="1528" y="1125"/>
              <a:ext cx="2551" cy="2357"/>
            </a:xfrm>
            <a:custGeom>
              <a:avLst/>
              <a:gdLst>
                <a:gd name="G0" fmla="+- 2978742 0 0"/>
                <a:gd name="G1" fmla="+- -2534030 0 0"/>
                <a:gd name="G2" fmla="+- 2978742 0 -2534030"/>
                <a:gd name="G3" fmla="+- 10800 0 0"/>
                <a:gd name="G4" fmla="+- 0 0 2978742"/>
                <a:gd name="T0" fmla="*/ 360 256 1"/>
                <a:gd name="T1" fmla="*/ 0 256 1"/>
                <a:gd name="G5" fmla="+- G2 T0 T1"/>
                <a:gd name="G6" fmla="?: G2 G2 G5"/>
                <a:gd name="G7" fmla="+- 0 0 G6"/>
                <a:gd name="G8" fmla="+- 7349 0 0"/>
                <a:gd name="G9" fmla="+- 0 0 -2534030"/>
                <a:gd name="G10" fmla="+- 7349 0 2700"/>
                <a:gd name="G11" fmla="cos G10 2978742"/>
                <a:gd name="G12" fmla="sin G10 2978742"/>
                <a:gd name="G13" fmla="cos 13500 2978742"/>
                <a:gd name="G14" fmla="sin 13500 2978742"/>
                <a:gd name="G15" fmla="+- G11 10800 0"/>
                <a:gd name="G16" fmla="+- G12 10800 0"/>
                <a:gd name="G17" fmla="+- G13 10800 0"/>
                <a:gd name="G18" fmla="+- G14 10800 0"/>
                <a:gd name="G19" fmla="*/ 7349 1 2"/>
                <a:gd name="G20" fmla="+- G19 5400 0"/>
                <a:gd name="G21" fmla="cos G20 2978742"/>
                <a:gd name="G22" fmla="sin G20 2978742"/>
                <a:gd name="G23" fmla="+- G21 10800 0"/>
                <a:gd name="G24" fmla="+- G12 G23 G22"/>
                <a:gd name="G25" fmla="+- G22 G23 G11"/>
                <a:gd name="G26" fmla="cos 10800 2978742"/>
                <a:gd name="G27" fmla="sin 10800 2978742"/>
                <a:gd name="G28" fmla="cos 7349 2978742"/>
                <a:gd name="G29" fmla="sin 7349 2978742"/>
                <a:gd name="G30" fmla="+- G26 10800 0"/>
                <a:gd name="G31" fmla="+- G27 10800 0"/>
                <a:gd name="G32" fmla="+- G28 10800 0"/>
                <a:gd name="G33" fmla="+- G29 10800 0"/>
                <a:gd name="G34" fmla="+- G19 5400 0"/>
                <a:gd name="G35" fmla="cos G34 -2534030"/>
                <a:gd name="G36" fmla="sin G34 -2534030"/>
                <a:gd name="G37" fmla="+/ -2534030 2978742 2"/>
                <a:gd name="T2" fmla="*/ 180 256 1"/>
                <a:gd name="T3" fmla="*/ 0 256 1"/>
                <a:gd name="G38" fmla="+- G37 T2 T3"/>
                <a:gd name="G39" fmla="?: G2 G37 G38"/>
                <a:gd name="G40" fmla="cos 10800 G39"/>
                <a:gd name="G41" fmla="sin 10800 G39"/>
                <a:gd name="G42" fmla="cos 7349 G39"/>
                <a:gd name="G43" fmla="sin 7349 G39"/>
                <a:gd name="G44" fmla="+- G40 10800 0"/>
                <a:gd name="G45" fmla="+- G41 10800 0"/>
                <a:gd name="G46" fmla="+- G42 10800 0"/>
                <a:gd name="G47" fmla="+- G43 10800 0"/>
                <a:gd name="G48" fmla="+- G35 10800 0"/>
                <a:gd name="G49" fmla="+- G36 10800 0"/>
                <a:gd name="T4" fmla="*/ 21581 w 21600"/>
                <a:gd name="T5" fmla="*/ 11439 h 21600"/>
                <a:gd name="T6" fmla="*/ 17885 w 21600"/>
                <a:gd name="T7" fmla="*/ 5130 h 21600"/>
                <a:gd name="T8" fmla="*/ 18136 w 21600"/>
                <a:gd name="T9" fmla="*/ 11234 h 21600"/>
                <a:gd name="T10" fmla="*/ 20270 w 21600"/>
                <a:gd name="T11" fmla="*/ 20420 h 21600"/>
                <a:gd name="T12" fmla="*/ 14012 w 21600"/>
                <a:gd name="T13" fmla="*/ 20372 h 21600"/>
                <a:gd name="T14" fmla="*/ 14061 w 21600"/>
                <a:gd name="T15" fmla="*/ 1411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5955" y="16037"/>
                  </a:moveTo>
                  <a:cubicBezTo>
                    <a:pt x="17358" y="14655"/>
                    <a:pt x="18149" y="12769"/>
                    <a:pt x="18149" y="10800"/>
                  </a:cubicBezTo>
                  <a:cubicBezTo>
                    <a:pt x="18149" y="9130"/>
                    <a:pt x="17580" y="7511"/>
                    <a:pt x="16538" y="6208"/>
                  </a:cubicBezTo>
                  <a:lnTo>
                    <a:pt x="19232" y="4052"/>
                  </a:lnTo>
                  <a:cubicBezTo>
                    <a:pt x="20765" y="5967"/>
                    <a:pt x="21600" y="8347"/>
                    <a:pt x="21600" y="10800"/>
                  </a:cubicBezTo>
                  <a:cubicBezTo>
                    <a:pt x="21600" y="13693"/>
                    <a:pt x="20438" y="16466"/>
                    <a:pt x="18376" y="18496"/>
                  </a:cubicBezTo>
                  <a:lnTo>
                    <a:pt x="20270" y="20420"/>
                  </a:lnTo>
                  <a:lnTo>
                    <a:pt x="14012" y="20372"/>
                  </a:lnTo>
                  <a:lnTo>
                    <a:pt x="14061" y="14113"/>
                  </a:lnTo>
                  <a:lnTo>
                    <a:pt x="15955" y="16037"/>
                  </a:lnTo>
                  <a:close/>
                </a:path>
              </a:pathLst>
            </a:custGeom>
            <a:gradFill flip="none" rotWithShape="1">
              <a:gsLst>
                <a:gs pos="0">
                  <a:schemeClr val="accent1">
                    <a:gamma/>
                    <a:shade val="76078"/>
                    <a:invGamma/>
                  </a:schemeClr>
                </a:gs>
                <a:gs pos="100000">
                  <a:schemeClr val="accent1"/>
                </a:gs>
              </a:gsLst>
              <a:lin ang="0" scaled="1"/>
              <a:tileRect/>
            </a:gradFill>
            <a:ln>
              <a:noFill/>
            </a:ln>
            <a:effectLst/>
            <a:scene3d>
              <a:camera prst="legacyPerspectiveFront">
                <a:rot lat="20999999" lon="300000" rev="0"/>
              </a:camera>
              <a:lightRig rig="legacyNormal3" dir="r"/>
            </a:scene3d>
            <a:sp3d extrusionH="227000" prstMaterial="legacyPlastic">
              <a:bevelT w="13500" h="13500" prst="angle"/>
              <a:bevelB w="13500" h="13500" prst="angle"/>
              <a:extrusionClr>
                <a:schemeClr val="accent1"/>
              </a:extrusionClr>
              <a:contourClr>
                <a:schemeClr val="accent1"/>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a:p>
          </p:txBody>
        </p:sp>
      </p:grpSp>
      <p:sp>
        <p:nvSpPr>
          <p:cNvPr id="8" name="WordArt 78"/>
          <p:cNvSpPr>
            <a:spLocks noChangeArrowheads="1" noChangeShapeType="1" noTextEdit="1"/>
          </p:cNvSpPr>
          <p:nvPr/>
        </p:nvSpPr>
        <p:spPr bwMode="gray">
          <a:xfrm rot="3394332">
            <a:off x="3615826" y="1858799"/>
            <a:ext cx="1578769" cy="132873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3068907"/>
              </a:avLst>
            </a:prstTxWarp>
          </a:bodyPr>
          <a:lstStyle/>
          <a:p>
            <a:r>
              <a:rPr lang="zh-CN" altLang="en-US" sz="1050" kern="10" dirty="0">
                <a:ln w="6350">
                  <a:solidFill>
                    <a:srgbClr val="FFFFFF"/>
                  </a:solidFill>
                  <a:round/>
                </a:ln>
                <a:solidFill>
                  <a:srgbClr val="FFFFFF"/>
                </a:solidFill>
                <a:cs typeface="Arial" panose="020B0604020202020204" pitchFamily="34" charset="0"/>
              </a:rPr>
              <a:t>统筹信息化建设资源</a:t>
            </a:r>
            <a:endParaRPr lang="zh-CN" altLang="en-US" sz="1050" kern="10" dirty="0">
              <a:ln w="6350">
                <a:solidFill>
                  <a:srgbClr val="FFFFFF"/>
                </a:solidFill>
                <a:round/>
              </a:ln>
              <a:solidFill>
                <a:srgbClr val="FFFFFF"/>
              </a:solidFill>
              <a:cs typeface="Arial" panose="020B0604020202020204" pitchFamily="34" charset="0"/>
            </a:endParaRPr>
          </a:p>
        </p:txBody>
      </p:sp>
      <p:sp>
        <p:nvSpPr>
          <p:cNvPr id="9" name="WordArt 79"/>
          <p:cNvSpPr>
            <a:spLocks noChangeArrowheads="1" noChangeShapeType="1" noTextEdit="1"/>
          </p:cNvSpPr>
          <p:nvPr/>
        </p:nvSpPr>
        <p:spPr bwMode="gray">
          <a:xfrm rot="79672">
            <a:off x="3004111" y="2090095"/>
            <a:ext cx="2077057" cy="1813124"/>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Down">
              <a:avLst>
                <a:gd name="adj" fmla="val 3551919"/>
              </a:avLst>
            </a:prstTxWarp>
          </a:bodyPr>
          <a:lstStyle/>
          <a:p>
            <a:r>
              <a:rPr lang="zh-CN" altLang="en-US" sz="1500" kern="10" dirty="0">
                <a:ln w="6350">
                  <a:solidFill>
                    <a:srgbClr val="FFFFFF"/>
                  </a:solidFill>
                  <a:round/>
                </a:ln>
                <a:solidFill>
                  <a:srgbClr val="FFFFFF"/>
                </a:solidFill>
                <a:cs typeface="Arial" panose="020B0604020202020204" pitchFamily="34" charset="0"/>
              </a:rPr>
              <a:t>面向师生服务</a:t>
            </a:r>
            <a:endParaRPr lang="zh-CN" altLang="en-US" sz="1500" kern="10" dirty="0">
              <a:ln w="6350">
                <a:solidFill>
                  <a:srgbClr val="FFFFFF"/>
                </a:solidFill>
                <a:round/>
              </a:ln>
              <a:solidFill>
                <a:srgbClr val="FFFFFF"/>
              </a:solidFill>
              <a:cs typeface="Arial" panose="020B0604020202020204" pitchFamily="34" charset="0"/>
            </a:endParaRPr>
          </a:p>
        </p:txBody>
      </p:sp>
      <p:sp>
        <p:nvSpPr>
          <p:cNvPr id="10" name="WordArt 80"/>
          <p:cNvSpPr>
            <a:spLocks noChangeArrowheads="1" noChangeShapeType="1" noTextEdit="1"/>
          </p:cNvSpPr>
          <p:nvPr/>
        </p:nvSpPr>
        <p:spPr bwMode="gray">
          <a:xfrm rot="-25215436">
            <a:off x="2876195" y="1845692"/>
            <a:ext cx="1578769" cy="1327547"/>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3564709"/>
              </a:avLst>
            </a:prstTxWarp>
          </a:bodyPr>
          <a:lstStyle/>
          <a:p>
            <a:r>
              <a:rPr lang="zh-CN" altLang="en-US" sz="1500" b="1" kern="10" dirty="0">
                <a:ln w="6350">
                  <a:solidFill>
                    <a:srgbClr val="FFFFFF"/>
                  </a:solidFill>
                  <a:round/>
                </a:ln>
                <a:solidFill>
                  <a:srgbClr val="FF0000"/>
                </a:solidFill>
                <a:latin typeface="黑体" panose="02010600030101010101" pitchFamily="49" charset="-122"/>
                <a:ea typeface="黑体" panose="02010600030101010101" pitchFamily="49" charset="-122"/>
                <a:cs typeface="Arial" panose="020B0604020202020204" pitchFamily="34" charset="0"/>
              </a:rPr>
              <a:t>融合学校业务域</a:t>
            </a:r>
            <a:endParaRPr lang="zh-CN" altLang="en-US" sz="1500" b="1" kern="10" dirty="0">
              <a:ln w="6350">
                <a:solidFill>
                  <a:srgbClr val="FFFFFF"/>
                </a:solidFill>
                <a:round/>
              </a:ln>
              <a:solidFill>
                <a:srgbClr val="FF0000"/>
              </a:solidFill>
              <a:latin typeface="黑体" panose="02010600030101010101" pitchFamily="49" charset="-122"/>
              <a:ea typeface="黑体" panose="02010600030101010101" pitchFamily="49" charset="-122"/>
              <a:cs typeface="Arial" panose="020B0604020202020204" pitchFamily="34" charset="0"/>
            </a:endParaRPr>
          </a:p>
        </p:txBody>
      </p:sp>
      <p:sp>
        <p:nvSpPr>
          <p:cNvPr id="11" name="Rectangle 81"/>
          <p:cNvSpPr>
            <a:spLocks noChangeArrowheads="1"/>
          </p:cNvSpPr>
          <p:nvPr/>
        </p:nvSpPr>
        <p:spPr bwMode="auto">
          <a:xfrm>
            <a:off x="3269131" y="2409172"/>
            <a:ext cx="1485900"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F8F8F8"/>
                  </a:outerShdw>
                </a:effectLst>
              </a14:hiddenEffects>
            </a:ext>
          </a:extLst>
        </p:spPr>
        <p:txBody>
          <a:bodyPr wrap="square">
            <a:spAutoFit/>
          </a:bodyPr>
          <a:lstStyle/>
          <a:p>
            <a:pPr algn="ctr" eaLnBrk="0" hangingPunct="0"/>
            <a:r>
              <a:rPr lang="zh-CN" altLang="en-US" b="1" dirty="0"/>
              <a:t>智慧校园</a:t>
            </a:r>
            <a:endParaRPr lang="en-US" altLang="zh-CN" b="1" dirty="0"/>
          </a:p>
          <a:p>
            <a:pPr algn="ctr" eaLnBrk="0" hangingPunct="0"/>
            <a:r>
              <a:rPr lang="zh-CN" altLang="en-US" sz="1050" b="1" dirty="0"/>
              <a:t>便利、高效、智能</a:t>
            </a:r>
            <a:endParaRPr lang="en-US" altLang="zh-CN" sz="1050" b="1" dirty="0"/>
          </a:p>
        </p:txBody>
      </p:sp>
      <p:sp>
        <p:nvSpPr>
          <p:cNvPr id="12" name="Rectangle 82"/>
          <p:cNvSpPr>
            <a:spLocks noChangeArrowheads="1"/>
          </p:cNvSpPr>
          <p:nvPr/>
        </p:nvSpPr>
        <p:spPr bwMode="black">
          <a:xfrm>
            <a:off x="1326031" y="1666221"/>
            <a:ext cx="1416844" cy="323165"/>
          </a:xfrm>
          <a:prstGeom prst="rect">
            <a:avLst/>
          </a:prstGeom>
          <a:noFill/>
          <a:ln>
            <a:noFill/>
          </a:ln>
          <a:effectLst>
            <a:outerShdw dist="17961" dir="2700000" algn="ctr" rotWithShape="0">
              <a:srgbClr val="5F5F5F">
                <a:alpha val="50000"/>
              </a:srgbClr>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n-US" altLang="zh-CN" sz="1500" dirty="0">
                <a:solidFill>
                  <a:schemeClr val="accent1"/>
                </a:solidFill>
              </a:rPr>
              <a:t> </a:t>
            </a:r>
            <a:endParaRPr lang="en-US" altLang="zh-CN" sz="1500" dirty="0">
              <a:solidFill>
                <a:schemeClr val="accent1"/>
              </a:solidFill>
            </a:endParaRPr>
          </a:p>
        </p:txBody>
      </p:sp>
      <p:sp>
        <p:nvSpPr>
          <p:cNvPr id="13" name="Text Box 83"/>
          <p:cNvSpPr txBox="1">
            <a:spLocks noChangeArrowheads="1"/>
          </p:cNvSpPr>
          <p:nvPr/>
        </p:nvSpPr>
        <p:spPr bwMode="gray">
          <a:xfrm>
            <a:off x="1326031" y="1551921"/>
            <a:ext cx="160367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zh-CN" altLang="en-US" sz="1200" b="1" dirty="0">
                <a:latin typeface="微软雅黑" pitchFamily="34" charset="-122"/>
                <a:ea typeface="微软雅黑" pitchFamily="34" charset="-122"/>
              </a:rPr>
              <a:t>从学校整体工作入手，服务各个业务域</a:t>
            </a:r>
            <a:endParaRPr lang="en-US" altLang="zh-CN" sz="1200" b="1" dirty="0">
              <a:latin typeface="微软雅黑" pitchFamily="34" charset="-122"/>
              <a:ea typeface="微软雅黑" pitchFamily="34" charset="-122"/>
            </a:endParaRPr>
          </a:p>
        </p:txBody>
      </p:sp>
      <p:sp>
        <p:nvSpPr>
          <p:cNvPr id="14" name="Rectangle 84"/>
          <p:cNvSpPr>
            <a:spLocks noChangeArrowheads="1"/>
          </p:cNvSpPr>
          <p:nvPr/>
        </p:nvSpPr>
        <p:spPr bwMode="black">
          <a:xfrm>
            <a:off x="4937353" y="4626774"/>
            <a:ext cx="1495425" cy="323165"/>
          </a:xfrm>
          <a:prstGeom prst="rect">
            <a:avLst/>
          </a:prstGeom>
          <a:noFill/>
          <a:ln>
            <a:noFill/>
          </a:ln>
          <a:effectLst>
            <a:outerShdw dist="17961" dir="2700000" algn="ctr" rotWithShape="0">
              <a:srgbClr val="5F5F5F">
                <a:alpha val="50000"/>
              </a:srgbClr>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n-US" altLang="zh-CN" sz="1500" dirty="0">
                <a:solidFill>
                  <a:schemeClr val="folHlink"/>
                </a:solidFill>
              </a:rPr>
              <a:t> </a:t>
            </a:r>
            <a:endParaRPr lang="en-US" altLang="zh-CN" sz="1500" dirty="0">
              <a:solidFill>
                <a:schemeClr val="folHlink"/>
              </a:solidFill>
            </a:endParaRPr>
          </a:p>
        </p:txBody>
      </p:sp>
      <p:sp>
        <p:nvSpPr>
          <p:cNvPr id="15" name="Text Box 85"/>
          <p:cNvSpPr txBox="1">
            <a:spLocks noChangeArrowheads="1"/>
          </p:cNvSpPr>
          <p:nvPr/>
        </p:nvSpPr>
        <p:spPr bwMode="gray">
          <a:xfrm>
            <a:off x="4890884" y="3665406"/>
            <a:ext cx="25045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zh-CN" altLang="en-US" sz="1200" b="1" dirty="0">
                <a:latin typeface="微软雅黑" pitchFamily="34" charset="-122"/>
                <a:ea typeface="微软雅黑" pitchFamily="34" charset="-122"/>
              </a:rPr>
              <a:t>从</a:t>
            </a:r>
            <a:r>
              <a:rPr lang="zh-CN" altLang="en-US" sz="1200" b="1" dirty="0" smtClean="0">
                <a:latin typeface="微软雅黑" pitchFamily="34" charset="-122"/>
                <a:ea typeface="微软雅黑" pitchFamily="34" charset="-122"/>
              </a:rPr>
              <a:t>用户角度，</a:t>
            </a:r>
            <a:r>
              <a:rPr lang="zh-CN" altLang="en-US" sz="1200" b="1" dirty="0">
                <a:latin typeface="微软雅黑" pitchFamily="34" charset="-122"/>
                <a:ea typeface="微软雅黑" pitchFamily="34" charset="-122"/>
              </a:rPr>
              <a:t>以人为本</a:t>
            </a:r>
            <a:r>
              <a:rPr lang="zh-CN" altLang="en-US" sz="1200" b="1" dirty="0" smtClean="0">
                <a:latin typeface="微软雅黑" pitchFamily="34" charset="-122"/>
                <a:ea typeface="微软雅黑" pitchFamily="34" charset="-122"/>
              </a:rPr>
              <a:t>，全生命周期、</a:t>
            </a:r>
            <a:r>
              <a:rPr lang="zh-CN" altLang="en-US" sz="1200" b="1" spc="-75" dirty="0" smtClean="0">
                <a:latin typeface="微软雅黑" pitchFamily="34" charset="-122"/>
                <a:ea typeface="微软雅黑" pitchFamily="34" charset="-122"/>
              </a:rPr>
              <a:t>全覆盖、智能化</a:t>
            </a:r>
            <a:r>
              <a:rPr lang="zh-CN" altLang="en-US" sz="1200" b="1" dirty="0" smtClean="0">
                <a:latin typeface="微软雅黑" pitchFamily="34" charset="-122"/>
                <a:ea typeface="微软雅黑" pitchFamily="34" charset="-122"/>
              </a:rPr>
              <a:t>服务</a:t>
            </a:r>
            <a:endParaRPr lang="en-US" altLang="zh-CN" sz="1200" b="1" dirty="0" smtClean="0">
              <a:latin typeface="微软雅黑" pitchFamily="34" charset="-122"/>
              <a:ea typeface="微软雅黑" pitchFamily="34" charset="-122"/>
            </a:endParaRPr>
          </a:p>
        </p:txBody>
      </p:sp>
      <p:sp>
        <p:nvSpPr>
          <p:cNvPr id="16" name="Rectangle 86"/>
          <p:cNvSpPr>
            <a:spLocks noChangeArrowheads="1"/>
          </p:cNvSpPr>
          <p:nvPr/>
        </p:nvSpPr>
        <p:spPr bwMode="black">
          <a:xfrm>
            <a:off x="5268347" y="2632477"/>
            <a:ext cx="1547813" cy="323165"/>
          </a:xfrm>
          <a:prstGeom prst="rect">
            <a:avLst/>
          </a:prstGeom>
          <a:noFill/>
          <a:ln>
            <a:noFill/>
          </a:ln>
          <a:effectLst>
            <a:outerShdw dist="17961" dir="2700000" algn="ctr" rotWithShape="0">
              <a:srgbClr val="5F5F5F">
                <a:alpha val="50000"/>
              </a:srgbClr>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n-US" altLang="zh-CN" sz="1500" dirty="0">
                <a:solidFill>
                  <a:schemeClr val="hlink"/>
                </a:solidFill>
              </a:rPr>
              <a:t> </a:t>
            </a:r>
            <a:endParaRPr lang="en-US" altLang="zh-CN" sz="1500" dirty="0">
              <a:solidFill>
                <a:schemeClr val="hlink"/>
              </a:solidFill>
            </a:endParaRPr>
          </a:p>
        </p:txBody>
      </p:sp>
      <p:sp>
        <p:nvSpPr>
          <p:cNvPr id="17" name="Text Box 87"/>
          <p:cNvSpPr txBox="1">
            <a:spLocks noChangeArrowheads="1"/>
          </p:cNvSpPr>
          <p:nvPr/>
        </p:nvSpPr>
        <p:spPr bwMode="gray">
          <a:xfrm>
            <a:off x="5269382" y="1951971"/>
            <a:ext cx="17740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0">
              <a:defRPr/>
            </a:pPr>
            <a:r>
              <a:rPr lang="zh-CN" altLang="en-US" sz="1200" b="1" dirty="0">
                <a:latin typeface="微软雅黑" pitchFamily="34" charset="-122"/>
                <a:ea typeface="微软雅黑" pitchFamily="34" charset="-122"/>
              </a:rPr>
              <a:t>围绕学校业务域，对信息化资源进行统筹规划</a:t>
            </a:r>
            <a:endParaRPr lang="en-US" altLang="zh-CN" sz="1200" b="1" dirty="0">
              <a:latin typeface="微软雅黑" pitchFamily="34" charset="-122"/>
              <a:ea typeface="微软雅黑" pitchFamily="34" charset="-122"/>
            </a:endParaRPr>
          </a:p>
        </p:txBody>
      </p:sp>
      <p:sp>
        <p:nvSpPr>
          <p:cNvPr id="18" name="Line 88"/>
          <p:cNvSpPr>
            <a:spLocks noChangeShapeType="1"/>
          </p:cNvSpPr>
          <p:nvPr/>
        </p:nvSpPr>
        <p:spPr bwMode="auto">
          <a:xfrm>
            <a:off x="1052783" y="2066272"/>
            <a:ext cx="1803797" cy="0"/>
          </a:xfrm>
          <a:prstGeom prst="line">
            <a:avLst/>
          </a:prstGeom>
          <a:noFill/>
          <a:ln w="19050">
            <a:solidFill>
              <a:schemeClr val="accent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 name="Line 89"/>
          <p:cNvSpPr>
            <a:spLocks noChangeShapeType="1"/>
          </p:cNvSpPr>
          <p:nvPr/>
        </p:nvSpPr>
        <p:spPr bwMode="auto">
          <a:xfrm flipH="1" flipV="1">
            <a:off x="4812181" y="4123671"/>
            <a:ext cx="2561664" cy="3366"/>
          </a:xfrm>
          <a:prstGeom prst="line">
            <a:avLst/>
          </a:prstGeom>
          <a:noFill/>
          <a:ln w="19050">
            <a:solidFill>
              <a:schemeClr val="folHlink"/>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 name="Line 90"/>
          <p:cNvSpPr>
            <a:spLocks noChangeShapeType="1"/>
          </p:cNvSpPr>
          <p:nvPr/>
        </p:nvSpPr>
        <p:spPr bwMode="auto">
          <a:xfrm flipH="1">
            <a:off x="5269382" y="2409171"/>
            <a:ext cx="1802606" cy="0"/>
          </a:xfrm>
          <a:prstGeom prst="line">
            <a:avLst/>
          </a:prstGeom>
          <a:noFill/>
          <a:ln w="19050">
            <a:solidFill>
              <a:schemeClr val="hlink"/>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21" name="组合 7167"/>
          <p:cNvGrpSpPr/>
          <p:nvPr/>
        </p:nvGrpSpPr>
        <p:grpSpPr bwMode="auto">
          <a:xfrm>
            <a:off x="1383182" y="4607154"/>
            <a:ext cx="5600699" cy="1264204"/>
            <a:chOff x="1043608" y="1316439"/>
            <a:chExt cx="5564338" cy="756159"/>
          </a:xfrm>
        </p:grpSpPr>
        <p:sp>
          <p:nvSpPr>
            <p:cNvPr id="22" name="矩形 21"/>
            <p:cNvSpPr/>
            <p:nvPr/>
          </p:nvSpPr>
          <p:spPr bwMode="auto">
            <a:xfrm>
              <a:off x="1823091" y="1320461"/>
              <a:ext cx="4784855" cy="651600"/>
            </a:xfrm>
            <a:prstGeom prst="rect">
              <a:avLst/>
            </a:prstGeom>
            <a:solidFill>
              <a:srgbClr val="006699">
                <a:alpha val="89804"/>
              </a:srgbClr>
            </a:solidFill>
            <a:ln>
              <a:noFill/>
            </a:ln>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lIns="74296" tIns="75507" rIns="112655" bIns="75509" spcCol="1270" anchor="ctr"/>
            <a:lstStyle/>
            <a:p>
              <a:pPr marL="171450" lvl="1" indent="-171450" defTabSz="866775" eaLnBrk="1" hangingPunct="1">
                <a:lnSpc>
                  <a:spcPct val="90000"/>
                </a:lnSpc>
                <a:spcAft>
                  <a:spcPct val="15000"/>
                </a:spcAft>
                <a:buFontTx/>
                <a:buChar char="•"/>
                <a:defRPr/>
              </a:pPr>
              <a:endParaRPr lang="zh-CN" altLang="en-US" sz="1950" dirty="0">
                <a:solidFill>
                  <a:schemeClr val="bg1"/>
                </a:solidFill>
              </a:endParaRPr>
            </a:p>
            <a:p>
              <a:pPr marL="171450" lvl="1" indent="-171450" defTabSz="866775" eaLnBrk="1" hangingPunct="1">
                <a:lnSpc>
                  <a:spcPct val="90000"/>
                </a:lnSpc>
                <a:spcAft>
                  <a:spcPct val="15000"/>
                </a:spcAft>
                <a:buFontTx/>
                <a:buChar char="•"/>
                <a:defRPr/>
              </a:pPr>
              <a:endParaRPr lang="zh-CN" altLang="en-US" sz="1950" dirty="0">
                <a:solidFill>
                  <a:schemeClr val="bg1"/>
                </a:solidFill>
              </a:endParaRPr>
            </a:p>
          </p:txBody>
        </p:sp>
        <p:sp>
          <p:nvSpPr>
            <p:cNvPr id="23" name="Rectangle 178">
              <a:hlinkClick r:id="" action="ppaction://noaction"/>
            </p:cNvPr>
            <p:cNvSpPr>
              <a:spLocks noChangeArrowheads="1"/>
            </p:cNvSpPr>
            <p:nvPr/>
          </p:nvSpPr>
          <p:spPr bwMode="auto">
            <a:xfrm>
              <a:off x="1930529" y="1354645"/>
              <a:ext cx="2027246" cy="717953"/>
            </a:xfrm>
            <a:prstGeom prst="rect">
              <a:avLst/>
            </a:prstGeom>
            <a:noFill/>
            <a:ln>
              <a:noFill/>
            </a:ln>
          </p:spPr>
          <p:txBody>
            <a:bodyPr wrap="square">
              <a:spAutoFit/>
            </a:bodyPr>
            <a:lstStyle/>
            <a:p>
              <a:pPr eaLnBrk="1" hangingPunct="1">
                <a:buSzPct val="75000"/>
                <a:defRPr/>
              </a:pPr>
              <a:r>
                <a:rPr lang="zh-CN" altLang="en-US"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理念与进程</a:t>
              </a:r>
              <a:endParaRPr lang="en-US" altLang="zh-CN"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eaLnBrk="1" hangingPunct="1">
                <a:buSzPct val="75000"/>
                <a:defRPr/>
              </a:pPr>
              <a:r>
                <a:rPr lang="zh-CN" altLang="en-US"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业务与技术</a:t>
              </a:r>
              <a:endParaRPr lang="en-US" altLang="zh-CN"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eaLnBrk="1" hangingPunct="1">
                <a:buSzPct val="75000"/>
                <a:defRPr/>
              </a:pPr>
              <a:r>
                <a:rPr lang="zh-CN" altLang="en-US"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业务队伍与技术队伍</a:t>
              </a:r>
              <a:endParaRPr lang="en-US" altLang="zh-CN"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eaLnBrk="1" hangingPunct="1">
                <a:buSzPct val="75000"/>
                <a:defRPr/>
              </a:pPr>
              <a:r>
                <a:rPr lang="zh-CN" altLang="en-US"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数据与流程</a:t>
              </a:r>
              <a:endParaRPr lang="en-US" altLang="zh-CN"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eaLnBrk="1" hangingPunct="1">
                <a:buSzPct val="75000"/>
                <a:defRPr/>
              </a:pPr>
              <a:r>
                <a:rPr lang="zh-CN" altLang="en-US"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标准与评估</a:t>
              </a:r>
              <a:endParaRPr lang="en-US" altLang="zh-CN"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eaLnBrk="1" hangingPunct="1">
                <a:buSzPct val="75000"/>
                <a:defRPr/>
              </a:pPr>
              <a:endParaRPr lang="zh-CN" altLang="en-US" sz="1200" dirty="0">
                <a:solidFill>
                  <a:schemeClr val="bg1"/>
                </a:solidFill>
                <a:effectLst>
                  <a:outerShdw blurRad="38100" dist="38100" dir="2700000" algn="tl">
                    <a:srgbClr val="000000">
                      <a:alpha val="43137"/>
                    </a:srgbClr>
                  </a:outerShdw>
                </a:effectLst>
                <a:ea typeface="黑体" panose="02010600030101010101" pitchFamily="49" charset="-122"/>
              </a:endParaRPr>
            </a:p>
          </p:txBody>
        </p:sp>
        <p:sp>
          <p:nvSpPr>
            <p:cNvPr id="24" name="矩形 23"/>
            <p:cNvSpPr/>
            <p:nvPr/>
          </p:nvSpPr>
          <p:spPr bwMode="auto">
            <a:xfrm>
              <a:off x="1043608" y="1316439"/>
              <a:ext cx="648002" cy="649641"/>
            </a:xfrm>
            <a:prstGeom prst="rect">
              <a:avLst/>
            </a:prstGeom>
            <a:solidFill>
              <a:srgbClr val="006699"/>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202256" tIns="125103" rIns="202256" bIns="125103" spcCol="1270" anchor="ctr"/>
            <a:lstStyle/>
            <a:p>
              <a:pPr algn="ctr" defTabSz="1800225" eaLnBrk="1" hangingPunct="1">
                <a:lnSpc>
                  <a:spcPct val="90000"/>
                </a:lnSpc>
                <a:spcAft>
                  <a:spcPct val="35000"/>
                </a:spcAft>
                <a:defRPr/>
              </a:pPr>
              <a:endParaRPr lang="zh-CN" altLang="en-US" sz="1950" dirty="0">
                <a:solidFill>
                  <a:schemeClr val="bg1"/>
                </a:solidFill>
                <a:latin typeface="黑体" panose="02010600030101010101" pitchFamily="49" charset="-122"/>
                <a:ea typeface="黑体" panose="02010600030101010101" pitchFamily="49" charset="-122"/>
              </a:endParaRPr>
            </a:p>
          </p:txBody>
        </p:sp>
      </p:grpSp>
      <p:sp>
        <p:nvSpPr>
          <p:cNvPr id="25" name="矩形 24"/>
          <p:cNvSpPr/>
          <p:nvPr/>
        </p:nvSpPr>
        <p:spPr>
          <a:xfrm>
            <a:off x="1551510" y="4588926"/>
            <a:ext cx="400050" cy="1107996"/>
          </a:xfrm>
          <a:prstGeom prst="rect">
            <a:avLst/>
          </a:prstGeom>
        </p:spPr>
        <p:txBody>
          <a:bodyPr wrap="square">
            <a:spAutoFit/>
          </a:bodyPr>
          <a:lstStyle/>
          <a:p>
            <a:r>
              <a:rPr lang="zh-CN" altLang="en-US" sz="825" b="1" dirty="0">
                <a:solidFill>
                  <a:srgbClr val="FF0000"/>
                </a:solidFill>
                <a:effectLst>
                  <a:outerShdw blurRad="38100" dist="38100" dir="2700000" algn="tl">
                    <a:srgbClr val="000000">
                      <a:alpha val="43137"/>
                    </a:srgbClr>
                  </a:outerShdw>
                </a:effectLst>
                <a:ea typeface="黑体" panose="02010600030101010101" pitchFamily="49" charset="-122"/>
              </a:rPr>
              <a:t>“化”的五个迭代融合与持续优化</a:t>
            </a:r>
            <a:endParaRPr lang="zh-CN" altLang="en-US" sz="825" b="1" dirty="0">
              <a:solidFill>
                <a:srgbClr val="FF0000"/>
              </a:solidFill>
            </a:endParaRPr>
          </a:p>
        </p:txBody>
      </p:sp>
      <p:sp>
        <p:nvSpPr>
          <p:cNvPr id="26" name="Rectangle 178">
            <a:hlinkClick r:id="" action="ppaction://noaction"/>
          </p:cNvPr>
          <p:cNvSpPr>
            <a:spLocks noChangeArrowheads="1"/>
          </p:cNvSpPr>
          <p:nvPr/>
        </p:nvSpPr>
        <p:spPr bwMode="auto">
          <a:xfrm>
            <a:off x="4405211" y="4677827"/>
            <a:ext cx="2040494" cy="1384995"/>
          </a:xfrm>
          <a:prstGeom prst="rect">
            <a:avLst/>
          </a:prstGeom>
          <a:noFill/>
          <a:ln>
            <a:noFill/>
          </a:ln>
        </p:spPr>
        <p:txBody>
          <a:bodyPr wrap="square">
            <a:spAutoFit/>
          </a:bodyPr>
          <a:lstStyle/>
          <a:p>
            <a:r>
              <a:rPr lang="zh-CN" altLang="en-US" sz="1200" b="1" dirty="0">
                <a:solidFill>
                  <a:srgbClr val="FFFF00"/>
                </a:solidFill>
                <a:latin typeface="微软雅黑" pitchFamily="34" charset="-122"/>
                <a:ea typeface="微软雅黑" pitchFamily="34" charset="-122"/>
              </a:rPr>
              <a:t>业务的项目化、协同化</a:t>
            </a:r>
            <a:endParaRPr lang="en-US" altLang="zh-CN" sz="1200" b="1" dirty="0">
              <a:solidFill>
                <a:srgbClr val="FFFF00"/>
              </a:solidFill>
              <a:latin typeface="微软雅黑" pitchFamily="34" charset="-122"/>
              <a:ea typeface="微软雅黑" pitchFamily="34" charset="-122"/>
            </a:endParaRPr>
          </a:p>
          <a:p>
            <a:r>
              <a:rPr lang="zh-CN" altLang="en-US" sz="1200" b="1" dirty="0">
                <a:solidFill>
                  <a:srgbClr val="FFFF00"/>
                </a:solidFill>
                <a:latin typeface="微软雅黑" pitchFamily="34" charset="-122"/>
                <a:ea typeface="微软雅黑" pitchFamily="34" charset="-122"/>
              </a:rPr>
              <a:t>项目的流程化</a:t>
            </a:r>
            <a:endParaRPr lang="en-US" altLang="zh-CN" sz="1200" b="1" dirty="0">
              <a:solidFill>
                <a:srgbClr val="FFFF00"/>
              </a:solidFill>
              <a:latin typeface="微软雅黑" pitchFamily="34" charset="-122"/>
              <a:ea typeface="微软雅黑" pitchFamily="34" charset="-122"/>
            </a:endParaRPr>
          </a:p>
          <a:p>
            <a:r>
              <a:rPr lang="zh-CN" altLang="en-US" sz="1200" b="1" dirty="0">
                <a:solidFill>
                  <a:srgbClr val="FFFF00"/>
                </a:solidFill>
                <a:latin typeface="微软雅黑" pitchFamily="34" charset="-122"/>
                <a:ea typeface="微软雅黑" pitchFamily="34" charset="-122"/>
              </a:rPr>
              <a:t>流程的价值化、柔性化</a:t>
            </a:r>
            <a:endParaRPr lang="en-US" altLang="zh-CN" sz="1200" b="1" dirty="0">
              <a:solidFill>
                <a:srgbClr val="FFFF00"/>
              </a:solidFill>
              <a:latin typeface="微软雅黑" pitchFamily="34" charset="-122"/>
              <a:ea typeface="微软雅黑" pitchFamily="34" charset="-122"/>
            </a:endParaRPr>
          </a:p>
          <a:p>
            <a:r>
              <a:rPr lang="zh-CN" altLang="en-US" sz="1200" b="1" dirty="0">
                <a:solidFill>
                  <a:srgbClr val="FFFF00"/>
                </a:solidFill>
                <a:latin typeface="微软雅黑" pitchFamily="34" charset="-122"/>
                <a:ea typeface="微软雅黑" pitchFamily="34" charset="-122"/>
              </a:rPr>
              <a:t>价值的数据化</a:t>
            </a:r>
            <a:endParaRPr lang="en-US" altLang="zh-CN" sz="1200" b="1" dirty="0">
              <a:solidFill>
                <a:srgbClr val="FFFF00"/>
              </a:solidFill>
              <a:latin typeface="微软雅黑" pitchFamily="34" charset="-122"/>
              <a:ea typeface="微软雅黑" pitchFamily="34" charset="-122"/>
            </a:endParaRPr>
          </a:p>
          <a:p>
            <a:r>
              <a:rPr lang="zh-CN" altLang="en-US" sz="1200" b="1" dirty="0">
                <a:solidFill>
                  <a:srgbClr val="FFFF00"/>
                </a:solidFill>
                <a:latin typeface="微软雅黑" pitchFamily="34" charset="-122"/>
                <a:ea typeface="微软雅黑" pitchFamily="34" charset="-122"/>
              </a:rPr>
              <a:t>数据的智能化、共享化</a:t>
            </a:r>
            <a:endParaRPr lang="zh-CN" altLang="en-US" sz="1200" b="1" dirty="0">
              <a:solidFill>
                <a:srgbClr val="FFFF00"/>
              </a:solidFill>
              <a:latin typeface="微软雅黑" pitchFamily="34" charset="-122"/>
              <a:ea typeface="微软雅黑" pitchFamily="34" charset="-122"/>
            </a:endParaRPr>
          </a:p>
          <a:p>
            <a:pPr eaLnBrk="1" hangingPunct="1">
              <a:buSzPct val="75000"/>
              <a:defRPr/>
            </a:pPr>
            <a:endParaRPr lang="en-US" altLang="zh-CN"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eaLnBrk="1" hangingPunct="1">
              <a:buSzPct val="75000"/>
              <a:defRPr/>
            </a:pPr>
            <a:endParaRPr lang="zh-CN" altLang="en-US" sz="1200"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a:t>注重战略规划和顶层设计</a:t>
            </a:r>
            <a:endParaRPr lang="zh-CN" sz="2800"/>
          </a:p>
        </p:txBody>
      </p:sp>
      <p:sp>
        <p:nvSpPr>
          <p:cNvPr id="16" name="Rectangle 39"/>
          <p:cNvSpPr>
            <a:spLocks noChangeArrowheads="1"/>
          </p:cNvSpPr>
          <p:nvPr/>
        </p:nvSpPr>
        <p:spPr bwMode="auto">
          <a:xfrm>
            <a:off x="937994" y="1323993"/>
            <a:ext cx="7773987" cy="758825"/>
          </a:xfrm>
          <a:prstGeom prst="rect">
            <a:avLst/>
          </a:prstGeom>
          <a:noFill/>
          <a:ln w="9525">
            <a:noFill/>
            <a:miter lim="800000"/>
          </a:ln>
          <a:effectLst/>
        </p:spPr>
        <p:txBody>
          <a:bodyPr anchor="ctr">
            <a:spAutoFit/>
          </a:bodyPr>
          <a:lstStyle/>
          <a:p>
            <a:pPr>
              <a:lnSpc>
                <a:spcPts val="2600"/>
              </a:lnSpc>
              <a:defRPr/>
            </a:pPr>
            <a:r>
              <a:rPr lang="zh-CN" altLang="en-US" sz="2000" b="1" dirty="0">
                <a:latin typeface="微软雅黑" pitchFamily="34" charset="-122"/>
                <a:ea typeface="微软雅黑" pitchFamily="34" charset="-122"/>
                <a:cs typeface="+mj-cs"/>
                <a:sym typeface="微软雅黑" pitchFamily="34" charset="-122"/>
              </a:rPr>
              <a:t>“信息化”，不是信息技术本身，而在于“化”，“化”的直接内涵就是“应用”和“融合”；直接成效就是“变革”和“创新”。</a:t>
            </a:r>
            <a:endParaRPr lang="zh-CN" altLang="en-US" sz="2000" b="1" dirty="0">
              <a:latin typeface="微软雅黑" pitchFamily="34" charset="-122"/>
              <a:ea typeface="微软雅黑" pitchFamily="34" charset="-122"/>
              <a:cs typeface="+mj-cs"/>
              <a:sym typeface="微软雅黑" pitchFamily="34" charset="-122"/>
            </a:endParaRPr>
          </a:p>
        </p:txBody>
      </p:sp>
      <p:sp>
        <p:nvSpPr>
          <p:cNvPr id="18" name="矩形 17"/>
          <p:cNvSpPr/>
          <p:nvPr/>
        </p:nvSpPr>
        <p:spPr>
          <a:xfrm>
            <a:off x="3894230" y="2543193"/>
            <a:ext cx="2411320" cy="2885440"/>
          </a:xfrm>
          <a:prstGeom prst="rect">
            <a:avLst/>
          </a:prstGeom>
        </p:spPr>
        <p:txBody>
          <a:bodyPr>
            <a:spAutoFit/>
          </a:bodyPr>
          <a:lstStyle/>
          <a:p>
            <a:pPr>
              <a:lnSpc>
                <a:spcPts val="2000"/>
              </a:lnSpc>
              <a:defRPr/>
            </a:pPr>
            <a:r>
              <a:rPr lang="zh-CN" altLang="en-US" sz="1500"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以理念创新为</a:t>
            </a:r>
            <a:r>
              <a:rPr lang="zh-CN" altLang="en-US" sz="1500" b="1" spc="38" dirty="0">
                <a:ln w="13500">
                  <a:solidFill>
                    <a:srgbClr val="4F81BD">
                      <a:shade val="2500"/>
                      <a:alpha val="6500"/>
                    </a:srgbClr>
                  </a:solidFill>
                  <a:prstDash val="solid"/>
                </a:ln>
                <a:solidFill>
                  <a:srgbClr val="FF66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先导</a:t>
            </a:r>
            <a:r>
              <a:rPr lang="zh-CN" altLang="en-US" sz="1500"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，坚持育人为本，以优质教育资源和信息化学习环境建设为</a:t>
            </a:r>
            <a:r>
              <a:rPr lang="zh-CN" altLang="en-US" sz="1500"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基础</a:t>
            </a:r>
            <a:r>
              <a:rPr lang="zh-CN" altLang="en-US" sz="1500"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，以学习方式和教育模式创新为</a:t>
            </a:r>
            <a:r>
              <a:rPr lang="zh-CN" altLang="en-US" sz="1500"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核心</a:t>
            </a:r>
            <a:r>
              <a:rPr lang="zh-CN" altLang="en-US" sz="1500"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，以体制机制改革为</a:t>
            </a:r>
            <a:r>
              <a:rPr lang="zh-CN" altLang="en-US" sz="1500"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保障</a:t>
            </a:r>
            <a:r>
              <a:rPr lang="zh-CN" altLang="en-US" sz="1500"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，着重推进信息技术与学校工作的全面深度融合创新，</a:t>
            </a:r>
            <a:r>
              <a:rPr lang="zh-CN" altLang="en-US" sz="1500" spc="38" dirty="0" smtClean="0">
                <a:ln w="13500">
                  <a:solidFill>
                    <a:srgbClr val="4F81BD">
                      <a:shade val="2500"/>
                      <a:alpha val="6500"/>
                    </a:srgbClr>
                  </a:solidFill>
                  <a:prstDash val="solid"/>
                </a:ln>
                <a:solidFill>
                  <a:srgbClr val="FF66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使学院教育</a:t>
            </a:r>
            <a:r>
              <a:rPr lang="zh-CN" altLang="en-US" sz="1500" spc="38" dirty="0">
                <a:ln w="13500">
                  <a:solidFill>
                    <a:srgbClr val="4F81BD">
                      <a:shade val="2500"/>
                      <a:alpha val="6500"/>
                    </a:srgbClr>
                  </a:solidFill>
                  <a:prstDash val="solid"/>
                </a:ln>
                <a:solidFill>
                  <a:srgbClr val="FF66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信息化工作在全国高校处于领先地位，成为引领者。</a:t>
            </a:r>
            <a:r>
              <a:rPr lang="zh-CN" altLang="en-US" sz="1500"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 </a:t>
            </a:r>
            <a:endParaRPr lang="zh-CN" altLang="en-US" sz="1500" dirty="0">
              <a:solidFill>
                <a:srgbClr val="000000"/>
              </a:solidFill>
            </a:endParaRPr>
          </a:p>
        </p:txBody>
      </p:sp>
      <p:grpSp>
        <p:nvGrpSpPr>
          <p:cNvPr id="19" name="组合 134"/>
          <p:cNvGrpSpPr/>
          <p:nvPr/>
        </p:nvGrpSpPr>
        <p:grpSpPr bwMode="auto">
          <a:xfrm>
            <a:off x="6521450" y="2481281"/>
            <a:ext cx="1793875" cy="2824162"/>
            <a:chOff x="6626225" y="2062164"/>
            <a:chExt cx="1793875" cy="2824161"/>
          </a:xfrm>
        </p:grpSpPr>
        <p:pic>
          <p:nvPicPr>
            <p:cNvPr id="20" name="Picture 5" descr="D:\E\2.网络中心\2015年上\2015.6.8 信息化战略ppt\图\5.png"/>
            <p:cNvPicPr>
              <a:picLocks noChangeAspect="1" noChangeArrowheads="1"/>
            </p:cNvPicPr>
            <p:nvPr/>
          </p:nvPicPr>
          <p:blipFill>
            <a:blip r:embed="rId1" cstate="print"/>
            <a:srcRect/>
            <a:stretch>
              <a:fillRect/>
            </a:stretch>
          </p:blipFill>
          <p:spPr bwMode="auto">
            <a:xfrm>
              <a:off x="7797818" y="4099137"/>
              <a:ext cx="377951" cy="409618"/>
            </a:xfrm>
            <a:prstGeom prst="rect">
              <a:avLst/>
            </a:prstGeom>
            <a:noFill/>
            <a:ln w="9525">
              <a:noFill/>
              <a:miter lim="800000"/>
              <a:headEnd/>
              <a:tailEnd/>
            </a:ln>
          </p:spPr>
        </p:pic>
        <p:pic>
          <p:nvPicPr>
            <p:cNvPr id="21" name="Picture 3" descr="D:\E\2.网络中心\2015年上\2015.6.8 信息化战略ppt\图\6.png"/>
            <p:cNvPicPr>
              <a:picLocks noChangeAspect="1" noChangeArrowheads="1"/>
            </p:cNvPicPr>
            <p:nvPr/>
          </p:nvPicPr>
          <p:blipFill>
            <a:blip r:embed="rId2" cstate="print"/>
            <a:srcRect/>
            <a:stretch>
              <a:fillRect/>
            </a:stretch>
          </p:blipFill>
          <p:spPr bwMode="auto">
            <a:xfrm>
              <a:off x="7912100" y="2775317"/>
              <a:ext cx="508000" cy="556846"/>
            </a:xfrm>
            <a:prstGeom prst="rect">
              <a:avLst/>
            </a:prstGeom>
            <a:noFill/>
            <a:ln w="9525">
              <a:noFill/>
              <a:miter lim="800000"/>
              <a:headEnd/>
              <a:tailEnd/>
            </a:ln>
          </p:spPr>
        </p:pic>
        <p:pic>
          <p:nvPicPr>
            <p:cNvPr id="22" name="Picture 4" descr="D:\E\2.网络中心\2015年上\2015.6.8 信息化战略ppt\图\7.png"/>
            <p:cNvPicPr>
              <a:picLocks noChangeAspect="1" noChangeArrowheads="1"/>
            </p:cNvPicPr>
            <p:nvPr/>
          </p:nvPicPr>
          <p:blipFill>
            <a:blip r:embed="rId3" cstate="print"/>
            <a:srcRect/>
            <a:stretch>
              <a:fillRect/>
            </a:stretch>
          </p:blipFill>
          <p:spPr bwMode="auto">
            <a:xfrm>
              <a:off x="6626225" y="3211513"/>
              <a:ext cx="433388" cy="515761"/>
            </a:xfrm>
            <a:prstGeom prst="rect">
              <a:avLst/>
            </a:prstGeom>
            <a:noFill/>
            <a:ln w="9525">
              <a:noFill/>
              <a:miter lim="800000"/>
              <a:headEnd/>
              <a:tailEnd/>
            </a:ln>
          </p:spPr>
        </p:pic>
        <p:grpSp>
          <p:nvGrpSpPr>
            <p:cNvPr id="23" name="组合 133"/>
            <p:cNvGrpSpPr/>
            <p:nvPr/>
          </p:nvGrpSpPr>
          <p:grpSpPr bwMode="auto">
            <a:xfrm>
              <a:off x="6657975" y="2062164"/>
              <a:ext cx="1590676" cy="2824161"/>
              <a:chOff x="6838950" y="1814514"/>
              <a:chExt cx="1590676" cy="2824161"/>
            </a:xfrm>
          </p:grpSpPr>
          <p:grpSp>
            <p:nvGrpSpPr>
              <p:cNvPr id="24" name="组合 31"/>
              <p:cNvGrpSpPr/>
              <p:nvPr/>
            </p:nvGrpSpPr>
            <p:grpSpPr bwMode="auto">
              <a:xfrm>
                <a:off x="6838950" y="1814514"/>
                <a:ext cx="1109662" cy="1109662"/>
                <a:chOff x="3632278" y="1673820"/>
                <a:chExt cx="1752944" cy="1753054"/>
              </a:xfrm>
            </p:grpSpPr>
            <p:sp>
              <p:nvSpPr>
                <p:cNvPr id="43" name="椭圆 58"/>
                <p:cNvSpPr>
                  <a:spLocks noChangeArrowheads="1"/>
                </p:cNvSpPr>
                <p:nvPr/>
              </p:nvSpPr>
              <p:spPr bwMode="auto">
                <a:xfrm rot="1267204">
                  <a:off x="3632278" y="1673820"/>
                  <a:ext cx="1752946" cy="1753054"/>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宋体" panose="02010600030101010101" pitchFamily="2" charset="-122"/>
                    <a:sym typeface="宋体" panose="02010600030101010101" pitchFamily="2" charset="-122"/>
                  </a:endParaRPr>
                </a:p>
              </p:txBody>
            </p:sp>
            <p:sp>
              <p:nvSpPr>
                <p:cNvPr id="44" name="椭圆 59"/>
                <p:cNvSpPr>
                  <a:spLocks noChangeArrowheads="1"/>
                </p:cNvSpPr>
                <p:nvPr/>
              </p:nvSpPr>
              <p:spPr bwMode="auto">
                <a:xfrm>
                  <a:off x="3770750" y="1812347"/>
                  <a:ext cx="1476000" cy="1476000"/>
                </a:xfrm>
                <a:prstGeom prst="ellipse">
                  <a:avLst/>
                </a:prstGeom>
                <a:solidFill>
                  <a:srgbClr val="314255"/>
                </a:solidFill>
                <a:ln w="25400" cap="flat" cmpd="sng">
                  <a:noFill/>
                  <a:round/>
                </a:ln>
                <a:effectLst>
                  <a:innerShdw blurRad="63500" dist="50800" dir="13500000">
                    <a:prstClr val="black">
                      <a:alpha val="50000"/>
                    </a:prstClr>
                  </a:innerShdw>
                </a:effectLst>
              </p:spPr>
              <p:txBody>
                <a:bodyPr anchor="ctr"/>
                <a:lstStyle/>
                <a:p>
                  <a:pPr algn="ctr" eaLnBrk="1" hangingPunct="1">
                    <a:defRPr/>
                  </a:pPr>
                  <a:endParaRPr lang="zh-CN" altLang="zh-CN" sz="2000" b="1" dirty="0">
                    <a:solidFill>
                      <a:srgbClr val="1F497D"/>
                    </a:solidFill>
                    <a:latin typeface="微软雅黑" pitchFamily="34" charset="-122"/>
                    <a:ea typeface="微软雅黑" pitchFamily="34" charset="-122"/>
                    <a:sym typeface="宋体" panose="02010600030101010101" pitchFamily="2" charset="-122"/>
                  </a:endParaRPr>
                </a:p>
              </p:txBody>
            </p:sp>
            <p:sp>
              <p:nvSpPr>
                <p:cNvPr id="45" name="矩形 16"/>
                <p:cNvSpPr>
                  <a:spLocks noChangeArrowheads="1"/>
                </p:cNvSpPr>
                <p:nvPr/>
              </p:nvSpPr>
              <p:spPr bwMode="auto">
                <a:xfrm>
                  <a:off x="3846284" y="2174621"/>
                  <a:ext cx="1393370" cy="729343"/>
                </a:xfrm>
                <a:prstGeom prst="rect">
                  <a:avLst/>
                </a:prstGeom>
                <a:noFill/>
                <a:ln w="9525">
                  <a:noFill/>
                  <a:miter lim="800000"/>
                </a:ln>
              </p:spPr>
              <p:txBody>
                <a:bodyPr>
                  <a:spAutoFit/>
                </a:bodyPr>
                <a:lstStyle/>
                <a:p>
                  <a:pPr algn="ctr" eaLnBrk="1" hangingPunct="1"/>
                  <a:r>
                    <a:rPr lang="zh-CN" altLang="en-US" sz="2400" b="1">
                      <a:solidFill>
                        <a:schemeClr val="bg1"/>
                      </a:solidFill>
                      <a:latin typeface="微软雅黑" pitchFamily="34" charset="-122"/>
                      <a:ea typeface="微软雅黑" pitchFamily="34" charset="-122"/>
                      <a:sym typeface="宋体" panose="02010600030101010101" pitchFamily="2" charset="-122"/>
                    </a:rPr>
                    <a:t>蓝图</a:t>
                  </a:r>
                  <a:endParaRPr lang="zh-CN" altLang="zh-CN" sz="2400" b="1">
                    <a:solidFill>
                      <a:schemeClr val="bg1"/>
                    </a:solidFill>
                    <a:latin typeface="微软雅黑" pitchFamily="34" charset="-122"/>
                    <a:ea typeface="微软雅黑" pitchFamily="34" charset="-122"/>
                    <a:sym typeface="宋体" panose="02010600030101010101" pitchFamily="2" charset="-122"/>
                  </a:endParaRPr>
                </a:p>
              </p:txBody>
            </p:sp>
          </p:grpSp>
          <p:grpSp>
            <p:nvGrpSpPr>
              <p:cNvPr id="25" name="组合 31"/>
              <p:cNvGrpSpPr/>
              <p:nvPr/>
            </p:nvGrpSpPr>
            <p:grpSpPr bwMode="auto">
              <a:xfrm>
                <a:off x="7486650" y="2633664"/>
                <a:ext cx="942976" cy="942976"/>
                <a:chOff x="3632278" y="1673820"/>
                <a:chExt cx="1752944" cy="1753054"/>
              </a:xfrm>
            </p:grpSpPr>
            <p:sp>
              <p:nvSpPr>
                <p:cNvPr id="40" name="椭圆 58"/>
                <p:cNvSpPr>
                  <a:spLocks noChangeArrowheads="1"/>
                </p:cNvSpPr>
                <p:nvPr/>
              </p:nvSpPr>
              <p:spPr bwMode="auto">
                <a:xfrm rot="1267204">
                  <a:off x="3632278" y="1673820"/>
                  <a:ext cx="1752942" cy="1753052"/>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宋体" panose="02010600030101010101" pitchFamily="2" charset="-122"/>
                    <a:sym typeface="宋体" panose="02010600030101010101" pitchFamily="2" charset="-122"/>
                  </a:endParaRPr>
                </a:p>
              </p:txBody>
            </p:sp>
            <p:sp>
              <p:nvSpPr>
                <p:cNvPr id="41" name="椭圆 59"/>
                <p:cNvSpPr>
                  <a:spLocks noChangeArrowheads="1"/>
                </p:cNvSpPr>
                <p:nvPr/>
              </p:nvSpPr>
              <p:spPr bwMode="auto">
                <a:xfrm>
                  <a:off x="3770750" y="1812347"/>
                  <a:ext cx="1476000" cy="1476000"/>
                </a:xfrm>
                <a:prstGeom prst="ellipse">
                  <a:avLst/>
                </a:prstGeom>
                <a:solidFill>
                  <a:srgbClr val="C53103"/>
                </a:solidFill>
                <a:ln w="25400" cap="flat" cmpd="sng">
                  <a:noFill/>
                  <a:round/>
                </a:ln>
                <a:effectLst>
                  <a:innerShdw blurRad="63500" dist="50800" dir="13500000">
                    <a:prstClr val="black">
                      <a:alpha val="50000"/>
                    </a:prstClr>
                  </a:innerShdw>
                </a:effectLst>
              </p:spPr>
              <p:txBody>
                <a:bodyPr anchor="ctr"/>
                <a:lstStyle/>
                <a:p>
                  <a:pPr algn="ctr" eaLnBrk="1" hangingPunct="1">
                    <a:defRPr/>
                  </a:pPr>
                  <a:endParaRPr lang="zh-CN" altLang="zh-CN" sz="2000" b="1" dirty="0">
                    <a:solidFill>
                      <a:srgbClr val="1F497D"/>
                    </a:solidFill>
                    <a:latin typeface="微软雅黑" pitchFamily="34" charset="-122"/>
                    <a:ea typeface="微软雅黑" pitchFamily="34" charset="-122"/>
                    <a:sym typeface="宋体" panose="02010600030101010101" pitchFamily="2" charset="-122"/>
                  </a:endParaRPr>
                </a:p>
              </p:txBody>
            </p:sp>
            <p:sp>
              <p:nvSpPr>
                <p:cNvPr id="42" name="矩形 16"/>
                <p:cNvSpPr>
                  <a:spLocks noChangeArrowheads="1"/>
                </p:cNvSpPr>
                <p:nvPr/>
              </p:nvSpPr>
              <p:spPr bwMode="auto">
                <a:xfrm>
                  <a:off x="3846283" y="2174622"/>
                  <a:ext cx="1393370" cy="751695"/>
                </a:xfrm>
                <a:prstGeom prst="rect">
                  <a:avLst/>
                </a:prstGeom>
                <a:noFill/>
                <a:ln w="9525">
                  <a:noFill/>
                  <a:miter lim="800000"/>
                </a:ln>
              </p:spPr>
              <p:txBody>
                <a:bodyPr>
                  <a:spAutoFit/>
                </a:bodyPr>
                <a:lstStyle/>
                <a:p>
                  <a:pPr algn="ctr" eaLnBrk="1" hangingPunct="1"/>
                  <a:r>
                    <a:rPr lang="zh-CN" altLang="en-US" sz="2200" b="1">
                      <a:solidFill>
                        <a:schemeClr val="bg1"/>
                      </a:solidFill>
                      <a:latin typeface="微软雅黑" pitchFamily="34" charset="-122"/>
                      <a:ea typeface="微软雅黑" pitchFamily="34" charset="-122"/>
                      <a:sym typeface="宋体" panose="02010600030101010101" pitchFamily="2" charset="-122"/>
                    </a:rPr>
                    <a:t>路径</a:t>
                  </a:r>
                  <a:endParaRPr lang="zh-CN" altLang="zh-CN" sz="2200" b="1">
                    <a:solidFill>
                      <a:schemeClr val="bg1"/>
                    </a:solidFill>
                    <a:latin typeface="微软雅黑" pitchFamily="34" charset="-122"/>
                    <a:ea typeface="微软雅黑" pitchFamily="34" charset="-122"/>
                    <a:sym typeface="宋体" panose="02010600030101010101" pitchFamily="2" charset="-122"/>
                  </a:endParaRPr>
                </a:p>
              </p:txBody>
            </p:sp>
          </p:grpSp>
          <p:grpSp>
            <p:nvGrpSpPr>
              <p:cNvPr id="26" name="组合 31"/>
              <p:cNvGrpSpPr/>
              <p:nvPr/>
            </p:nvGrpSpPr>
            <p:grpSpPr bwMode="auto">
              <a:xfrm>
                <a:off x="6919914" y="3243264"/>
                <a:ext cx="881061" cy="881061"/>
                <a:chOff x="3632278" y="1673820"/>
                <a:chExt cx="1752944" cy="1753054"/>
              </a:xfrm>
            </p:grpSpPr>
            <p:sp>
              <p:nvSpPr>
                <p:cNvPr id="37" name="椭圆 58"/>
                <p:cNvSpPr>
                  <a:spLocks noChangeArrowheads="1"/>
                </p:cNvSpPr>
                <p:nvPr/>
              </p:nvSpPr>
              <p:spPr bwMode="auto">
                <a:xfrm rot="1267204">
                  <a:off x="3632276" y="1673818"/>
                  <a:ext cx="1752946" cy="1753056"/>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宋体" panose="02010600030101010101" pitchFamily="2" charset="-122"/>
                    <a:sym typeface="宋体" panose="02010600030101010101" pitchFamily="2" charset="-122"/>
                  </a:endParaRPr>
                </a:p>
              </p:txBody>
            </p:sp>
            <p:sp>
              <p:nvSpPr>
                <p:cNvPr id="38" name="椭圆 59"/>
                <p:cNvSpPr>
                  <a:spLocks noChangeArrowheads="1"/>
                </p:cNvSpPr>
                <p:nvPr/>
              </p:nvSpPr>
              <p:spPr bwMode="auto">
                <a:xfrm>
                  <a:off x="3770750" y="1812347"/>
                  <a:ext cx="1476000" cy="1476000"/>
                </a:xfrm>
                <a:prstGeom prst="ellipse">
                  <a:avLst/>
                </a:prstGeom>
                <a:solidFill>
                  <a:srgbClr val="FF9900"/>
                </a:solidFill>
                <a:ln w="25400" cap="flat" cmpd="sng">
                  <a:noFill/>
                  <a:round/>
                </a:ln>
                <a:effectLst>
                  <a:innerShdw blurRad="63500" dist="50800" dir="13500000">
                    <a:prstClr val="black">
                      <a:alpha val="50000"/>
                    </a:prstClr>
                  </a:innerShdw>
                </a:effectLst>
              </p:spPr>
              <p:txBody>
                <a:bodyPr anchor="ctr"/>
                <a:lstStyle/>
                <a:p>
                  <a:pPr algn="ctr" eaLnBrk="1" hangingPunct="1">
                    <a:defRPr/>
                  </a:pPr>
                  <a:endParaRPr lang="zh-CN" altLang="zh-CN" sz="2000" b="1" dirty="0">
                    <a:solidFill>
                      <a:srgbClr val="1F497D"/>
                    </a:solidFill>
                    <a:latin typeface="微软雅黑" pitchFamily="34" charset="-122"/>
                    <a:ea typeface="微软雅黑" pitchFamily="34" charset="-122"/>
                    <a:sym typeface="宋体" panose="02010600030101010101" pitchFamily="2" charset="-122"/>
                  </a:endParaRPr>
                </a:p>
              </p:txBody>
            </p:sp>
            <p:sp>
              <p:nvSpPr>
                <p:cNvPr id="39" name="矩形 16"/>
                <p:cNvSpPr>
                  <a:spLocks noChangeArrowheads="1"/>
                </p:cNvSpPr>
                <p:nvPr/>
              </p:nvSpPr>
              <p:spPr bwMode="auto">
                <a:xfrm>
                  <a:off x="3846284" y="2174622"/>
                  <a:ext cx="1393371" cy="796102"/>
                </a:xfrm>
                <a:prstGeom prst="rect">
                  <a:avLst/>
                </a:prstGeom>
                <a:noFill/>
                <a:ln w="9525">
                  <a:noFill/>
                  <a:miter lim="800000"/>
                </a:ln>
              </p:spPr>
              <p:txBody>
                <a:bodyPr>
                  <a:spAutoFit/>
                </a:bodyPr>
                <a:lstStyle/>
                <a:p>
                  <a:pPr algn="ctr" eaLnBrk="1" hangingPunct="1"/>
                  <a:r>
                    <a:rPr lang="zh-CN" altLang="en-US" sz="2000" b="1">
                      <a:solidFill>
                        <a:schemeClr val="bg1"/>
                      </a:solidFill>
                      <a:latin typeface="微软雅黑" pitchFamily="34" charset="-122"/>
                      <a:ea typeface="微软雅黑" pitchFamily="34" charset="-122"/>
                      <a:sym typeface="宋体" panose="02010600030101010101" pitchFamily="2" charset="-122"/>
                    </a:rPr>
                    <a:t>体系</a:t>
                  </a:r>
                  <a:endParaRPr lang="zh-CN" altLang="zh-CN" sz="2000" b="1">
                    <a:solidFill>
                      <a:schemeClr val="bg1"/>
                    </a:solidFill>
                    <a:latin typeface="微软雅黑" pitchFamily="34" charset="-122"/>
                    <a:ea typeface="微软雅黑" pitchFamily="34" charset="-122"/>
                    <a:sym typeface="宋体" panose="02010600030101010101" pitchFamily="2" charset="-122"/>
                  </a:endParaRPr>
                </a:p>
              </p:txBody>
            </p:sp>
          </p:grpSp>
          <p:grpSp>
            <p:nvGrpSpPr>
              <p:cNvPr id="27" name="组合 31"/>
              <p:cNvGrpSpPr/>
              <p:nvPr/>
            </p:nvGrpSpPr>
            <p:grpSpPr bwMode="auto">
              <a:xfrm>
                <a:off x="7462840" y="3914775"/>
                <a:ext cx="723900" cy="723900"/>
                <a:chOff x="3632278" y="1673820"/>
                <a:chExt cx="1752944" cy="1753054"/>
              </a:xfrm>
            </p:grpSpPr>
            <p:sp>
              <p:nvSpPr>
                <p:cNvPr id="28" name="椭圆 58"/>
                <p:cNvSpPr>
                  <a:spLocks noChangeArrowheads="1"/>
                </p:cNvSpPr>
                <p:nvPr/>
              </p:nvSpPr>
              <p:spPr bwMode="auto">
                <a:xfrm rot="1267204">
                  <a:off x="3632273" y="1673820"/>
                  <a:ext cx="1752944" cy="1753054"/>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宋体" panose="02010600030101010101" pitchFamily="2" charset="-122"/>
                    <a:sym typeface="宋体" panose="02010600030101010101" pitchFamily="2" charset="-122"/>
                  </a:endParaRPr>
                </a:p>
              </p:txBody>
            </p:sp>
            <p:sp>
              <p:nvSpPr>
                <p:cNvPr id="29" name="椭圆 59"/>
                <p:cNvSpPr>
                  <a:spLocks noChangeArrowheads="1"/>
                </p:cNvSpPr>
                <p:nvPr/>
              </p:nvSpPr>
              <p:spPr bwMode="auto">
                <a:xfrm>
                  <a:off x="3770750" y="1812347"/>
                  <a:ext cx="1476000" cy="1476000"/>
                </a:xfrm>
                <a:prstGeom prst="ellipse">
                  <a:avLst/>
                </a:prstGeom>
                <a:solidFill>
                  <a:srgbClr val="158493"/>
                </a:solidFill>
                <a:ln w="25400" cap="flat" cmpd="sng">
                  <a:noFill/>
                  <a:round/>
                </a:ln>
                <a:effectLst>
                  <a:innerShdw blurRad="63500" dist="50800" dir="13500000">
                    <a:prstClr val="black">
                      <a:alpha val="50000"/>
                    </a:prstClr>
                  </a:innerShdw>
                </a:effectLst>
              </p:spPr>
              <p:txBody>
                <a:bodyPr anchor="ctr"/>
                <a:lstStyle/>
                <a:p>
                  <a:pPr algn="ctr" eaLnBrk="1" hangingPunct="1">
                    <a:defRPr/>
                  </a:pPr>
                  <a:endParaRPr lang="zh-CN" altLang="zh-CN" sz="2000" b="1" dirty="0">
                    <a:solidFill>
                      <a:srgbClr val="1F497D"/>
                    </a:solidFill>
                    <a:latin typeface="微软雅黑" pitchFamily="34" charset="-122"/>
                    <a:ea typeface="微软雅黑" pitchFamily="34" charset="-122"/>
                    <a:sym typeface="宋体" panose="02010600030101010101" pitchFamily="2" charset="-122"/>
                  </a:endParaRPr>
                </a:p>
              </p:txBody>
            </p:sp>
            <p:sp>
              <p:nvSpPr>
                <p:cNvPr id="36" name="矩形 16"/>
                <p:cNvSpPr>
                  <a:spLocks noChangeArrowheads="1"/>
                </p:cNvSpPr>
                <p:nvPr/>
              </p:nvSpPr>
              <p:spPr bwMode="auto">
                <a:xfrm>
                  <a:off x="3736065" y="2151554"/>
                  <a:ext cx="1572785" cy="857137"/>
                </a:xfrm>
                <a:prstGeom prst="rect">
                  <a:avLst/>
                </a:prstGeom>
                <a:noFill/>
                <a:ln w="9525">
                  <a:noFill/>
                  <a:miter lim="800000"/>
                </a:ln>
              </p:spPr>
              <p:txBody>
                <a:bodyPr>
                  <a:spAutoFit/>
                </a:bodyPr>
                <a:lstStyle/>
                <a:p>
                  <a:pPr algn="ctr" eaLnBrk="1" hangingPunct="1"/>
                  <a:r>
                    <a:rPr lang="zh-CN" altLang="en-US" sz="1700" b="1">
                      <a:solidFill>
                        <a:schemeClr val="bg1"/>
                      </a:solidFill>
                      <a:latin typeface="微软雅黑" pitchFamily="34" charset="-122"/>
                      <a:ea typeface="微软雅黑" pitchFamily="34" charset="-122"/>
                      <a:sym typeface="宋体" panose="02010600030101010101" pitchFamily="2" charset="-122"/>
                    </a:rPr>
                    <a:t>方法</a:t>
                  </a:r>
                  <a:endParaRPr lang="zh-CN" altLang="zh-CN" sz="1700" b="1">
                    <a:solidFill>
                      <a:schemeClr val="bg1"/>
                    </a:solidFill>
                    <a:latin typeface="微软雅黑" pitchFamily="34" charset="-122"/>
                    <a:ea typeface="微软雅黑" pitchFamily="34" charset="-122"/>
                    <a:sym typeface="宋体" panose="02010600030101010101" pitchFamily="2" charset="-122"/>
                  </a:endParaRPr>
                </a:p>
              </p:txBody>
            </p:sp>
          </p:grpSp>
        </p:grpSp>
      </p:grpSp>
      <p:grpSp>
        <p:nvGrpSpPr>
          <p:cNvPr id="46" name="组合 135"/>
          <p:cNvGrpSpPr/>
          <p:nvPr/>
        </p:nvGrpSpPr>
        <p:grpSpPr bwMode="auto">
          <a:xfrm>
            <a:off x="422275" y="2343168"/>
            <a:ext cx="3330575" cy="3119438"/>
            <a:chOff x="527050" y="1924050"/>
            <a:chExt cx="3330573" cy="3119437"/>
          </a:xfrm>
        </p:grpSpPr>
        <p:pic>
          <p:nvPicPr>
            <p:cNvPr id="47" name="Picture 2" descr="D:\E\2.网络中心\2015年上\2015.6.8 信息化战略ppt\图\4副本.png"/>
            <p:cNvPicPr>
              <a:picLocks noChangeAspect="1" noChangeArrowheads="1"/>
            </p:cNvPicPr>
            <p:nvPr/>
          </p:nvPicPr>
          <p:blipFill>
            <a:blip r:embed="rId4" cstate="print"/>
            <a:srcRect/>
            <a:stretch>
              <a:fillRect/>
            </a:stretch>
          </p:blipFill>
          <p:spPr bwMode="auto">
            <a:xfrm>
              <a:off x="527050" y="2733675"/>
              <a:ext cx="3090862" cy="2309812"/>
            </a:xfrm>
            <a:prstGeom prst="rect">
              <a:avLst/>
            </a:prstGeom>
            <a:noFill/>
            <a:ln w="9525">
              <a:noFill/>
              <a:miter lim="800000"/>
              <a:headEnd/>
              <a:tailEnd/>
            </a:ln>
          </p:spPr>
        </p:pic>
        <p:grpSp>
          <p:nvGrpSpPr>
            <p:cNvPr id="48" name="Group 10"/>
            <p:cNvGrpSpPr/>
            <p:nvPr/>
          </p:nvGrpSpPr>
          <p:grpSpPr bwMode="auto">
            <a:xfrm>
              <a:off x="986588" y="4143375"/>
              <a:ext cx="858677" cy="876300"/>
              <a:chOff x="0" y="0"/>
              <a:chExt cx="1680" cy="1680"/>
            </a:xfrm>
          </p:grpSpPr>
          <p:sp>
            <p:nvSpPr>
              <p:cNvPr id="62" name="Oval 11"/>
              <p:cNvSpPr>
                <a:spLocks noChangeArrowheads="1"/>
              </p:cNvSpPr>
              <p:nvPr/>
            </p:nvSpPr>
            <p:spPr bwMode="auto">
              <a:xfrm>
                <a:off x="0" y="0"/>
                <a:ext cx="1680" cy="1680"/>
              </a:xfrm>
              <a:prstGeom prst="ellipse">
                <a:avLst/>
              </a:prstGeom>
              <a:gradFill rotWithShape="1">
                <a:gsLst>
                  <a:gs pos="0">
                    <a:srgbClr val="1BA8BB"/>
                  </a:gs>
                  <a:gs pos="100000">
                    <a:srgbClr val="158493"/>
                  </a:gs>
                </a:gsLst>
                <a:lin ang="5400000" scaled="1"/>
              </a:gradFill>
              <a:ln w="9525">
                <a:noFill/>
                <a:round/>
              </a:ln>
            </p:spPr>
            <p:txBody>
              <a:bodyPr wrap="none" anchor="ctr"/>
              <a:lstStyle/>
              <a:p>
                <a:pPr eaLnBrk="1" hangingPunct="1"/>
                <a:endParaRPr lang="zh-CN" altLang="en-US">
                  <a:solidFill>
                    <a:srgbClr val="000000"/>
                  </a:solidFill>
                </a:endParaRPr>
              </a:p>
            </p:txBody>
          </p:sp>
          <p:sp>
            <p:nvSpPr>
              <p:cNvPr id="63" name="未知"/>
              <p:cNvSpPr/>
              <p:nvPr/>
            </p:nvSpPr>
            <p:spPr bwMode="auto">
              <a:xfrm>
                <a:off x="192" y="2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1BABBF"/>
                  </a:gs>
                </a:gsLst>
                <a:lin ang="5400000" scaled="1"/>
              </a:gradFill>
              <a:ln w="9525">
                <a:noFill/>
                <a:round/>
              </a:ln>
            </p:spPr>
            <p:txBody>
              <a:bodyPr/>
              <a:lstStyle/>
              <a:p>
                <a:endParaRPr lang="zh-CN" altLang="en-US"/>
              </a:p>
            </p:txBody>
          </p:sp>
        </p:grpSp>
        <p:sp>
          <p:nvSpPr>
            <p:cNvPr id="49" name="矩形 69"/>
            <p:cNvSpPr>
              <a:spLocks noChangeArrowheads="1"/>
            </p:cNvSpPr>
            <p:nvPr/>
          </p:nvSpPr>
          <p:spPr bwMode="auto">
            <a:xfrm>
              <a:off x="1109560" y="4205268"/>
              <a:ext cx="612732" cy="752514"/>
            </a:xfrm>
            <a:prstGeom prst="rect">
              <a:avLst/>
            </a:prstGeom>
            <a:noFill/>
            <a:ln w="9525">
              <a:noFill/>
              <a:miter lim="800000"/>
            </a:ln>
          </p:spPr>
          <p:txBody>
            <a:bodyPr wrap="none">
              <a:spAutoFit/>
            </a:bodyPr>
            <a:lstStyle/>
            <a:p>
              <a:pPr>
                <a:lnSpc>
                  <a:spcPct val="130000"/>
                </a:lnSpc>
                <a:defRPr/>
              </a:pPr>
              <a:r>
                <a:rPr lang="zh-CN" altLang="en-US" sz="3300" b="1" spc="38" dirty="0">
                  <a:ln w="13500">
                    <a:solidFill>
                      <a:srgbClr val="4F81BD">
                        <a:shade val="2500"/>
                        <a:alpha val="6500"/>
                      </a:srgbClr>
                    </a:solidFill>
                    <a:prstDash val="solid"/>
                  </a:ln>
                  <a:solidFill>
                    <a:srgbClr val="E5D983"/>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化</a:t>
              </a:r>
              <a:endParaRPr lang="zh-CN" altLang="en-US" sz="3300" b="1" spc="38" dirty="0">
                <a:ln w="13500">
                  <a:solidFill>
                    <a:srgbClr val="4F81BD">
                      <a:shade val="2500"/>
                      <a:alpha val="6500"/>
                    </a:srgbClr>
                  </a:solidFill>
                  <a:prstDash val="solid"/>
                </a:ln>
                <a:solidFill>
                  <a:srgbClr val="E5D983"/>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grpSp>
          <p:nvGrpSpPr>
            <p:cNvPr id="50" name="组合 31"/>
            <p:cNvGrpSpPr/>
            <p:nvPr/>
          </p:nvGrpSpPr>
          <p:grpSpPr bwMode="auto">
            <a:xfrm>
              <a:off x="1795465" y="2476500"/>
              <a:ext cx="823910" cy="823910"/>
              <a:chOff x="3632278" y="1673820"/>
              <a:chExt cx="1752944" cy="1753054"/>
            </a:xfrm>
          </p:grpSpPr>
          <p:sp>
            <p:nvSpPr>
              <p:cNvPr id="59" name="椭圆 58"/>
              <p:cNvSpPr>
                <a:spLocks noChangeArrowheads="1"/>
              </p:cNvSpPr>
              <p:nvPr/>
            </p:nvSpPr>
            <p:spPr bwMode="auto">
              <a:xfrm rot="1267204">
                <a:off x="3632272" y="1673820"/>
                <a:ext cx="1752948" cy="1753060"/>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宋体" panose="02010600030101010101" pitchFamily="2" charset="-122"/>
                  <a:sym typeface="宋体" panose="02010600030101010101" pitchFamily="2" charset="-122"/>
                </a:endParaRPr>
              </a:p>
            </p:txBody>
          </p:sp>
          <p:sp>
            <p:nvSpPr>
              <p:cNvPr id="60" name="椭圆 59"/>
              <p:cNvSpPr>
                <a:spLocks noChangeArrowheads="1"/>
              </p:cNvSpPr>
              <p:nvPr/>
            </p:nvSpPr>
            <p:spPr bwMode="auto">
              <a:xfrm>
                <a:off x="3770750" y="1812347"/>
                <a:ext cx="1476000" cy="1476000"/>
              </a:xfrm>
              <a:prstGeom prst="ellipse">
                <a:avLst/>
              </a:prstGeom>
              <a:solidFill>
                <a:srgbClr val="E5D983"/>
              </a:solidFill>
              <a:ln w="25400" cap="flat" cmpd="sng">
                <a:noFill/>
                <a:round/>
              </a:ln>
              <a:effectLst>
                <a:innerShdw blurRad="63500" dist="50800" dir="13500000">
                  <a:prstClr val="black">
                    <a:alpha val="50000"/>
                  </a:prstClr>
                </a:innerShdw>
              </a:effectLst>
            </p:spPr>
            <p:txBody>
              <a:bodyPr anchor="ctr"/>
              <a:lstStyle/>
              <a:p>
                <a:pPr algn="ctr" eaLnBrk="1" hangingPunct="1">
                  <a:defRPr/>
                </a:pPr>
                <a:endParaRPr lang="zh-CN" altLang="zh-CN" sz="2000" b="1" dirty="0">
                  <a:solidFill>
                    <a:srgbClr val="1F497D"/>
                  </a:solidFill>
                  <a:latin typeface="微软雅黑" pitchFamily="34" charset="-122"/>
                  <a:ea typeface="微软雅黑" pitchFamily="34" charset="-122"/>
                  <a:sym typeface="宋体" panose="02010600030101010101" pitchFamily="2" charset="-122"/>
                </a:endParaRPr>
              </a:p>
            </p:txBody>
          </p:sp>
          <p:sp>
            <p:nvSpPr>
              <p:cNvPr id="61" name="矩形 16"/>
              <p:cNvSpPr>
                <a:spLocks noChangeArrowheads="1"/>
              </p:cNvSpPr>
              <p:nvPr/>
            </p:nvSpPr>
            <p:spPr bwMode="auto">
              <a:xfrm>
                <a:off x="3736064" y="2212354"/>
                <a:ext cx="1572786" cy="785837"/>
              </a:xfrm>
              <a:prstGeom prst="rect">
                <a:avLst/>
              </a:prstGeom>
              <a:noFill/>
              <a:ln w="9525">
                <a:noFill/>
                <a:miter lim="800000"/>
              </a:ln>
            </p:spPr>
            <p:txBody>
              <a:bodyPr>
                <a:spAutoFit/>
              </a:bodyPr>
              <a:lstStyle/>
              <a:p>
                <a:pPr algn="ctr" eaLnBrk="1" hangingPunct="1"/>
                <a:r>
                  <a:rPr lang="zh-CN" altLang="en-US" b="1">
                    <a:latin typeface="微软雅黑" pitchFamily="34" charset="-122"/>
                    <a:ea typeface="微软雅黑" pitchFamily="34" charset="-122"/>
                    <a:sym typeface="宋体" panose="02010600030101010101" pitchFamily="2" charset="-122"/>
                  </a:rPr>
                  <a:t>改革</a:t>
                </a:r>
                <a:endParaRPr lang="zh-CN" altLang="zh-CN" b="1">
                  <a:latin typeface="微软雅黑" pitchFamily="34" charset="-122"/>
                  <a:ea typeface="微软雅黑" pitchFamily="34" charset="-122"/>
                  <a:sym typeface="宋体" panose="02010600030101010101" pitchFamily="2" charset="-122"/>
                </a:endParaRPr>
              </a:p>
            </p:txBody>
          </p:sp>
        </p:grpSp>
        <p:grpSp>
          <p:nvGrpSpPr>
            <p:cNvPr id="51" name="组合 31"/>
            <p:cNvGrpSpPr/>
            <p:nvPr/>
          </p:nvGrpSpPr>
          <p:grpSpPr bwMode="auto">
            <a:xfrm>
              <a:off x="2381253" y="2162175"/>
              <a:ext cx="823910" cy="823910"/>
              <a:chOff x="3632278" y="1673820"/>
              <a:chExt cx="1752944" cy="1753054"/>
            </a:xfrm>
          </p:grpSpPr>
          <p:sp>
            <p:nvSpPr>
              <p:cNvPr id="56" name="椭圆 58"/>
              <p:cNvSpPr>
                <a:spLocks noChangeArrowheads="1"/>
              </p:cNvSpPr>
              <p:nvPr/>
            </p:nvSpPr>
            <p:spPr bwMode="auto">
              <a:xfrm rot="1267204">
                <a:off x="3632269" y="1673820"/>
                <a:ext cx="1752950" cy="1753060"/>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宋体" panose="02010600030101010101" pitchFamily="2" charset="-122"/>
                  <a:sym typeface="宋体" panose="02010600030101010101" pitchFamily="2" charset="-122"/>
                </a:endParaRPr>
              </a:p>
            </p:txBody>
          </p:sp>
          <p:sp>
            <p:nvSpPr>
              <p:cNvPr id="57" name="椭圆 59"/>
              <p:cNvSpPr>
                <a:spLocks noChangeArrowheads="1"/>
              </p:cNvSpPr>
              <p:nvPr/>
            </p:nvSpPr>
            <p:spPr bwMode="auto">
              <a:xfrm>
                <a:off x="3770750" y="1812347"/>
                <a:ext cx="1476000" cy="1476000"/>
              </a:xfrm>
              <a:prstGeom prst="ellipse">
                <a:avLst/>
              </a:prstGeom>
              <a:solidFill>
                <a:srgbClr val="B5D5BE"/>
              </a:solidFill>
              <a:ln w="25400" cap="flat" cmpd="sng">
                <a:noFill/>
                <a:round/>
              </a:ln>
              <a:effectLst>
                <a:innerShdw blurRad="63500" dist="50800" dir="13500000">
                  <a:prstClr val="black">
                    <a:alpha val="50000"/>
                  </a:prstClr>
                </a:innerShdw>
              </a:effectLst>
            </p:spPr>
            <p:txBody>
              <a:bodyPr anchor="ctr"/>
              <a:lstStyle/>
              <a:p>
                <a:pPr algn="ctr" eaLnBrk="1" hangingPunct="1">
                  <a:defRPr/>
                </a:pPr>
                <a:endParaRPr lang="zh-CN" altLang="zh-CN" sz="2000" b="1" dirty="0">
                  <a:solidFill>
                    <a:srgbClr val="1F497D"/>
                  </a:solidFill>
                  <a:latin typeface="微软雅黑" pitchFamily="34" charset="-122"/>
                  <a:ea typeface="微软雅黑" pitchFamily="34" charset="-122"/>
                  <a:sym typeface="宋体" panose="02010600030101010101" pitchFamily="2" charset="-122"/>
                </a:endParaRPr>
              </a:p>
            </p:txBody>
          </p:sp>
          <p:sp>
            <p:nvSpPr>
              <p:cNvPr id="58" name="矩形 16"/>
              <p:cNvSpPr>
                <a:spLocks noChangeArrowheads="1"/>
              </p:cNvSpPr>
              <p:nvPr/>
            </p:nvSpPr>
            <p:spPr bwMode="auto">
              <a:xfrm>
                <a:off x="3736064" y="2212354"/>
                <a:ext cx="1572786" cy="785837"/>
              </a:xfrm>
              <a:prstGeom prst="rect">
                <a:avLst/>
              </a:prstGeom>
              <a:noFill/>
              <a:ln w="9525">
                <a:noFill/>
                <a:miter lim="800000"/>
              </a:ln>
            </p:spPr>
            <p:txBody>
              <a:bodyPr>
                <a:spAutoFit/>
              </a:bodyPr>
              <a:lstStyle/>
              <a:p>
                <a:pPr algn="ctr" eaLnBrk="1" hangingPunct="1"/>
                <a:r>
                  <a:rPr lang="zh-CN" altLang="en-US" b="1">
                    <a:latin typeface="微软雅黑" pitchFamily="34" charset="-122"/>
                    <a:ea typeface="微软雅黑" pitchFamily="34" charset="-122"/>
                    <a:sym typeface="宋体" panose="02010600030101010101" pitchFamily="2" charset="-122"/>
                  </a:rPr>
                  <a:t>重组</a:t>
                </a:r>
                <a:endParaRPr lang="zh-CN" altLang="zh-CN" b="1">
                  <a:latin typeface="微软雅黑" pitchFamily="34" charset="-122"/>
                  <a:ea typeface="微软雅黑" pitchFamily="34" charset="-122"/>
                  <a:sym typeface="宋体" panose="02010600030101010101" pitchFamily="2" charset="-122"/>
                </a:endParaRPr>
              </a:p>
            </p:txBody>
          </p:sp>
        </p:grpSp>
        <p:grpSp>
          <p:nvGrpSpPr>
            <p:cNvPr id="52" name="组合 31"/>
            <p:cNvGrpSpPr/>
            <p:nvPr/>
          </p:nvGrpSpPr>
          <p:grpSpPr bwMode="auto">
            <a:xfrm>
              <a:off x="3033713" y="1924050"/>
              <a:ext cx="823910" cy="823910"/>
              <a:chOff x="3632278" y="1673820"/>
              <a:chExt cx="1752944" cy="1753054"/>
            </a:xfrm>
          </p:grpSpPr>
          <p:sp>
            <p:nvSpPr>
              <p:cNvPr id="53" name="椭圆 58"/>
              <p:cNvSpPr>
                <a:spLocks noChangeArrowheads="1"/>
              </p:cNvSpPr>
              <p:nvPr/>
            </p:nvSpPr>
            <p:spPr bwMode="auto">
              <a:xfrm rot="1267204">
                <a:off x="3632274" y="1673820"/>
                <a:ext cx="1752948" cy="1753060"/>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宋体" panose="02010600030101010101" pitchFamily="2" charset="-122"/>
                  <a:sym typeface="宋体" panose="02010600030101010101" pitchFamily="2" charset="-122"/>
                </a:endParaRPr>
              </a:p>
            </p:txBody>
          </p:sp>
          <p:sp>
            <p:nvSpPr>
              <p:cNvPr id="54" name="椭圆 59"/>
              <p:cNvSpPr>
                <a:spLocks noChangeArrowheads="1"/>
              </p:cNvSpPr>
              <p:nvPr/>
            </p:nvSpPr>
            <p:spPr bwMode="auto">
              <a:xfrm>
                <a:off x="3770750" y="1812347"/>
                <a:ext cx="1476000" cy="1476000"/>
              </a:xfrm>
              <a:prstGeom prst="ellipse">
                <a:avLst/>
              </a:prstGeom>
              <a:solidFill>
                <a:srgbClr val="6BB5A9"/>
              </a:solidFill>
              <a:ln w="25400" cap="flat" cmpd="sng">
                <a:noFill/>
                <a:round/>
              </a:ln>
              <a:effectLst>
                <a:innerShdw blurRad="63500" dist="50800" dir="13500000">
                  <a:prstClr val="black">
                    <a:alpha val="50000"/>
                  </a:prstClr>
                </a:innerShdw>
              </a:effectLst>
            </p:spPr>
            <p:txBody>
              <a:bodyPr anchor="ctr"/>
              <a:lstStyle/>
              <a:p>
                <a:pPr algn="ctr" eaLnBrk="1" hangingPunct="1">
                  <a:defRPr/>
                </a:pPr>
                <a:endParaRPr lang="zh-CN" altLang="zh-CN" sz="2000" b="1" dirty="0">
                  <a:solidFill>
                    <a:srgbClr val="1F497D"/>
                  </a:solidFill>
                  <a:latin typeface="微软雅黑" pitchFamily="34" charset="-122"/>
                  <a:ea typeface="微软雅黑" pitchFamily="34" charset="-122"/>
                  <a:sym typeface="宋体" panose="02010600030101010101" pitchFamily="2" charset="-122"/>
                </a:endParaRPr>
              </a:p>
            </p:txBody>
          </p:sp>
          <p:sp>
            <p:nvSpPr>
              <p:cNvPr id="55" name="矩形 16"/>
              <p:cNvSpPr>
                <a:spLocks noChangeArrowheads="1"/>
              </p:cNvSpPr>
              <p:nvPr/>
            </p:nvSpPr>
            <p:spPr bwMode="auto">
              <a:xfrm>
                <a:off x="3736064" y="2212354"/>
                <a:ext cx="1572786" cy="785837"/>
              </a:xfrm>
              <a:prstGeom prst="rect">
                <a:avLst/>
              </a:prstGeom>
              <a:noFill/>
              <a:ln w="9525">
                <a:noFill/>
                <a:miter lim="800000"/>
              </a:ln>
            </p:spPr>
            <p:txBody>
              <a:bodyPr>
                <a:spAutoFit/>
              </a:bodyPr>
              <a:lstStyle/>
              <a:p>
                <a:pPr algn="ctr" eaLnBrk="1" hangingPunct="1"/>
                <a:r>
                  <a:rPr lang="zh-CN" altLang="en-US" b="1">
                    <a:latin typeface="微软雅黑" pitchFamily="34" charset="-122"/>
                    <a:ea typeface="微软雅黑" pitchFamily="34" charset="-122"/>
                    <a:sym typeface="宋体" panose="02010600030101010101" pitchFamily="2" charset="-122"/>
                  </a:rPr>
                  <a:t>再造</a:t>
                </a:r>
                <a:endParaRPr lang="zh-CN" altLang="zh-CN" b="1">
                  <a:latin typeface="微软雅黑" pitchFamily="34" charset="-122"/>
                  <a:ea typeface="微软雅黑" pitchFamily="34" charset="-122"/>
                  <a:sym typeface="宋体" panose="02010600030101010101" pitchFamily="2" charset="-122"/>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down)">
                                      <p:cBhvr>
                                        <p:cTn id="7" dur="500"/>
                                        <p:tgtEl>
                                          <p:spTgt spid="4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custDataLst>
              <p:tags r:id="rId1"/>
            </p:custDataLst>
          </p:nvPr>
        </p:nvGrpSpPr>
        <p:grpSpPr>
          <a:xfrm>
            <a:off x="2214128" y="1468820"/>
            <a:ext cx="4761422" cy="1027936"/>
            <a:chOff x="1382624" y="2086928"/>
            <a:chExt cx="3859030" cy="833120"/>
          </a:xfrm>
        </p:grpSpPr>
        <p:sp>
          <p:nvSpPr>
            <p:cNvPr id="11" name="圆角矩形 10"/>
            <p:cNvSpPr/>
            <p:nvPr>
              <p:custDataLst>
                <p:tags r:id="rId2"/>
              </p:custDataLst>
            </p:nvPr>
          </p:nvSpPr>
          <p:spPr>
            <a:xfrm>
              <a:off x="1556700" y="2086928"/>
              <a:ext cx="3684954" cy="833120"/>
            </a:xfrm>
            <a:prstGeom prst="roundRect">
              <a:avLst>
                <a:gd name="adj" fmla="val 8286"/>
              </a:avLst>
            </a:prstGeom>
            <a:solidFill>
              <a:schemeClr val="accent1"/>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4" name="五边形 13"/>
            <p:cNvSpPr/>
            <p:nvPr>
              <p:custDataLst>
                <p:tags r:id="rId3"/>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16" name="圆角矩形 15"/>
            <p:cNvSpPr/>
            <p:nvPr>
              <p:custDataLst>
                <p:tags r:id="rId4"/>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67" name="任意多边形 66"/>
            <p:cNvSpPr/>
            <p:nvPr>
              <p:custDataLst>
                <p:tags r:id="rId5"/>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9" name="矩形 18"/>
            <p:cNvSpPr/>
            <p:nvPr>
              <p:custDataLst>
                <p:tags r:id="rId6"/>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智慧校园与高校教育的发展</a:t>
              </a:r>
              <a:endParaRPr lang="zh-CN" altLang="en-US" sz="2400" dirty="0">
                <a:solidFill>
                  <a:schemeClr val="bg1"/>
                </a:solidFill>
              </a:endParaRPr>
            </a:p>
          </p:txBody>
        </p:sp>
      </p:grpSp>
      <p:grpSp>
        <p:nvGrpSpPr>
          <p:cNvPr id="74" name="组合 73"/>
          <p:cNvGrpSpPr/>
          <p:nvPr>
            <p:custDataLst>
              <p:tags r:id="rId7"/>
            </p:custDataLst>
          </p:nvPr>
        </p:nvGrpSpPr>
        <p:grpSpPr>
          <a:xfrm>
            <a:off x="2257205" y="2812149"/>
            <a:ext cx="4761422" cy="1027936"/>
            <a:chOff x="1382624" y="2086928"/>
            <a:chExt cx="3859030" cy="833120"/>
          </a:xfrm>
        </p:grpSpPr>
        <p:sp>
          <p:nvSpPr>
            <p:cNvPr id="75" name="圆角矩形 74"/>
            <p:cNvSpPr/>
            <p:nvPr>
              <p:custDataLst>
                <p:tags r:id="rId8"/>
              </p:custDataLst>
            </p:nvPr>
          </p:nvSpPr>
          <p:spPr>
            <a:xfrm>
              <a:off x="1556700" y="2086928"/>
              <a:ext cx="3684954" cy="833120"/>
            </a:xfrm>
            <a:prstGeom prst="roundRect">
              <a:avLst>
                <a:gd name="adj" fmla="val 8286"/>
              </a:avLst>
            </a:prstGeom>
            <a:solidFill>
              <a:schemeClr val="accent3"/>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76" name="五边形 13"/>
            <p:cNvSpPr/>
            <p:nvPr>
              <p:custDataLst>
                <p:tags r:id="rId9"/>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77" name="圆角矩形 15"/>
            <p:cNvSpPr/>
            <p:nvPr>
              <p:custDataLst>
                <p:tags r:id="rId10"/>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78" name="任意多边形 77"/>
            <p:cNvSpPr/>
            <p:nvPr>
              <p:custDataLst>
                <p:tags r:id="rId11"/>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79" name="矩形 78"/>
            <p:cNvSpPr/>
            <p:nvPr>
              <p:custDataLst>
                <p:tags r:id="rId12"/>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智慧校园建设思路</a:t>
              </a:r>
              <a:endParaRPr lang="zh-CN" altLang="en-US" sz="2400" dirty="0">
                <a:solidFill>
                  <a:schemeClr val="bg1"/>
                </a:solidFill>
              </a:endParaRPr>
            </a:p>
          </p:txBody>
        </p:sp>
      </p:grpSp>
      <p:grpSp>
        <p:nvGrpSpPr>
          <p:cNvPr id="80" name="组合 79"/>
          <p:cNvGrpSpPr/>
          <p:nvPr>
            <p:custDataLst>
              <p:tags r:id="rId13"/>
            </p:custDataLst>
          </p:nvPr>
        </p:nvGrpSpPr>
        <p:grpSpPr>
          <a:xfrm>
            <a:off x="2262181" y="4180878"/>
            <a:ext cx="4761422" cy="1027936"/>
            <a:chOff x="1382624" y="2086928"/>
            <a:chExt cx="3859030" cy="833120"/>
          </a:xfrm>
        </p:grpSpPr>
        <p:sp>
          <p:nvSpPr>
            <p:cNvPr id="81" name="圆角矩形 80"/>
            <p:cNvSpPr/>
            <p:nvPr>
              <p:custDataLst>
                <p:tags r:id="rId14"/>
              </p:custDataLst>
            </p:nvPr>
          </p:nvSpPr>
          <p:spPr>
            <a:xfrm>
              <a:off x="1556700" y="2086928"/>
              <a:ext cx="3684954" cy="833120"/>
            </a:xfrm>
            <a:prstGeom prst="roundRect">
              <a:avLst>
                <a:gd name="adj" fmla="val 8286"/>
              </a:avLst>
            </a:prstGeom>
            <a:solidFill>
              <a:schemeClr val="accent3"/>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82" name="五边形 13"/>
            <p:cNvSpPr/>
            <p:nvPr>
              <p:custDataLst>
                <p:tags r:id="rId15"/>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83" name="圆角矩形 15"/>
            <p:cNvSpPr/>
            <p:nvPr>
              <p:custDataLst>
                <p:tags r:id="rId16"/>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84" name="任意多边形 83"/>
            <p:cNvSpPr/>
            <p:nvPr>
              <p:custDataLst>
                <p:tags r:id="rId17"/>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85" name="矩形 84"/>
            <p:cNvSpPr/>
            <p:nvPr>
              <p:custDataLst>
                <p:tags r:id="rId18"/>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智慧校园建设内容</a:t>
              </a:r>
              <a:endParaRPr lang="zh-CN" altLang="en-US" sz="2400" dirty="0">
                <a:solidFill>
                  <a:schemeClr val="bg1"/>
                </a:solidFill>
              </a:endParaRPr>
            </a:p>
          </p:txBody>
        </p:sp>
      </p:grpSp>
      <p:sp>
        <p:nvSpPr>
          <p:cNvPr id="26" name="MH_Others_3"/>
          <p:cNvSpPr txBox="1"/>
          <p:nvPr>
            <p:custDataLst>
              <p:tags r:id="rId19"/>
            </p:custDataLst>
          </p:nvPr>
        </p:nvSpPr>
        <p:spPr>
          <a:xfrm>
            <a:off x="1003424" y="2382156"/>
            <a:ext cx="1076325" cy="2066925"/>
          </a:xfrm>
          <a:prstGeom prst="rect">
            <a:avLst/>
          </a:prstGeom>
          <a:noFill/>
        </p:spPr>
        <p:txBody>
          <a:bodyPr wrap="square" lIns="0" tIns="0" rIns="0" bIns="0" rtlCol="0" anchor="ctr" anchorCtr="0">
            <a:normAutofit/>
          </a:bodyPr>
          <a:lstStyle/>
          <a:p>
            <a:pPr algn="ctr"/>
            <a:r>
              <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rPr>
              <a:t>目</a:t>
            </a:r>
            <a:endPar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endParaRPr>
          </a:p>
          <a:p>
            <a:pPr algn="ctr"/>
            <a:r>
              <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rPr>
              <a:t>录</a:t>
            </a:r>
            <a:endPar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endParaRPr>
          </a:p>
        </p:txBody>
      </p:sp>
      <p:sp>
        <p:nvSpPr>
          <p:cNvPr id="28" name="MH_Others_4"/>
          <p:cNvSpPr txBox="1"/>
          <p:nvPr>
            <p:custDataLst>
              <p:tags r:id="rId20"/>
            </p:custDataLst>
          </p:nvPr>
        </p:nvSpPr>
        <p:spPr>
          <a:xfrm rot="5400000">
            <a:off x="-449267" y="3081884"/>
            <a:ext cx="2770074" cy="461665"/>
          </a:xfrm>
          <a:prstGeom prst="rect">
            <a:avLst/>
          </a:prstGeom>
          <a:noFill/>
        </p:spPr>
        <p:txBody>
          <a:bodyPr wrap="square">
            <a:spAutoFit/>
          </a:bodyPr>
          <a:lstStyle/>
          <a:p>
            <a:pPr algn="ctr">
              <a:defRPr/>
            </a:pPr>
            <a:r>
              <a:rPr lang="en-US" altLang="zh-CN" sz="2400" spc="300" dirty="0">
                <a:solidFill>
                  <a:schemeClr val="accent1">
                    <a:lumMod val="20000"/>
                    <a:lumOff val="80000"/>
                  </a:schemeClr>
                </a:solidFill>
                <a:latin typeface="微软雅黑" pitchFamily="34" charset="-122"/>
                <a:ea typeface="微软雅黑" pitchFamily="34" charset="-122"/>
              </a:rPr>
              <a:t>CONTENTS</a:t>
            </a:r>
            <a:endParaRPr lang="zh-CN" altLang="en-US" sz="2400" spc="300" dirty="0">
              <a:solidFill>
                <a:schemeClr val="accent1">
                  <a:lumMod val="20000"/>
                  <a:lumOff val="80000"/>
                </a:schemeClr>
              </a:solidFill>
              <a:latin typeface="微软雅黑" pitchFamily="34" charset="-122"/>
              <a:ea typeface="微软雅黑" pitchFamily="34" charset="-122"/>
            </a:endParaRPr>
          </a:p>
        </p:txBody>
      </p:sp>
      <p:sp>
        <p:nvSpPr>
          <p:cNvPr id="41" name="MH_Number_3">
            <a:hlinkClick r:id="" action="ppaction://noaction"/>
          </p:cNvPr>
          <p:cNvSpPr/>
          <p:nvPr>
            <p:custDataLst>
              <p:tags r:id="rId21"/>
            </p:custDataLst>
          </p:nvPr>
        </p:nvSpPr>
        <p:spPr>
          <a:xfrm>
            <a:off x="2780807" y="17576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accent1"/>
                </a:solidFill>
              </a:rPr>
              <a:t>1</a:t>
            </a:r>
            <a:endParaRPr lang="en-US" dirty="0">
              <a:solidFill>
                <a:schemeClr val="accent1"/>
              </a:solidFill>
            </a:endParaRPr>
          </a:p>
        </p:txBody>
      </p:sp>
      <p:sp>
        <p:nvSpPr>
          <p:cNvPr id="2" name="MH_Number_3">
            <a:hlinkClick r:id="" action="ppaction://noaction"/>
          </p:cNvPr>
          <p:cNvSpPr/>
          <p:nvPr>
            <p:custDataLst>
              <p:tags r:id="rId22"/>
            </p:custDataLst>
          </p:nvPr>
        </p:nvSpPr>
        <p:spPr>
          <a:xfrm>
            <a:off x="2755407" y="31165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accent1"/>
                </a:solidFill>
              </a:rPr>
              <a:t>2</a:t>
            </a:r>
            <a:endParaRPr lang="en-US" dirty="0">
              <a:solidFill>
                <a:schemeClr val="accent1"/>
              </a:solidFill>
            </a:endParaRPr>
          </a:p>
        </p:txBody>
      </p:sp>
      <p:sp>
        <p:nvSpPr>
          <p:cNvPr id="3" name="MH_Number_3">
            <a:hlinkClick r:id="" action="ppaction://noaction"/>
          </p:cNvPr>
          <p:cNvSpPr/>
          <p:nvPr>
            <p:custDataLst>
              <p:tags r:id="rId23"/>
            </p:custDataLst>
          </p:nvPr>
        </p:nvSpPr>
        <p:spPr>
          <a:xfrm>
            <a:off x="2755407" y="44500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accent1"/>
                </a:solidFill>
              </a:rPr>
              <a:t>3</a:t>
            </a:r>
            <a:endParaRPr lang="en-US" dirty="0">
              <a:solidFill>
                <a:schemeClr val="accent1"/>
              </a:solidFill>
            </a:endParaRPr>
          </a:p>
        </p:txBody>
      </p:sp>
    </p:spTree>
    <p:custDataLst>
      <p:tags r:id="rId24"/>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a:t>注重战略规划和顶层设计</a:t>
            </a:r>
            <a:endParaRPr lang="zh-CN" sz="2800"/>
          </a:p>
        </p:txBody>
      </p:sp>
      <p:grpSp>
        <p:nvGrpSpPr>
          <p:cNvPr id="64" name="组合 88"/>
          <p:cNvGrpSpPr/>
          <p:nvPr/>
        </p:nvGrpSpPr>
        <p:grpSpPr bwMode="auto">
          <a:xfrm>
            <a:off x="1023937" y="1451530"/>
            <a:ext cx="7106621" cy="984717"/>
            <a:chOff x="1239838" y="1228725"/>
            <a:chExt cx="6154739" cy="729565"/>
          </a:xfrm>
        </p:grpSpPr>
        <p:sp>
          <p:nvSpPr>
            <p:cNvPr id="65" name="文本框 4"/>
            <p:cNvSpPr txBox="1"/>
            <p:nvPr/>
          </p:nvSpPr>
          <p:spPr>
            <a:xfrm>
              <a:off x="2774555" y="1634744"/>
              <a:ext cx="4620022" cy="323546"/>
            </a:xfrm>
            <a:prstGeom prst="rect">
              <a:avLst/>
            </a:prstGeom>
            <a:solidFill>
              <a:srgbClr val="B5D5BE"/>
            </a:solidFill>
            <a:ln>
              <a:solidFill>
                <a:srgbClr val="3F978F"/>
              </a:solidFill>
            </a:ln>
          </p:spPr>
          <p:txBody>
            <a:bodyPr>
              <a:spAutoFit/>
            </a:bodyPr>
            <a:lstStyle/>
            <a:p>
              <a:pPr marL="342900" indent="-342900" fontAlgn="auto">
                <a:spcAft>
                  <a:spcPts val="0"/>
                </a:spcAft>
                <a:defRPr/>
              </a:pPr>
              <a:r>
                <a:rPr lang="zh-CN" altLang="en-US" sz="1500" b="1" dirty="0">
                  <a:latin typeface="微软雅黑" pitchFamily="34" charset="-122"/>
                  <a:ea typeface="微软雅黑" pitchFamily="34" charset="-122"/>
                  <a:cs typeface="+mj-cs"/>
                  <a:sym typeface="Calibri" pitchFamily="34" charset="0"/>
                </a:rPr>
                <a:t>业务一致性：信息化业务与学校核心业务</a:t>
              </a:r>
              <a:endParaRPr lang="zh-CN" altLang="en-US" sz="1500" b="1" dirty="0">
                <a:latin typeface="微软雅黑" pitchFamily="34" charset="-122"/>
                <a:ea typeface="微软雅黑" pitchFamily="34" charset="-122"/>
                <a:cs typeface="+mj-cs"/>
                <a:sym typeface="Calibri" pitchFamily="34" charset="0"/>
              </a:endParaRPr>
            </a:p>
          </p:txBody>
        </p:sp>
        <p:sp>
          <p:nvSpPr>
            <p:cNvPr id="66" name="文本框 4"/>
            <p:cNvSpPr txBox="1"/>
            <p:nvPr/>
          </p:nvSpPr>
          <p:spPr>
            <a:xfrm>
              <a:off x="2774555" y="1228725"/>
              <a:ext cx="4620022" cy="323546"/>
            </a:xfrm>
            <a:prstGeom prst="rect">
              <a:avLst/>
            </a:prstGeom>
            <a:solidFill>
              <a:srgbClr val="B5D5BE"/>
            </a:solidFill>
            <a:ln>
              <a:solidFill>
                <a:srgbClr val="3F978F"/>
              </a:solidFill>
            </a:ln>
          </p:spPr>
          <p:txBody>
            <a:bodyPr>
              <a:spAutoFit/>
            </a:bodyPr>
            <a:lstStyle/>
            <a:p>
              <a:pPr marL="342900" indent="-342900" fontAlgn="auto">
                <a:spcAft>
                  <a:spcPts val="0"/>
                </a:spcAft>
                <a:defRPr/>
              </a:pPr>
              <a:r>
                <a:rPr lang="zh-CN" altLang="en-US" sz="1500" b="1" dirty="0">
                  <a:latin typeface="微软雅黑" pitchFamily="34" charset="-122"/>
                  <a:ea typeface="微软雅黑" pitchFamily="34" charset="-122"/>
                  <a:cs typeface="+mj-cs"/>
                  <a:sym typeface="Calibri" pitchFamily="34" charset="0"/>
                </a:rPr>
                <a:t>战略一致性：信息化发展战略与学校发展战略</a:t>
              </a:r>
              <a:endParaRPr lang="en-US" altLang="zh-CN" sz="1500" b="1" dirty="0">
                <a:latin typeface="微软雅黑" pitchFamily="34" charset="-122"/>
                <a:ea typeface="微软雅黑" pitchFamily="34" charset="-122"/>
                <a:cs typeface="+mj-cs"/>
                <a:sym typeface="Calibri" pitchFamily="34" charset="0"/>
              </a:endParaRPr>
            </a:p>
          </p:txBody>
        </p:sp>
        <p:sp>
          <p:nvSpPr>
            <p:cNvPr id="67" name="矩形 66"/>
            <p:cNvSpPr/>
            <p:nvPr/>
          </p:nvSpPr>
          <p:spPr>
            <a:xfrm>
              <a:off x="1239838" y="1228725"/>
              <a:ext cx="1250628" cy="726393"/>
            </a:xfrm>
            <a:prstGeom prst="rect">
              <a:avLst/>
            </a:prstGeom>
            <a:solidFill>
              <a:srgbClr val="B5D5BE">
                <a:alpha val="89804"/>
              </a:srgbClr>
            </a:solidFill>
            <a:ln w="12700">
              <a:solidFill>
                <a:srgbClr val="3F978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sz="1500" b="1" dirty="0">
                  <a:solidFill>
                    <a:schemeClr val="tx1"/>
                  </a:solidFill>
                  <a:latin typeface="微软雅黑" pitchFamily="34" charset="-122"/>
                  <a:ea typeface="微软雅黑" pitchFamily="34" charset="-122"/>
                  <a:cs typeface="+mj-cs"/>
                  <a:sym typeface="Calibri" pitchFamily="34" charset="0"/>
                </a:rPr>
                <a:t>两个</a:t>
              </a:r>
              <a:endParaRPr lang="en-US" altLang="zh-CN" sz="1500" b="1" dirty="0">
                <a:solidFill>
                  <a:schemeClr val="tx1"/>
                </a:solidFill>
                <a:latin typeface="微软雅黑" pitchFamily="34" charset="-122"/>
                <a:ea typeface="微软雅黑" pitchFamily="34" charset="-122"/>
                <a:cs typeface="+mj-cs"/>
                <a:sym typeface="Calibri" pitchFamily="34" charset="0"/>
              </a:endParaRPr>
            </a:p>
            <a:p>
              <a:pPr algn="ctr" eaLnBrk="1" hangingPunct="1">
                <a:defRPr/>
              </a:pPr>
              <a:r>
                <a:rPr lang="zh-CN" altLang="en-US" sz="1500" b="1" dirty="0">
                  <a:solidFill>
                    <a:schemeClr val="tx1"/>
                  </a:solidFill>
                  <a:latin typeface="微软雅黑" pitchFamily="34" charset="-122"/>
                  <a:ea typeface="微软雅黑" pitchFamily="34" charset="-122"/>
                  <a:cs typeface="+mj-cs"/>
                  <a:sym typeface="Calibri" pitchFamily="34" charset="0"/>
                </a:rPr>
                <a:t>基本原则</a:t>
              </a: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cxnSp>
          <p:nvCxnSpPr>
            <p:cNvPr id="68" name="肘形连接符 67"/>
            <p:cNvCxnSpPr>
              <a:stCxn id="67" idx="3"/>
            </p:cNvCxnSpPr>
            <p:nvPr/>
          </p:nvCxnSpPr>
          <p:spPr>
            <a:xfrm flipV="1">
              <a:off x="2490466" y="1388913"/>
              <a:ext cx="279328" cy="203009"/>
            </a:xfrm>
            <a:prstGeom prst="bentConnector3">
              <a:avLst>
                <a:gd name="adj1" fmla="val 50000"/>
              </a:avLst>
            </a:prstGeom>
            <a:ln>
              <a:solidFill>
                <a:srgbClr val="3F978F"/>
              </a:solidFill>
            </a:ln>
          </p:spPr>
          <p:style>
            <a:lnRef idx="1">
              <a:schemeClr val="accent1"/>
            </a:lnRef>
            <a:fillRef idx="0">
              <a:schemeClr val="accent1"/>
            </a:fillRef>
            <a:effectRef idx="0">
              <a:schemeClr val="accent1"/>
            </a:effectRef>
            <a:fontRef idx="minor">
              <a:schemeClr val="tx1"/>
            </a:fontRef>
          </p:style>
        </p:cxnSp>
        <p:cxnSp>
          <p:nvCxnSpPr>
            <p:cNvPr id="69" name="肘形连接符 68"/>
            <p:cNvCxnSpPr>
              <a:stCxn id="67" idx="3"/>
            </p:cNvCxnSpPr>
            <p:nvPr/>
          </p:nvCxnSpPr>
          <p:spPr>
            <a:xfrm>
              <a:off x="2490466" y="1591922"/>
              <a:ext cx="279328" cy="203009"/>
            </a:xfrm>
            <a:prstGeom prst="bentConnector3">
              <a:avLst>
                <a:gd name="adj1" fmla="val 50000"/>
              </a:avLst>
            </a:prstGeom>
            <a:ln>
              <a:solidFill>
                <a:srgbClr val="3F978F"/>
              </a:solidFill>
            </a:ln>
          </p:spPr>
          <p:style>
            <a:lnRef idx="1">
              <a:schemeClr val="accent1"/>
            </a:lnRef>
            <a:fillRef idx="0">
              <a:schemeClr val="accent1"/>
            </a:fillRef>
            <a:effectRef idx="0">
              <a:schemeClr val="accent1"/>
            </a:effectRef>
            <a:fontRef idx="minor">
              <a:schemeClr val="tx1"/>
            </a:fontRef>
          </p:style>
        </p:cxnSp>
      </p:grpSp>
      <p:grpSp>
        <p:nvGrpSpPr>
          <p:cNvPr id="70" name="组合 87"/>
          <p:cNvGrpSpPr/>
          <p:nvPr/>
        </p:nvGrpSpPr>
        <p:grpSpPr bwMode="auto">
          <a:xfrm>
            <a:off x="1017586" y="2519918"/>
            <a:ext cx="7123113" cy="3348037"/>
            <a:chOff x="1238250" y="2335439"/>
            <a:chExt cx="6170613" cy="2482361"/>
          </a:xfrm>
        </p:grpSpPr>
        <p:sp>
          <p:nvSpPr>
            <p:cNvPr id="71" name="任意多边形 70"/>
            <p:cNvSpPr/>
            <p:nvPr/>
          </p:nvSpPr>
          <p:spPr>
            <a:xfrm>
              <a:off x="1238250" y="2984598"/>
              <a:ext cx="6167438" cy="576150"/>
            </a:xfrm>
            <a:custGeom>
              <a:avLst/>
              <a:gdLst>
                <a:gd name="connsiteX0" fmla="*/ 0 w 1250950"/>
                <a:gd name="connsiteY0" fmla="*/ 0 h 576000"/>
                <a:gd name="connsiteX1" fmla="*/ 1250950 w 1250950"/>
                <a:gd name="connsiteY1" fmla="*/ 0 h 576000"/>
                <a:gd name="connsiteX2" fmla="*/ 1250950 w 1250950"/>
                <a:gd name="connsiteY2" fmla="*/ 576000 h 576000"/>
                <a:gd name="connsiteX3" fmla="*/ 0 w 1250950"/>
                <a:gd name="connsiteY3" fmla="*/ 576000 h 576000"/>
                <a:gd name="connsiteX4" fmla="*/ 0 w 125095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50" h="576000">
                  <a:moveTo>
                    <a:pt x="0" y="0"/>
                  </a:moveTo>
                  <a:lnTo>
                    <a:pt x="1250950" y="0"/>
                  </a:lnTo>
                  <a:lnTo>
                    <a:pt x="1250950" y="576000"/>
                  </a:lnTo>
                  <a:lnTo>
                    <a:pt x="0" y="576000"/>
                  </a:lnTo>
                  <a:lnTo>
                    <a:pt x="0" y="0"/>
                  </a:lnTo>
                  <a:close/>
                </a:path>
              </a:pathLst>
            </a:custGeom>
            <a:solidFill>
              <a:srgbClr val="E5D983">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sz="1500" b="1" dirty="0">
                  <a:solidFill>
                    <a:schemeClr val="tx1"/>
                  </a:solidFill>
                  <a:latin typeface="微软雅黑" pitchFamily="34" charset="-122"/>
                  <a:ea typeface="微软雅黑" pitchFamily="34" charset="-122"/>
                  <a:cs typeface="+mj-cs"/>
                  <a:sym typeface="Calibri" pitchFamily="34" charset="0"/>
                </a:rPr>
                <a:t>全方位信息化战略视图</a:t>
              </a: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sp>
          <p:nvSpPr>
            <p:cNvPr id="72" name="矩形 71"/>
            <p:cNvSpPr/>
            <p:nvPr/>
          </p:nvSpPr>
          <p:spPr>
            <a:xfrm>
              <a:off x="1239837" y="3613124"/>
              <a:ext cx="1250950" cy="576150"/>
            </a:xfrm>
            <a:prstGeom prst="rect">
              <a:avLst/>
            </a:prstGeom>
            <a:solidFill>
              <a:srgbClr val="B5D5BE">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sz="1500" b="1" dirty="0">
                  <a:solidFill>
                    <a:schemeClr val="tx1"/>
                  </a:solidFill>
                  <a:latin typeface="微软雅黑" pitchFamily="34" charset="-122"/>
                  <a:ea typeface="微软雅黑" pitchFamily="34" charset="-122"/>
                  <a:cs typeface="+mj-cs"/>
                  <a:sym typeface="Calibri" pitchFamily="34" charset="0"/>
                </a:rPr>
                <a:t>四大架构</a:t>
              </a: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sp>
          <p:nvSpPr>
            <p:cNvPr id="73" name="矩形 72"/>
            <p:cNvSpPr/>
            <p:nvPr/>
          </p:nvSpPr>
          <p:spPr>
            <a:xfrm>
              <a:off x="2598737" y="3613124"/>
              <a:ext cx="4810126" cy="576150"/>
            </a:xfrm>
            <a:prstGeom prst="rect">
              <a:avLst/>
            </a:prstGeom>
            <a:solidFill>
              <a:srgbClr val="B5D5BE">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sz="1500" b="1" dirty="0">
                  <a:solidFill>
                    <a:schemeClr val="tx1"/>
                  </a:solidFill>
                  <a:latin typeface="微软雅黑" pitchFamily="34" charset="-122"/>
                  <a:ea typeface="微软雅黑" pitchFamily="34" charset="-122"/>
                  <a:cs typeface="+mj-cs"/>
                  <a:sym typeface="Calibri" pitchFamily="34" charset="0"/>
                </a:rPr>
                <a:t>业务架构、数据架构、应用架构、技术架构</a:t>
              </a: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sp>
          <p:nvSpPr>
            <p:cNvPr id="74" name="矩形 73"/>
            <p:cNvSpPr/>
            <p:nvPr/>
          </p:nvSpPr>
          <p:spPr>
            <a:xfrm>
              <a:off x="1239837" y="4241650"/>
              <a:ext cx="1250950" cy="576150"/>
            </a:xfrm>
            <a:prstGeom prst="rect">
              <a:avLst/>
            </a:prstGeom>
            <a:solidFill>
              <a:srgbClr val="6BB5A9">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sz="1500" b="1" dirty="0">
                  <a:solidFill>
                    <a:schemeClr val="tx1"/>
                  </a:solidFill>
                  <a:latin typeface="微软雅黑" pitchFamily="34" charset="-122"/>
                  <a:ea typeface="微软雅黑" pitchFamily="34" charset="-122"/>
                  <a:cs typeface="+mj-cs"/>
                  <a:sym typeface="Calibri" pitchFamily="34" charset="0"/>
                </a:rPr>
                <a:t>八大视角</a:t>
              </a: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sp>
          <p:nvSpPr>
            <p:cNvPr id="75" name="矩形 74"/>
            <p:cNvSpPr/>
            <p:nvPr/>
          </p:nvSpPr>
          <p:spPr>
            <a:xfrm>
              <a:off x="2598737" y="4241650"/>
              <a:ext cx="4810126" cy="576150"/>
            </a:xfrm>
            <a:prstGeom prst="rect">
              <a:avLst/>
            </a:prstGeom>
            <a:solidFill>
              <a:srgbClr val="6BB5A9">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sz="1500" b="1" dirty="0">
                  <a:solidFill>
                    <a:schemeClr val="tx1"/>
                  </a:solidFill>
                  <a:latin typeface="微软雅黑" pitchFamily="34" charset="-122"/>
                  <a:ea typeface="微软雅黑" pitchFamily="34" charset="-122"/>
                  <a:cs typeface="+mj-cs"/>
                  <a:sym typeface="Calibri" pitchFamily="34" charset="0"/>
                </a:rPr>
                <a:t>项目规划、标准规划、安全规划、服务规划、</a:t>
              </a:r>
              <a:endParaRPr lang="en-US" altLang="zh-CN" sz="1500" b="1" dirty="0">
                <a:solidFill>
                  <a:schemeClr val="tx1"/>
                </a:solidFill>
                <a:latin typeface="微软雅黑" pitchFamily="34" charset="-122"/>
                <a:ea typeface="微软雅黑" pitchFamily="34" charset="-122"/>
                <a:cs typeface="+mj-cs"/>
                <a:sym typeface="Calibri" pitchFamily="34" charset="0"/>
              </a:endParaRPr>
            </a:p>
            <a:p>
              <a:pPr algn="ctr" eaLnBrk="1" hangingPunct="1">
                <a:defRPr/>
              </a:pPr>
              <a:r>
                <a:rPr lang="zh-CN" altLang="en-US" sz="1500" b="1" dirty="0">
                  <a:solidFill>
                    <a:schemeClr val="tx1"/>
                  </a:solidFill>
                  <a:latin typeface="微软雅黑" pitchFamily="34" charset="-122"/>
                  <a:ea typeface="微软雅黑" pitchFamily="34" charset="-122"/>
                  <a:cs typeface="+mj-cs"/>
                  <a:sym typeface="Calibri" pitchFamily="34" charset="0"/>
                </a:rPr>
                <a:t>投资规划、评估规划、人力规划、架构治理规划</a:t>
              </a: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sp>
          <p:nvSpPr>
            <p:cNvPr id="76" name="矩形 75"/>
            <p:cNvSpPr/>
            <p:nvPr/>
          </p:nvSpPr>
          <p:spPr>
            <a:xfrm>
              <a:off x="1238250" y="2335439"/>
              <a:ext cx="6167438" cy="528533"/>
            </a:xfrm>
            <a:prstGeom prst="rect">
              <a:avLst/>
            </a:prstGeom>
            <a:solidFill>
              <a:srgbClr val="3F978F">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b="1" dirty="0">
                  <a:solidFill>
                    <a:srgbClr val="E5D983"/>
                  </a:solidFill>
                  <a:latin typeface="微软雅黑" pitchFamily="34" charset="-122"/>
                  <a:ea typeface="微软雅黑" pitchFamily="34" charset="-122"/>
                  <a:cs typeface="+mj-cs"/>
                  <a:sym typeface="Calibri" pitchFamily="34" charset="0"/>
                </a:rPr>
                <a:t>1</a:t>
              </a:r>
              <a:r>
                <a:rPr lang="zh-CN" altLang="en-US" b="1" dirty="0">
                  <a:solidFill>
                    <a:srgbClr val="E5D983"/>
                  </a:solidFill>
                  <a:latin typeface="微软雅黑" pitchFamily="34" charset="-122"/>
                  <a:ea typeface="微软雅黑" pitchFamily="34" charset="-122"/>
                  <a:cs typeface="+mj-cs"/>
                  <a:sym typeface="Calibri" pitchFamily="34" charset="0"/>
                </a:rPr>
                <a:t>个全景、</a:t>
              </a:r>
              <a:r>
                <a:rPr lang="en-US" altLang="zh-CN" b="1" dirty="0">
                  <a:solidFill>
                    <a:srgbClr val="E5D983"/>
                  </a:solidFill>
                  <a:latin typeface="微软雅黑" pitchFamily="34" charset="-122"/>
                  <a:ea typeface="微软雅黑" pitchFamily="34" charset="-122"/>
                  <a:cs typeface="+mj-cs"/>
                  <a:sym typeface="Calibri" pitchFamily="34" charset="0"/>
                </a:rPr>
                <a:t>4</a:t>
              </a:r>
              <a:r>
                <a:rPr lang="zh-CN" altLang="en-US" b="1" dirty="0">
                  <a:solidFill>
                    <a:srgbClr val="E5D983"/>
                  </a:solidFill>
                  <a:latin typeface="微软雅黑" pitchFamily="34" charset="-122"/>
                  <a:ea typeface="微软雅黑" pitchFamily="34" charset="-122"/>
                  <a:cs typeface="+mj-cs"/>
                  <a:sym typeface="Calibri" pitchFamily="34" charset="0"/>
                </a:rPr>
                <a:t>个基础、</a:t>
              </a:r>
              <a:r>
                <a:rPr lang="en-US" altLang="zh-CN" b="1" dirty="0">
                  <a:solidFill>
                    <a:srgbClr val="E5D983"/>
                  </a:solidFill>
                  <a:latin typeface="微软雅黑" pitchFamily="34" charset="-122"/>
                  <a:ea typeface="微软雅黑" pitchFamily="34" charset="-122"/>
                  <a:cs typeface="+mj-cs"/>
                  <a:sym typeface="Calibri" pitchFamily="34" charset="0"/>
                </a:rPr>
                <a:t>8</a:t>
              </a:r>
              <a:r>
                <a:rPr lang="zh-CN" altLang="en-US" b="1" dirty="0">
                  <a:solidFill>
                    <a:srgbClr val="E5D983"/>
                  </a:solidFill>
                  <a:latin typeface="微软雅黑" pitchFamily="34" charset="-122"/>
                  <a:ea typeface="微软雅黑" pitchFamily="34" charset="-122"/>
                  <a:cs typeface="+mj-cs"/>
                  <a:sym typeface="Calibri" pitchFamily="34" charset="0"/>
                </a:rPr>
                <a:t>个主题</a:t>
              </a:r>
              <a:endParaRPr lang="zh-CN" altLang="en-US" b="1" dirty="0">
                <a:solidFill>
                  <a:srgbClr val="E5D983"/>
                </a:solidFill>
                <a:latin typeface="微软雅黑" pitchFamily="34" charset="-122"/>
                <a:ea typeface="微软雅黑" pitchFamily="34" charset="-122"/>
                <a:cs typeface="+mj-cs"/>
                <a:sym typeface="Calibri" pitchFamily="34" charset="0"/>
              </a:endParaRPr>
            </a:p>
          </p:txBody>
        </p:sp>
        <p:sp>
          <p:nvSpPr>
            <p:cNvPr id="77" name="等腰三角形 76"/>
            <p:cNvSpPr/>
            <p:nvPr/>
          </p:nvSpPr>
          <p:spPr bwMode="auto">
            <a:xfrm rot="5400000">
              <a:off x="2445561" y="3853575"/>
              <a:ext cx="176178" cy="95250"/>
            </a:xfrm>
            <a:prstGeom prst="triangle">
              <a:avLst/>
            </a:prstGeom>
            <a:solidFill>
              <a:srgbClr val="B5D5BE">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sp>
          <p:nvSpPr>
            <p:cNvPr id="78" name="等腰三角形 77"/>
            <p:cNvSpPr/>
            <p:nvPr/>
          </p:nvSpPr>
          <p:spPr bwMode="auto">
            <a:xfrm rot="5400000">
              <a:off x="2445561" y="4482101"/>
              <a:ext cx="176178" cy="95250"/>
            </a:xfrm>
            <a:prstGeom prst="triangle">
              <a:avLst/>
            </a:prstGeom>
            <a:solidFill>
              <a:srgbClr val="6BB5A9">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sp>
          <p:nvSpPr>
            <p:cNvPr id="79" name="等腰三角形 78"/>
            <p:cNvSpPr/>
            <p:nvPr/>
          </p:nvSpPr>
          <p:spPr bwMode="auto">
            <a:xfrm rot="10800000">
              <a:off x="4233862" y="2852862"/>
              <a:ext cx="176213" cy="95231"/>
            </a:xfrm>
            <a:prstGeom prst="triangle">
              <a:avLst/>
            </a:prstGeom>
            <a:solidFill>
              <a:srgbClr val="3F978F">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b="1" dirty="0">
                <a:solidFill>
                  <a:schemeClr val="tx1"/>
                </a:solidFill>
                <a:latin typeface="微软雅黑" pitchFamily="34" charset="-122"/>
                <a:ea typeface="微软雅黑" pitchFamily="34" charset="-122"/>
                <a:cs typeface="+mj-cs"/>
                <a:sym typeface="Calibri" pitchFamily="34" charset="0"/>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注重应用驱动和整体融合</a:t>
            </a:r>
            <a:endParaRPr lang="zh-CN" sz="2800" dirty="0"/>
          </a:p>
        </p:txBody>
      </p:sp>
      <p:sp>
        <p:nvSpPr>
          <p:cNvPr id="3" name="Oval 14"/>
          <p:cNvSpPr>
            <a:spLocks noChangeArrowheads="1"/>
          </p:cNvSpPr>
          <p:nvPr/>
        </p:nvSpPr>
        <p:spPr bwMode="gray">
          <a:xfrm>
            <a:off x="4978801" y="2364103"/>
            <a:ext cx="2422525" cy="2424113"/>
          </a:xfrm>
          <a:prstGeom prst="ellipse">
            <a:avLst/>
          </a:prstGeom>
          <a:noFill/>
          <a:ln w="38100">
            <a:solidFill>
              <a:srgbClr val="FF9900"/>
            </a:solidFill>
            <a:round/>
          </a:ln>
          <a:effectLst>
            <a:outerShdw dist="35921" dir="2700000" algn="ctr" rotWithShape="0">
              <a:srgbClr val="080808">
                <a:alpha val="50000"/>
              </a:srgbClr>
            </a:outerShdw>
          </a:effectLst>
        </p:spPr>
        <p:txBody>
          <a:bodyPr wrap="none" anchor="ctr"/>
          <a:lstStyle/>
          <a:p>
            <a:pPr>
              <a:defRPr/>
            </a:pPr>
            <a:endParaRPr lang="zh-CN" altLang="en-US">
              <a:solidFill>
                <a:srgbClr val="000000"/>
              </a:solidFill>
            </a:endParaRPr>
          </a:p>
        </p:txBody>
      </p:sp>
      <p:sp>
        <p:nvSpPr>
          <p:cNvPr id="4" name="Oval 15"/>
          <p:cNvSpPr>
            <a:spLocks noChangeArrowheads="1"/>
          </p:cNvSpPr>
          <p:nvPr/>
        </p:nvSpPr>
        <p:spPr bwMode="gray">
          <a:xfrm>
            <a:off x="1592663" y="2364103"/>
            <a:ext cx="2424113" cy="2424113"/>
          </a:xfrm>
          <a:prstGeom prst="ellipse">
            <a:avLst/>
          </a:prstGeom>
          <a:noFill/>
          <a:ln w="38100" algn="ctr">
            <a:solidFill>
              <a:srgbClr val="1893A4">
                <a:alpha val="69000"/>
              </a:srgbClr>
            </a:solidFill>
            <a:round/>
          </a:ln>
          <a:effectLst>
            <a:outerShdw dist="35921" dir="2700000" algn="ctr" rotWithShape="0">
              <a:srgbClr val="080808">
                <a:alpha val="50000"/>
              </a:srgbClr>
            </a:outerShdw>
          </a:effectLst>
        </p:spPr>
        <p:txBody>
          <a:bodyPr wrap="none" anchor="ctr"/>
          <a:lstStyle/>
          <a:p>
            <a:pPr>
              <a:defRPr/>
            </a:pPr>
            <a:endParaRPr lang="zh-CN" altLang="en-US">
              <a:solidFill>
                <a:srgbClr val="000000"/>
              </a:solidFill>
            </a:endParaRPr>
          </a:p>
        </p:txBody>
      </p:sp>
      <p:grpSp>
        <p:nvGrpSpPr>
          <p:cNvPr id="5" name="Group 59"/>
          <p:cNvGrpSpPr/>
          <p:nvPr/>
        </p:nvGrpSpPr>
        <p:grpSpPr bwMode="auto">
          <a:xfrm flipH="1">
            <a:off x="2743740" y="2957377"/>
            <a:ext cx="1695642" cy="1144235"/>
            <a:chOff x="480" y="336"/>
            <a:chExt cx="1486" cy="884"/>
          </a:xfrm>
          <a:solidFill>
            <a:srgbClr val="1893A4"/>
          </a:solidFill>
        </p:grpSpPr>
        <p:sp>
          <p:nvSpPr>
            <p:cNvPr id="6" name="AutoShape 60"/>
            <p:cNvSpPr>
              <a:spLocks noChangeArrowheads="1"/>
            </p:cNvSpPr>
            <p:nvPr/>
          </p:nvSpPr>
          <p:spPr bwMode="gray">
            <a:xfrm>
              <a:off x="480" y="336"/>
              <a:ext cx="1486" cy="884"/>
            </a:xfrm>
            <a:prstGeom prst="homePlate">
              <a:avLst>
                <a:gd name="adj" fmla="val 42025"/>
              </a:avLst>
            </a:prstGeom>
            <a:grpFill/>
            <a:ln w="25400" algn="ctr">
              <a:solidFill>
                <a:srgbClr val="F8F8F8"/>
              </a:solidFill>
              <a:miter lim="800000"/>
            </a:ln>
            <a:effectLst>
              <a:outerShdw dist="53882" dir="2700000" algn="ctr" rotWithShape="0">
                <a:srgbClr val="000000">
                  <a:alpha val="50000"/>
                </a:srgbClr>
              </a:outerShdw>
            </a:effectLst>
          </p:spPr>
          <p:txBody>
            <a:bodyPr wrap="none" anchor="ctr"/>
            <a:lstStyle/>
            <a:p>
              <a:pPr>
                <a:defRPr/>
              </a:pPr>
              <a:endParaRPr lang="zh-CN" altLang="en-US">
                <a:solidFill>
                  <a:srgbClr val="000000"/>
                </a:solidFill>
              </a:endParaRPr>
            </a:p>
          </p:txBody>
        </p:sp>
        <p:sp>
          <p:nvSpPr>
            <p:cNvPr id="7" name="AutoShape 61"/>
            <p:cNvSpPr>
              <a:spLocks noChangeArrowheads="1"/>
            </p:cNvSpPr>
            <p:nvPr/>
          </p:nvSpPr>
          <p:spPr bwMode="gray">
            <a:xfrm>
              <a:off x="531" y="371"/>
              <a:ext cx="1375" cy="811"/>
            </a:xfrm>
            <a:prstGeom prst="homePlate">
              <a:avLst>
                <a:gd name="adj" fmla="val 42386"/>
              </a:avLst>
            </a:prstGeom>
            <a:grpFill/>
            <a:ln w="12700" algn="ctr">
              <a:solidFill>
                <a:srgbClr val="F8F8F8"/>
              </a:solidFill>
              <a:miter lim="800000"/>
            </a:ln>
            <a:effectLst>
              <a:outerShdw dist="53882" dir="2700000" algn="ctr" rotWithShape="0">
                <a:srgbClr val="000000">
                  <a:alpha val="50000"/>
                </a:srgbClr>
              </a:outerShdw>
            </a:effectLst>
          </p:spPr>
          <p:txBody>
            <a:bodyPr wrap="none" anchor="ctr"/>
            <a:lstStyle/>
            <a:p>
              <a:pPr>
                <a:defRPr/>
              </a:pPr>
              <a:endParaRPr lang="zh-CN" altLang="en-US">
                <a:solidFill>
                  <a:srgbClr val="000000"/>
                </a:solidFill>
              </a:endParaRPr>
            </a:p>
          </p:txBody>
        </p:sp>
      </p:grpSp>
      <p:grpSp>
        <p:nvGrpSpPr>
          <p:cNvPr id="8" name="Group 56"/>
          <p:cNvGrpSpPr/>
          <p:nvPr/>
        </p:nvGrpSpPr>
        <p:grpSpPr bwMode="auto">
          <a:xfrm>
            <a:off x="4504889" y="2957377"/>
            <a:ext cx="1694347" cy="1144235"/>
            <a:chOff x="480" y="336"/>
            <a:chExt cx="1486" cy="884"/>
          </a:xfrm>
          <a:solidFill>
            <a:srgbClr val="FF9900"/>
          </a:solidFill>
        </p:grpSpPr>
        <p:sp>
          <p:nvSpPr>
            <p:cNvPr id="9" name="AutoShape 57"/>
            <p:cNvSpPr>
              <a:spLocks noChangeArrowheads="1"/>
            </p:cNvSpPr>
            <p:nvPr/>
          </p:nvSpPr>
          <p:spPr bwMode="gray">
            <a:xfrm>
              <a:off x="480" y="336"/>
              <a:ext cx="1486" cy="884"/>
            </a:xfrm>
            <a:prstGeom prst="homePlate">
              <a:avLst>
                <a:gd name="adj" fmla="val 42025"/>
              </a:avLst>
            </a:prstGeom>
            <a:grpFill/>
            <a:ln w="25400" algn="ctr">
              <a:solidFill>
                <a:srgbClr val="F8F8F8"/>
              </a:solidFill>
              <a:miter lim="800000"/>
            </a:ln>
            <a:effectLst>
              <a:outerShdw dist="53882" dir="2700000" algn="ctr" rotWithShape="0">
                <a:srgbClr val="000000">
                  <a:alpha val="50000"/>
                </a:srgbClr>
              </a:outerShdw>
            </a:effectLst>
          </p:spPr>
          <p:txBody>
            <a:bodyPr wrap="none" anchor="ctr"/>
            <a:lstStyle/>
            <a:p>
              <a:pPr>
                <a:defRPr/>
              </a:pPr>
              <a:endParaRPr lang="zh-CN" altLang="en-US">
                <a:solidFill>
                  <a:srgbClr val="000000"/>
                </a:solidFill>
              </a:endParaRPr>
            </a:p>
          </p:txBody>
        </p:sp>
        <p:sp>
          <p:nvSpPr>
            <p:cNvPr id="10" name="AutoShape 58"/>
            <p:cNvSpPr>
              <a:spLocks noChangeArrowheads="1"/>
            </p:cNvSpPr>
            <p:nvPr/>
          </p:nvSpPr>
          <p:spPr bwMode="gray">
            <a:xfrm>
              <a:off x="529" y="371"/>
              <a:ext cx="1375" cy="811"/>
            </a:xfrm>
            <a:prstGeom prst="homePlate">
              <a:avLst>
                <a:gd name="adj" fmla="val 42386"/>
              </a:avLst>
            </a:prstGeom>
            <a:grpFill/>
            <a:ln w="12700" algn="ctr">
              <a:solidFill>
                <a:srgbClr val="F8F8F8"/>
              </a:solidFill>
              <a:miter lim="800000"/>
            </a:ln>
            <a:effectLst>
              <a:outerShdw dist="53882" dir="2700000" algn="ctr" rotWithShape="0">
                <a:srgbClr val="000000">
                  <a:alpha val="50000"/>
                </a:srgbClr>
              </a:outerShdw>
            </a:effectLst>
          </p:spPr>
          <p:txBody>
            <a:bodyPr wrap="none" anchor="ctr"/>
            <a:lstStyle/>
            <a:p>
              <a:pPr>
                <a:defRPr/>
              </a:pPr>
              <a:endParaRPr lang="zh-CN" altLang="en-US">
                <a:solidFill>
                  <a:srgbClr val="000000"/>
                </a:solidFill>
              </a:endParaRPr>
            </a:p>
          </p:txBody>
        </p:sp>
      </p:grpSp>
      <p:sp>
        <p:nvSpPr>
          <p:cNvPr id="11" name="AutoShape 55"/>
          <p:cNvSpPr>
            <a:spLocks noChangeArrowheads="1"/>
          </p:cNvSpPr>
          <p:nvPr/>
        </p:nvSpPr>
        <p:spPr bwMode="gray">
          <a:xfrm>
            <a:off x="4056463" y="2421253"/>
            <a:ext cx="998538" cy="9477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112" y="7246"/>
                </a:moveTo>
                <a:cubicBezTo>
                  <a:pt x="16751" y="4446"/>
                  <a:pt x="13912" y="2670"/>
                  <a:pt x="10800" y="2670"/>
                </a:cubicBezTo>
                <a:cubicBezTo>
                  <a:pt x="6548" y="2669"/>
                  <a:pt x="3014" y="5945"/>
                  <a:pt x="2693" y="10185"/>
                </a:cubicBezTo>
                <a:lnTo>
                  <a:pt x="30" y="9983"/>
                </a:lnTo>
                <a:cubicBezTo>
                  <a:pt x="458" y="4351"/>
                  <a:pt x="5152" y="-1"/>
                  <a:pt x="10800" y="0"/>
                </a:cubicBezTo>
                <a:cubicBezTo>
                  <a:pt x="14934" y="0"/>
                  <a:pt x="18706" y="2360"/>
                  <a:pt x="20513" y="6079"/>
                </a:cubicBezTo>
                <a:lnTo>
                  <a:pt x="22942" y="4899"/>
                </a:lnTo>
                <a:lnTo>
                  <a:pt x="21076" y="10291"/>
                </a:lnTo>
                <a:lnTo>
                  <a:pt x="15683" y="8426"/>
                </a:lnTo>
                <a:lnTo>
                  <a:pt x="18112" y="7246"/>
                </a:lnTo>
                <a:close/>
              </a:path>
            </a:pathLst>
          </a:custGeom>
          <a:solidFill>
            <a:srgbClr val="1893A4">
              <a:alpha val="69019"/>
            </a:srgbClr>
          </a:solidFill>
          <a:ln w="9525">
            <a:noFill/>
            <a:round/>
          </a:ln>
        </p:spPr>
        <p:txBody>
          <a:bodyPr wrap="none" anchor="ctr"/>
          <a:lstStyle/>
          <a:p>
            <a:endParaRPr lang="zh-CN" altLang="en-US"/>
          </a:p>
        </p:txBody>
      </p:sp>
      <p:sp>
        <p:nvSpPr>
          <p:cNvPr id="12" name="AutoShape 66"/>
          <p:cNvSpPr>
            <a:spLocks noChangeArrowheads="1"/>
          </p:cNvSpPr>
          <p:nvPr/>
        </p:nvSpPr>
        <p:spPr bwMode="gray">
          <a:xfrm flipH="1" flipV="1">
            <a:off x="4056463" y="3664266"/>
            <a:ext cx="998538" cy="9477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112" y="7246"/>
                </a:moveTo>
                <a:cubicBezTo>
                  <a:pt x="16751" y="4446"/>
                  <a:pt x="13912" y="2670"/>
                  <a:pt x="10800" y="2670"/>
                </a:cubicBezTo>
                <a:cubicBezTo>
                  <a:pt x="6776" y="2669"/>
                  <a:pt x="3358" y="5613"/>
                  <a:pt x="2760" y="9591"/>
                </a:cubicBezTo>
                <a:lnTo>
                  <a:pt x="119" y="9195"/>
                </a:lnTo>
                <a:cubicBezTo>
                  <a:pt x="914" y="3909"/>
                  <a:pt x="5455" y="-1"/>
                  <a:pt x="10800" y="0"/>
                </a:cubicBezTo>
                <a:cubicBezTo>
                  <a:pt x="14934" y="0"/>
                  <a:pt x="18706" y="2360"/>
                  <a:pt x="20513" y="6079"/>
                </a:cubicBezTo>
                <a:lnTo>
                  <a:pt x="22942" y="4899"/>
                </a:lnTo>
                <a:lnTo>
                  <a:pt x="21076" y="10291"/>
                </a:lnTo>
                <a:lnTo>
                  <a:pt x="15683" y="8426"/>
                </a:lnTo>
                <a:lnTo>
                  <a:pt x="18112" y="7246"/>
                </a:lnTo>
                <a:close/>
              </a:path>
            </a:pathLst>
          </a:custGeom>
          <a:solidFill>
            <a:srgbClr val="FF8F33">
              <a:alpha val="79999"/>
            </a:srgbClr>
          </a:solidFill>
          <a:ln w="9525">
            <a:noFill/>
            <a:round/>
          </a:ln>
        </p:spPr>
        <p:txBody>
          <a:bodyPr rot="10800000" wrap="none" anchor="ctr"/>
          <a:lstStyle/>
          <a:p>
            <a:endParaRPr lang="zh-CN" altLang="en-US"/>
          </a:p>
        </p:txBody>
      </p:sp>
      <p:sp>
        <p:nvSpPr>
          <p:cNvPr id="13" name="矩形 133"/>
          <p:cNvSpPr>
            <a:spLocks noChangeArrowheads="1"/>
          </p:cNvSpPr>
          <p:nvPr/>
        </p:nvSpPr>
        <p:spPr bwMode="auto">
          <a:xfrm>
            <a:off x="2222901" y="3281678"/>
            <a:ext cx="703262" cy="369888"/>
          </a:xfrm>
          <a:prstGeom prst="rect">
            <a:avLst/>
          </a:prstGeom>
          <a:noFill/>
          <a:ln w="9525">
            <a:noFill/>
            <a:miter lim="800000"/>
          </a:ln>
        </p:spPr>
        <p:txBody>
          <a:bodyPr>
            <a:spAutoFit/>
          </a:bodyPr>
          <a:lstStyle/>
          <a:p>
            <a:pPr eaLnBrk="1" hangingPunct="1"/>
            <a:r>
              <a:rPr lang="en-US" altLang="zh-CN" b="1">
                <a:solidFill>
                  <a:srgbClr val="000000"/>
                </a:solidFill>
                <a:ea typeface="黑体" panose="02010600030101010101" pitchFamily="49" charset="-122"/>
              </a:rPr>
              <a:t>……</a:t>
            </a:r>
            <a:endParaRPr lang="zh-CN" altLang="en-US" b="1">
              <a:solidFill>
                <a:srgbClr val="000000"/>
              </a:solidFill>
            </a:endParaRPr>
          </a:p>
        </p:txBody>
      </p:sp>
      <p:sp>
        <p:nvSpPr>
          <p:cNvPr id="14" name="矩形 134"/>
          <p:cNvSpPr>
            <a:spLocks noChangeArrowheads="1"/>
          </p:cNvSpPr>
          <p:nvPr/>
        </p:nvSpPr>
        <p:spPr bwMode="auto">
          <a:xfrm>
            <a:off x="6097988" y="3281678"/>
            <a:ext cx="703263" cy="369888"/>
          </a:xfrm>
          <a:prstGeom prst="rect">
            <a:avLst/>
          </a:prstGeom>
          <a:noFill/>
          <a:ln w="9525">
            <a:noFill/>
            <a:miter lim="800000"/>
          </a:ln>
        </p:spPr>
        <p:txBody>
          <a:bodyPr>
            <a:spAutoFit/>
          </a:bodyPr>
          <a:lstStyle/>
          <a:p>
            <a:pPr eaLnBrk="1" hangingPunct="1"/>
            <a:r>
              <a:rPr lang="en-US" altLang="zh-CN" b="1">
                <a:solidFill>
                  <a:srgbClr val="000000"/>
                </a:solidFill>
                <a:ea typeface="黑体" panose="02010600030101010101" pitchFamily="49" charset="-122"/>
              </a:rPr>
              <a:t>……</a:t>
            </a:r>
            <a:endParaRPr lang="zh-CN" altLang="en-US" b="1">
              <a:solidFill>
                <a:srgbClr val="000000"/>
              </a:solidFill>
            </a:endParaRPr>
          </a:p>
        </p:txBody>
      </p:sp>
      <p:sp>
        <p:nvSpPr>
          <p:cNvPr id="15" name="Oval 46"/>
          <p:cNvSpPr>
            <a:spLocks noChangeArrowheads="1"/>
          </p:cNvSpPr>
          <p:nvPr/>
        </p:nvSpPr>
        <p:spPr bwMode="auto">
          <a:xfrm>
            <a:off x="5421713" y="1951353"/>
            <a:ext cx="881063" cy="879475"/>
          </a:xfrm>
          <a:prstGeom prst="ellipse">
            <a:avLst/>
          </a:prstGeom>
          <a:solidFill>
            <a:srgbClr val="FF9900"/>
          </a:solidFill>
          <a:ln w="9525">
            <a:noFill/>
            <a:round/>
          </a:ln>
        </p:spPr>
        <p:txBody>
          <a:bodyPr wrap="none" anchor="ctr"/>
          <a:lstStyle/>
          <a:p>
            <a:pPr eaLnBrk="1" hangingPunct="1"/>
            <a:endParaRPr lang="zh-CN" altLang="zh-CN">
              <a:solidFill>
                <a:srgbClr val="000000"/>
              </a:solidFill>
              <a:latin typeface="微软雅黑" pitchFamily="34" charset="-122"/>
              <a:ea typeface="微软雅黑" pitchFamily="34" charset="-122"/>
              <a:sym typeface="微软雅黑" pitchFamily="34" charset="-122"/>
            </a:endParaRPr>
          </a:p>
        </p:txBody>
      </p:sp>
      <p:sp>
        <p:nvSpPr>
          <p:cNvPr id="16" name="矩形 138"/>
          <p:cNvSpPr>
            <a:spLocks noChangeArrowheads="1"/>
          </p:cNvSpPr>
          <p:nvPr/>
        </p:nvSpPr>
        <p:spPr bwMode="auto">
          <a:xfrm>
            <a:off x="4510260" y="3322349"/>
            <a:ext cx="1690893" cy="415498"/>
          </a:xfrm>
          <a:prstGeom prst="rect">
            <a:avLst/>
          </a:prstGeom>
          <a:noFill/>
          <a:ln w="9525">
            <a:noFill/>
            <a:miter lim="800000"/>
          </a:ln>
        </p:spPr>
        <p:txBody>
          <a:bodyPr>
            <a:spAutoFit/>
          </a:bodyPr>
          <a:lstStyle/>
          <a:p>
            <a:pPr>
              <a:defRPr/>
            </a:pPr>
            <a:r>
              <a:rPr lang="zh-CN" altLang="en-US" sz="2100" b="1" spc="38" dirty="0">
                <a:ln w="13500">
                  <a:solidFill>
                    <a:srgbClr val="4F81BD">
                      <a:shade val="2500"/>
                      <a:alpha val="6500"/>
                    </a:srgbClr>
                  </a:solidFill>
                  <a:prstDash val="solid"/>
                </a:ln>
                <a:solidFill>
                  <a:srgbClr val="FFFFFF"/>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新瓶酿新酒</a:t>
            </a:r>
            <a:endParaRPr lang="zh-CN" altLang="en-US" sz="2100" b="1" spc="38" dirty="0">
              <a:ln w="13500">
                <a:solidFill>
                  <a:srgbClr val="4F81BD">
                    <a:shade val="2500"/>
                    <a:alpha val="6500"/>
                  </a:srgbClr>
                </a:solidFill>
                <a:prstDash val="solid"/>
              </a:ln>
              <a:solidFill>
                <a:srgbClr val="FFFFFF"/>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17" name="Oval 46"/>
          <p:cNvSpPr>
            <a:spLocks noChangeArrowheads="1"/>
          </p:cNvSpPr>
          <p:nvPr/>
        </p:nvSpPr>
        <p:spPr bwMode="auto">
          <a:xfrm>
            <a:off x="6463113" y="2224403"/>
            <a:ext cx="881063" cy="879475"/>
          </a:xfrm>
          <a:prstGeom prst="ellipse">
            <a:avLst/>
          </a:prstGeom>
          <a:solidFill>
            <a:srgbClr val="FF9900"/>
          </a:solidFill>
          <a:ln w="9525">
            <a:noFill/>
            <a:round/>
          </a:ln>
        </p:spPr>
        <p:txBody>
          <a:bodyPr wrap="none" anchor="ctr"/>
          <a:lstStyle/>
          <a:p>
            <a:pPr eaLnBrk="1" hangingPunct="1"/>
            <a:endParaRPr lang="zh-CN" altLang="zh-CN">
              <a:solidFill>
                <a:srgbClr val="000000"/>
              </a:solidFill>
              <a:latin typeface="微软雅黑" pitchFamily="34" charset="-122"/>
              <a:ea typeface="微软雅黑" pitchFamily="34" charset="-122"/>
              <a:sym typeface="微软雅黑" pitchFamily="34" charset="-122"/>
            </a:endParaRPr>
          </a:p>
        </p:txBody>
      </p:sp>
      <p:sp>
        <p:nvSpPr>
          <p:cNvPr id="18" name="Oval 46"/>
          <p:cNvSpPr>
            <a:spLocks noChangeArrowheads="1"/>
          </p:cNvSpPr>
          <p:nvPr/>
        </p:nvSpPr>
        <p:spPr bwMode="auto">
          <a:xfrm>
            <a:off x="6950476" y="3135628"/>
            <a:ext cx="881062" cy="881063"/>
          </a:xfrm>
          <a:prstGeom prst="ellipse">
            <a:avLst/>
          </a:prstGeom>
          <a:solidFill>
            <a:srgbClr val="FF9900"/>
          </a:solidFill>
          <a:ln w="9525">
            <a:noFill/>
            <a:round/>
          </a:ln>
        </p:spPr>
        <p:txBody>
          <a:bodyPr wrap="none" anchor="ctr"/>
          <a:lstStyle/>
          <a:p>
            <a:pPr eaLnBrk="1" hangingPunct="1"/>
            <a:endParaRPr lang="zh-CN" altLang="zh-CN">
              <a:solidFill>
                <a:srgbClr val="000000"/>
              </a:solidFill>
              <a:latin typeface="微软雅黑" pitchFamily="34" charset="-122"/>
              <a:ea typeface="微软雅黑" pitchFamily="34" charset="-122"/>
              <a:sym typeface="微软雅黑" pitchFamily="34" charset="-122"/>
            </a:endParaRPr>
          </a:p>
        </p:txBody>
      </p:sp>
      <p:sp>
        <p:nvSpPr>
          <p:cNvPr id="19" name="Oval 46"/>
          <p:cNvSpPr>
            <a:spLocks noChangeArrowheads="1"/>
          </p:cNvSpPr>
          <p:nvPr/>
        </p:nvSpPr>
        <p:spPr bwMode="auto">
          <a:xfrm>
            <a:off x="5421713" y="4307203"/>
            <a:ext cx="881063" cy="879475"/>
          </a:xfrm>
          <a:prstGeom prst="ellipse">
            <a:avLst/>
          </a:prstGeom>
          <a:solidFill>
            <a:srgbClr val="FF9900"/>
          </a:solidFill>
          <a:ln w="9525">
            <a:noFill/>
            <a:round/>
          </a:ln>
        </p:spPr>
        <p:txBody>
          <a:bodyPr wrap="none" anchor="ctr"/>
          <a:lstStyle/>
          <a:p>
            <a:pPr eaLnBrk="1" hangingPunct="1"/>
            <a:endParaRPr lang="zh-CN" altLang="zh-CN">
              <a:solidFill>
                <a:srgbClr val="000000"/>
              </a:solidFill>
              <a:latin typeface="微软雅黑" pitchFamily="34" charset="-122"/>
              <a:ea typeface="微软雅黑" pitchFamily="34" charset="-122"/>
              <a:sym typeface="微软雅黑" pitchFamily="34" charset="-122"/>
            </a:endParaRPr>
          </a:p>
        </p:txBody>
      </p:sp>
      <p:sp>
        <p:nvSpPr>
          <p:cNvPr id="20" name="矩形 148"/>
          <p:cNvSpPr>
            <a:spLocks noChangeArrowheads="1"/>
          </p:cNvSpPr>
          <p:nvPr/>
        </p:nvSpPr>
        <p:spPr bwMode="auto">
          <a:xfrm>
            <a:off x="5477222" y="2078586"/>
            <a:ext cx="803824" cy="646331"/>
          </a:xfrm>
          <a:prstGeom prst="rect">
            <a:avLst/>
          </a:prstGeom>
          <a:noFill/>
          <a:ln w="9525">
            <a:noFill/>
            <a:miter lim="800000"/>
          </a:ln>
        </p:spPr>
        <p:txBody>
          <a:bodyPr>
            <a:spAutoFit/>
          </a:bodyPr>
          <a:lstStyle/>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模式创新</a:t>
            </a:r>
            <a:endPar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21" name="矩形 149"/>
          <p:cNvSpPr>
            <a:spLocks noChangeArrowheads="1"/>
          </p:cNvSpPr>
          <p:nvPr/>
        </p:nvSpPr>
        <p:spPr bwMode="auto">
          <a:xfrm>
            <a:off x="6501301" y="2340602"/>
            <a:ext cx="833595" cy="646331"/>
          </a:xfrm>
          <a:prstGeom prst="rect">
            <a:avLst/>
          </a:prstGeom>
          <a:noFill/>
          <a:ln w="9525">
            <a:noFill/>
            <a:miter lim="800000"/>
          </a:ln>
        </p:spPr>
        <p:txBody>
          <a:bodyPr>
            <a:spAutoFit/>
          </a:bodyPr>
          <a:lstStyle/>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方法变革</a:t>
            </a:r>
            <a:endPar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22" name="矩形 150"/>
          <p:cNvSpPr>
            <a:spLocks noChangeArrowheads="1"/>
          </p:cNvSpPr>
          <p:nvPr/>
        </p:nvSpPr>
        <p:spPr bwMode="auto">
          <a:xfrm>
            <a:off x="6968027" y="3239670"/>
            <a:ext cx="863366" cy="646331"/>
          </a:xfrm>
          <a:prstGeom prst="rect">
            <a:avLst/>
          </a:prstGeom>
          <a:noFill/>
          <a:ln w="9525">
            <a:noFill/>
            <a:miter lim="800000"/>
          </a:ln>
        </p:spPr>
        <p:txBody>
          <a:bodyPr>
            <a:spAutoFit/>
          </a:bodyPr>
          <a:lstStyle/>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内容创新</a:t>
            </a:r>
            <a:endPar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23" name="矩形 151"/>
          <p:cNvSpPr>
            <a:spLocks noChangeArrowheads="1"/>
          </p:cNvSpPr>
          <p:nvPr/>
        </p:nvSpPr>
        <p:spPr bwMode="auto">
          <a:xfrm>
            <a:off x="5487934" y="4432732"/>
            <a:ext cx="803824" cy="646331"/>
          </a:xfrm>
          <a:prstGeom prst="rect">
            <a:avLst/>
          </a:prstGeom>
          <a:noFill/>
          <a:ln w="9525">
            <a:noFill/>
            <a:miter lim="800000"/>
          </a:ln>
        </p:spPr>
        <p:txBody>
          <a:bodyPr>
            <a:spAutoFit/>
          </a:bodyPr>
          <a:lstStyle/>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评价创新</a:t>
            </a:r>
            <a:endPar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24" name="Rectangle 64"/>
          <p:cNvSpPr>
            <a:spLocks noChangeArrowheads="1"/>
          </p:cNvSpPr>
          <p:nvPr/>
        </p:nvSpPr>
        <p:spPr bwMode="auto">
          <a:xfrm>
            <a:off x="1067176" y="1137549"/>
            <a:ext cx="5673091" cy="400110"/>
          </a:xfrm>
          <a:prstGeom prst="rect">
            <a:avLst/>
          </a:prstGeom>
          <a:noFill/>
          <a:ln w="9525">
            <a:noFill/>
            <a:miter lim="800000"/>
          </a:ln>
          <a:effectLst/>
        </p:spPr>
        <p:txBody>
          <a:bodyPr wrap="none">
            <a:spAutoFit/>
          </a:bodyPr>
          <a:lstStyle/>
          <a:p>
            <a:pPr>
              <a:defRPr/>
            </a:pPr>
            <a:r>
              <a:rPr lang="zh-CN" altLang="en-US" sz="2000" b="1" spc="38" dirty="0" smtClean="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利用</a:t>
            </a:r>
            <a:r>
              <a:rPr lang="zh-CN" altLang="en-US" sz="2000"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信息技术改造教育教学过程才是教育信息化</a:t>
            </a:r>
            <a:endParaRPr lang="zh-CN" altLang="en-US" sz="2000"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25" name="矩形 117"/>
          <p:cNvSpPr>
            <a:spLocks noChangeArrowheads="1"/>
          </p:cNvSpPr>
          <p:nvPr/>
        </p:nvSpPr>
        <p:spPr bwMode="auto">
          <a:xfrm>
            <a:off x="2855063" y="3322349"/>
            <a:ext cx="1690893" cy="415498"/>
          </a:xfrm>
          <a:prstGeom prst="rect">
            <a:avLst/>
          </a:prstGeom>
          <a:noFill/>
          <a:ln w="9525">
            <a:noFill/>
            <a:miter lim="800000"/>
          </a:ln>
        </p:spPr>
        <p:txBody>
          <a:bodyPr>
            <a:spAutoFit/>
          </a:bodyPr>
          <a:lstStyle/>
          <a:p>
            <a:pPr>
              <a:defRPr/>
            </a:pPr>
            <a:r>
              <a:rPr lang="zh-CN" altLang="en-US" sz="2100" b="1" spc="38" dirty="0">
                <a:ln w="13500">
                  <a:solidFill>
                    <a:srgbClr val="4F81BD">
                      <a:shade val="2500"/>
                      <a:alpha val="6500"/>
                    </a:srgbClr>
                  </a:solidFill>
                  <a:prstDash val="solid"/>
                </a:ln>
                <a:solidFill>
                  <a:srgbClr val="FFFFFF"/>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新瓶装旧酒</a:t>
            </a:r>
            <a:endParaRPr lang="zh-CN" altLang="en-US" sz="2100" b="1" spc="38" dirty="0">
              <a:ln w="13500">
                <a:solidFill>
                  <a:srgbClr val="4F81BD">
                    <a:shade val="2500"/>
                    <a:alpha val="6500"/>
                  </a:srgbClr>
                </a:solidFill>
                <a:prstDash val="solid"/>
              </a:ln>
              <a:solidFill>
                <a:srgbClr val="FFFFFF"/>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26" name="Oval 46"/>
          <p:cNvSpPr>
            <a:spLocks noChangeArrowheads="1"/>
          </p:cNvSpPr>
          <p:nvPr/>
        </p:nvSpPr>
        <p:spPr bwMode="auto">
          <a:xfrm>
            <a:off x="2168926" y="1975166"/>
            <a:ext cx="879475" cy="879475"/>
          </a:xfrm>
          <a:prstGeom prst="ellipse">
            <a:avLst/>
          </a:prstGeom>
          <a:solidFill>
            <a:srgbClr val="1893A4"/>
          </a:solidFill>
          <a:ln w="9525">
            <a:noFill/>
            <a:round/>
          </a:ln>
        </p:spPr>
        <p:txBody>
          <a:bodyPr wrap="none" anchor="ctr"/>
          <a:lstStyle/>
          <a:p>
            <a:pPr eaLnBrk="1" hangingPunct="1"/>
            <a:endParaRPr lang="zh-CN" altLang="zh-CN">
              <a:solidFill>
                <a:srgbClr val="000000"/>
              </a:solidFill>
              <a:latin typeface="微软雅黑" pitchFamily="34" charset="-122"/>
              <a:ea typeface="微软雅黑" pitchFamily="34" charset="-122"/>
              <a:sym typeface="微软雅黑" pitchFamily="34" charset="-122"/>
            </a:endParaRPr>
          </a:p>
        </p:txBody>
      </p:sp>
      <p:sp>
        <p:nvSpPr>
          <p:cNvPr id="27" name="Oval 46"/>
          <p:cNvSpPr>
            <a:spLocks noChangeArrowheads="1"/>
          </p:cNvSpPr>
          <p:nvPr/>
        </p:nvSpPr>
        <p:spPr bwMode="auto">
          <a:xfrm>
            <a:off x="1216426" y="3135628"/>
            <a:ext cx="879475" cy="881063"/>
          </a:xfrm>
          <a:prstGeom prst="ellipse">
            <a:avLst/>
          </a:prstGeom>
          <a:solidFill>
            <a:srgbClr val="1893A4"/>
          </a:solidFill>
          <a:ln w="9525">
            <a:noFill/>
            <a:round/>
          </a:ln>
        </p:spPr>
        <p:txBody>
          <a:bodyPr wrap="none" anchor="ctr"/>
          <a:lstStyle/>
          <a:p>
            <a:pPr eaLnBrk="1" hangingPunct="1"/>
            <a:endParaRPr lang="zh-CN" altLang="zh-CN">
              <a:solidFill>
                <a:srgbClr val="000000"/>
              </a:solidFill>
              <a:latin typeface="微软雅黑" pitchFamily="34" charset="-122"/>
              <a:ea typeface="微软雅黑" pitchFamily="34" charset="-122"/>
              <a:sym typeface="微软雅黑" pitchFamily="34" charset="-122"/>
            </a:endParaRPr>
          </a:p>
        </p:txBody>
      </p:sp>
      <p:sp>
        <p:nvSpPr>
          <p:cNvPr id="28" name="Oval 46"/>
          <p:cNvSpPr>
            <a:spLocks noChangeArrowheads="1"/>
          </p:cNvSpPr>
          <p:nvPr/>
        </p:nvSpPr>
        <p:spPr bwMode="auto">
          <a:xfrm>
            <a:off x="2168926" y="4250053"/>
            <a:ext cx="879475" cy="881063"/>
          </a:xfrm>
          <a:prstGeom prst="ellipse">
            <a:avLst/>
          </a:prstGeom>
          <a:solidFill>
            <a:srgbClr val="1893A4"/>
          </a:solidFill>
          <a:ln w="9525">
            <a:noFill/>
            <a:round/>
          </a:ln>
        </p:spPr>
        <p:txBody>
          <a:bodyPr wrap="none" anchor="ctr"/>
          <a:lstStyle/>
          <a:p>
            <a:pPr eaLnBrk="1" hangingPunct="1"/>
            <a:endParaRPr lang="zh-CN" altLang="zh-CN">
              <a:solidFill>
                <a:srgbClr val="000000"/>
              </a:solidFill>
              <a:latin typeface="微软雅黑" pitchFamily="34" charset="-122"/>
              <a:ea typeface="微软雅黑" pitchFamily="34" charset="-122"/>
              <a:sym typeface="微软雅黑" pitchFamily="34" charset="-122"/>
            </a:endParaRPr>
          </a:p>
        </p:txBody>
      </p:sp>
      <p:sp>
        <p:nvSpPr>
          <p:cNvPr id="29" name="矩形 127"/>
          <p:cNvSpPr>
            <a:spLocks noChangeArrowheads="1"/>
          </p:cNvSpPr>
          <p:nvPr/>
        </p:nvSpPr>
        <p:spPr bwMode="auto">
          <a:xfrm>
            <a:off x="2118657" y="2058318"/>
            <a:ext cx="969374" cy="646331"/>
          </a:xfrm>
          <a:prstGeom prst="rect">
            <a:avLst/>
          </a:prstGeom>
          <a:noFill/>
          <a:ln w="9525">
            <a:noFill/>
            <a:miter lim="800000"/>
          </a:ln>
        </p:spPr>
        <p:txBody>
          <a:bodyPr>
            <a:spAutoFit/>
          </a:bodyPr>
          <a:lstStyle/>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教材</a:t>
            </a:r>
            <a:endParaRPr lang="en-US" altLang="zh-CN"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电子化</a:t>
            </a:r>
            <a:endPar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30" name="矩形 128"/>
          <p:cNvSpPr>
            <a:spLocks noChangeArrowheads="1"/>
          </p:cNvSpPr>
          <p:nvPr/>
        </p:nvSpPr>
        <p:spPr bwMode="auto">
          <a:xfrm>
            <a:off x="1291555" y="3240762"/>
            <a:ext cx="744879" cy="646331"/>
          </a:xfrm>
          <a:prstGeom prst="rect">
            <a:avLst/>
          </a:prstGeom>
          <a:noFill/>
          <a:ln w="9525">
            <a:noFill/>
            <a:miter lim="800000"/>
          </a:ln>
        </p:spPr>
        <p:txBody>
          <a:bodyPr>
            <a:spAutoFit/>
          </a:bodyPr>
          <a:lstStyle/>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工具辅助</a:t>
            </a:r>
            <a:endPar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31" name="矩形 129"/>
          <p:cNvSpPr>
            <a:spLocks noChangeArrowheads="1"/>
          </p:cNvSpPr>
          <p:nvPr/>
        </p:nvSpPr>
        <p:spPr bwMode="auto">
          <a:xfrm>
            <a:off x="2126995" y="4513708"/>
            <a:ext cx="969372" cy="369332"/>
          </a:xfrm>
          <a:prstGeom prst="rect">
            <a:avLst/>
          </a:prstGeom>
          <a:noFill/>
          <a:ln w="9525">
            <a:noFill/>
            <a:miter lim="800000"/>
          </a:ln>
        </p:spPr>
        <p:txBody>
          <a:bodyPr>
            <a:spAutoFit/>
          </a:bodyPr>
          <a:lstStyle/>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建机房</a:t>
            </a:r>
            <a:endPar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32" name="Oval 46"/>
          <p:cNvSpPr>
            <a:spLocks noChangeArrowheads="1"/>
          </p:cNvSpPr>
          <p:nvPr/>
        </p:nvSpPr>
        <p:spPr bwMode="auto">
          <a:xfrm>
            <a:off x="6463113" y="4107178"/>
            <a:ext cx="881063" cy="879475"/>
          </a:xfrm>
          <a:prstGeom prst="ellipse">
            <a:avLst/>
          </a:prstGeom>
          <a:solidFill>
            <a:srgbClr val="FF9900"/>
          </a:solidFill>
          <a:ln w="9525">
            <a:noFill/>
            <a:round/>
          </a:ln>
        </p:spPr>
        <p:txBody>
          <a:bodyPr wrap="none" anchor="ctr"/>
          <a:lstStyle/>
          <a:p>
            <a:pPr eaLnBrk="1" hangingPunct="1"/>
            <a:endParaRPr lang="zh-CN" altLang="zh-CN">
              <a:solidFill>
                <a:srgbClr val="000000"/>
              </a:solidFill>
              <a:latin typeface="微软雅黑" pitchFamily="34" charset="-122"/>
              <a:ea typeface="微软雅黑" pitchFamily="34" charset="-122"/>
              <a:sym typeface="微软雅黑" pitchFamily="34" charset="-122"/>
            </a:endParaRPr>
          </a:p>
        </p:txBody>
      </p:sp>
      <p:sp>
        <p:nvSpPr>
          <p:cNvPr id="33" name="矩形 151"/>
          <p:cNvSpPr>
            <a:spLocks noChangeArrowheads="1"/>
          </p:cNvSpPr>
          <p:nvPr/>
        </p:nvSpPr>
        <p:spPr bwMode="auto">
          <a:xfrm>
            <a:off x="6497584" y="4213657"/>
            <a:ext cx="803824" cy="646331"/>
          </a:xfrm>
          <a:prstGeom prst="rect">
            <a:avLst/>
          </a:prstGeom>
          <a:noFill/>
          <a:ln w="9525">
            <a:noFill/>
            <a:miter lim="800000"/>
          </a:ln>
        </p:spPr>
        <p:txBody>
          <a:bodyPr>
            <a:spAutoFit/>
          </a:bodyPr>
          <a:lstStyle/>
          <a:p>
            <a:pPr algn="ctr">
              <a:defRPr/>
            </a:pPr>
            <a:r>
              <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rPr>
              <a:t>工具更新</a:t>
            </a:r>
            <a:endParaRPr lang="zh-CN" altLang="en-US" b="1" spc="38" dirty="0">
              <a:ln w="13500">
                <a:solidFill>
                  <a:srgbClr val="4F81BD">
                    <a:shade val="2500"/>
                    <a:alpha val="6500"/>
                  </a:srgbClr>
                </a:solidFill>
                <a:prstDash val="solid"/>
              </a:ln>
              <a:solidFill>
                <a:srgbClr val="000000"/>
              </a:solidFill>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94600" y="259268"/>
            <a:ext cx="7886712" cy="919452"/>
          </a:xfrm>
        </p:spPr>
        <p:txBody>
          <a:bodyPr/>
          <a:lstStyle/>
          <a:p>
            <a:r>
              <a:rPr lang="zh-CN" altLang="en-US" sz="2800" dirty="0" smtClean="0"/>
              <a:t>注重应用驱动和整体融合</a:t>
            </a:r>
            <a:endParaRPr lang="zh-CN" sz="2800" dirty="0"/>
          </a:p>
        </p:txBody>
      </p:sp>
      <p:sp>
        <p:nvSpPr>
          <p:cNvPr id="34" name="Rectangle 64"/>
          <p:cNvSpPr>
            <a:spLocks noChangeArrowheads="1"/>
          </p:cNvSpPr>
          <p:nvPr/>
        </p:nvSpPr>
        <p:spPr bwMode="auto">
          <a:xfrm>
            <a:off x="421739" y="1063311"/>
            <a:ext cx="8420100" cy="1323439"/>
          </a:xfrm>
          <a:prstGeom prst="rect">
            <a:avLst/>
          </a:prstGeom>
          <a:noFill/>
          <a:ln w="9525">
            <a:noFill/>
            <a:miter lim="800000"/>
          </a:ln>
          <a:effectLst/>
        </p:spPr>
        <p:txBody>
          <a:bodyPr vert="horz" wrap="square">
            <a:spAutoFit/>
          </a:bodyPr>
          <a:lstStyle/>
          <a:p>
            <a:pPr>
              <a:defRPr/>
            </a:pPr>
            <a:r>
              <a:rPr lang="zh-CN" altLang="en-US" sz="2000" dirty="0" smtClean="0"/>
              <a:t>    </a:t>
            </a:r>
            <a:r>
              <a:rPr lang="zh-CN" altLang="en-US" sz="2000" dirty="0" smtClean="0">
                <a:latin typeface="微软雅黑" pitchFamily="34" charset="-122"/>
                <a:ea typeface="微软雅黑" pitchFamily="34" charset="-122"/>
              </a:rPr>
              <a:t>以</a:t>
            </a:r>
            <a:r>
              <a:rPr lang="zh-CN" altLang="en-US" sz="2000" dirty="0">
                <a:latin typeface="微软雅黑" pitchFamily="34" charset="-122"/>
                <a:ea typeface="微软雅黑" pitchFamily="34" charset="-122"/>
              </a:rPr>
              <a:t>云计算、物联网技术为依托的校园综合管理平台，构建高效的校园管理、智能的教学过程和幸福的校园生活三大功能应用体系，把学院打造成高效、智能、幸福的智慧</a:t>
            </a:r>
            <a:r>
              <a:rPr lang="zh-CN" altLang="en-US" sz="2000" dirty="0" smtClean="0">
                <a:latin typeface="微软雅黑" pitchFamily="34" charset="-122"/>
                <a:ea typeface="微软雅黑" pitchFamily="34" charset="-122"/>
              </a:rPr>
              <a:t>校园，概括</a:t>
            </a:r>
            <a:r>
              <a:rPr lang="zh-CN" altLang="en-US" sz="2000" dirty="0">
                <a:latin typeface="微软雅黑" pitchFamily="34" charset="-122"/>
                <a:ea typeface="微软雅黑" pitchFamily="34" charset="-122"/>
              </a:rPr>
              <a:t>起来就是“一个平台，三大体系</a:t>
            </a:r>
            <a:r>
              <a:rPr lang="zh-CN" altLang="en-US" sz="2000" dirty="0" smtClean="0">
                <a:latin typeface="微软雅黑" pitchFamily="34" charset="-122"/>
                <a:ea typeface="微软雅黑" pitchFamily="34" charset="-122"/>
              </a:rPr>
              <a:t>”</a:t>
            </a:r>
            <a:r>
              <a:rPr lang="zh-CN" altLang="en-US" sz="2000" dirty="0">
                <a:latin typeface="微软雅黑" pitchFamily="34" charset="-122"/>
                <a:ea typeface="微软雅黑" pitchFamily="34" charset="-122"/>
              </a:rPr>
              <a:t>。</a:t>
            </a:r>
            <a:endParaRPr lang="zh-CN" altLang="en-US" sz="2000" dirty="0">
              <a:latin typeface="微软雅黑" pitchFamily="34" charset="-122"/>
              <a:ea typeface="微软雅黑" pitchFamily="34" charset="-122"/>
            </a:endParaRPr>
          </a:p>
          <a:p>
            <a:pPr>
              <a:defRPr/>
            </a:pPr>
            <a:endParaRPr lang="zh-CN" altLang="en-US" sz="2000" b="1" spc="38" dirty="0">
              <a:ln w="13500">
                <a:solidFill>
                  <a:srgbClr val="4F81BD">
                    <a:shade val="2500"/>
                    <a:alpha val="6500"/>
                  </a:srgbClr>
                </a:solidFill>
                <a:prstDash val="solid"/>
              </a:ln>
              <a:effectLst>
                <a:innerShdw blurRad="50900" dist="38500" dir="13500000">
                  <a:srgbClr val="000000">
                    <a:alpha val="60000"/>
                  </a:srgbClr>
                </a:innerShdw>
              </a:effectLst>
              <a:latin typeface="微软雅黑" pitchFamily="34" charset="-122"/>
              <a:ea typeface="微软雅黑" pitchFamily="34" charset="-122"/>
              <a:sym typeface="微软雅黑" pitchFamily="34" charset="-122"/>
            </a:endParaRPr>
          </a:p>
        </p:txBody>
      </p:sp>
      <p:sp>
        <p:nvSpPr>
          <p:cNvPr id="36" name="圆角矩形 35"/>
          <p:cNvSpPr/>
          <p:nvPr/>
        </p:nvSpPr>
        <p:spPr>
          <a:xfrm>
            <a:off x="428596" y="5781324"/>
            <a:ext cx="8098500" cy="648072"/>
          </a:xfrm>
          <a:prstGeom prst="roundRect">
            <a:avLst/>
          </a:prstGeom>
          <a:solidFill>
            <a:sysClr val="window" lastClr="FFFFFF">
              <a:lumMod val="95000"/>
            </a:sysClr>
          </a:solidFill>
          <a:ln w="25400" cap="flat" cmpd="sng" algn="ctr">
            <a:solidFill>
              <a:srgbClr val="EEECE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itchFamily="34" charset="-122"/>
              <a:ea typeface="微软雅黑" pitchFamily="34" charset="-122"/>
              <a:cs typeface="+mn-cs"/>
            </a:endParaRPr>
          </a:p>
        </p:txBody>
      </p:sp>
      <p:pic>
        <p:nvPicPr>
          <p:cNvPr id="52" name="Picture 6" descr="http://cdn1.iconfinder.com/data/icons/SIGMA/education_icons/png/256/elementary_school.png"/>
          <p:cNvPicPr>
            <a:picLocks noChangeAspect="1" noChangeArrowheads="1"/>
          </p:cNvPicPr>
          <p:nvPr/>
        </p:nvPicPr>
        <p:blipFill>
          <a:blip r:embed="rId1" cstate="print"/>
          <a:srcRect/>
          <a:stretch>
            <a:fillRect/>
          </a:stretch>
        </p:blipFill>
        <p:spPr bwMode="auto">
          <a:xfrm>
            <a:off x="4265425" y="3011787"/>
            <a:ext cx="518765" cy="587775"/>
          </a:xfrm>
          <a:prstGeom prst="rect">
            <a:avLst/>
          </a:prstGeom>
          <a:noFill/>
          <a:ln w="9525">
            <a:noFill/>
            <a:miter lim="800000"/>
            <a:headEnd/>
            <a:tailEnd/>
          </a:ln>
        </p:spPr>
      </p:pic>
      <p:pic>
        <p:nvPicPr>
          <p:cNvPr id="53" name="Picture 7" descr="F:\D22【图片】生动（真实）、大气（金字塔、天空、海洋）、科技感（线条、结构、色块）\22 抽象类-学校人物\20071220109567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2417" y="3028058"/>
            <a:ext cx="503828" cy="54581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 descr="F:\D22【图片】生动（真实）、大气（金字塔、天空、海洋）、科技感（线条、结构、色块）\22 抽象类-学校人物\2007122116255097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6995" y="3028058"/>
            <a:ext cx="449451" cy="486905"/>
          </a:xfrm>
          <a:prstGeom prst="rect">
            <a:avLst/>
          </a:prstGeom>
          <a:noFill/>
          <a:extLst>
            <a:ext uri="{909E8E84-426E-40DD-AFC4-6F175D3DCCD1}">
              <a14:hiddenFill xmlns:a14="http://schemas.microsoft.com/office/drawing/2010/main">
                <a:solidFill>
                  <a:srgbClr val="FFFFFF"/>
                </a:solidFill>
              </a14:hiddenFill>
            </a:ext>
          </a:extLst>
        </p:spPr>
      </p:pic>
      <p:sp>
        <p:nvSpPr>
          <p:cNvPr id="55" name="矩形 54"/>
          <p:cNvSpPr/>
          <p:nvPr/>
        </p:nvSpPr>
        <p:spPr>
          <a:xfrm>
            <a:off x="1022773" y="3714752"/>
            <a:ext cx="2603472" cy="500066"/>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rPr>
              <a:t>高效的校园管理系统</a:t>
            </a:r>
            <a:endParaRPr kumimoji="0" lang="zh-CN" altLang="en-US" sz="18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sp>
        <p:nvSpPr>
          <p:cNvPr id="56" name="矩形 55"/>
          <p:cNvSpPr/>
          <p:nvPr/>
        </p:nvSpPr>
        <p:spPr>
          <a:xfrm>
            <a:off x="3923656" y="3712572"/>
            <a:ext cx="2318036" cy="500066"/>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w="9525" cap="flat" cmpd="sng" algn="ctr">
            <a:solidFill>
              <a:srgbClr val="F79646">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kern="0" dirty="0" smtClean="0">
                <a:solidFill>
                  <a:sysClr val="window" lastClr="FFFFFF"/>
                </a:solidFill>
                <a:latin typeface="Calibri"/>
                <a:ea typeface="宋体" panose="02010600030101010101" pitchFamily="2" charset="-122"/>
              </a:rPr>
              <a:t>智能的教学过程体系</a:t>
            </a:r>
            <a:endParaRPr kumimoji="0" lang="zh-CN" altLang="en-US" sz="18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sp>
        <p:nvSpPr>
          <p:cNvPr id="58" name="矩形 57"/>
          <p:cNvSpPr/>
          <p:nvPr/>
        </p:nvSpPr>
        <p:spPr>
          <a:xfrm>
            <a:off x="6468122" y="3714752"/>
            <a:ext cx="2428860" cy="500066"/>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kern="0" dirty="0" smtClean="0">
                <a:solidFill>
                  <a:sysClr val="window" lastClr="FFFFFF"/>
                </a:solidFill>
                <a:latin typeface="Calibri"/>
                <a:ea typeface="宋体" panose="02010600030101010101" pitchFamily="2" charset="-122"/>
              </a:rPr>
              <a:t>幸福的校园生活体系</a:t>
            </a:r>
            <a:endParaRPr kumimoji="0" lang="zh-CN" altLang="en-US" sz="18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grpSp>
        <p:nvGrpSpPr>
          <p:cNvPr id="93" name="组合 92"/>
          <p:cNvGrpSpPr/>
          <p:nvPr/>
        </p:nvGrpSpPr>
        <p:grpSpPr>
          <a:xfrm>
            <a:off x="3298217" y="2203538"/>
            <a:ext cx="3156600" cy="746280"/>
            <a:chOff x="3357554" y="1857364"/>
            <a:chExt cx="3293377" cy="1092455"/>
          </a:xfrm>
        </p:grpSpPr>
        <p:sp>
          <p:nvSpPr>
            <p:cNvPr id="37" name="下箭头 36"/>
            <p:cNvSpPr/>
            <p:nvPr/>
          </p:nvSpPr>
          <p:spPr bwMode="auto">
            <a:xfrm>
              <a:off x="3357554" y="2599430"/>
              <a:ext cx="2160051" cy="350389"/>
            </a:xfrm>
            <a:prstGeom prst="downArrow">
              <a:avLst>
                <a:gd name="adj1" fmla="val 64766"/>
                <a:gd name="adj2" fmla="val 50000"/>
              </a:avLst>
            </a:prstGeom>
            <a:gradFill flip="none" rotWithShape="1">
              <a:gsLst>
                <a:gs pos="100000">
                  <a:sysClr val="window" lastClr="FFFFFF">
                    <a:alpha val="95000"/>
                  </a:sysClr>
                </a:gs>
                <a:gs pos="39999">
                  <a:srgbClr val="85C2FF"/>
                </a:gs>
                <a:gs pos="70000">
                  <a:srgbClr val="C4D6EB"/>
                </a:gs>
                <a:gs pos="100000">
                  <a:srgbClr val="FFEBFA"/>
                </a:gs>
              </a:gsLst>
              <a:lin ang="16200000" scaled="1"/>
              <a:tileRect/>
            </a:gradFill>
            <a:ln w="25400" cap="flat" cmpd="sng" algn="ctr">
              <a:solidFill>
                <a:sysClr val="window" lastClr="FFFFFF">
                  <a:lumMod val="95000"/>
                  <a:alpha val="0"/>
                </a:sysClr>
              </a:solidFill>
              <a:prstDash val="solid"/>
            </a:ln>
            <a:effectLst/>
          </p:spPr>
          <p:txBody>
            <a:bodyPr tIns="180000" anchor="b"/>
            <a:lstStyle/>
            <a:p>
              <a:pPr marL="0" marR="0" lvl="0" indent="0" algn="ctr" defTabSz="914400" eaLnBrk="1" fontAlgn="auto" latinLnBrk="0" hangingPunct="1">
                <a:lnSpc>
                  <a:spcPts val="1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grpSp>
          <p:nvGrpSpPr>
            <p:cNvPr id="40" name="组合 39"/>
            <p:cNvGrpSpPr/>
            <p:nvPr/>
          </p:nvGrpSpPr>
          <p:grpSpPr>
            <a:xfrm>
              <a:off x="3643306" y="1857364"/>
              <a:ext cx="1571636" cy="707018"/>
              <a:chOff x="3638337" y="2011809"/>
              <a:chExt cx="2047452" cy="1537677"/>
            </a:xfrm>
          </p:grpSpPr>
          <p:sp>
            <p:nvSpPr>
              <p:cNvPr id="41" name="云形 40"/>
              <p:cNvSpPr/>
              <p:nvPr/>
            </p:nvSpPr>
            <p:spPr>
              <a:xfrm>
                <a:off x="3638337" y="2011809"/>
                <a:ext cx="2047452" cy="1537677"/>
              </a:xfrm>
              <a:prstGeom prst="cloud">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w="9525" cap="flat" cmpd="sng" algn="ctr">
                <a:solidFill>
                  <a:srgbClr val="4BACC6">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cs typeface="+mn-cs"/>
                </a:endParaRPr>
              </a:p>
            </p:txBody>
          </p:sp>
          <p:sp>
            <p:nvSpPr>
              <p:cNvPr id="42" name="TextBox 41"/>
              <p:cNvSpPr txBox="1"/>
              <p:nvPr/>
            </p:nvSpPr>
            <p:spPr>
              <a:xfrm>
                <a:off x="3944777" y="2307805"/>
                <a:ext cx="1643074" cy="80325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b="1" i="0" u="none" strike="noStrike" kern="0" cap="none" spc="0" normalizeH="0" baseline="0" noProof="0" dirty="0" smtClean="0">
                    <a:ln>
                      <a:noFill/>
                    </a:ln>
                    <a:solidFill>
                      <a:sysClr val="window" lastClr="FFFFFF"/>
                    </a:solidFill>
                    <a:effectLst/>
                    <a:uLnTx/>
                    <a:uFillTx/>
                    <a:latin typeface="微软雅黑" pitchFamily="34" charset="-122"/>
                    <a:ea typeface="微软雅黑" pitchFamily="34" charset="-122"/>
                  </a:rPr>
                  <a:t>智慧校园</a:t>
                </a:r>
                <a:endParaRPr kumimoji="0" lang="zh-CN" altLang="en-US"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endParaRPr>
              </a:p>
            </p:txBody>
          </p:sp>
        </p:grpSp>
        <p:sp>
          <p:nvSpPr>
            <p:cNvPr id="60" name="TextBox 59"/>
            <p:cNvSpPr txBox="1"/>
            <p:nvPr/>
          </p:nvSpPr>
          <p:spPr>
            <a:xfrm>
              <a:off x="5494002" y="2236933"/>
              <a:ext cx="1156929" cy="307777"/>
            </a:xfrm>
            <a:prstGeom prst="rect">
              <a:avLst/>
            </a:prstGeom>
            <a:noFill/>
          </p:spPr>
          <p:txBody>
            <a:bodyPr wrap="square" rtlCol="0">
              <a:spAutoFit/>
            </a:bodyPr>
            <a:lstStyle/>
            <a:p>
              <a:r>
                <a:rPr lang="en-US" altLang="zh-CN" sz="1400" kern="0" dirty="0" smtClean="0">
                  <a:solidFill>
                    <a:prstClr val="white"/>
                  </a:solidFill>
                  <a:latin typeface="微软雅黑" pitchFamily="34" charset="-122"/>
                  <a:ea typeface="微软雅黑" pitchFamily="34" charset="-122"/>
                </a:rPr>
                <a:t>H3C App X</a:t>
              </a:r>
              <a:endParaRPr lang="zh-CN" altLang="en-US" sz="1400" dirty="0">
                <a:latin typeface="微软雅黑" pitchFamily="34" charset="-122"/>
                <a:ea typeface="微软雅黑" pitchFamily="34" charset="-122"/>
              </a:endParaRPr>
            </a:p>
          </p:txBody>
        </p:sp>
      </p:grpSp>
      <p:sp>
        <p:nvSpPr>
          <p:cNvPr id="61" name="TextBox 60"/>
          <p:cNvSpPr txBox="1"/>
          <p:nvPr/>
        </p:nvSpPr>
        <p:spPr>
          <a:xfrm>
            <a:off x="4841490" y="4991586"/>
            <a:ext cx="1012312"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sysClr val="window" lastClr="FFFFFF"/>
                </a:solidFill>
                <a:effectLst/>
                <a:uLnTx/>
                <a:uFillTx/>
                <a:latin typeface="微软雅黑" pitchFamily="34" charset="-122"/>
                <a:ea typeface="微软雅黑" pitchFamily="34" charset="-122"/>
              </a:rPr>
              <a:t>虚拟网</a:t>
            </a:r>
            <a:r>
              <a:rPr kumimoji="0" lang="zh-CN" altLang="en-US" sz="1600" b="0"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rPr>
              <a:t>元</a:t>
            </a:r>
            <a:endParaRPr kumimoji="0" lang="zh-CN" altLang="en-US" sz="1600" b="0"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endParaRPr>
          </a:p>
        </p:txBody>
      </p:sp>
      <p:sp>
        <p:nvSpPr>
          <p:cNvPr id="62" name="圆角矩形 61"/>
          <p:cNvSpPr/>
          <p:nvPr/>
        </p:nvSpPr>
        <p:spPr>
          <a:xfrm>
            <a:off x="428596" y="4610630"/>
            <a:ext cx="8098500" cy="648072"/>
          </a:xfrm>
          <a:prstGeom prst="roundRect">
            <a:avLst/>
          </a:prstGeom>
          <a:solidFill>
            <a:sysClr val="window" lastClr="FFFFFF">
              <a:lumMod val="95000"/>
            </a:sysClr>
          </a:solidFill>
          <a:ln w="25400" cap="flat" cmpd="sng" algn="ctr">
            <a:solidFill>
              <a:srgbClr val="EEECE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itchFamily="34" charset="-122"/>
              <a:ea typeface="微软雅黑" pitchFamily="34" charset="-122"/>
              <a:cs typeface="+mn-cs"/>
            </a:endParaRPr>
          </a:p>
        </p:txBody>
      </p:sp>
      <p:sp>
        <p:nvSpPr>
          <p:cNvPr id="63" name="TextBox 62"/>
          <p:cNvSpPr txBox="1"/>
          <p:nvPr/>
        </p:nvSpPr>
        <p:spPr>
          <a:xfrm>
            <a:off x="571472" y="4758636"/>
            <a:ext cx="1143008" cy="369332"/>
          </a:xfrm>
          <a:prstGeom prst="rect">
            <a:avLst/>
          </a:prstGeom>
          <a:noFill/>
        </p:spPr>
        <p:txBody>
          <a:bodyPr wrap="square" rtlCol="0">
            <a:spAutoFit/>
          </a:bodyPr>
          <a:lstStyle/>
          <a:p>
            <a:r>
              <a:rPr lang="en-US" altLang="zh-CN" dirty="0" smtClean="0"/>
              <a:t>APP</a:t>
            </a:r>
            <a:endParaRPr lang="zh-CN" altLang="en-US" dirty="0"/>
          </a:p>
        </p:txBody>
      </p:sp>
      <p:sp>
        <p:nvSpPr>
          <p:cNvPr id="64" name="矩形 63"/>
          <p:cNvSpPr/>
          <p:nvPr/>
        </p:nvSpPr>
        <p:spPr>
          <a:xfrm>
            <a:off x="1428728" y="4648348"/>
            <a:ext cx="1214446" cy="500066"/>
          </a:xfrm>
          <a:prstGeom prst="rect">
            <a:avLst/>
          </a:prstGeom>
          <a:solidFill>
            <a:schemeClr val="accent2">
              <a:lumMod val="75000"/>
            </a:scheme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600" kern="0" dirty="0" smtClean="0">
                <a:solidFill>
                  <a:sysClr val="window" lastClr="FFFFFF"/>
                </a:solidFill>
                <a:latin typeface="Calibri"/>
                <a:ea typeface="宋体" panose="02010600030101010101" pitchFamily="2" charset="-122"/>
              </a:rPr>
              <a:t>校园安全</a:t>
            </a:r>
            <a:endParaRPr kumimoji="0" lang="zh-CN" altLang="en-US" sz="16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sp>
        <p:nvSpPr>
          <p:cNvPr id="65" name="矩形 64"/>
          <p:cNvSpPr/>
          <p:nvPr/>
        </p:nvSpPr>
        <p:spPr>
          <a:xfrm>
            <a:off x="2714612" y="4648348"/>
            <a:ext cx="1214446" cy="500066"/>
          </a:xfrm>
          <a:prstGeom prst="rect">
            <a:avLst/>
          </a:prstGeom>
          <a:solidFill>
            <a:schemeClr val="accent2">
              <a:lumMod val="75000"/>
            </a:scheme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rPr>
              <a:t>校园能源</a:t>
            </a:r>
            <a:endParaRPr kumimoji="0" lang="zh-CN" altLang="en-US" sz="16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sp>
        <p:nvSpPr>
          <p:cNvPr id="66" name="矩形 65"/>
          <p:cNvSpPr/>
          <p:nvPr/>
        </p:nvSpPr>
        <p:spPr>
          <a:xfrm>
            <a:off x="4000496" y="4648348"/>
            <a:ext cx="1214446" cy="500066"/>
          </a:xfrm>
          <a:prstGeom prst="rect">
            <a:avLst/>
          </a:prstGeom>
          <a:solidFill>
            <a:schemeClr val="accent2">
              <a:lumMod val="75000"/>
            </a:scheme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600" kern="0" dirty="0" smtClean="0">
                <a:solidFill>
                  <a:sysClr val="window" lastClr="FFFFFF"/>
                </a:solidFill>
                <a:latin typeface="Calibri"/>
                <a:ea typeface="宋体" panose="02010600030101010101" pitchFamily="2" charset="-122"/>
              </a:rPr>
              <a:t>多媒体课堂</a:t>
            </a:r>
            <a:endParaRPr kumimoji="0" lang="zh-CN" altLang="en-US" sz="16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sp>
        <p:nvSpPr>
          <p:cNvPr id="67" name="矩形 66"/>
          <p:cNvSpPr/>
          <p:nvPr/>
        </p:nvSpPr>
        <p:spPr>
          <a:xfrm>
            <a:off x="5286380" y="4648348"/>
            <a:ext cx="1214446" cy="500066"/>
          </a:xfrm>
          <a:prstGeom prst="rect">
            <a:avLst/>
          </a:prstGeom>
          <a:solidFill>
            <a:schemeClr val="accent2">
              <a:lumMod val="75000"/>
            </a:scheme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600" kern="0" dirty="0" smtClean="0">
                <a:solidFill>
                  <a:sysClr val="window" lastClr="FFFFFF"/>
                </a:solidFill>
                <a:latin typeface="Calibri"/>
                <a:ea typeface="宋体" panose="02010600030101010101" pitchFamily="2" charset="-122"/>
              </a:rPr>
              <a:t>移动教学</a:t>
            </a:r>
            <a:endParaRPr kumimoji="0" lang="zh-CN" altLang="en-US" sz="16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sp>
        <p:nvSpPr>
          <p:cNvPr id="68" name="矩形 67"/>
          <p:cNvSpPr/>
          <p:nvPr/>
        </p:nvSpPr>
        <p:spPr>
          <a:xfrm>
            <a:off x="6643702" y="4648348"/>
            <a:ext cx="1214446" cy="500066"/>
          </a:xfrm>
          <a:prstGeom prst="rect">
            <a:avLst/>
          </a:prstGeom>
          <a:solidFill>
            <a:schemeClr val="accent2">
              <a:lumMod val="75000"/>
            </a:scheme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600" kern="0" dirty="0" smtClean="0">
                <a:solidFill>
                  <a:sysClr val="window" lastClr="FFFFFF"/>
                </a:solidFill>
                <a:latin typeface="Calibri"/>
                <a:ea typeface="宋体" panose="02010600030101010101" pitchFamily="2" charset="-122"/>
              </a:rPr>
              <a:t>一卡通</a:t>
            </a:r>
            <a:endParaRPr kumimoji="0" lang="zh-CN" altLang="en-US" sz="16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sp>
        <p:nvSpPr>
          <p:cNvPr id="69" name="下箭头 68"/>
          <p:cNvSpPr/>
          <p:nvPr/>
        </p:nvSpPr>
        <p:spPr bwMode="auto">
          <a:xfrm>
            <a:off x="3428992" y="4336809"/>
            <a:ext cx="2160051" cy="350389"/>
          </a:xfrm>
          <a:prstGeom prst="downArrow">
            <a:avLst>
              <a:gd name="adj1" fmla="val 64766"/>
              <a:gd name="adj2" fmla="val 50000"/>
            </a:avLst>
          </a:prstGeom>
          <a:gradFill flip="none" rotWithShape="1">
            <a:gsLst>
              <a:gs pos="100000">
                <a:sysClr val="window" lastClr="FFFFFF">
                  <a:alpha val="95000"/>
                </a:sysClr>
              </a:gs>
              <a:gs pos="39999">
                <a:srgbClr val="85C2FF"/>
              </a:gs>
              <a:gs pos="70000">
                <a:srgbClr val="C4D6EB"/>
              </a:gs>
              <a:gs pos="100000">
                <a:srgbClr val="FFEBFA"/>
              </a:gs>
            </a:gsLst>
            <a:lin ang="16200000" scaled="1"/>
            <a:tileRect/>
          </a:gradFill>
          <a:ln w="25400" cap="flat" cmpd="sng" algn="ctr">
            <a:solidFill>
              <a:sysClr val="window" lastClr="FFFFFF">
                <a:lumMod val="95000"/>
                <a:alpha val="0"/>
              </a:sysClr>
            </a:solidFill>
            <a:prstDash val="solid"/>
          </a:ln>
          <a:effectLst/>
        </p:spPr>
        <p:txBody>
          <a:bodyPr tIns="180000" anchor="b"/>
          <a:lstStyle/>
          <a:p>
            <a:pPr marL="0" marR="0" lvl="0" indent="0" algn="ctr" defTabSz="914400" eaLnBrk="1" fontAlgn="auto" latinLnBrk="0" hangingPunct="1">
              <a:lnSpc>
                <a:spcPts val="1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70" name="TextBox 69"/>
          <p:cNvSpPr txBox="1"/>
          <p:nvPr/>
        </p:nvSpPr>
        <p:spPr>
          <a:xfrm>
            <a:off x="4815484" y="6095972"/>
            <a:ext cx="1012312"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sysClr val="window" lastClr="FFFFFF"/>
                </a:solidFill>
                <a:effectLst/>
                <a:uLnTx/>
                <a:uFillTx/>
                <a:latin typeface="微软雅黑" pitchFamily="34" charset="-122"/>
                <a:ea typeface="微软雅黑" pitchFamily="34" charset="-122"/>
              </a:rPr>
              <a:t>虚拟网</a:t>
            </a:r>
            <a:r>
              <a:rPr kumimoji="0" lang="zh-CN" altLang="en-US" sz="1600" b="0"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rPr>
              <a:t>元</a:t>
            </a:r>
            <a:endParaRPr kumimoji="0" lang="zh-CN" altLang="en-US" sz="1600" b="0"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endParaRPr>
          </a:p>
        </p:txBody>
      </p:sp>
      <p:grpSp>
        <p:nvGrpSpPr>
          <p:cNvPr id="71" name="组合 70"/>
          <p:cNvGrpSpPr/>
          <p:nvPr/>
        </p:nvGrpSpPr>
        <p:grpSpPr>
          <a:xfrm>
            <a:off x="5448840" y="5500702"/>
            <a:ext cx="1123424" cy="915995"/>
            <a:chOff x="5320192" y="2134476"/>
            <a:chExt cx="1123424" cy="915995"/>
          </a:xfrm>
        </p:grpSpPr>
        <p:sp>
          <p:nvSpPr>
            <p:cNvPr id="72" name="对角圆角矩形 71"/>
            <p:cNvSpPr/>
            <p:nvPr/>
          </p:nvSpPr>
          <p:spPr>
            <a:xfrm>
              <a:off x="5320192" y="2214449"/>
              <a:ext cx="1123424" cy="836022"/>
            </a:xfrm>
            <a:prstGeom prst="round2DiagRect">
              <a:avLst>
                <a:gd name="adj1" fmla="val 0"/>
                <a:gd name="adj2" fmla="val 19769"/>
              </a:avLst>
            </a:prstGeom>
            <a:solidFill>
              <a:sysClr val="window" lastClr="FFFFFF">
                <a:lumMod val="85000"/>
              </a:sys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pic>
          <p:nvPicPr>
            <p:cNvPr id="73" name="Picture 4"/>
            <p:cNvPicPr>
              <a:picLocks noChangeAspect="1" noChangeArrowheads="1"/>
            </p:cNvPicPr>
            <p:nvPr/>
          </p:nvPicPr>
          <p:blipFill>
            <a:blip r:embed="rId4">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5592884" y="2134476"/>
              <a:ext cx="504825"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4" name="TextBox 73"/>
            <p:cNvSpPr txBox="1"/>
            <p:nvPr/>
          </p:nvSpPr>
          <p:spPr>
            <a:xfrm>
              <a:off x="5487806" y="2710540"/>
              <a:ext cx="800219"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移动化</a:t>
              </a:r>
              <a:endParaRPr kumimoji="0" lang="zh-CN" altLang="en-US" sz="16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grpSp>
      <p:grpSp>
        <p:nvGrpSpPr>
          <p:cNvPr id="75" name="组合 74"/>
          <p:cNvGrpSpPr/>
          <p:nvPr/>
        </p:nvGrpSpPr>
        <p:grpSpPr>
          <a:xfrm>
            <a:off x="1376874" y="5553725"/>
            <a:ext cx="1123424" cy="875671"/>
            <a:chOff x="6616928" y="1070586"/>
            <a:chExt cx="1123424" cy="875671"/>
          </a:xfrm>
        </p:grpSpPr>
        <p:sp>
          <p:nvSpPr>
            <p:cNvPr id="76" name="对角圆角矩形 75"/>
            <p:cNvSpPr/>
            <p:nvPr/>
          </p:nvSpPr>
          <p:spPr>
            <a:xfrm>
              <a:off x="6616928" y="1070586"/>
              <a:ext cx="1123424" cy="836022"/>
            </a:xfrm>
            <a:prstGeom prst="round2DiagRect">
              <a:avLst>
                <a:gd name="adj1" fmla="val 0"/>
                <a:gd name="adj2" fmla="val 19769"/>
              </a:avLst>
            </a:prstGeom>
            <a:solidFill>
              <a:sysClr val="window" lastClr="FFFFFF">
                <a:lumMod val="85000"/>
              </a:sys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pic>
          <p:nvPicPr>
            <p:cNvPr id="77" name="Picture 8"/>
            <p:cNvPicPr>
              <a:picLocks noChangeAspect="1" noChangeArrowheads="1"/>
            </p:cNvPicPr>
            <p:nvPr/>
          </p:nvPicPr>
          <p:blipFill>
            <a:blip r:embed="rId5">
              <a:clrChange>
                <a:clrFrom>
                  <a:srgbClr val="EAEAEA"/>
                </a:clrFrom>
                <a:clrTo>
                  <a:srgbClr val="EAEAEA">
                    <a:alpha val="0"/>
                  </a:srgbClr>
                </a:clrTo>
              </a:clrChange>
              <a:extLst>
                <a:ext uri="{28A0092B-C50C-407E-A947-70E740481C1C}">
                  <a14:useLocalDpi xmlns:a14="http://schemas.microsoft.com/office/drawing/2010/main" val="0"/>
                </a:ext>
              </a:extLst>
            </a:blip>
            <a:srcRect/>
            <a:stretch>
              <a:fillRect/>
            </a:stretch>
          </p:blipFill>
          <p:spPr bwMode="auto">
            <a:xfrm>
              <a:off x="6746443" y="1073144"/>
              <a:ext cx="899288" cy="692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8" name="TextBox 77"/>
            <p:cNvSpPr txBox="1"/>
            <p:nvPr/>
          </p:nvSpPr>
          <p:spPr>
            <a:xfrm>
              <a:off x="6688936" y="1607703"/>
              <a:ext cx="1005403"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融合架构</a:t>
              </a:r>
              <a:endParaRPr kumimoji="0" lang="zh-CN" altLang="en-US" sz="16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grpSp>
      <p:grpSp>
        <p:nvGrpSpPr>
          <p:cNvPr id="79" name="组合 78"/>
          <p:cNvGrpSpPr/>
          <p:nvPr/>
        </p:nvGrpSpPr>
        <p:grpSpPr>
          <a:xfrm>
            <a:off x="6806162" y="5500702"/>
            <a:ext cx="1160994" cy="900200"/>
            <a:chOff x="6616928" y="2183797"/>
            <a:chExt cx="1160994" cy="900200"/>
          </a:xfrm>
        </p:grpSpPr>
        <p:sp>
          <p:nvSpPr>
            <p:cNvPr id="80" name="对角圆角矩形 79"/>
            <p:cNvSpPr/>
            <p:nvPr/>
          </p:nvSpPr>
          <p:spPr>
            <a:xfrm>
              <a:off x="6616928" y="2247975"/>
              <a:ext cx="1123424" cy="836022"/>
            </a:xfrm>
            <a:prstGeom prst="round2DiagRect">
              <a:avLst>
                <a:gd name="adj1" fmla="val 0"/>
                <a:gd name="adj2" fmla="val 19769"/>
              </a:avLst>
            </a:prstGeom>
            <a:solidFill>
              <a:sysClr val="window" lastClr="FFFFFF">
                <a:lumMod val="85000"/>
              </a:sys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pic>
          <p:nvPicPr>
            <p:cNvPr id="81" name="Picture 6"/>
            <p:cNvPicPr>
              <a:picLocks noChangeAspect="1" noChangeArrowheads="1"/>
            </p:cNvPicPr>
            <p:nvPr/>
          </p:nvPicPr>
          <p:blipFill>
            <a:blip r:embed="rId6">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6786824" y="2183797"/>
              <a:ext cx="809625"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 name="TextBox 81"/>
            <p:cNvSpPr txBox="1"/>
            <p:nvPr/>
          </p:nvSpPr>
          <p:spPr>
            <a:xfrm>
              <a:off x="6772519" y="2738792"/>
              <a:ext cx="1005403"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600" kern="0" dirty="0" smtClean="0">
                  <a:solidFill>
                    <a:sysClr val="windowText" lastClr="000000"/>
                  </a:solidFill>
                  <a:latin typeface="微软雅黑" pitchFamily="34" charset="-122"/>
                  <a:ea typeface="微软雅黑" pitchFamily="34" charset="-122"/>
                </a:rPr>
                <a:t>数据分析</a:t>
              </a:r>
              <a:endParaRPr kumimoji="0" lang="zh-CN" altLang="en-US" sz="16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grpSp>
      <p:grpSp>
        <p:nvGrpSpPr>
          <p:cNvPr id="83" name="组合 82"/>
          <p:cNvGrpSpPr/>
          <p:nvPr/>
        </p:nvGrpSpPr>
        <p:grpSpPr>
          <a:xfrm>
            <a:off x="4091518" y="5572140"/>
            <a:ext cx="1123424" cy="836928"/>
            <a:chOff x="6616928" y="3314409"/>
            <a:chExt cx="1123424" cy="836928"/>
          </a:xfrm>
        </p:grpSpPr>
        <p:sp>
          <p:nvSpPr>
            <p:cNvPr id="84" name="对角圆角矩形 83"/>
            <p:cNvSpPr/>
            <p:nvPr/>
          </p:nvSpPr>
          <p:spPr>
            <a:xfrm>
              <a:off x="6616928" y="3314409"/>
              <a:ext cx="1123424" cy="836022"/>
            </a:xfrm>
            <a:prstGeom prst="round2DiagRect">
              <a:avLst>
                <a:gd name="adj1" fmla="val 0"/>
                <a:gd name="adj2" fmla="val 19769"/>
              </a:avLst>
            </a:prstGeom>
            <a:solidFill>
              <a:sysClr val="window" lastClr="FFFFFF">
                <a:lumMod val="85000"/>
              </a:sys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pic>
          <p:nvPicPr>
            <p:cNvPr id="85" name="Picture 7"/>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55751" y="3318545"/>
              <a:ext cx="942975"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6" name="TextBox 85"/>
            <p:cNvSpPr txBox="1"/>
            <p:nvPr/>
          </p:nvSpPr>
          <p:spPr>
            <a:xfrm>
              <a:off x="6688366" y="3812783"/>
              <a:ext cx="1005403"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600" kern="0" dirty="0" smtClean="0">
                  <a:solidFill>
                    <a:sysClr val="windowText" lastClr="000000"/>
                  </a:solidFill>
                  <a:latin typeface="微软雅黑" pitchFamily="34" charset="-122"/>
                  <a:ea typeface="微软雅黑" pitchFamily="34" charset="-122"/>
                </a:rPr>
                <a:t>弹性平台</a:t>
              </a:r>
              <a:endParaRPr kumimoji="0" lang="zh-CN" altLang="en-US" sz="16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grpSp>
      <p:grpSp>
        <p:nvGrpSpPr>
          <p:cNvPr id="87" name="组合 86"/>
          <p:cNvGrpSpPr/>
          <p:nvPr/>
        </p:nvGrpSpPr>
        <p:grpSpPr>
          <a:xfrm>
            <a:off x="2662758" y="5481213"/>
            <a:ext cx="1123424" cy="948183"/>
            <a:chOff x="5310026" y="932493"/>
            <a:chExt cx="1123424" cy="948183"/>
          </a:xfrm>
        </p:grpSpPr>
        <p:sp>
          <p:nvSpPr>
            <p:cNvPr id="88" name="对角圆角矩形 87"/>
            <p:cNvSpPr/>
            <p:nvPr/>
          </p:nvSpPr>
          <p:spPr>
            <a:xfrm>
              <a:off x="5310026" y="1032575"/>
              <a:ext cx="1123424" cy="836022"/>
            </a:xfrm>
            <a:prstGeom prst="round2DiagRect">
              <a:avLst>
                <a:gd name="adj1" fmla="val 0"/>
                <a:gd name="adj2" fmla="val 19769"/>
              </a:avLst>
            </a:prstGeom>
            <a:solidFill>
              <a:sysClr val="window" lastClr="FFFFFF">
                <a:lumMod val="85000"/>
              </a:sys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pic>
          <p:nvPicPr>
            <p:cNvPr id="89" name="Picture 9"/>
            <p:cNvPicPr>
              <a:picLocks noChangeAspect="1" noChangeArrowheads="1"/>
            </p:cNvPicPr>
            <p:nvPr/>
          </p:nvPicPr>
          <p:blipFill>
            <a:blip r:embed="rId8">
              <a:clrChange>
                <a:clrFrom>
                  <a:srgbClr val="EAEAEA"/>
                </a:clrFrom>
                <a:clrTo>
                  <a:srgbClr val="EAEAEA">
                    <a:alpha val="0"/>
                  </a:srgbClr>
                </a:clrTo>
              </a:clrChange>
              <a:extLst>
                <a:ext uri="{28A0092B-C50C-407E-A947-70E740481C1C}">
                  <a14:useLocalDpi xmlns:a14="http://schemas.microsoft.com/office/drawing/2010/main" val="0"/>
                </a:ext>
              </a:extLst>
            </a:blip>
            <a:srcRect/>
            <a:stretch>
              <a:fillRect/>
            </a:stretch>
          </p:blipFill>
          <p:spPr bwMode="auto">
            <a:xfrm>
              <a:off x="5351982" y="932493"/>
              <a:ext cx="1059680" cy="780042"/>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0" name="TextBox 89"/>
            <p:cNvSpPr txBox="1"/>
            <p:nvPr/>
          </p:nvSpPr>
          <p:spPr>
            <a:xfrm>
              <a:off x="5388313" y="1542122"/>
              <a:ext cx="1005403"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rPr>
                <a:t>精细</a:t>
              </a:r>
              <a:r>
                <a:rPr kumimoji="0" lang="zh-CN" altLang="en-US" sz="16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管理</a:t>
              </a:r>
              <a:endParaRPr kumimoji="0" lang="zh-CN" altLang="en-US" sz="16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grpSp>
      <p:sp>
        <p:nvSpPr>
          <p:cNvPr id="91" name="下箭头 90"/>
          <p:cNvSpPr/>
          <p:nvPr/>
        </p:nvSpPr>
        <p:spPr bwMode="auto">
          <a:xfrm>
            <a:off x="3428992" y="5214950"/>
            <a:ext cx="2160051" cy="350389"/>
          </a:xfrm>
          <a:prstGeom prst="downArrow">
            <a:avLst>
              <a:gd name="adj1" fmla="val 64766"/>
              <a:gd name="adj2" fmla="val 50000"/>
            </a:avLst>
          </a:prstGeom>
          <a:gradFill flip="none" rotWithShape="1">
            <a:gsLst>
              <a:gs pos="100000">
                <a:sysClr val="window" lastClr="FFFFFF">
                  <a:alpha val="95000"/>
                </a:sysClr>
              </a:gs>
              <a:gs pos="39999">
                <a:srgbClr val="85C2FF"/>
              </a:gs>
              <a:gs pos="70000">
                <a:srgbClr val="C4D6EB"/>
              </a:gs>
              <a:gs pos="100000">
                <a:srgbClr val="FFEBFA"/>
              </a:gs>
            </a:gsLst>
            <a:lin ang="16200000" scaled="1"/>
            <a:tileRect/>
          </a:gradFill>
          <a:ln w="25400" cap="flat" cmpd="sng" algn="ctr">
            <a:solidFill>
              <a:sysClr val="window" lastClr="FFFFFF">
                <a:lumMod val="95000"/>
                <a:alpha val="0"/>
              </a:sysClr>
            </a:solidFill>
            <a:prstDash val="solid"/>
          </a:ln>
          <a:effectLst/>
        </p:spPr>
        <p:txBody>
          <a:bodyPr tIns="180000" anchor="b"/>
          <a:lstStyle/>
          <a:p>
            <a:pPr marL="0" marR="0" lvl="0" indent="0" algn="ctr" defTabSz="914400" eaLnBrk="1" fontAlgn="auto" latinLnBrk="0" hangingPunct="1">
              <a:lnSpc>
                <a:spcPts val="1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92" name="TextBox 91"/>
          <p:cNvSpPr txBox="1"/>
          <p:nvPr/>
        </p:nvSpPr>
        <p:spPr>
          <a:xfrm>
            <a:off x="428596" y="5917188"/>
            <a:ext cx="1143008" cy="369332"/>
          </a:xfrm>
          <a:prstGeom prst="rect">
            <a:avLst/>
          </a:prstGeom>
          <a:noFill/>
        </p:spPr>
        <p:txBody>
          <a:bodyPr wrap="square" rtlCol="0">
            <a:spAutoFit/>
          </a:bodyPr>
          <a:lstStyle/>
          <a:p>
            <a:r>
              <a:rPr lang="zh-CN" altLang="en-US" dirty="0" smtClean="0"/>
              <a:t>云平台</a:t>
            </a:r>
            <a:endParaRPr lang="zh-CN" altLang="en-US" dirty="0"/>
          </a:p>
        </p:txBody>
      </p:sp>
      <p:sp>
        <p:nvSpPr>
          <p:cNvPr id="94" name="矩形 93"/>
          <p:cNvSpPr/>
          <p:nvPr/>
        </p:nvSpPr>
        <p:spPr>
          <a:xfrm>
            <a:off x="7929586" y="4660797"/>
            <a:ext cx="597510" cy="500066"/>
          </a:xfrm>
          <a:prstGeom prst="rect">
            <a:avLst/>
          </a:prstGeom>
          <a:solidFill>
            <a:schemeClr val="accent2">
              <a:lumMod val="75000"/>
            </a:scheme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600" kern="0" dirty="0" smtClean="0">
                <a:solidFill>
                  <a:sysClr val="window" lastClr="FFFFFF"/>
                </a:solidFill>
                <a:latin typeface="Calibri"/>
                <a:ea typeface="宋体" panose="02010600030101010101" pitchFamily="2" charset="-122"/>
              </a:rPr>
              <a:t>……</a:t>
            </a:r>
            <a:endParaRPr kumimoji="0" lang="zh-CN" altLang="en-US" sz="1600" b="0" i="0" u="none" strike="noStrike" kern="0" cap="none" spc="0" normalizeH="0" baseline="0" noProof="0" dirty="0" smtClean="0">
              <a:ln>
                <a:noFill/>
              </a:ln>
              <a:solidFill>
                <a:sysClr val="window" lastClr="FFFFFF"/>
              </a:solidFill>
              <a:effectLst/>
              <a:uLnTx/>
              <a:uFillTx/>
              <a:latin typeface="Calibri"/>
              <a:ea typeface="宋体"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par>
                                <p:cTn id="8" presetID="22" presetClass="entr" presetSubtype="8" fill="hold"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wipe(left)">
                                      <p:cBhvr>
                                        <p:cTn id="10" dur="500"/>
                                        <p:tgtEl>
                                          <p:spTgt spid="75"/>
                                        </p:tgtEl>
                                      </p:cBhvr>
                                    </p:animEffect>
                                  </p:childTnLst>
                                </p:cTn>
                              </p:par>
                              <p:par>
                                <p:cTn id="11" presetID="22" presetClass="entr" presetSubtype="8" fill="hold"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wipe(left)">
                                      <p:cBhvr>
                                        <p:cTn id="13" dur="500"/>
                                        <p:tgtEl>
                                          <p:spTgt spid="79"/>
                                        </p:tgtEl>
                                      </p:cBhvr>
                                    </p:animEffect>
                                  </p:childTnLst>
                                </p:cTn>
                              </p:par>
                              <p:par>
                                <p:cTn id="14" presetID="22" presetClass="entr" presetSubtype="8" fill="hold" nodeType="withEffect">
                                  <p:stCondLst>
                                    <p:cond delay="0"/>
                                  </p:stCondLst>
                                  <p:childTnLst>
                                    <p:set>
                                      <p:cBhvr>
                                        <p:cTn id="15" dur="1" fill="hold">
                                          <p:stCondLst>
                                            <p:cond delay="0"/>
                                          </p:stCondLst>
                                        </p:cTn>
                                        <p:tgtEl>
                                          <p:spTgt spid="83"/>
                                        </p:tgtEl>
                                        <p:attrNameLst>
                                          <p:attrName>style.visibility</p:attrName>
                                        </p:attrNameLst>
                                      </p:cBhvr>
                                      <p:to>
                                        <p:strVal val="visible"/>
                                      </p:to>
                                    </p:set>
                                    <p:animEffect transition="in" filter="wipe(left)">
                                      <p:cBhvr>
                                        <p:cTn id="16" dur="500"/>
                                        <p:tgtEl>
                                          <p:spTgt spid="83"/>
                                        </p:tgtEl>
                                      </p:cBhvr>
                                    </p:animEffect>
                                  </p:childTnLst>
                                </p:cTn>
                              </p:par>
                              <p:par>
                                <p:cTn id="17" presetID="10" presetClass="entr" presetSubtype="0" fill="hold" nodeType="withEffect">
                                  <p:stCondLst>
                                    <p:cond delay="0"/>
                                  </p:stCondLst>
                                  <p:childTnLst>
                                    <p:set>
                                      <p:cBhvr>
                                        <p:cTn id="18" dur="1" fill="hold">
                                          <p:stCondLst>
                                            <p:cond delay="0"/>
                                          </p:stCondLst>
                                        </p:cTn>
                                        <p:tgtEl>
                                          <p:spTgt spid="87"/>
                                        </p:tgtEl>
                                        <p:attrNameLst>
                                          <p:attrName>style.visibility</p:attrName>
                                        </p:attrNameLst>
                                      </p:cBhvr>
                                      <p:to>
                                        <p:strVal val="visible"/>
                                      </p:to>
                                    </p:set>
                                    <p:animEffect transition="in" filter="fade">
                                      <p:cBhvr>
                                        <p:cTn id="19"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a:t>智慧校园</a:t>
            </a:r>
            <a:r>
              <a:rPr lang="zh-CN" altLang="en-US" sz="2800" dirty="0" smtClean="0"/>
              <a:t>建设策略</a:t>
            </a:r>
            <a:endParaRPr lang="zh-CN" sz="2800" dirty="0"/>
          </a:p>
        </p:txBody>
      </p:sp>
      <p:sp>
        <p:nvSpPr>
          <p:cNvPr id="3" name="矩形 2"/>
          <p:cNvSpPr/>
          <p:nvPr/>
        </p:nvSpPr>
        <p:spPr>
          <a:xfrm>
            <a:off x="395356" y="2713355"/>
            <a:ext cx="8030845" cy="1122045"/>
          </a:xfrm>
          <a:prstGeom prst="rect">
            <a:avLst/>
          </a:prstGeom>
          <a:solidFill>
            <a:srgbClr val="158493">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lvl="0">
              <a:defRPr/>
            </a:pPr>
            <a:r>
              <a:rPr lang="zh-CN" altLang="en-US" b="1" dirty="0">
                <a:solidFill>
                  <a:srgbClr val="FF0000"/>
                </a:solidFill>
                <a:latin typeface="微软雅黑" pitchFamily="34" charset="-122"/>
                <a:ea typeface="微软雅黑" pitchFamily="34" charset="-122"/>
              </a:rPr>
              <a:t>基础服务应用先行，注重</a:t>
            </a:r>
            <a:r>
              <a:rPr lang="zh-CN" altLang="en-US" b="1" dirty="0" smtClean="0">
                <a:solidFill>
                  <a:srgbClr val="FF0000"/>
                </a:solidFill>
                <a:latin typeface="微软雅黑" pitchFamily="34" charset="-122"/>
                <a:ea typeface="微软雅黑" pitchFamily="34" charset="-122"/>
              </a:rPr>
              <a:t>实效</a:t>
            </a:r>
            <a:r>
              <a:rPr lang="zh-CN" altLang="en-US" b="1" dirty="0">
                <a:solidFill>
                  <a:srgbClr val="FF0000"/>
                </a:solidFill>
                <a:latin typeface="微软雅黑" pitchFamily="34" charset="-122"/>
                <a:ea typeface="微软雅黑" pitchFamily="34" charset="-122"/>
              </a:rPr>
              <a:t>：</a:t>
            </a:r>
            <a:r>
              <a:rPr lang="zh-CN" altLang="en-US" dirty="0" smtClean="0">
                <a:latin typeface="微软雅黑" pitchFamily="34" charset="-122"/>
                <a:ea typeface="微软雅黑" pitchFamily="34" charset="-122"/>
              </a:rPr>
              <a:t>积极</a:t>
            </a:r>
            <a:r>
              <a:rPr lang="zh-CN" altLang="en-US" dirty="0">
                <a:latin typeface="微软雅黑" pitchFamily="34" charset="-122"/>
                <a:ea typeface="微软雅黑" pitchFamily="34" charset="-122"/>
              </a:rPr>
              <a:t>与运营商合作，注重互联网、物联网、无线宽带网等基础设施建设，把校园管理、教学和生活中的基础服务应用系统放在建设首位，立足实际，注重实效，优先解决校园当前最突出的问题</a:t>
            </a:r>
            <a:r>
              <a:rPr lang="zh-CN" altLang="en-US" dirty="0" smtClean="0">
                <a:latin typeface="微软雅黑" pitchFamily="34" charset="-122"/>
                <a:ea typeface="微软雅黑" pitchFamily="34" charset="-122"/>
              </a:rPr>
              <a:t>。</a:t>
            </a:r>
            <a:endParaRPr lang="zh-CN" altLang="en-US" dirty="0">
              <a:latin typeface="微软雅黑" pitchFamily="34" charset="-122"/>
              <a:ea typeface="微软雅黑" pitchFamily="34" charset="-122"/>
            </a:endParaRPr>
          </a:p>
        </p:txBody>
      </p:sp>
      <p:sp>
        <p:nvSpPr>
          <p:cNvPr id="4" name="矩形 3"/>
          <p:cNvSpPr/>
          <p:nvPr/>
        </p:nvSpPr>
        <p:spPr>
          <a:xfrm>
            <a:off x="384919" y="4210050"/>
            <a:ext cx="8081010" cy="1314450"/>
          </a:xfrm>
          <a:prstGeom prst="rect">
            <a:avLst/>
          </a:prstGeom>
          <a:solidFill>
            <a:srgbClr val="6BB5A9">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defRPr/>
            </a:pPr>
            <a:r>
              <a:rPr lang="zh-CN" altLang="en-US" b="1" dirty="0">
                <a:solidFill>
                  <a:srgbClr val="FF0000"/>
                </a:solidFill>
                <a:latin typeface="微软雅黑" pitchFamily="34" charset="-122"/>
                <a:ea typeface="微软雅黑" pitchFamily="34" charset="-122"/>
              </a:rPr>
              <a:t>统一标准，</a:t>
            </a:r>
            <a:r>
              <a:rPr lang="zh-CN" altLang="en-US" b="1" dirty="0" smtClean="0">
                <a:solidFill>
                  <a:srgbClr val="FF0000"/>
                </a:solidFill>
                <a:latin typeface="微软雅黑" pitchFamily="34" charset="-122"/>
                <a:ea typeface="微软雅黑" pitchFamily="34" charset="-122"/>
              </a:rPr>
              <a:t>资源共享</a:t>
            </a:r>
            <a:r>
              <a:rPr lang="zh-CN" altLang="en-US" dirty="0">
                <a:solidFill>
                  <a:srgbClr val="FF0000"/>
                </a:solidFill>
                <a:latin typeface="微软雅黑" pitchFamily="34" charset="-122"/>
                <a:ea typeface="微软雅黑" pitchFamily="34" charset="-122"/>
              </a:rPr>
              <a:t>：</a:t>
            </a:r>
            <a:r>
              <a:rPr lang="zh-CN" altLang="en-US" dirty="0" smtClean="0">
                <a:latin typeface="微软雅黑" pitchFamily="34" charset="-122"/>
                <a:ea typeface="微软雅黑" pitchFamily="34" charset="-122"/>
              </a:rPr>
              <a:t>在</a:t>
            </a:r>
            <a:r>
              <a:rPr lang="zh-CN" altLang="en-US" dirty="0">
                <a:latin typeface="微软雅黑" pitchFamily="34" charset="-122"/>
                <a:ea typeface="微软雅黑" pitchFamily="34" charset="-122"/>
              </a:rPr>
              <a:t>智慧校园项目建设中，将充分考虑相关信息系统与市、省教育信息资源的共享，建立信息资源共享机制，应充分利用网络基础、业务系统和信息资源，加强整合，促进互联互通、信息共享，使有限的资源发挥最大的</a:t>
            </a:r>
            <a:r>
              <a:rPr lang="zh-CN" altLang="en-US" dirty="0" smtClean="0">
                <a:latin typeface="微软雅黑" pitchFamily="34" charset="-122"/>
                <a:ea typeface="微软雅黑" pitchFamily="34" charset="-122"/>
              </a:rPr>
              <a:t>效益。</a:t>
            </a:r>
            <a:endParaRPr lang="zh-CN" altLang="en-US" dirty="0">
              <a:latin typeface="微软雅黑" pitchFamily="34" charset="-122"/>
              <a:ea typeface="微软雅黑" pitchFamily="34" charset="-122"/>
            </a:endParaRPr>
          </a:p>
          <a:p>
            <a:pPr algn="l" eaLnBrk="1" hangingPunct="1">
              <a:defRPr/>
            </a:pPr>
            <a:r>
              <a:rPr lang="zh-CN" altLang="en-US" dirty="0" smtClean="0">
                <a:latin typeface="微软雅黑" pitchFamily="34" charset="-122"/>
                <a:ea typeface="微软雅黑" pitchFamily="34" charset="-122"/>
                <a:sym typeface="+mn-ea"/>
              </a:rPr>
              <a:t>。</a:t>
            </a:r>
            <a:endParaRPr lang="zh-CN" altLang="en-US" dirty="0">
              <a:latin typeface="微软雅黑" pitchFamily="34" charset="-122"/>
              <a:ea typeface="微软雅黑" pitchFamily="34" charset="-122"/>
            </a:endParaRPr>
          </a:p>
        </p:txBody>
      </p:sp>
      <p:sp>
        <p:nvSpPr>
          <p:cNvPr id="5" name="矩形 4"/>
          <p:cNvSpPr/>
          <p:nvPr/>
        </p:nvSpPr>
        <p:spPr>
          <a:xfrm>
            <a:off x="375491" y="1506393"/>
            <a:ext cx="8070573" cy="646331"/>
          </a:xfrm>
          <a:prstGeom prst="rect">
            <a:avLst/>
          </a:prstGeom>
          <a:solidFill>
            <a:schemeClr val="accent6">
              <a:lumMod val="60000"/>
              <a:lumOff val="40000"/>
            </a:schemeClr>
          </a:solidFill>
        </p:spPr>
        <p:txBody>
          <a:bodyPr wrap="square">
            <a:spAutoFit/>
          </a:bodyPr>
          <a:lstStyle/>
          <a:p>
            <a:r>
              <a:rPr lang="zh-CN" altLang="en-US" b="1" dirty="0">
                <a:solidFill>
                  <a:srgbClr val="FF0000"/>
                </a:solidFill>
                <a:latin typeface="微软雅黑" pitchFamily="34" charset="-122"/>
                <a:ea typeface="微软雅黑" pitchFamily="34" charset="-122"/>
              </a:rPr>
              <a:t>统筹推进，分步</a:t>
            </a:r>
            <a:r>
              <a:rPr lang="zh-CN" altLang="en-US" b="1" dirty="0" smtClean="0">
                <a:solidFill>
                  <a:srgbClr val="FF0000"/>
                </a:solidFill>
                <a:latin typeface="微软雅黑" pitchFamily="34" charset="-122"/>
                <a:ea typeface="微软雅黑" pitchFamily="34" charset="-122"/>
              </a:rPr>
              <a:t>实施</a:t>
            </a:r>
            <a:r>
              <a:rPr lang="zh-CN" altLang="en-US" dirty="0">
                <a:solidFill>
                  <a:srgbClr val="FF0000"/>
                </a:solidFill>
                <a:latin typeface="微软雅黑" pitchFamily="34" charset="-122"/>
                <a:ea typeface="微软雅黑" pitchFamily="34" charset="-122"/>
              </a:rPr>
              <a:t>：</a:t>
            </a:r>
            <a:r>
              <a:rPr lang="zh-CN" altLang="en-US" dirty="0" smtClean="0">
                <a:latin typeface="微软雅黑" pitchFamily="34" charset="-122"/>
                <a:ea typeface="微软雅黑" pitchFamily="34" charset="-122"/>
              </a:rPr>
              <a:t>智慧</a:t>
            </a:r>
            <a:r>
              <a:rPr lang="zh-CN" altLang="en-US" dirty="0">
                <a:latin typeface="微软雅黑" pitchFamily="34" charset="-122"/>
                <a:ea typeface="微软雅黑" pitchFamily="34" charset="-122"/>
              </a:rPr>
              <a:t>校园项目的建设是一项长期复杂的系统工程，因此必须立足当前、着眼未来、统筹规划、全面协调、分步实施、逐步</a:t>
            </a:r>
            <a:r>
              <a:rPr lang="zh-CN" altLang="en-US" dirty="0" smtClean="0">
                <a:latin typeface="微软雅黑" pitchFamily="34" charset="-122"/>
                <a:ea typeface="微软雅黑" pitchFamily="34" charset="-122"/>
              </a:rPr>
              <a:t>推进。</a:t>
            </a:r>
            <a:endParaRPr lang="zh-CN" altLang="en-US"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a:t>智慧校园</a:t>
            </a:r>
            <a:r>
              <a:rPr lang="zh-CN" altLang="en-US" sz="2800" dirty="0" smtClean="0"/>
              <a:t>建设策略</a:t>
            </a:r>
            <a:endParaRPr lang="zh-CN" sz="2800" dirty="0"/>
          </a:p>
        </p:txBody>
      </p:sp>
      <p:sp>
        <p:nvSpPr>
          <p:cNvPr id="3" name="矩形 2"/>
          <p:cNvSpPr/>
          <p:nvPr/>
        </p:nvSpPr>
        <p:spPr>
          <a:xfrm>
            <a:off x="395356" y="2713355"/>
            <a:ext cx="8030845" cy="1122045"/>
          </a:xfrm>
          <a:prstGeom prst="rect">
            <a:avLst/>
          </a:prstGeom>
          <a:solidFill>
            <a:srgbClr val="158493">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lvl="0">
              <a:defRPr/>
            </a:pPr>
            <a:r>
              <a:rPr lang="zh-CN" altLang="en-US" b="1" dirty="0">
                <a:solidFill>
                  <a:srgbClr val="FF0000"/>
                </a:solidFill>
                <a:latin typeface="微软雅黑" pitchFamily="34" charset="-122"/>
                <a:ea typeface="微软雅黑" pitchFamily="34" charset="-122"/>
              </a:rPr>
              <a:t>基础服务应用先行，注重</a:t>
            </a:r>
            <a:r>
              <a:rPr lang="zh-CN" altLang="en-US" b="1" dirty="0" smtClean="0">
                <a:solidFill>
                  <a:srgbClr val="FF0000"/>
                </a:solidFill>
                <a:latin typeface="微软雅黑" pitchFamily="34" charset="-122"/>
                <a:ea typeface="微软雅黑" pitchFamily="34" charset="-122"/>
              </a:rPr>
              <a:t>实效</a:t>
            </a:r>
            <a:r>
              <a:rPr lang="zh-CN" altLang="en-US" b="1" dirty="0">
                <a:solidFill>
                  <a:srgbClr val="FF0000"/>
                </a:solidFill>
                <a:latin typeface="微软雅黑" pitchFamily="34" charset="-122"/>
                <a:ea typeface="微软雅黑" pitchFamily="34" charset="-122"/>
              </a:rPr>
              <a:t>：</a:t>
            </a:r>
            <a:r>
              <a:rPr lang="zh-CN" altLang="en-US" dirty="0" smtClean="0">
                <a:latin typeface="微软雅黑" pitchFamily="34" charset="-122"/>
                <a:ea typeface="微软雅黑" pitchFamily="34" charset="-122"/>
              </a:rPr>
              <a:t>积极</a:t>
            </a:r>
            <a:r>
              <a:rPr lang="zh-CN" altLang="en-US" dirty="0">
                <a:latin typeface="微软雅黑" pitchFamily="34" charset="-122"/>
                <a:ea typeface="微软雅黑" pitchFamily="34" charset="-122"/>
              </a:rPr>
              <a:t>与运营商合作，注重互联网、物联网、无线宽带网等基础设施建设，把校园管理、教学和生活中的基础服务应用系统放在建设首位，立足实际，注重实效，优先解决校园当前最突出的问题</a:t>
            </a:r>
            <a:r>
              <a:rPr lang="zh-CN" altLang="en-US" dirty="0" smtClean="0">
                <a:latin typeface="微软雅黑" pitchFamily="34" charset="-122"/>
                <a:ea typeface="微软雅黑" pitchFamily="34" charset="-122"/>
              </a:rPr>
              <a:t>。</a:t>
            </a:r>
            <a:endParaRPr lang="zh-CN" altLang="en-US" dirty="0">
              <a:latin typeface="微软雅黑" pitchFamily="34" charset="-122"/>
              <a:ea typeface="微软雅黑" pitchFamily="34" charset="-122"/>
            </a:endParaRPr>
          </a:p>
        </p:txBody>
      </p:sp>
      <p:sp>
        <p:nvSpPr>
          <p:cNvPr id="4" name="矩形 3"/>
          <p:cNvSpPr/>
          <p:nvPr/>
        </p:nvSpPr>
        <p:spPr>
          <a:xfrm>
            <a:off x="384919" y="4210050"/>
            <a:ext cx="8081010" cy="1314450"/>
          </a:xfrm>
          <a:prstGeom prst="rect">
            <a:avLst/>
          </a:prstGeom>
          <a:solidFill>
            <a:srgbClr val="6BB5A9">
              <a:alpha val="8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defRPr/>
            </a:pPr>
            <a:r>
              <a:rPr lang="zh-CN" altLang="en-US" b="1" dirty="0">
                <a:solidFill>
                  <a:srgbClr val="FF0000"/>
                </a:solidFill>
                <a:latin typeface="微软雅黑" pitchFamily="34" charset="-122"/>
                <a:ea typeface="微软雅黑" pitchFamily="34" charset="-122"/>
              </a:rPr>
              <a:t>统一标准，</a:t>
            </a:r>
            <a:r>
              <a:rPr lang="zh-CN" altLang="en-US" b="1" dirty="0" smtClean="0">
                <a:solidFill>
                  <a:srgbClr val="FF0000"/>
                </a:solidFill>
                <a:latin typeface="微软雅黑" pitchFamily="34" charset="-122"/>
                <a:ea typeface="微软雅黑" pitchFamily="34" charset="-122"/>
              </a:rPr>
              <a:t>资源共享</a:t>
            </a:r>
            <a:r>
              <a:rPr lang="zh-CN" altLang="en-US" dirty="0">
                <a:solidFill>
                  <a:srgbClr val="FF0000"/>
                </a:solidFill>
                <a:latin typeface="微软雅黑" pitchFamily="34" charset="-122"/>
                <a:ea typeface="微软雅黑" pitchFamily="34" charset="-122"/>
              </a:rPr>
              <a:t>：</a:t>
            </a:r>
            <a:r>
              <a:rPr lang="zh-CN" altLang="en-US" dirty="0" smtClean="0">
                <a:latin typeface="微软雅黑" pitchFamily="34" charset="-122"/>
                <a:ea typeface="微软雅黑" pitchFamily="34" charset="-122"/>
              </a:rPr>
              <a:t>在</a:t>
            </a:r>
            <a:r>
              <a:rPr lang="zh-CN" altLang="en-US" dirty="0">
                <a:latin typeface="微软雅黑" pitchFamily="34" charset="-122"/>
                <a:ea typeface="微软雅黑" pitchFamily="34" charset="-122"/>
              </a:rPr>
              <a:t>智慧校园项目建设中，将充分考虑相关信息系统与市、省教育信息资源的共享，建立信息资源共享机制，应充分利用网络基础、业务系统和信息资源，加强整合，促进互联互通、信息共享，使有限的资源发挥最大的</a:t>
            </a:r>
            <a:r>
              <a:rPr lang="zh-CN" altLang="en-US" dirty="0" smtClean="0">
                <a:latin typeface="微软雅黑" pitchFamily="34" charset="-122"/>
                <a:ea typeface="微软雅黑" pitchFamily="34" charset="-122"/>
              </a:rPr>
              <a:t>效益。</a:t>
            </a:r>
            <a:endParaRPr lang="zh-CN" altLang="en-US" dirty="0">
              <a:latin typeface="微软雅黑" pitchFamily="34" charset="-122"/>
              <a:ea typeface="微软雅黑" pitchFamily="34" charset="-122"/>
            </a:endParaRPr>
          </a:p>
          <a:p>
            <a:pPr algn="l" eaLnBrk="1" hangingPunct="1">
              <a:defRPr/>
            </a:pPr>
            <a:r>
              <a:rPr lang="zh-CN" altLang="en-US" dirty="0" smtClean="0">
                <a:latin typeface="微软雅黑" pitchFamily="34" charset="-122"/>
                <a:ea typeface="微软雅黑" pitchFamily="34" charset="-122"/>
                <a:sym typeface="+mn-ea"/>
              </a:rPr>
              <a:t>。</a:t>
            </a:r>
            <a:endParaRPr lang="zh-CN" altLang="en-US" dirty="0">
              <a:latin typeface="微软雅黑" pitchFamily="34" charset="-122"/>
              <a:ea typeface="微软雅黑" pitchFamily="34" charset="-122"/>
            </a:endParaRPr>
          </a:p>
        </p:txBody>
      </p:sp>
      <p:sp>
        <p:nvSpPr>
          <p:cNvPr id="5" name="矩形 4"/>
          <p:cNvSpPr/>
          <p:nvPr/>
        </p:nvSpPr>
        <p:spPr>
          <a:xfrm>
            <a:off x="375491" y="1506393"/>
            <a:ext cx="8070573" cy="646331"/>
          </a:xfrm>
          <a:prstGeom prst="rect">
            <a:avLst/>
          </a:prstGeom>
          <a:solidFill>
            <a:schemeClr val="accent6">
              <a:lumMod val="60000"/>
              <a:lumOff val="40000"/>
            </a:schemeClr>
          </a:solidFill>
        </p:spPr>
        <p:txBody>
          <a:bodyPr wrap="square">
            <a:spAutoFit/>
          </a:bodyPr>
          <a:lstStyle/>
          <a:p>
            <a:r>
              <a:rPr lang="zh-CN" altLang="en-US" b="1" dirty="0">
                <a:solidFill>
                  <a:srgbClr val="FF0000"/>
                </a:solidFill>
                <a:latin typeface="微软雅黑" pitchFamily="34" charset="-122"/>
                <a:ea typeface="微软雅黑" pitchFamily="34" charset="-122"/>
              </a:rPr>
              <a:t>统筹推进，分步</a:t>
            </a:r>
            <a:r>
              <a:rPr lang="zh-CN" altLang="en-US" b="1" dirty="0" smtClean="0">
                <a:solidFill>
                  <a:srgbClr val="FF0000"/>
                </a:solidFill>
                <a:latin typeface="微软雅黑" pitchFamily="34" charset="-122"/>
                <a:ea typeface="微软雅黑" pitchFamily="34" charset="-122"/>
              </a:rPr>
              <a:t>实施</a:t>
            </a:r>
            <a:r>
              <a:rPr lang="zh-CN" altLang="en-US" dirty="0">
                <a:solidFill>
                  <a:srgbClr val="FF0000"/>
                </a:solidFill>
                <a:latin typeface="微软雅黑" pitchFamily="34" charset="-122"/>
                <a:ea typeface="微软雅黑" pitchFamily="34" charset="-122"/>
              </a:rPr>
              <a:t>：</a:t>
            </a:r>
            <a:r>
              <a:rPr lang="zh-CN" altLang="en-US" dirty="0" smtClean="0">
                <a:latin typeface="微软雅黑" pitchFamily="34" charset="-122"/>
                <a:ea typeface="微软雅黑" pitchFamily="34" charset="-122"/>
              </a:rPr>
              <a:t>智慧</a:t>
            </a:r>
            <a:r>
              <a:rPr lang="zh-CN" altLang="en-US" dirty="0">
                <a:latin typeface="微软雅黑" pitchFamily="34" charset="-122"/>
                <a:ea typeface="微软雅黑" pitchFamily="34" charset="-122"/>
              </a:rPr>
              <a:t>校园项目的建设是一项长期复杂的系统工程，因此必须立足当前、着眼未来、统筹规划、全面协调、分步实施、逐步</a:t>
            </a:r>
            <a:r>
              <a:rPr lang="zh-CN" altLang="en-US" dirty="0" smtClean="0">
                <a:latin typeface="微软雅黑" pitchFamily="34" charset="-122"/>
                <a:ea typeface="微软雅黑" pitchFamily="34" charset="-122"/>
              </a:rPr>
              <a:t>推进。</a:t>
            </a:r>
            <a:endParaRPr lang="zh-CN" altLang="en-US"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custDataLst>
              <p:tags r:id="rId1"/>
            </p:custDataLst>
          </p:nvPr>
        </p:nvGrpSpPr>
        <p:grpSpPr>
          <a:xfrm>
            <a:off x="2201428" y="1468820"/>
            <a:ext cx="4761422" cy="1027936"/>
            <a:chOff x="1382624" y="2086928"/>
            <a:chExt cx="3859030" cy="833120"/>
          </a:xfrm>
        </p:grpSpPr>
        <p:sp>
          <p:nvSpPr>
            <p:cNvPr id="11" name="圆角矩形 10"/>
            <p:cNvSpPr/>
            <p:nvPr>
              <p:custDataLst>
                <p:tags r:id="rId2"/>
              </p:custDataLst>
            </p:nvPr>
          </p:nvSpPr>
          <p:spPr>
            <a:xfrm>
              <a:off x="1556700" y="2086928"/>
              <a:ext cx="3684954" cy="833120"/>
            </a:xfrm>
            <a:prstGeom prst="roundRect">
              <a:avLst>
                <a:gd name="adj" fmla="val 8286"/>
              </a:avLst>
            </a:prstGeom>
            <a:solidFill>
              <a:schemeClr val="accent3"/>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4" name="五边形 13"/>
            <p:cNvSpPr/>
            <p:nvPr>
              <p:custDataLst>
                <p:tags r:id="rId3"/>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16" name="圆角矩形 15"/>
            <p:cNvSpPr/>
            <p:nvPr>
              <p:custDataLst>
                <p:tags r:id="rId4"/>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67" name="任意多边形 66"/>
            <p:cNvSpPr/>
            <p:nvPr>
              <p:custDataLst>
                <p:tags r:id="rId5"/>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9" name="矩形 18"/>
            <p:cNvSpPr/>
            <p:nvPr>
              <p:custDataLst>
                <p:tags r:id="rId6"/>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智慧校园与高校教育的发展</a:t>
              </a:r>
              <a:endParaRPr lang="zh-CN" altLang="en-US" sz="2400" dirty="0">
                <a:solidFill>
                  <a:schemeClr val="bg1"/>
                </a:solidFill>
              </a:endParaRPr>
            </a:p>
          </p:txBody>
        </p:sp>
      </p:grpSp>
      <p:grpSp>
        <p:nvGrpSpPr>
          <p:cNvPr id="74" name="组合 73"/>
          <p:cNvGrpSpPr/>
          <p:nvPr>
            <p:custDataLst>
              <p:tags r:id="rId7"/>
            </p:custDataLst>
          </p:nvPr>
        </p:nvGrpSpPr>
        <p:grpSpPr>
          <a:xfrm>
            <a:off x="2257205" y="2812149"/>
            <a:ext cx="4761422" cy="1027936"/>
            <a:chOff x="1382624" y="2086928"/>
            <a:chExt cx="3859030" cy="833120"/>
          </a:xfrm>
        </p:grpSpPr>
        <p:sp>
          <p:nvSpPr>
            <p:cNvPr id="75" name="圆角矩形 74"/>
            <p:cNvSpPr/>
            <p:nvPr>
              <p:custDataLst>
                <p:tags r:id="rId8"/>
              </p:custDataLst>
            </p:nvPr>
          </p:nvSpPr>
          <p:spPr>
            <a:xfrm>
              <a:off x="1556700" y="2086928"/>
              <a:ext cx="3684954" cy="833120"/>
            </a:xfrm>
            <a:prstGeom prst="roundRect">
              <a:avLst>
                <a:gd name="adj" fmla="val 8286"/>
              </a:avLst>
            </a:prstGeom>
            <a:solidFill>
              <a:schemeClr val="accent3"/>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76" name="五边形 13"/>
            <p:cNvSpPr/>
            <p:nvPr>
              <p:custDataLst>
                <p:tags r:id="rId9"/>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77" name="圆角矩形 15"/>
            <p:cNvSpPr/>
            <p:nvPr>
              <p:custDataLst>
                <p:tags r:id="rId10"/>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78" name="任意多边形 77"/>
            <p:cNvSpPr/>
            <p:nvPr>
              <p:custDataLst>
                <p:tags r:id="rId11"/>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79" name="矩形 78"/>
            <p:cNvSpPr/>
            <p:nvPr>
              <p:custDataLst>
                <p:tags r:id="rId12"/>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智慧校园建设思路</a:t>
              </a:r>
              <a:endParaRPr lang="zh-CN" altLang="en-US" sz="2400" dirty="0">
                <a:solidFill>
                  <a:schemeClr val="bg1"/>
                </a:solidFill>
              </a:endParaRPr>
            </a:p>
          </p:txBody>
        </p:sp>
      </p:grpSp>
      <p:grpSp>
        <p:nvGrpSpPr>
          <p:cNvPr id="80" name="组合 79"/>
          <p:cNvGrpSpPr/>
          <p:nvPr>
            <p:custDataLst>
              <p:tags r:id="rId13"/>
            </p:custDataLst>
          </p:nvPr>
        </p:nvGrpSpPr>
        <p:grpSpPr>
          <a:xfrm>
            <a:off x="2262181" y="4180878"/>
            <a:ext cx="4761422" cy="1027936"/>
            <a:chOff x="1382624" y="2086928"/>
            <a:chExt cx="3859030" cy="833120"/>
          </a:xfrm>
        </p:grpSpPr>
        <p:sp>
          <p:nvSpPr>
            <p:cNvPr id="81" name="圆角矩形 80"/>
            <p:cNvSpPr/>
            <p:nvPr>
              <p:custDataLst>
                <p:tags r:id="rId14"/>
              </p:custDataLst>
            </p:nvPr>
          </p:nvSpPr>
          <p:spPr>
            <a:xfrm>
              <a:off x="1556700" y="2086928"/>
              <a:ext cx="3684954" cy="833120"/>
            </a:xfrm>
            <a:prstGeom prst="roundRect">
              <a:avLst>
                <a:gd name="adj" fmla="val 8286"/>
              </a:avLst>
            </a:prstGeom>
            <a:solidFill>
              <a:schemeClr val="accent1"/>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82" name="五边形 13"/>
            <p:cNvSpPr/>
            <p:nvPr>
              <p:custDataLst>
                <p:tags r:id="rId15"/>
              </p:custDataLst>
            </p:nvPr>
          </p:nvSpPr>
          <p:spPr>
            <a:xfrm>
              <a:off x="1385106" y="2238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chemeClr val="bg2">
                      <a:lumMod val="25000"/>
                    </a:schemeClr>
                  </a:solidFill>
                  <a:latin typeface="+mj-lt"/>
                  <a:ea typeface="+mj-ea"/>
                  <a:cs typeface="+mj-cs"/>
                </a:rPr>
                <a:t> </a:t>
              </a:r>
              <a:endParaRPr lang="en-US" altLang="zh-CN" dirty="0">
                <a:solidFill>
                  <a:schemeClr val="bg2">
                    <a:lumMod val="25000"/>
                  </a:schemeClr>
                </a:solidFill>
                <a:latin typeface="+mj-lt"/>
                <a:ea typeface="+mj-ea"/>
                <a:cs typeface="+mj-cs"/>
              </a:endParaRPr>
            </a:p>
          </p:txBody>
        </p:sp>
        <p:sp>
          <p:nvSpPr>
            <p:cNvPr id="83" name="圆角矩形 15"/>
            <p:cNvSpPr/>
            <p:nvPr>
              <p:custDataLst>
                <p:tags r:id="rId16"/>
              </p:custDataLst>
            </p:nvPr>
          </p:nvSpPr>
          <p:spPr>
            <a:xfrm>
              <a:off x="1382624" y="2228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84" name="任意多边形 83"/>
            <p:cNvSpPr/>
            <p:nvPr>
              <p:custDataLst>
                <p:tags r:id="rId17"/>
              </p:custDataLst>
            </p:nvPr>
          </p:nvSpPr>
          <p:spPr>
            <a:xfrm>
              <a:off x="1382624" y="2763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85" name="矩形 84"/>
            <p:cNvSpPr/>
            <p:nvPr>
              <p:custDataLst>
                <p:tags r:id="rId18"/>
              </p:custDataLst>
            </p:nvPr>
          </p:nvSpPr>
          <p:spPr>
            <a:xfrm>
              <a:off x="2666914" y="2163141"/>
              <a:ext cx="2500310" cy="689565"/>
            </a:xfrm>
            <a:prstGeom prst="rect">
              <a:avLst/>
            </a:prstGeom>
          </p:spPr>
          <p:txBody>
            <a:bodyPr wrap="square" anchor="ctr" anchorCtr="0">
              <a:normAutofit/>
            </a:bodyPr>
            <a:lstStyle/>
            <a:p>
              <a:pPr lvl="0"/>
              <a:r>
                <a:rPr lang="zh-CN" altLang="en-US" sz="2400" dirty="0">
                  <a:solidFill>
                    <a:schemeClr val="bg1"/>
                  </a:solidFill>
                </a:rPr>
                <a:t>智慧校园建设内容</a:t>
              </a:r>
              <a:endParaRPr lang="zh-CN" altLang="en-US" sz="2400" dirty="0">
                <a:solidFill>
                  <a:schemeClr val="bg1"/>
                </a:solidFill>
              </a:endParaRPr>
            </a:p>
          </p:txBody>
        </p:sp>
      </p:grpSp>
      <p:sp>
        <p:nvSpPr>
          <p:cNvPr id="26" name="MH_Others_3"/>
          <p:cNvSpPr txBox="1"/>
          <p:nvPr>
            <p:custDataLst>
              <p:tags r:id="rId19"/>
            </p:custDataLst>
          </p:nvPr>
        </p:nvSpPr>
        <p:spPr>
          <a:xfrm>
            <a:off x="1003424" y="2382156"/>
            <a:ext cx="1076325" cy="2066925"/>
          </a:xfrm>
          <a:prstGeom prst="rect">
            <a:avLst/>
          </a:prstGeom>
          <a:noFill/>
        </p:spPr>
        <p:txBody>
          <a:bodyPr wrap="square" lIns="0" tIns="0" rIns="0" bIns="0" rtlCol="0" anchor="ctr" anchorCtr="0">
            <a:normAutofit/>
          </a:bodyPr>
          <a:lstStyle/>
          <a:p>
            <a:pPr algn="ctr"/>
            <a:r>
              <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rPr>
              <a:t>目</a:t>
            </a:r>
            <a:endPar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endParaRPr>
          </a:p>
          <a:p>
            <a:pPr algn="ctr"/>
            <a:r>
              <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rPr>
              <a:t>录</a:t>
            </a:r>
            <a:endParaRPr lang="zh-CN" altLang="en-US" sz="4950" smtClean="0">
              <a:gradFill>
                <a:gsLst>
                  <a:gs pos="0">
                    <a:schemeClr val="accent1"/>
                  </a:gs>
                  <a:gs pos="33000">
                    <a:schemeClr val="accent2"/>
                  </a:gs>
                  <a:gs pos="66000">
                    <a:schemeClr val="accent3"/>
                  </a:gs>
                  <a:gs pos="100000">
                    <a:schemeClr val="accent4"/>
                  </a:gs>
                </a:gsLst>
                <a:lin ang="0" scaled="0"/>
              </a:gradFill>
              <a:latin typeface="+mj-lt"/>
              <a:ea typeface="+mj-ea"/>
              <a:cs typeface="+mj-cs"/>
            </a:endParaRPr>
          </a:p>
        </p:txBody>
      </p:sp>
      <p:sp>
        <p:nvSpPr>
          <p:cNvPr id="28" name="MH_Others_4"/>
          <p:cNvSpPr txBox="1"/>
          <p:nvPr>
            <p:custDataLst>
              <p:tags r:id="rId20"/>
            </p:custDataLst>
          </p:nvPr>
        </p:nvSpPr>
        <p:spPr>
          <a:xfrm rot="5400000">
            <a:off x="-449267" y="3081884"/>
            <a:ext cx="2770074" cy="461665"/>
          </a:xfrm>
          <a:prstGeom prst="rect">
            <a:avLst/>
          </a:prstGeom>
          <a:noFill/>
        </p:spPr>
        <p:txBody>
          <a:bodyPr wrap="square">
            <a:spAutoFit/>
          </a:bodyPr>
          <a:lstStyle/>
          <a:p>
            <a:pPr algn="ctr">
              <a:defRPr/>
            </a:pPr>
            <a:r>
              <a:rPr lang="en-US" altLang="zh-CN" sz="2400" spc="300" dirty="0">
                <a:solidFill>
                  <a:schemeClr val="accent1">
                    <a:lumMod val="20000"/>
                    <a:lumOff val="80000"/>
                  </a:schemeClr>
                </a:solidFill>
                <a:latin typeface="微软雅黑" pitchFamily="34" charset="-122"/>
                <a:ea typeface="微软雅黑" pitchFamily="34" charset="-122"/>
              </a:rPr>
              <a:t>CONTENTS</a:t>
            </a:r>
            <a:endParaRPr lang="zh-CN" altLang="en-US" sz="2400" spc="300" dirty="0">
              <a:solidFill>
                <a:schemeClr val="accent1">
                  <a:lumMod val="20000"/>
                  <a:lumOff val="80000"/>
                </a:schemeClr>
              </a:solidFill>
              <a:latin typeface="微软雅黑" pitchFamily="34" charset="-122"/>
              <a:ea typeface="微软雅黑" pitchFamily="34" charset="-122"/>
            </a:endParaRPr>
          </a:p>
        </p:txBody>
      </p:sp>
      <p:sp>
        <p:nvSpPr>
          <p:cNvPr id="41" name="MH_Number_3">
            <a:hlinkClick r:id="" action="ppaction://noaction"/>
          </p:cNvPr>
          <p:cNvSpPr/>
          <p:nvPr>
            <p:custDataLst>
              <p:tags r:id="rId21"/>
            </p:custDataLst>
          </p:nvPr>
        </p:nvSpPr>
        <p:spPr>
          <a:xfrm>
            <a:off x="2780807" y="17576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accent1"/>
                </a:solidFill>
              </a:rPr>
              <a:t>1</a:t>
            </a:r>
            <a:endParaRPr lang="en-US" dirty="0">
              <a:solidFill>
                <a:schemeClr val="accent1"/>
              </a:solidFill>
            </a:endParaRPr>
          </a:p>
        </p:txBody>
      </p:sp>
      <p:sp>
        <p:nvSpPr>
          <p:cNvPr id="2" name="MH_Number_3">
            <a:hlinkClick r:id="" action="ppaction://noaction"/>
          </p:cNvPr>
          <p:cNvSpPr/>
          <p:nvPr>
            <p:custDataLst>
              <p:tags r:id="rId22"/>
            </p:custDataLst>
          </p:nvPr>
        </p:nvSpPr>
        <p:spPr>
          <a:xfrm>
            <a:off x="2755407" y="31165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accent1"/>
                </a:solidFill>
              </a:rPr>
              <a:t>2</a:t>
            </a:r>
            <a:endParaRPr lang="en-US" dirty="0">
              <a:solidFill>
                <a:schemeClr val="accent1"/>
              </a:solidFill>
            </a:endParaRPr>
          </a:p>
        </p:txBody>
      </p:sp>
      <p:sp>
        <p:nvSpPr>
          <p:cNvPr id="3" name="MH_Number_3">
            <a:hlinkClick r:id="" action="ppaction://noaction"/>
          </p:cNvPr>
          <p:cNvSpPr/>
          <p:nvPr>
            <p:custDataLst>
              <p:tags r:id="rId23"/>
            </p:custDataLst>
          </p:nvPr>
        </p:nvSpPr>
        <p:spPr>
          <a:xfrm>
            <a:off x="2755407" y="4450015"/>
            <a:ext cx="463783" cy="502753"/>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accent1"/>
                </a:solidFill>
              </a:rPr>
              <a:t>3</a:t>
            </a:r>
            <a:endParaRPr lang="en-US" dirty="0">
              <a:solidFill>
                <a:schemeClr val="accent1"/>
              </a:solidFill>
            </a:endParaRPr>
          </a:p>
        </p:txBody>
      </p:sp>
    </p:spTree>
    <p:custDataLst>
      <p:tags r:id="rId24"/>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建设内容整体解决方案</a:t>
            </a:r>
            <a:endParaRPr lang="zh-CN" sz="2800" dirty="0"/>
          </a:p>
        </p:txBody>
      </p:sp>
      <p:sp>
        <p:nvSpPr>
          <p:cNvPr id="6" name="矩形 5"/>
          <p:cNvSpPr/>
          <p:nvPr/>
        </p:nvSpPr>
        <p:spPr>
          <a:xfrm>
            <a:off x="495300" y="1117937"/>
            <a:ext cx="8343900" cy="400110"/>
          </a:xfrm>
          <a:prstGeom prst="rect">
            <a:avLst/>
          </a:prstGeom>
        </p:spPr>
        <p:txBody>
          <a:bodyPr wrap="square">
            <a:spAutoFit/>
          </a:bodyPr>
          <a:lstStyle/>
          <a:p>
            <a:r>
              <a:rPr lang="zh-CN" altLang="en-US" sz="2000" dirty="0" smtClean="0">
                <a:latin typeface="微软雅黑" pitchFamily="34" charset="-122"/>
                <a:ea typeface="微软雅黑" pitchFamily="34" charset="-122"/>
              </a:rPr>
              <a:t>      </a:t>
            </a:r>
            <a:endParaRPr lang="zh-CN" altLang="en-US" sz="2000" dirty="0">
              <a:latin typeface="微软雅黑" pitchFamily="34" charset="-122"/>
              <a:ea typeface="微软雅黑" pitchFamily="34" charset="-122"/>
            </a:endParaRPr>
          </a:p>
        </p:txBody>
      </p:sp>
      <p:pic>
        <p:nvPicPr>
          <p:cNvPr id="22" name="Picture 1"/>
          <p:cNvPicPr>
            <a:picLocks noChangeAspect="1" noChangeArrowheads="1"/>
          </p:cNvPicPr>
          <p:nvPr/>
        </p:nvPicPr>
        <p:blipFill>
          <a:blip r:embed="rId1" cstate="print"/>
          <a:srcRect/>
          <a:stretch>
            <a:fillRect/>
          </a:stretch>
        </p:blipFill>
        <p:spPr bwMode="auto">
          <a:xfrm>
            <a:off x="500063" y="2571750"/>
            <a:ext cx="7945437" cy="3841195"/>
          </a:xfrm>
          <a:prstGeom prst="rect">
            <a:avLst/>
          </a:prstGeom>
          <a:noFill/>
          <a:ln w="9525">
            <a:noFill/>
            <a:miter lim="800000"/>
            <a:headEnd/>
            <a:tailEnd/>
          </a:ln>
        </p:spPr>
      </p:pic>
      <p:sp>
        <p:nvSpPr>
          <p:cNvPr id="25" name="内容占位符 3"/>
          <p:cNvSpPr txBox="1">
            <a:spLocks noGrp="1"/>
          </p:cNvSpPr>
          <p:nvPr>
            <p:ph idx="1"/>
          </p:nvPr>
        </p:nvSpPr>
        <p:spPr>
          <a:xfrm>
            <a:off x="285720" y="1101702"/>
            <a:ext cx="8553480" cy="1477328"/>
          </a:xfrm>
          <a:prstGeom prst="rect">
            <a:avLst/>
          </a:prstGeom>
          <a:noFill/>
        </p:spPr>
        <p:txBody>
          <a:bodyPr wrap="square" rtlCol="0">
            <a:spAutoFit/>
          </a:bodyPr>
          <a:lstStyle/>
          <a:p>
            <a:pPr>
              <a:buNone/>
            </a:pPr>
            <a:r>
              <a:rPr lang="en-US" altLang="zh-CN" sz="1800" dirty="0" smtClean="0">
                <a:latin typeface="微软雅黑" pitchFamily="34" charset="-122"/>
                <a:ea typeface="微软雅黑" pitchFamily="34" charset="-122"/>
              </a:rPr>
              <a:t>     </a:t>
            </a:r>
            <a:r>
              <a:rPr lang="zh-CN" altLang="zh-CN" sz="2000" dirty="0" smtClean="0">
                <a:latin typeface="微软雅黑" pitchFamily="34" charset="-122"/>
                <a:ea typeface="微软雅黑" pitchFamily="34" charset="-122"/>
              </a:rPr>
              <a:t>以</a:t>
            </a:r>
            <a:r>
              <a:rPr lang="zh-CN" altLang="en-US" sz="2000" dirty="0" smtClean="0">
                <a:latin typeface="微软雅黑" pitchFamily="34" charset="-122"/>
                <a:ea typeface="微软雅黑" pitchFamily="34" charset="-122"/>
              </a:rPr>
              <a:t>云服务为支撑</a:t>
            </a:r>
            <a:r>
              <a:rPr lang="zh-CN" altLang="zh-CN" sz="2000" dirty="0" smtClean="0">
                <a:latin typeface="微软雅黑" pitchFamily="34" charset="-122"/>
                <a:ea typeface="微软雅黑" pitchFamily="34" charset="-122"/>
              </a:rPr>
              <a:t>，构建一个</a:t>
            </a:r>
            <a:r>
              <a:rPr lang="zh-CN" altLang="en-US" sz="2000" dirty="0" smtClean="0">
                <a:latin typeface="微软雅黑" pitchFamily="34" charset="-122"/>
                <a:ea typeface="微软雅黑" pitchFamily="34" charset="-122"/>
              </a:rPr>
              <a:t>基础教育的智能</a:t>
            </a:r>
            <a:r>
              <a:rPr lang="zh-CN" altLang="zh-CN" sz="2000" dirty="0" smtClean="0">
                <a:latin typeface="微软雅黑" pitchFamily="34" charset="-122"/>
                <a:ea typeface="微软雅黑" pitchFamily="34" charset="-122"/>
              </a:rPr>
              <a:t>化校园管理平台，以优质教育资源共建共享</a:t>
            </a:r>
            <a:r>
              <a:rPr lang="zh-CN" altLang="en-US" sz="2000" dirty="0" smtClean="0">
                <a:latin typeface="微软雅黑" pitchFamily="34" charset="-122"/>
                <a:ea typeface="微软雅黑" pitchFamily="34" charset="-122"/>
              </a:rPr>
              <a:t>和</a:t>
            </a:r>
            <a:r>
              <a:rPr lang="zh-CN" altLang="zh-CN" sz="2000" dirty="0" smtClean="0">
                <a:latin typeface="微软雅黑" pitchFamily="34" charset="-122"/>
                <a:ea typeface="微软雅黑" pitchFamily="34" charset="-122"/>
              </a:rPr>
              <a:t>应用、资源整合为中心，融入到教学、</a:t>
            </a:r>
            <a:r>
              <a:rPr lang="zh-CN" altLang="en-US" sz="2000" dirty="0" smtClean="0">
                <a:latin typeface="微软雅黑" pitchFamily="34" charset="-122"/>
                <a:ea typeface="微软雅黑" pitchFamily="34" charset="-122"/>
              </a:rPr>
              <a:t>学习、</a:t>
            </a:r>
            <a:r>
              <a:rPr lang="zh-CN" altLang="zh-CN" sz="2000" dirty="0" smtClean="0">
                <a:latin typeface="微软雅黑" pitchFamily="34" charset="-122"/>
                <a:ea typeface="微软雅黑" pitchFamily="34" charset="-122"/>
              </a:rPr>
              <a:t>管理等</a:t>
            </a:r>
            <a:r>
              <a:rPr lang="zh-CN" altLang="en-US" sz="2000" dirty="0" smtClean="0">
                <a:latin typeface="微软雅黑" pitchFamily="34" charset="-122"/>
                <a:ea typeface="微软雅黑" pitchFamily="34" charset="-122"/>
              </a:rPr>
              <a:t>工作</a:t>
            </a:r>
            <a:r>
              <a:rPr lang="zh-CN" altLang="zh-CN" sz="2000" dirty="0" smtClean="0">
                <a:latin typeface="微软雅黑" pitchFamily="34" charset="-122"/>
                <a:ea typeface="微软雅黑" pitchFamily="34" charset="-122"/>
              </a:rPr>
              <a:t>领域，最终实现教育公平、提高教育质量目标，推</a:t>
            </a:r>
            <a:r>
              <a:rPr lang="zh-CN" altLang="en-US" sz="2000" dirty="0" smtClean="0">
                <a:latin typeface="微软雅黑" pitchFamily="34" charset="-122"/>
                <a:ea typeface="微软雅黑" pitchFamily="34" charset="-122"/>
              </a:rPr>
              <a:t>动教</a:t>
            </a:r>
            <a:r>
              <a:rPr lang="zh-CN" altLang="zh-CN" sz="2000" dirty="0" smtClean="0">
                <a:latin typeface="微软雅黑" pitchFamily="34" charset="-122"/>
                <a:ea typeface="微软雅黑" pitchFamily="34" charset="-122"/>
              </a:rPr>
              <a:t>育教学改革的发展。</a:t>
            </a:r>
            <a:r>
              <a:rPr lang="zh-CN" altLang="en-US" sz="2000" dirty="0" smtClean="0">
                <a:solidFill>
                  <a:srgbClr val="FF0000"/>
                </a:solidFill>
                <a:latin typeface="微软雅黑" pitchFamily="34" charset="-122"/>
                <a:ea typeface="微软雅黑" pitchFamily="34" charset="-122"/>
              </a:rPr>
              <a:t>智慧校园的建设内容涉及范围广且软件应用多，在下面的章节中将重点围绕一个平台和三个体系中的核心内容进行介绍</a:t>
            </a:r>
            <a:r>
              <a:rPr lang="zh-CN" altLang="en-US" sz="1800" dirty="0" smtClean="0">
                <a:solidFill>
                  <a:srgbClr val="FF0000"/>
                </a:solidFill>
                <a:latin typeface="微软雅黑" pitchFamily="34" charset="-122"/>
                <a:ea typeface="微软雅黑" pitchFamily="34" charset="-122"/>
              </a:rPr>
              <a:t>。</a:t>
            </a:r>
            <a:endParaRPr lang="zh-CN" altLang="zh-CN" sz="1800" dirty="0" smtClean="0">
              <a:solidFill>
                <a:srgbClr val="FF000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搭建基于云计算的基础平台</a:t>
            </a:r>
            <a:endParaRPr lang="zh-CN" sz="2800" dirty="0"/>
          </a:p>
        </p:txBody>
      </p:sp>
      <p:sp>
        <p:nvSpPr>
          <p:cNvPr id="6" name="矩形 5"/>
          <p:cNvSpPr/>
          <p:nvPr/>
        </p:nvSpPr>
        <p:spPr>
          <a:xfrm>
            <a:off x="520700" y="1219832"/>
            <a:ext cx="8343900" cy="1015663"/>
          </a:xfrm>
          <a:prstGeom prst="rect">
            <a:avLst/>
          </a:prstGeom>
        </p:spPr>
        <p:txBody>
          <a:bodyPr wrap="square">
            <a:spAutoFit/>
          </a:bodyPr>
          <a:lstStyle/>
          <a:p>
            <a:r>
              <a:rPr lang="zh-CN" altLang="en-US" sz="2000" dirty="0" smtClean="0">
                <a:latin typeface="微软雅黑" pitchFamily="34" charset="-122"/>
                <a:ea typeface="微软雅黑" pitchFamily="34" charset="-122"/>
              </a:rPr>
              <a:t>      云</a:t>
            </a:r>
            <a:r>
              <a:rPr lang="zh-CN" altLang="en-US" sz="2000" dirty="0">
                <a:latin typeface="微软雅黑" pitchFamily="34" charset="-122"/>
                <a:ea typeface="微软雅黑" pitchFamily="34" charset="-122"/>
              </a:rPr>
              <a:t>计算产业是新一代信息技术的核心</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是最具活力和代表性的战略性新兴产业</a:t>
            </a:r>
            <a:r>
              <a:rPr lang="zh-CN" altLang="en-US" sz="2000" dirty="0" smtClean="0">
                <a:latin typeface="微软雅黑" pitchFamily="34" charset="-122"/>
                <a:ea typeface="微软雅黑" pitchFamily="34" charset="-122"/>
              </a:rPr>
              <a:t>。智慧</a:t>
            </a:r>
            <a:r>
              <a:rPr lang="zh-CN" altLang="en-US" sz="2000" dirty="0">
                <a:latin typeface="微软雅黑" pitchFamily="34" charset="-122"/>
                <a:ea typeface="微软雅黑" pitchFamily="34" charset="-122"/>
              </a:rPr>
              <a:t>校园统一管理平台的功能应用模块将采取开放式的标准接口，通过云计算平台的建设实现最大化资源共享和</a:t>
            </a:r>
            <a:r>
              <a:rPr lang="zh-CN" altLang="en-US" sz="2000" dirty="0" smtClean="0">
                <a:latin typeface="微软雅黑" pitchFamily="34" charset="-122"/>
                <a:ea typeface="微软雅黑" pitchFamily="34" charset="-122"/>
              </a:rPr>
              <a:t>利用。</a:t>
            </a:r>
            <a:endParaRPr lang="zh-CN" altLang="en-US" sz="2000" dirty="0">
              <a:latin typeface="微软雅黑" pitchFamily="34" charset="-122"/>
              <a:ea typeface="微软雅黑" pitchFamily="34" charset="-122"/>
            </a:endParaRPr>
          </a:p>
        </p:txBody>
      </p:sp>
      <p:grpSp>
        <p:nvGrpSpPr>
          <p:cNvPr id="21" name="组合 20"/>
          <p:cNvGrpSpPr/>
          <p:nvPr/>
        </p:nvGrpSpPr>
        <p:grpSpPr>
          <a:xfrm>
            <a:off x="651443" y="2475531"/>
            <a:ext cx="7782162" cy="3714776"/>
            <a:chOff x="562543" y="2495536"/>
            <a:chExt cx="7782162" cy="4643470"/>
          </a:xfrm>
        </p:grpSpPr>
        <p:sp>
          <p:nvSpPr>
            <p:cNvPr id="7" name="AutoShape 46"/>
            <p:cNvSpPr>
              <a:spLocks noChangeArrowheads="1"/>
            </p:cNvSpPr>
            <p:nvPr/>
          </p:nvSpPr>
          <p:spPr bwMode="auto">
            <a:xfrm>
              <a:off x="562543" y="3986210"/>
              <a:ext cx="3500462" cy="1357322"/>
            </a:xfrm>
            <a:prstGeom prst="roundRect">
              <a:avLst>
                <a:gd name="adj" fmla="val 7304"/>
              </a:avLst>
            </a:prstGeom>
          </p:spPr>
          <p:style>
            <a:lnRef idx="3">
              <a:schemeClr val="lt1"/>
            </a:lnRef>
            <a:fillRef idx="1">
              <a:schemeClr val="accent3"/>
            </a:fillRef>
            <a:effectRef idx="1">
              <a:schemeClr val="accent3"/>
            </a:effectRef>
            <a:fontRef idx="minor">
              <a:schemeClr val="lt1"/>
            </a:fontRef>
          </p:style>
          <p:txBody>
            <a:bodyPr wrap="none" lIns="82124" tIns="41061" rIns="82124" bIns="41061" anchor="ctr"/>
            <a:lstStyle/>
            <a:p>
              <a:pPr algn="ctr" defTabSz="814070" eaLnBrk="0" fontAlgn="auto" hangingPunct="0">
                <a:lnSpc>
                  <a:spcPct val="90000"/>
                </a:lnSpc>
                <a:spcBef>
                  <a:spcPts val="0"/>
                </a:spcBef>
                <a:spcAft>
                  <a:spcPts val="0"/>
                </a:spcAft>
                <a:defRPr/>
              </a:pPr>
              <a:endParaRPr lang="zh-CN" altLang="zh-CN" b="1" kern="0" dirty="0">
                <a:solidFill>
                  <a:srgbClr val="C00000"/>
                </a:solidFill>
                <a:latin typeface="微软雅黑" pitchFamily="34" charset="-122"/>
                <a:ea typeface="微软雅黑" pitchFamily="34" charset="-122"/>
              </a:endParaRPr>
            </a:p>
          </p:txBody>
        </p:sp>
        <p:sp>
          <p:nvSpPr>
            <p:cNvPr id="8" name="AutoShape 46"/>
            <p:cNvSpPr>
              <a:spLocks noChangeArrowheads="1"/>
            </p:cNvSpPr>
            <p:nvPr/>
          </p:nvSpPr>
          <p:spPr bwMode="auto">
            <a:xfrm>
              <a:off x="562543" y="2495536"/>
              <a:ext cx="3500462" cy="1357322"/>
            </a:xfrm>
            <a:prstGeom prst="roundRect">
              <a:avLst>
                <a:gd name="adj" fmla="val 7304"/>
              </a:avLst>
            </a:prstGeom>
          </p:spPr>
          <p:style>
            <a:lnRef idx="3">
              <a:schemeClr val="lt1"/>
            </a:lnRef>
            <a:fillRef idx="1">
              <a:schemeClr val="accent5"/>
            </a:fillRef>
            <a:effectRef idx="1">
              <a:schemeClr val="accent5"/>
            </a:effectRef>
            <a:fontRef idx="minor">
              <a:schemeClr val="lt1"/>
            </a:fontRef>
          </p:style>
          <p:txBody>
            <a:bodyPr wrap="none" lIns="82124" tIns="41061" rIns="82124" bIns="41061" anchor="ctr"/>
            <a:lstStyle/>
            <a:p>
              <a:pPr algn="ctr" defTabSz="814070" eaLnBrk="0" fontAlgn="auto" hangingPunct="0">
                <a:lnSpc>
                  <a:spcPct val="90000"/>
                </a:lnSpc>
                <a:spcBef>
                  <a:spcPts val="0"/>
                </a:spcBef>
                <a:spcAft>
                  <a:spcPts val="0"/>
                </a:spcAft>
                <a:defRPr/>
              </a:pPr>
              <a:endParaRPr lang="zh-CN" altLang="zh-CN" b="1" kern="0" dirty="0">
                <a:solidFill>
                  <a:srgbClr val="C00000"/>
                </a:solidFill>
                <a:latin typeface="微软雅黑" pitchFamily="34" charset="-122"/>
                <a:ea typeface="微软雅黑" pitchFamily="34" charset="-122"/>
              </a:endParaRPr>
            </a:p>
          </p:txBody>
        </p:sp>
        <p:pic>
          <p:nvPicPr>
            <p:cNvPr id="9" name="Picture 52" descr="Sprawl_server_3a.png"/>
            <p:cNvPicPr>
              <a:picLocks noChangeAspect="1"/>
            </p:cNvPicPr>
            <p:nvPr/>
          </p:nvPicPr>
          <p:blipFill>
            <a:blip r:embed="rId1" cstate="print"/>
            <a:srcRect/>
            <a:stretch>
              <a:fillRect/>
            </a:stretch>
          </p:blipFill>
          <p:spPr bwMode="auto">
            <a:xfrm>
              <a:off x="967385" y="2765035"/>
              <a:ext cx="666728" cy="730633"/>
            </a:xfrm>
            <a:prstGeom prst="rect">
              <a:avLst/>
            </a:prstGeom>
            <a:noFill/>
            <a:ln w="9525">
              <a:noFill/>
              <a:miter lim="800000"/>
              <a:headEnd/>
              <a:tailEnd/>
            </a:ln>
            <a:effectLst>
              <a:outerShdw blurRad="50800" dist="26940" dir="5400000" algn="tl" rotWithShape="0">
                <a:srgbClr val="0D0D0D">
                  <a:alpha val="42999"/>
                </a:srgbClr>
              </a:outerShdw>
            </a:effectLst>
          </p:spPr>
        </p:pic>
        <p:pic>
          <p:nvPicPr>
            <p:cNvPr id="10" name="Picture 21" descr="storage.png"/>
            <p:cNvPicPr>
              <a:picLocks noChangeAspect="1"/>
            </p:cNvPicPr>
            <p:nvPr/>
          </p:nvPicPr>
          <p:blipFill>
            <a:blip r:embed="rId2" cstate="print"/>
            <a:srcRect/>
            <a:stretch>
              <a:fillRect/>
            </a:stretch>
          </p:blipFill>
          <p:spPr bwMode="auto">
            <a:xfrm>
              <a:off x="1973446" y="2781288"/>
              <a:ext cx="660799" cy="635024"/>
            </a:xfrm>
            <a:prstGeom prst="rect">
              <a:avLst/>
            </a:prstGeom>
            <a:noFill/>
            <a:ln w="9525">
              <a:noFill/>
              <a:miter lim="800000"/>
              <a:headEnd/>
              <a:tailEnd/>
            </a:ln>
            <a:effectLst>
              <a:outerShdw dist="25400" dir="5400000" algn="tl" rotWithShape="0">
                <a:srgbClr val="0D0D0D">
                  <a:alpha val="42998"/>
                </a:srgbClr>
              </a:outerShdw>
            </a:effectLst>
          </p:spPr>
        </p:pic>
        <p:pic>
          <p:nvPicPr>
            <p:cNvPr id="11" name="Picture 16" descr="NIC_icon"/>
            <p:cNvPicPr>
              <a:picLocks noChangeAspect="1" noChangeArrowheads="1"/>
            </p:cNvPicPr>
            <p:nvPr/>
          </p:nvPicPr>
          <p:blipFill>
            <a:blip r:embed="rId3" cstate="print"/>
            <a:srcRect/>
            <a:stretch>
              <a:fillRect/>
            </a:stretch>
          </p:blipFill>
          <p:spPr bwMode="gray">
            <a:xfrm>
              <a:off x="3034324" y="2781288"/>
              <a:ext cx="600053" cy="657700"/>
            </a:xfrm>
            <a:prstGeom prst="rect">
              <a:avLst/>
            </a:prstGeom>
            <a:noFill/>
            <a:ln w="9525">
              <a:noFill/>
              <a:miter lim="800000"/>
              <a:headEnd/>
              <a:tailEnd/>
            </a:ln>
          </p:spPr>
        </p:pic>
        <p:sp>
          <p:nvSpPr>
            <p:cNvPr id="12" name="AutoShape 46"/>
            <p:cNvSpPr>
              <a:spLocks noChangeArrowheads="1"/>
            </p:cNvSpPr>
            <p:nvPr/>
          </p:nvSpPr>
          <p:spPr bwMode="auto">
            <a:xfrm>
              <a:off x="562543" y="5781684"/>
              <a:ext cx="3500462" cy="1357322"/>
            </a:xfrm>
            <a:prstGeom prst="roundRect">
              <a:avLst>
                <a:gd name="adj" fmla="val 7304"/>
              </a:avLst>
            </a:prstGeom>
          </p:spPr>
          <p:style>
            <a:lnRef idx="3">
              <a:schemeClr val="lt1"/>
            </a:lnRef>
            <a:fillRef idx="1">
              <a:schemeClr val="accent1"/>
            </a:fillRef>
            <a:effectRef idx="1">
              <a:schemeClr val="accent1"/>
            </a:effectRef>
            <a:fontRef idx="minor">
              <a:schemeClr val="lt1"/>
            </a:fontRef>
          </p:style>
          <p:txBody>
            <a:bodyPr wrap="none" lIns="82124" tIns="41061" rIns="82124" bIns="41061" anchor="ctr"/>
            <a:lstStyle/>
            <a:p>
              <a:pPr algn="ctr" defTabSz="814070" eaLnBrk="0" fontAlgn="auto" hangingPunct="0">
                <a:lnSpc>
                  <a:spcPct val="90000"/>
                </a:lnSpc>
                <a:spcBef>
                  <a:spcPts val="0"/>
                </a:spcBef>
                <a:spcAft>
                  <a:spcPts val="0"/>
                </a:spcAft>
                <a:defRPr/>
              </a:pPr>
              <a:endParaRPr lang="zh-CN" altLang="zh-CN" b="1" kern="0" dirty="0">
                <a:solidFill>
                  <a:srgbClr val="C00000"/>
                </a:solidFill>
                <a:latin typeface="微软雅黑" pitchFamily="34" charset="-122"/>
                <a:ea typeface="微软雅黑" pitchFamily="34" charset="-122"/>
              </a:endParaRPr>
            </a:p>
          </p:txBody>
        </p:sp>
        <p:sp>
          <p:nvSpPr>
            <p:cNvPr id="13" name="矩形 12"/>
            <p:cNvSpPr/>
            <p:nvPr/>
          </p:nvSpPr>
          <p:spPr>
            <a:xfrm>
              <a:off x="4777385" y="4412352"/>
              <a:ext cx="3567320" cy="726390"/>
            </a:xfrm>
            <a:prstGeom prst="rect">
              <a:avLst/>
            </a:prstGeom>
            <a:solidFill>
              <a:schemeClr val="accent3"/>
            </a:solid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pPr algn="ctr"/>
              <a:r>
                <a:rPr lang="zh-CN" altLang="en-US" sz="2400" b="1" dirty="0" smtClean="0">
                  <a:latin typeface="微软雅黑" pitchFamily="34" charset="-122"/>
                  <a:ea typeface="微软雅黑" pitchFamily="34" charset="-122"/>
                </a:rPr>
                <a:t>移动互联</a:t>
              </a:r>
              <a:endParaRPr lang="zh-CN" altLang="en-US" sz="2400" b="1" dirty="0">
                <a:latin typeface="微软雅黑" pitchFamily="34" charset="-122"/>
                <a:ea typeface="微软雅黑" pitchFamily="34" charset="-122"/>
              </a:endParaRPr>
            </a:p>
          </p:txBody>
        </p:sp>
        <p:sp>
          <p:nvSpPr>
            <p:cNvPr id="14" name="矩形 13"/>
            <p:cNvSpPr/>
            <p:nvPr/>
          </p:nvSpPr>
          <p:spPr>
            <a:xfrm>
              <a:off x="4777385" y="2709850"/>
              <a:ext cx="3567320" cy="726390"/>
            </a:xfrm>
            <a:prstGeom prst="rect">
              <a:avLst/>
            </a:prstGeom>
            <a:solidFill>
              <a:schemeClr val="accent5"/>
            </a:solid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pPr algn="ctr"/>
              <a:r>
                <a:rPr lang="zh-CN" altLang="en-US" sz="2400" b="1" dirty="0" smtClean="0">
                  <a:latin typeface="微软雅黑" pitchFamily="34" charset="-122"/>
                  <a:ea typeface="微软雅黑" pitchFamily="34" charset="-122"/>
                </a:rPr>
                <a:t>弹性架构</a:t>
              </a:r>
              <a:endParaRPr lang="zh-CN" altLang="en-US" sz="2400" b="1" dirty="0">
                <a:latin typeface="微软雅黑" pitchFamily="34" charset="-122"/>
                <a:ea typeface="微软雅黑" pitchFamily="34" charset="-122"/>
              </a:endParaRPr>
            </a:p>
          </p:txBody>
        </p:sp>
        <p:sp>
          <p:nvSpPr>
            <p:cNvPr id="15" name="矩形 14"/>
            <p:cNvSpPr/>
            <p:nvPr/>
          </p:nvSpPr>
          <p:spPr>
            <a:xfrm>
              <a:off x="4777385" y="6055426"/>
              <a:ext cx="3567320" cy="726390"/>
            </a:xfrm>
            <a:prstGeom prst="rect">
              <a:avLst/>
            </a:prstGeom>
            <a:solidFill>
              <a:schemeClr val="accent1"/>
            </a:solidFill>
            <a:ln>
              <a:no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pPr algn="ctr"/>
              <a:r>
                <a:rPr lang="zh-CN" altLang="en-US" sz="2400" b="1" dirty="0" smtClean="0">
                  <a:latin typeface="微软雅黑" pitchFamily="34" charset="-122"/>
                  <a:ea typeface="微软雅黑" pitchFamily="34" charset="-122"/>
                </a:rPr>
                <a:t>高效管理</a:t>
              </a:r>
              <a:endParaRPr lang="zh-CN" altLang="en-US" sz="2400" b="1" dirty="0">
                <a:latin typeface="微软雅黑" pitchFamily="34" charset="-122"/>
                <a:ea typeface="微软雅黑" pitchFamily="34" charset="-122"/>
              </a:endParaRPr>
            </a:p>
          </p:txBody>
        </p:sp>
        <p:sp>
          <p:nvSpPr>
            <p:cNvPr id="16" name="Freeform 20"/>
            <p:cNvSpPr>
              <a:spLocks noEditPoints="1"/>
            </p:cNvSpPr>
            <p:nvPr/>
          </p:nvSpPr>
          <p:spPr bwMode="black">
            <a:xfrm>
              <a:off x="1205485" y="4567238"/>
              <a:ext cx="785818" cy="571504"/>
            </a:xfrm>
            <a:custGeom>
              <a:avLst/>
              <a:gdLst/>
              <a:ahLst/>
              <a:cxnLst>
                <a:cxn ang="0">
                  <a:pos x="774" y="456"/>
                </a:cxn>
                <a:cxn ang="0">
                  <a:pos x="774" y="36"/>
                </a:cxn>
                <a:cxn ang="0">
                  <a:pos x="737" y="0"/>
                </a:cxn>
                <a:cxn ang="0">
                  <a:pos x="107" y="0"/>
                </a:cxn>
                <a:cxn ang="0">
                  <a:pos x="71" y="36"/>
                </a:cxn>
                <a:cxn ang="0">
                  <a:pos x="71" y="456"/>
                </a:cxn>
                <a:cxn ang="0">
                  <a:pos x="0" y="544"/>
                </a:cxn>
                <a:cxn ang="0">
                  <a:pos x="44" y="588"/>
                </a:cxn>
                <a:cxn ang="0">
                  <a:pos x="800" y="588"/>
                </a:cxn>
                <a:cxn ang="0">
                  <a:pos x="844" y="544"/>
                </a:cxn>
                <a:cxn ang="0">
                  <a:pos x="774" y="456"/>
                </a:cxn>
                <a:cxn ang="0">
                  <a:pos x="481" y="554"/>
                </a:cxn>
                <a:cxn ang="0">
                  <a:pos x="350" y="554"/>
                </a:cxn>
                <a:cxn ang="0">
                  <a:pos x="337" y="547"/>
                </a:cxn>
                <a:cxn ang="0">
                  <a:pos x="352" y="519"/>
                </a:cxn>
                <a:cxn ang="0">
                  <a:pos x="363" y="514"/>
                </a:cxn>
                <a:cxn ang="0">
                  <a:pos x="468" y="514"/>
                </a:cxn>
                <a:cxn ang="0">
                  <a:pos x="478" y="519"/>
                </a:cxn>
                <a:cxn ang="0">
                  <a:pos x="494" y="547"/>
                </a:cxn>
                <a:cxn ang="0">
                  <a:pos x="481" y="554"/>
                </a:cxn>
                <a:cxn ang="0">
                  <a:pos x="748" y="456"/>
                </a:cxn>
                <a:cxn ang="0">
                  <a:pos x="99" y="456"/>
                </a:cxn>
                <a:cxn ang="0">
                  <a:pos x="99" y="42"/>
                </a:cxn>
                <a:cxn ang="0">
                  <a:pos x="117" y="24"/>
                </a:cxn>
                <a:cxn ang="0">
                  <a:pos x="730" y="24"/>
                </a:cxn>
                <a:cxn ang="0">
                  <a:pos x="748" y="42"/>
                </a:cxn>
                <a:cxn ang="0">
                  <a:pos x="748" y="456"/>
                </a:cxn>
              </a:cxnLst>
              <a:rect l="0" t="0" r="r" b="b"/>
              <a:pathLst>
                <a:path w="844" h="588">
                  <a:moveTo>
                    <a:pt x="774" y="456"/>
                  </a:moveTo>
                  <a:cubicBezTo>
                    <a:pt x="774" y="36"/>
                    <a:pt x="774" y="36"/>
                    <a:pt x="774" y="36"/>
                  </a:cubicBezTo>
                  <a:cubicBezTo>
                    <a:pt x="774" y="16"/>
                    <a:pt x="757" y="0"/>
                    <a:pt x="737" y="0"/>
                  </a:cubicBezTo>
                  <a:cubicBezTo>
                    <a:pt x="107" y="0"/>
                    <a:pt x="107" y="0"/>
                    <a:pt x="107" y="0"/>
                  </a:cubicBezTo>
                  <a:cubicBezTo>
                    <a:pt x="87" y="0"/>
                    <a:pt x="71" y="16"/>
                    <a:pt x="71" y="36"/>
                  </a:cubicBezTo>
                  <a:cubicBezTo>
                    <a:pt x="71" y="456"/>
                    <a:pt x="71" y="456"/>
                    <a:pt x="71" y="456"/>
                  </a:cubicBezTo>
                  <a:cubicBezTo>
                    <a:pt x="0" y="544"/>
                    <a:pt x="0" y="544"/>
                    <a:pt x="0" y="544"/>
                  </a:cubicBezTo>
                  <a:cubicBezTo>
                    <a:pt x="0" y="568"/>
                    <a:pt x="20" y="588"/>
                    <a:pt x="44" y="588"/>
                  </a:cubicBezTo>
                  <a:cubicBezTo>
                    <a:pt x="800" y="588"/>
                    <a:pt x="800" y="588"/>
                    <a:pt x="800" y="588"/>
                  </a:cubicBezTo>
                  <a:cubicBezTo>
                    <a:pt x="824" y="588"/>
                    <a:pt x="844" y="568"/>
                    <a:pt x="844" y="544"/>
                  </a:cubicBezTo>
                  <a:lnTo>
                    <a:pt x="774" y="456"/>
                  </a:lnTo>
                  <a:close/>
                  <a:moveTo>
                    <a:pt x="481" y="554"/>
                  </a:moveTo>
                  <a:cubicBezTo>
                    <a:pt x="350" y="554"/>
                    <a:pt x="350" y="554"/>
                    <a:pt x="350" y="554"/>
                  </a:cubicBezTo>
                  <a:cubicBezTo>
                    <a:pt x="343" y="554"/>
                    <a:pt x="337" y="551"/>
                    <a:pt x="337" y="547"/>
                  </a:cubicBezTo>
                  <a:cubicBezTo>
                    <a:pt x="352" y="519"/>
                    <a:pt x="352" y="519"/>
                    <a:pt x="352" y="519"/>
                  </a:cubicBezTo>
                  <a:cubicBezTo>
                    <a:pt x="352" y="516"/>
                    <a:pt x="357" y="514"/>
                    <a:pt x="363" y="514"/>
                  </a:cubicBezTo>
                  <a:cubicBezTo>
                    <a:pt x="468" y="514"/>
                    <a:pt x="468" y="514"/>
                    <a:pt x="468" y="514"/>
                  </a:cubicBezTo>
                  <a:cubicBezTo>
                    <a:pt x="473" y="514"/>
                    <a:pt x="478" y="516"/>
                    <a:pt x="478" y="519"/>
                  </a:cubicBezTo>
                  <a:cubicBezTo>
                    <a:pt x="494" y="547"/>
                    <a:pt x="494" y="547"/>
                    <a:pt x="494" y="547"/>
                  </a:cubicBezTo>
                  <a:cubicBezTo>
                    <a:pt x="494" y="551"/>
                    <a:pt x="488" y="554"/>
                    <a:pt x="481" y="554"/>
                  </a:cubicBezTo>
                  <a:close/>
                  <a:moveTo>
                    <a:pt x="748" y="456"/>
                  </a:moveTo>
                  <a:cubicBezTo>
                    <a:pt x="99" y="456"/>
                    <a:pt x="99" y="456"/>
                    <a:pt x="99" y="456"/>
                  </a:cubicBezTo>
                  <a:cubicBezTo>
                    <a:pt x="99" y="42"/>
                    <a:pt x="99" y="42"/>
                    <a:pt x="99" y="42"/>
                  </a:cubicBezTo>
                  <a:cubicBezTo>
                    <a:pt x="99" y="32"/>
                    <a:pt x="107" y="24"/>
                    <a:pt x="117" y="24"/>
                  </a:cubicBezTo>
                  <a:cubicBezTo>
                    <a:pt x="730" y="24"/>
                    <a:pt x="730" y="24"/>
                    <a:pt x="730" y="24"/>
                  </a:cubicBezTo>
                  <a:cubicBezTo>
                    <a:pt x="740" y="24"/>
                    <a:pt x="748" y="32"/>
                    <a:pt x="748" y="42"/>
                  </a:cubicBezTo>
                  <a:lnTo>
                    <a:pt x="748" y="456"/>
                  </a:lnTo>
                  <a:close/>
                </a:path>
              </a:pathLst>
            </a:custGeom>
            <a:solidFill>
              <a:schemeClr val="tx1">
                <a:lumMod val="85000"/>
                <a:lumOff val="15000"/>
              </a:schemeClr>
            </a:solidFill>
          </p:spPr>
          <p:txBody>
            <a:bodyPr vert="horz" wrap="square" lIns="82305" tIns="41153" rIns="82305" bIns="41153" numCol="1" anchor="t" anchorCtr="0" compatLnSpc="1"/>
            <a:lstStyle/>
            <a:p>
              <a:endParaRPr lang="en-US" sz="700" dirty="0">
                <a:solidFill>
                  <a:srgbClr val="FFFFFF"/>
                </a:solidFill>
              </a:endParaRPr>
            </a:p>
          </p:txBody>
        </p:sp>
        <p:pic>
          <p:nvPicPr>
            <p:cNvPr id="17" name="Picture 14"/>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1419799" y="6210312"/>
              <a:ext cx="428628" cy="530053"/>
            </a:xfrm>
            <a:prstGeom prst="rect">
              <a:avLst/>
            </a:prstGeom>
          </p:spPr>
        </p:pic>
        <p:pic>
          <p:nvPicPr>
            <p:cNvPr id="18" name="图片 17" descr="ID View.png"/>
            <p:cNvPicPr>
              <a:picLocks noChangeAspect="1"/>
            </p:cNvPicPr>
            <p:nvPr/>
          </p:nvPicPr>
          <p:blipFill>
            <a:blip r:embed="rId5" cstate="print"/>
            <a:srcRect l="20505" t="26364" r="20909" b="26767"/>
            <a:stretch>
              <a:fillRect/>
            </a:stretch>
          </p:blipFill>
          <p:spPr>
            <a:xfrm>
              <a:off x="1134047" y="6281750"/>
              <a:ext cx="357190" cy="285752"/>
            </a:xfrm>
            <a:prstGeom prst="rect">
              <a:avLst/>
            </a:prstGeom>
          </p:spPr>
        </p:pic>
        <p:pic>
          <p:nvPicPr>
            <p:cNvPr id="19" name="Picture 16" descr="无线覆盖"/>
            <p:cNvPicPr>
              <a:picLocks noChangeAspect="1" noChangeArrowheads="1"/>
            </p:cNvPicPr>
            <p:nvPr/>
          </p:nvPicPr>
          <p:blipFill>
            <a:blip r:embed="rId6">
              <a:lum bright="-100000" contrast="-70000"/>
            </a:blip>
            <a:stretch>
              <a:fillRect/>
            </a:stretch>
          </p:blipFill>
          <p:spPr bwMode="auto">
            <a:xfrm rot="10800000">
              <a:off x="2586797" y="4517227"/>
              <a:ext cx="657408" cy="550076"/>
            </a:xfrm>
            <a:prstGeom prst="rect">
              <a:avLst/>
            </a:prstGeom>
            <a:noFill/>
            <a:ln>
              <a:noFill/>
            </a:ln>
          </p:spPr>
        </p:pic>
        <p:pic>
          <p:nvPicPr>
            <p:cNvPr id="20" name="Picture 5" descr="\\MAGNUM\Projects\Microsoft\Cloud Power FY12\Design\Icons\PNGs\Self_Service.png"/>
            <p:cNvPicPr>
              <a:picLocks noChangeAspect="1" noChangeArrowheads="1"/>
            </p:cNvPicPr>
            <p:nvPr/>
          </p:nvPicPr>
          <p:blipFill>
            <a:blip r:embed="rId7" cstate="screen"/>
            <a:srcRect/>
            <a:stretch>
              <a:fillRect/>
            </a:stretch>
          </p:blipFill>
          <p:spPr bwMode="auto">
            <a:xfrm>
              <a:off x="2555027" y="6053215"/>
              <a:ext cx="865036" cy="871477"/>
            </a:xfrm>
            <a:prstGeom prst="rect">
              <a:avLst/>
            </a:prstGeom>
            <a:noFill/>
          </p:spPr>
        </p:pic>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搭建基于云计算的基础平台</a:t>
            </a:r>
            <a:endParaRPr lang="zh-CN" sz="2800" dirty="0"/>
          </a:p>
        </p:txBody>
      </p:sp>
      <p:pic>
        <p:nvPicPr>
          <p:cNvPr id="22" name="图片 17"/>
          <p:cNvPicPr>
            <a:picLocks noChangeAspect="1" noChangeArrowheads="1"/>
          </p:cNvPicPr>
          <p:nvPr/>
        </p:nvPicPr>
        <p:blipFill>
          <a:blip r:embed="rId1" cstate="print"/>
          <a:srcRect/>
          <a:stretch>
            <a:fillRect/>
          </a:stretch>
        </p:blipFill>
        <p:spPr bwMode="auto">
          <a:xfrm>
            <a:off x="-1" y="1946000"/>
            <a:ext cx="4267283" cy="2944993"/>
          </a:xfrm>
          <a:prstGeom prst="rect">
            <a:avLst/>
          </a:prstGeom>
          <a:noFill/>
          <a:ln w="9525">
            <a:noFill/>
            <a:miter lim="800000"/>
            <a:headEnd/>
            <a:tailEnd/>
          </a:ln>
        </p:spPr>
      </p:pic>
      <p:pic>
        <p:nvPicPr>
          <p:cNvPr id="23" name="图片 26"/>
          <p:cNvPicPr>
            <a:picLocks noChangeAspect="1" noChangeArrowheads="1"/>
          </p:cNvPicPr>
          <p:nvPr/>
        </p:nvPicPr>
        <p:blipFill>
          <a:blip r:embed="rId2" cstate="print"/>
          <a:srcRect/>
          <a:stretch>
            <a:fillRect/>
          </a:stretch>
        </p:blipFill>
        <p:spPr bwMode="auto">
          <a:xfrm>
            <a:off x="4267283" y="3418497"/>
            <a:ext cx="4762500" cy="2910895"/>
          </a:xfrm>
          <a:prstGeom prst="rect">
            <a:avLst/>
          </a:prstGeom>
          <a:noFill/>
          <a:ln w="9525">
            <a:noFill/>
            <a:miter lim="800000"/>
            <a:headEnd/>
            <a:tailEnd/>
          </a:ln>
        </p:spPr>
      </p:pic>
      <p:sp>
        <p:nvSpPr>
          <p:cNvPr id="24" name="矩形 23"/>
          <p:cNvSpPr/>
          <p:nvPr/>
        </p:nvSpPr>
        <p:spPr>
          <a:xfrm>
            <a:off x="165183" y="1254820"/>
            <a:ext cx="9334500" cy="400110"/>
          </a:xfrm>
          <a:prstGeom prst="rect">
            <a:avLst/>
          </a:prstGeom>
        </p:spPr>
        <p:txBody>
          <a:bodyPr wrap="square">
            <a:spAutoFit/>
          </a:bodyPr>
          <a:lstStyle/>
          <a:p>
            <a:r>
              <a:rPr lang="zh-CN" altLang="zh-CN" sz="2000" dirty="0" smtClean="0">
                <a:latin typeface="微软雅黑" pitchFamily="34" charset="-122"/>
                <a:ea typeface="微软雅黑" pitchFamily="34" charset="-122"/>
              </a:rPr>
              <a:t>基础设施服务层</a:t>
            </a:r>
            <a:r>
              <a:rPr lang="en-US" altLang="zh-CN" sz="2000" dirty="0" smtClean="0">
                <a:latin typeface="微软雅黑" pitchFamily="34" charset="-122"/>
                <a:ea typeface="微软雅黑" pitchFamily="34" charset="-122"/>
              </a:rPr>
              <a:t> (IaaS - </a:t>
            </a:r>
            <a:r>
              <a:rPr lang="zh-CN" altLang="zh-CN" sz="2000" dirty="0" smtClean="0">
                <a:latin typeface="微软雅黑" pitchFamily="34" charset="-122"/>
                <a:ea typeface="微软雅黑" pitchFamily="34" charset="-122"/>
              </a:rPr>
              <a:t>基础设施即服务</a:t>
            </a:r>
            <a:r>
              <a:rPr lang="en-US" altLang="zh-CN" sz="2000" dirty="0" smtClean="0">
                <a:latin typeface="微软雅黑" pitchFamily="34" charset="-122"/>
                <a:ea typeface="微软雅黑" pitchFamily="34" charset="-122"/>
              </a:rPr>
              <a:t>) + </a:t>
            </a:r>
            <a:r>
              <a:rPr lang="zh-CN" altLang="zh-CN" sz="2000" dirty="0" smtClean="0">
                <a:latin typeface="微软雅黑" pitchFamily="34" charset="-122"/>
                <a:ea typeface="微软雅黑" pitchFamily="34" charset="-122"/>
              </a:rPr>
              <a:t>应用服务层</a:t>
            </a:r>
            <a:r>
              <a:rPr lang="en-US" altLang="zh-CN" sz="2000" dirty="0" smtClean="0">
                <a:latin typeface="微软雅黑" pitchFamily="34" charset="-122"/>
                <a:ea typeface="微软雅黑" pitchFamily="34" charset="-122"/>
              </a:rPr>
              <a:t> (SaaS </a:t>
            </a:r>
            <a:r>
              <a:rPr lang="zh-CN" altLang="zh-CN" sz="2000" dirty="0" smtClean="0">
                <a:latin typeface="微软雅黑" pitchFamily="34" charset="-122"/>
                <a:ea typeface="微软雅黑" pitchFamily="34" charset="-122"/>
              </a:rPr>
              <a:t>软件应用即服务</a:t>
            </a:r>
            <a:r>
              <a:rPr lang="en-US" altLang="zh-CN" sz="2000" dirty="0" smtClean="0">
                <a:latin typeface="微软雅黑" pitchFamily="34" charset="-122"/>
                <a:ea typeface="微软雅黑" pitchFamily="34" charset="-122"/>
              </a:rPr>
              <a:t>)</a:t>
            </a:r>
            <a:endParaRPr lang="zh-CN" altLang="zh-CN" sz="2000" dirty="0">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构建高效的校园管理体系</a:t>
            </a:r>
            <a:r>
              <a:rPr lang="en-US" altLang="zh-CN" sz="2800" dirty="0" smtClean="0"/>
              <a:t>-</a:t>
            </a:r>
            <a:r>
              <a:rPr lang="zh-CN" altLang="en-US" sz="2800" dirty="0" smtClean="0"/>
              <a:t>通信网络</a:t>
            </a:r>
            <a:endParaRPr lang="zh-CN" sz="2800" dirty="0"/>
          </a:p>
        </p:txBody>
      </p:sp>
      <p:pic>
        <p:nvPicPr>
          <p:cNvPr id="25" name="图片 24"/>
          <p:cNvPicPr>
            <a:picLocks noChangeAspect="1"/>
          </p:cNvPicPr>
          <p:nvPr/>
        </p:nvPicPr>
        <p:blipFill>
          <a:blip r:embed="rId1"/>
          <a:stretch>
            <a:fillRect/>
          </a:stretch>
        </p:blipFill>
        <p:spPr>
          <a:xfrm>
            <a:off x="1535642" y="1504946"/>
            <a:ext cx="5310716" cy="3063875"/>
          </a:xfrm>
          <a:prstGeom prst="rect">
            <a:avLst/>
          </a:prstGeom>
          <a:effectLst>
            <a:softEdge rad="635000"/>
          </a:effectLst>
        </p:spPr>
      </p:pic>
      <p:pic>
        <p:nvPicPr>
          <p:cNvPr id="26" name="Picture 14" descr="C:\Documents and Settings\Administrator\Local Settings\Temporary Internet Files\Content.IE5\VHRQ0XVN\MC90044153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700" y="2127248"/>
            <a:ext cx="7794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6" descr="C:\Documents and Settings\Administrator\Local Settings\Temporary Internet Files\Content.IE5\2BHD0L94\MC9004348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760" y="2205035"/>
            <a:ext cx="61277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0"/>
          <p:cNvSpPr txBox="1">
            <a:spLocks noChangeArrowheads="1"/>
          </p:cNvSpPr>
          <p:nvPr/>
        </p:nvSpPr>
        <p:spPr bwMode="auto">
          <a:xfrm>
            <a:off x="195718" y="3036884"/>
            <a:ext cx="16088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200" b="1" dirty="0">
                <a:latin typeface="微软雅黑" pitchFamily="34" charset="-122"/>
                <a:ea typeface="微软雅黑" pitchFamily="34" charset="-122"/>
              </a:rPr>
              <a:t>无线宽带（</a:t>
            </a:r>
            <a:r>
              <a:rPr lang="en-US" altLang="zh-CN" sz="1200" b="1" dirty="0">
                <a:latin typeface="微软雅黑" pitchFamily="34" charset="-122"/>
                <a:ea typeface="微软雅黑" pitchFamily="34" charset="-122"/>
              </a:rPr>
              <a:t>3G/4G</a:t>
            </a:r>
            <a:r>
              <a:rPr lang="en-US" altLang="zh-CN" sz="1000" b="1" dirty="0"/>
              <a:t>)</a:t>
            </a:r>
            <a:endParaRPr lang="zh-CN" altLang="en-US" sz="1000" b="1" dirty="0"/>
          </a:p>
        </p:txBody>
      </p:sp>
      <p:sp>
        <p:nvSpPr>
          <p:cNvPr id="29" name="TextBox 22"/>
          <p:cNvSpPr txBox="1">
            <a:spLocks noChangeArrowheads="1"/>
          </p:cNvSpPr>
          <p:nvPr/>
        </p:nvSpPr>
        <p:spPr bwMode="auto">
          <a:xfrm>
            <a:off x="3752851" y="1208896"/>
            <a:ext cx="16176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200" b="1" dirty="0">
                <a:latin typeface="微软雅黑" pitchFamily="34" charset="-122"/>
                <a:ea typeface="微软雅黑" pitchFamily="34" charset="-122"/>
              </a:rPr>
              <a:t>室外</a:t>
            </a:r>
            <a:r>
              <a:rPr lang="en-US" altLang="zh-CN" sz="1200" b="1" dirty="0">
                <a:latin typeface="微软雅黑" pitchFamily="34" charset="-122"/>
                <a:ea typeface="微软雅黑" pitchFamily="34" charset="-122"/>
              </a:rPr>
              <a:t>WLAN</a:t>
            </a:r>
            <a:r>
              <a:rPr lang="zh-CN" altLang="en-US" sz="1200" b="1" dirty="0">
                <a:latin typeface="微软雅黑" pitchFamily="34" charset="-122"/>
                <a:ea typeface="微软雅黑" pitchFamily="34" charset="-122"/>
              </a:rPr>
              <a:t>上网</a:t>
            </a:r>
            <a:endParaRPr lang="zh-CN" altLang="en-US" sz="1200" b="1" dirty="0">
              <a:latin typeface="微软雅黑" pitchFamily="34" charset="-122"/>
              <a:ea typeface="微软雅黑" pitchFamily="34" charset="-122"/>
            </a:endParaRPr>
          </a:p>
        </p:txBody>
      </p:sp>
      <p:sp>
        <p:nvSpPr>
          <p:cNvPr id="30" name="TextBox 21"/>
          <p:cNvSpPr txBox="1">
            <a:spLocks noChangeArrowheads="1"/>
          </p:cNvSpPr>
          <p:nvPr/>
        </p:nvSpPr>
        <p:spPr bwMode="auto">
          <a:xfrm>
            <a:off x="6774700" y="3043622"/>
            <a:ext cx="12223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200" b="1" dirty="0">
                <a:latin typeface="微软雅黑" pitchFamily="34" charset="-122"/>
                <a:ea typeface="微软雅黑" pitchFamily="34" charset="-122"/>
              </a:rPr>
              <a:t>有线宽带上网</a:t>
            </a:r>
            <a:endParaRPr lang="zh-CN" altLang="en-US" sz="1200" b="1" dirty="0">
              <a:latin typeface="微软雅黑" pitchFamily="34" charset="-122"/>
              <a:ea typeface="微软雅黑" pitchFamily="34" charset="-122"/>
            </a:endParaRPr>
          </a:p>
        </p:txBody>
      </p:sp>
      <p:sp>
        <p:nvSpPr>
          <p:cNvPr id="31" name="矩形 30"/>
          <p:cNvSpPr/>
          <p:nvPr/>
        </p:nvSpPr>
        <p:spPr>
          <a:xfrm>
            <a:off x="284618" y="4607850"/>
            <a:ext cx="8734764" cy="1631216"/>
          </a:xfrm>
          <a:prstGeom prst="rect">
            <a:avLst/>
          </a:prstGeom>
          <a:solidFill>
            <a:schemeClr val="accent3">
              <a:lumMod val="40000"/>
              <a:lumOff val="60000"/>
            </a:schemeClr>
          </a:solidFill>
        </p:spPr>
        <p:txBody>
          <a:bodyPr wrap="square">
            <a:spAutoFit/>
          </a:bodyPr>
          <a:lstStyle/>
          <a:p>
            <a:r>
              <a:rPr lang="zh-CN" altLang="en-US" sz="2000" dirty="0" smtClean="0">
                <a:solidFill>
                  <a:srgbClr val="FF0000"/>
                </a:solidFill>
                <a:latin typeface="微软雅黑" pitchFamily="34" charset="-122"/>
                <a:ea typeface="微软雅黑" pitchFamily="34" charset="-122"/>
              </a:rPr>
              <a:t>无线接入：</a:t>
            </a:r>
            <a:r>
              <a:rPr lang="zh-CN" altLang="en-US" sz="2000" dirty="0">
                <a:latin typeface="微软雅黑" pitchFamily="34" charset="-122"/>
                <a:ea typeface="微软雅黑" pitchFamily="34" charset="-122"/>
              </a:rPr>
              <a:t>在全校范围内特别是图书馆、体育馆、会议室等重点公共区域场所实现有线、无线全覆盖</a:t>
            </a:r>
            <a:r>
              <a:rPr lang="zh-CN" altLang="en-US" sz="2000" dirty="0" smtClean="0">
                <a:latin typeface="微软雅黑" pitchFamily="34" charset="-122"/>
                <a:ea typeface="微软雅黑" pitchFamily="34" charset="-122"/>
              </a:rPr>
              <a:t>。</a:t>
            </a:r>
            <a:endParaRPr lang="en-US" altLang="zh-CN" sz="2000" dirty="0" smtClean="0">
              <a:latin typeface="微软雅黑" pitchFamily="34" charset="-122"/>
              <a:ea typeface="微软雅黑" pitchFamily="34" charset="-122"/>
            </a:endParaRPr>
          </a:p>
          <a:p>
            <a:pPr lvl="0"/>
            <a:r>
              <a:rPr lang="zh-CN" altLang="en-US" sz="2000" dirty="0">
                <a:solidFill>
                  <a:srgbClr val="FF0000"/>
                </a:solidFill>
                <a:latin typeface="微软雅黑" pitchFamily="34" charset="-122"/>
                <a:ea typeface="微软雅黑" pitchFamily="34" charset="-122"/>
              </a:rPr>
              <a:t>统一网络管理</a:t>
            </a:r>
            <a:r>
              <a:rPr lang="zh-CN" altLang="en-US" sz="2000" dirty="0" smtClean="0">
                <a:solidFill>
                  <a:srgbClr val="FF0000"/>
                </a:solidFill>
                <a:latin typeface="微软雅黑" pitchFamily="34" charset="-122"/>
                <a:ea typeface="微软雅黑" pitchFamily="34" charset="-122"/>
              </a:rPr>
              <a:t>平台：</a:t>
            </a:r>
            <a:r>
              <a:rPr lang="zh-CN" altLang="en-US" sz="2000" dirty="0" smtClean="0">
                <a:latin typeface="微软雅黑" pitchFamily="34" charset="-122"/>
                <a:ea typeface="微软雅黑" pitchFamily="34" charset="-122"/>
              </a:rPr>
              <a:t>为了</a:t>
            </a:r>
            <a:r>
              <a:rPr lang="zh-CN" altLang="en-US" sz="2000" dirty="0">
                <a:latin typeface="微软雅黑" pitchFamily="34" charset="-122"/>
                <a:ea typeface="微软雅黑" pitchFamily="34" charset="-122"/>
              </a:rPr>
              <a:t>保障网络安全、稳定运行，简化管理，必须对所有网络设备的状态、性能、配置、密码、故障、安全事件、资产进行统一管理、监控，使网络管理者能及时、清楚的了解整个网络的运行状况</a:t>
            </a:r>
            <a:r>
              <a:rPr lang="zh-CN" altLang="en-US" sz="2000" dirty="0" smtClean="0">
                <a:latin typeface="微软雅黑" pitchFamily="34" charset="-122"/>
                <a:ea typeface="微软雅黑" pitchFamily="34" charset="-122"/>
              </a:rPr>
              <a:t>。</a:t>
            </a:r>
            <a:endParaRPr lang="en-US" altLang="zh-CN" sz="2000" dirty="0" smtClean="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132239" y="312762"/>
            <a:ext cx="7583771" cy="542584"/>
          </a:xfrm>
          <a:prstGeom prst="rect">
            <a:avLst/>
          </a:prstGeom>
        </p:spPr>
        <p:txBody>
          <a:bodyPr vert="horz" lIns="68580" tIns="34290" rIns="68580" bIns="34290" rtlCol="0" anchor="ctr">
            <a:normAutofit/>
          </a:bodyPr>
          <a:lstStyle>
            <a:lvl1pPr>
              <a:lnSpc>
                <a:spcPct val="90000"/>
              </a:lnSpc>
              <a:spcBef>
                <a:spcPct val="0"/>
              </a:spcBef>
              <a:buNone/>
              <a:defRPr sz="3200">
                <a:gradFill>
                  <a:gsLst>
                    <a:gs pos="0">
                      <a:schemeClr val="accent1"/>
                    </a:gs>
                    <a:gs pos="33000">
                      <a:schemeClr val="accent2"/>
                    </a:gs>
                    <a:gs pos="66000">
                      <a:schemeClr val="accent3"/>
                    </a:gs>
                    <a:gs pos="100000">
                      <a:schemeClr val="accent4"/>
                    </a:gs>
                  </a:gsLst>
                  <a:lin ang="0" scaled="0"/>
                </a:gradFill>
                <a:latin typeface="+mj-lt"/>
                <a:ea typeface="+mj-ea"/>
                <a:cs typeface="+mj-cs"/>
              </a:defRPr>
            </a:lvl1pPr>
          </a:lstStyle>
          <a:p>
            <a:r>
              <a:rPr lang="zh-CN" altLang="en-US" sz="2800" dirty="0"/>
              <a:t>智慧校园建设的时代特征</a:t>
            </a:r>
            <a:endParaRPr lang="zh-CN" altLang="en-US" sz="2800" dirty="0"/>
          </a:p>
        </p:txBody>
      </p:sp>
      <p:sp>
        <p:nvSpPr>
          <p:cNvPr id="8" name="矩形 7"/>
          <p:cNvSpPr/>
          <p:nvPr/>
        </p:nvSpPr>
        <p:spPr>
          <a:xfrm>
            <a:off x="463826" y="1070897"/>
            <a:ext cx="7938053" cy="3585210"/>
          </a:xfrm>
          <a:prstGeom prst="rect">
            <a:avLst/>
          </a:prstGeom>
          <a:solidFill>
            <a:schemeClr val="bg1">
              <a:lumMod val="95000"/>
            </a:schemeClr>
          </a:solidFill>
        </p:spPr>
        <p:txBody>
          <a:bodyPr wrap="square">
            <a:spAutoFit/>
          </a:bodyPr>
          <a:lstStyle/>
          <a:p>
            <a:pPr algn="just">
              <a:spcAft>
                <a:spcPts val="0"/>
              </a:spcAft>
              <a:defRPr/>
            </a:pPr>
            <a:r>
              <a:rPr lang="en-US" altLang="zh-CN" kern="100" dirty="0">
                <a:latin typeface="Times New Roman" panose="02020603050405020304" pitchFamily="18" charset="0"/>
              </a:rPr>
              <a:t>  </a:t>
            </a:r>
            <a:r>
              <a:rPr lang="zh-CN" altLang="zh-CN" b="1" kern="100" dirty="0" smtClean="0">
                <a:solidFill>
                  <a:srgbClr val="FF0000"/>
                </a:solidFill>
                <a:latin typeface="微软雅黑" pitchFamily="34" charset="-122"/>
                <a:ea typeface="微软雅黑" pitchFamily="34" charset="-122"/>
              </a:rPr>
              <a:t>信息化</a:t>
            </a:r>
            <a:r>
              <a:rPr lang="zh-CN" altLang="zh-CN" b="1" kern="100" dirty="0">
                <a:solidFill>
                  <a:srgbClr val="FF0000"/>
                </a:solidFill>
                <a:latin typeface="微软雅黑" pitchFamily="34" charset="-122"/>
                <a:ea typeface="微软雅黑" pitchFamily="34" charset="-122"/>
              </a:rPr>
              <a:t>是什么</a:t>
            </a:r>
            <a:r>
              <a:rPr lang="zh-CN" altLang="en-US" b="1" kern="100" dirty="0">
                <a:solidFill>
                  <a:srgbClr val="FF0000"/>
                </a:solidFill>
                <a:latin typeface="微软雅黑" pitchFamily="34" charset="-122"/>
                <a:ea typeface="微软雅黑" pitchFamily="34" charset="-122"/>
              </a:rPr>
              <a:t>？</a:t>
            </a:r>
            <a:endParaRPr lang="en-US" altLang="zh-CN" b="1" kern="100" dirty="0">
              <a:solidFill>
                <a:srgbClr val="FF0000"/>
              </a:solidFill>
              <a:latin typeface="微软雅黑" pitchFamily="34" charset="-122"/>
              <a:ea typeface="微软雅黑" pitchFamily="34" charset="-122"/>
            </a:endParaRPr>
          </a:p>
          <a:p>
            <a:pPr algn="just">
              <a:spcAft>
                <a:spcPts val="0"/>
              </a:spcAft>
              <a:defRPr/>
            </a:pPr>
            <a:r>
              <a:rPr lang="en-US" altLang="zh-CN" sz="900" kern="100" dirty="0">
                <a:latin typeface="微软雅黑" pitchFamily="34" charset="-122"/>
                <a:ea typeface="微软雅黑" pitchFamily="34" charset="-122"/>
              </a:rPr>
              <a:t>    </a:t>
            </a:r>
            <a:r>
              <a:rPr lang="zh-CN" altLang="zh-CN" sz="1400" b="1" kern="100" dirty="0">
                <a:solidFill>
                  <a:srgbClr val="FF0000"/>
                </a:solidFill>
                <a:latin typeface="微软雅黑" pitchFamily="34" charset="-122"/>
                <a:ea typeface="微软雅黑" pitchFamily="34" charset="-122"/>
              </a:rPr>
              <a:t>（</a:t>
            </a:r>
            <a:r>
              <a:rPr lang="en-US" altLang="zh-CN" sz="1400" b="1" kern="100" dirty="0">
                <a:solidFill>
                  <a:srgbClr val="FF0000"/>
                </a:solidFill>
                <a:latin typeface="微软雅黑" pitchFamily="34" charset="-122"/>
                <a:ea typeface="微软雅黑" pitchFamily="34" charset="-122"/>
              </a:rPr>
              <a:t>1</a:t>
            </a:r>
            <a:r>
              <a:rPr lang="zh-CN" altLang="zh-CN" sz="1400" b="1" kern="100" dirty="0">
                <a:solidFill>
                  <a:srgbClr val="FF0000"/>
                </a:solidFill>
                <a:latin typeface="微软雅黑" pitchFamily="34" charset="-122"/>
                <a:ea typeface="微软雅黑" pitchFamily="34" charset="-122"/>
              </a:rPr>
              <a:t>）信息化是一</a:t>
            </a:r>
            <a:r>
              <a:rPr lang="zh-CN" altLang="zh-CN" sz="1400" b="1" kern="100" dirty="0" smtClean="0">
                <a:solidFill>
                  <a:srgbClr val="FF0000"/>
                </a:solidFill>
                <a:latin typeface="微软雅黑" pitchFamily="34" charset="-122"/>
                <a:ea typeface="微软雅黑" pitchFamily="34" charset="-122"/>
              </a:rPr>
              <a:t>种革</a:t>
            </a:r>
            <a:r>
              <a:rPr lang="zh-CN" altLang="zh-CN" sz="1400" b="1" kern="100" dirty="0">
                <a:solidFill>
                  <a:srgbClr val="FF0000"/>
                </a:solidFill>
                <a:latin typeface="微软雅黑" pitchFamily="34" charset="-122"/>
                <a:ea typeface="微软雅黑" pitchFamily="34" charset="-122"/>
              </a:rPr>
              <a:t>命。</a:t>
            </a:r>
            <a:r>
              <a:rPr lang="zh-CN" altLang="zh-CN" sz="1400" kern="100" dirty="0">
                <a:latin typeface="微软雅黑" pitchFamily="34" charset="-122"/>
                <a:ea typeface="微软雅黑" pitchFamily="34" charset="-122"/>
              </a:rPr>
              <a:t>信息化，首先是一种技术革命。信息技术的革命，不同于农业技术革命，也不同于工业技术革命。农业社会的技术革命，以农具的铁铜技术为特征；而工业社会的技术革命，以制造业的大规模生产流水线技术为特征。而信息技术的革命，以是人类对物体和物体的运行进行数据化及其存储、传输、复用技术为特征，这种技术极大地扩展了人类的体力所及、智力所及和生存空间所及。</a:t>
            </a:r>
            <a:endParaRPr lang="en-US" altLang="zh-CN" sz="1400" kern="100" dirty="0">
              <a:latin typeface="微软雅黑" pitchFamily="34" charset="-122"/>
              <a:ea typeface="微软雅黑" pitchFamily="34" charset="-122"/>
            </a:endParaRPr>
          </a:p>
          <a:p>
            <a:pPr algn="just">
              <a:spcAft>
                <a:spcPts val="0"/>
              </a:spcAft>
              <a:defRPr/>
            </a:pPr>
            <a:r>
              <a:rPr lang="en-US" altLang="zh-CN" sz="900" kern="100" dirty="0">
                <a:latin typeface="微软雅黑" pitchFamily="34" charset="-122"/>
                <a:ea typeface="微软雅黑" pitchFamily="34" charset="-122"/>
              </a:rPr>
              <a:t>  </a:t>
            </a:r>
            <a:r>
              <a:rPr lang="en-US" altLang="zh-CN" sz="1400" kern="100" dirty="0">
                <a:latin typeface="微软雅黑" pitchFamily="34" charset="-122"/>
                <a:ea typeface="微软雅黑" pitchFamily="34" charset="-122"/>
              </a:rPr>
              <a:t>  </a:t>
            </a:r>
            <a:r>
              <a:rPr lang="zh-CN" altLang="zh-CN" sz="1400" b="1" kern="100" dirty="0">
                <a:solidFill>
                  <a:srgbClr val="FF0000"/>
                </a:solidFill>
                <a:latin typeface="微软雅黑" pitchFamily="34" charset="-122"/>
                <a:ea typeface="微软雅黑" pitchFamily="34" charset="-122"/>
              </a:rPr>
              <a:t>（</a:t>
            </a:r>
            <a:r>
              <a:rPr lang="en-US" altLang="zh-CN" sz="1400" b="1" kern="100" dirty="0">
                <a:solidFill>
                  <a:srgbClr val="FF0000"/>
                </a:solidFill>
                <a:latin typeface="微软雅黑" pitchFamily="34" charset="-122"/>
                <a:ea typeface="微软雅黑" pitchFamily="34" charset="-122"/>
              </a:rPr>
              <a:t>2</a:t>
            </a:r>
            <a:r>
              <a:rPr lang="zh-CN" altLang="zh-CN" sz="1400" b="1" kern="100" dirty="0">
                <a:solidFill>
                  <a:srgbClr val="FF0000"/>
                </a:solidFill>
                <a:latin typeface="微软雅黑" pitchFamily="34" charset="-122"/>
                <a:ea typeface="微软雅黑" pitchFamily="34" charset="-122"/>
              </a:rPr>
              <a:t>）信息化是一种历程。</a:t>
            </a:r>
            <a:r>
              <a:rPr lang="zh-CN" altLang="zh-CN" sz="1400" kern="100" dirty="0">
                <a:latin typeface="微软雅黑" pitchFamily="34" charset="-122"/>
                <a:ea typeface="微软雅黑" pitchFamily="34" charset="-122"/>
              </a:rPr>
              <a:t>从信息技术的发展及其应用而言，信息化是一种时间长度。至少从当前，信息化依然是一场没有完成的革命。之所以说没有完成，是因为信息技术的创新及新的信息技术的新应用，每天都在发生，信息技术及其应用的机制依然充满活力，还远没有达到顶峰。</a:t>
            </a:r>
            <a:endParaRPr lang="en-US" altLang="zh-CN" sz="1400" kern="100" dirty="0">
              <a:latin typeface="微软雅黑" pitchFamily="34" charset="-122"/>
              <a:ea typeface="微软雅黑" pitchFamily="34" charset="-122"/>
            </a:endParaRPr>
          </a:p>
          <a:p>
            <a:pPr algn="just">
              <a:spcAft>
                <a:spcPts val="0"/>
              </a:spcAft>
              <a:defRPr/>
            </a:pPr>
            <a:r>
              <a:rPr lang="en-US" altLang="zh-CN" sz="900" kern="100" dirty="0">
                <a:latin typeface="微软雅黑" pitchFamily="34" charset="-122"/>
                <a:ea typeface="微软雅黑" pitchFamily="34" charset="-122"/>
              </a:rPr>
              <a:t>   </a:t>
            </a:r>
            <a:r>
              <a:rPr lang="en-US" altLang="zh-CN" sz="1400" kern="100" dirty="0">
                <a:latin typeface="微软雅黑" pitchFamily="34" charset="-122"/>
                <a:ea typeface="微软雅黑" pitchFamily="34" charset="-122"/>
              </a:rPr>
              <a:t> </a:t>
            </a:r>
            <a:r>
              <a:rPr lang="zh-CN" altLang="zh-CN" sz="1400" b="1" kern="100" dirty="0">
                <a:solidFill>
                  <a:srgbClr val="FF0000"/>
                </a:solidFill>
                <a:latin typeface="微软雅黑" pitchFamily="34" charset="-122"/>
                <a:ea typeface="微软雅黑" pitchFamily="34" charset="-122"/>
              </a:rPr>
              <a:t>（</a:t>
            </a:r>
            <a:r>
              <a:rPr lang="en-US" altLang="zh-CN" sz="1400" b="1" kern="100" dirty="0">
                <a:solidFill>
                  <a:srgbClr val="FF0000"/>
                </a:solidFill>
                <a:latin typeface="微软雅黑" pitchFamily="34" charset="-122"/>
                <a:ea typeface="微软雅黑" pitchFamily="34" charset="-122"/>
              </a:rPr>
              <a:t>3</a:t>
            </a:r>
            <a:r>
              <a:rPr lang="zh-CN" altLang="zh-CN" sz="1400" b="1" kern="100" dirty="0">
                <a:solidFill>
                  <a:srgbClr val="FF0000"/>
                </a:solidFill>
                <a:latin typeface="微软雅黑" pitchFamily="34" charset="-122"/>
                <a:ea typeface="微软雅黑" pitchFamily="34" charset="-122"/>
              </a:rPr>
              <a:t>）信息化是一种机制。</a:t>
            </a:r>
            <a:r>
              <a:rPr lang="zh-CN" altLang="zh-CN" sz="1400" kern="100" dirty="0">
                <a:latin typeface="微软雅黑" pitchFamily="34" charset="-122"/>
                <a:ea typeface="微软雅黑" pitchFamily="34" charset="-122"/>
              </a:rPr>
              <a:t>“化”的含义，不仅意味着信息化是一种时间长度，更体现了信息化的机制特征，即信息化技术与产业结合，就会形成“两化融合”、“工业</a:t>
            </a:r>
            <a:r>
              <a:rPr lang="en-US" altLang="zh-CN" sz="1400" kern="100" dirty="0">
                <a:latin typeface="微软雅黑" pitchFamily="34" charset="-122"/>
                <a:ea typeface="微软雅黑" pitchFamily="34" charset="-122"/>
              </a:rPr>
              <a:t>4.0</a:t>
            </a:r>
            <a:r>
              <a:rPr lang="zh-CN" altLang="zh-CN" sz="1400" kern="100" dirty="0">
                <a:latin typeface="微软雅黑" pitchFamily="34" charset="-122"/>
                <a:ea typeface="微软雅黑" pitchFamily="34" charset="-122"/>
              </a:rPr>
              <a:t>”、“互联网金融”、“电子商务”、“物联网”、“智能家俱”、“虚拟货币”等等；信息化技术与治理结合，就会形成“电子政务”、“智慧城市”、“智慧校园”、“数字地球”等等；信息化技术与社会结合，就会形成“信息社会”、“网络社区”、“虚拟社会”等等；正是信息化的机制特征，使得信息化无处不在，无时不在，使得信息化的存在已经“化”到个体的人和整体的人类的方方面面。</a:t>
            </a:r>
            <a:endParaRPr lang="en-US" altLang="zh-CN" sz="1400" kern="100" dirty="0">
              <a:latin typeface="微软雅黑" pitchFamily="34" charset="-122"/>
              <a:ea typeface="微软雅黑" pitchFamily="34" charset="-122"/>
            </a:endParaRPr>
          </a:p>
          <a:p>
            <a:pPr algn="just">
              <a:spcAft>
                <a:spcPts val="0"/>
              </a:spcAft>
              <a:defRPr/>
            </a:pPr>
            <a:r>
              <a:rPr lang="en-US" altLang="zh-CN" sz="1400" kern="100" dirty="0">
                <a:latin typeface="微软雅黑" pitchFamily="34" charset="-122"/>
                <a:ea typeface="微软雅黑" pitchFamily="34" charset="-122"/>
              </a:rPr>
              <a:t>   </a:t>
            </a:r>
            <a:endParaRPr lang="en-US" altLang="zh-CN" sz="1400" b="1" kern="100" dirty="0">
              <a:solidFill>
                <a:srgbClr val="FF0000"/>
              </a:solidFill>
              <a:latin typeface="微软雅黑" pitchFamily="34" charset="-122"/>
              <a:ea typeface="微软雅黑" pitchFamily="34" charset="-122"/>
            </a:endParaRPr>
          </a:p>
        </p:txBody>
      </p:sp>
      <p:sp>
        <p:nvSpPr>
          <p:cNvPr id="9" name="矩形 8"/>
          <p:cNvSpPr/>
          <p:nvPr/>
        </p:nvSpPr>
        <p:spPr>
          <a:xfrm>
            <a:off x="476526" y="4736732"/>
            <a:ext cx="7938053" cy="1611630"/>
          </a:xfrm>
          <a:prstGeom prst="rect">
            <a:avLst/>
          </a:prstGeom>
          <a:solidFill>
            <a:srgbClr val="92D050"/>
          </a:solidFill>
        </p:spPr>
        <p:txBody>
          <a:bodyPr wrap="square">
            <a:spAutoFit/>
          </a:bodyPr>
          <a:lstStyle/>
          <a:p>
            <a:pPr algn="just">
              <a:spcAft>
                <a:spcPts val="0"/>
              </a:spcAft>
              <a:defRPr/>
            </a:pPr>
            <a:r>
              <a:rPr lang="zh-CN" altLang="zh-CN" b="1" kern="100" dirty="0" smtClean="0">
                <a:solidFill>
                  <a:srgbClr val="FF0000"/>
                </a:solidFill>
                <a:latin typeface="微软雅黑" pitchFamily="34" charset="-122"/>
                <a:ea typeface="微软雅黑" pitchFamily="34" charset="-122"/>
              </a:rPr>
              <a:t>信息化</a:t>
            </a:r>
            <a:r>
              <a:rPr lang="zh-CN" altLang="zh-CN" b="1" kern="100" dirty="0">
                <a:solidFill>
                  <a:srgbClr val="FF0000"/>
                </a:solidFill>
                <a:latin typeface="微软雅黑" pitchFamily="34" charset="-122"/>
                <a:ea typeface="微软雅黑" pitchFamily="34" charset="-122"/>
              </a:rPr>
              <a:t>改变了什么</a:t>
            </a:r>
            <a:r>
              <a:rPr lang="zh-CN" altLang="en-US" b="1" kern="100" dirty="0">
                <a:solidFill>
                  <a:srgbClr val="FF0000"/>
                </a:solidFill>
                <a:latin typeface="微软雅黑" pitchFamily="34" charset="-122"/>
                <a:ea typeface="微软雅黑" pitchFamily="34" charset="-122"/>
              </a:rPr>
              <a:t>？</a:t>
            </a:r>
            <a:endParaRPr lang="en-US" altLang="zh-CN" b="1" kern="100" dirty="0">
              <a:solidFill>
                <a:srgbClr val="FF0000"/>
              </a:solidFill>
              <a:latin typeface="微软雅黑" pitchFamily="34" charset="-122"/>
              <a:ea typeface="微软雅黑" pitchFamily="34" charset="-122"/>
            </a:endParaRPr>
          </a:p>
          <a:p>
            <a:pPr algn="just">
              <a:spcAft>
                <a:spcPts val="0"/>
              </a:spcAft>
              <a:defRPr/>
            </a:pPr>
            <a:r>
              <a:rPr lang="en-US" altLang="zh-CN" sz="1400" kern="100" dirty="0">
                <a:latin typeface="微软雅黑" pitchFamily="34" charset="-122"/>
                <a:ea typeface="微软雅黑" pitchFamily="34" charset="-122"/>
              </a:rPr>
              <a:t>    </a:t>
            </a:r>
            <a:r>
              <a:rPr lang="zh-CN" altLang="zh-CN" sz="1400" b="1" kern="100" dirty="0">
                <a:solidFill>
                  <a:srgbClr val="FF0000"/>
                </a:solidFill>
                <a:latin typeface="微软雅黑" pitchFamily="34" charset="-122"/>
                <a:ea typeface="微软雅黑" pitchFamily="34" charset="-122"/>
              </a:rPr>
              <a:t>（</a:t>
            </a:r>
            <a:r>
              <a:rPr lang="en-US" altLang="zh-CN" sz="1400" b="1" kern="100" dirty="0">
                <a:solidFill>
                  <a:srgbClr val="FF0000"/>
                </a:solidFill>
                <a:latin typeface="微软雅黑" pitchFamily="34" charset="-122"/>
                <a:ea typeface="微软雅黑" pitchFamily="34" charset="-122"/>
              </a:rPr>
              <a:t>1</a:t>
            </a:r>
            <a:r>
              <a:rPr lang="zh-CN" altLang="zh-CN" sz="1400" b="1" kern="100" dirty="0">
                <a:solidFill>
                  <a:srgbClr val="FF0000"/>
                </a:solidFill>
                <a:latin typeface="微软雅黑" pitchFamily="34" charset="-122"/>
                <a:ea typeface="微软雅黑" pitchFamily="34" charset="-122"/>
              </a:rPr>
              <a:t>）改变了生产资料</a:t>
            </a:r>
            <a:r>
              <a:rPr lang="en-US" altLang="zh-CN" sz="1400" b="1" kern="100" dirty="0">
                <a:solidFill>
                  <a:srgbClr val="FF0000"/>
                </a:solidFill>
                <a:latin typeface="微软雅黑" pitchFamily="34" charset="-122"/>
                <a:ea typeface="微软雅黑" pitchFamily="34" charset="-122"/>
              </a:rPr>
              <a:t>-</a:t>
            </a:r>
            <a:r>
              <a:rPr lang="zh-CN" altLang="zh-CN" sz="1400" b="1" kern="100" dirty="0">
                <a:solidFill>
                  <a:srgbClr val="FF0000"/>
                </a:solidFill>
                <a:latin typeface="微软雅黑" pitchFamily="34" charset="-122"/>
                <a:ea typeface="微软雅黑" pitchFamily="34" charset="-122"/>
              </a:rPr>
              <a:t>消费物品的形态。</a:t>
            </a:r>
            <a:r>
              <a:rPr lang="zh-CN" altLang="zh-CN" sz="1400" kern="100" dirty="0">
                <a:latin typeface="微软雅黑" pitchFamily="34" charset="-122"/>
                <a:ea typeface="微软雅黑" pitchFamily="34" charset="-122"/>
              </a:rPr>
              <a:t>信息化的量化技术使得人类的生产品和消费品无不与数据相关，数据的过程就是新形态的形成过程。</a:t>
            </a:r>
            <a:endParaRPr lang="en-US" altLang="zh-CN" sz="1400" kern="100" dirty="0">
              <a:latin typeface="微软雅黑" pitchFamily="34" charset="-122"/>
              <a:ea typeface="微软雅黑" pitchFamily="34" charset="-122"/>
            </a:endParaRPr>
          </a:p>
          <a:p>
            <a:pPr algn="just">
              <a:spcAft>
                <a:spcPts val="0"/>
              </a:spcAft>
              <a:defRPr/>
            </a:pPr>
            <a:r>
              <a:rPr lang="en-US" altLang="zh-CN" sz="1400" kern="100" dirty="0">
                <a:latin typeface="微软雅黑" pitchFamily="34" charset="-122"/>
                <a:ea typeface="微软雅黑" pitchFamily="34" charset="-122"/>
              </a:rPr>
              <a:t>    </a:t>
            </a:r>
            <a:r>
              <a:rPr lang="zh-CN" altLang="zh-CN" sz="1400" b="1" kern="100" dirty="0">
                <a:solidFill>
                  <a:srgbClr val="FF0000"/>
                </a:solidFill>
                <a:latin typeface="微软雅黑" pitchFamily="34" charset="-122"/>
                <a:ea typeface="微软雅黑" pitchFamily="34" charset="-122"/>
              </a:rPr>
              <a:t>（</a:t>
            </a:r>
            <a:r>
              <a:rPr lang="en-US" altLang="zh-CN" sz="1400" b="1" kern="100" dirty="0">
                <a:solidFill>
                  <a:srgbClr val="FF0000"/>
                </a:solidFill>
                <a:latin typeface="微软雅黑" pitchFamily="34" charset="-122"/>
                <a:ea typeface="微软雅黑" pitchFamily="34" charset="-122"/>
              </a:rPr>
              <a:t>2</a:t>
            </a:r>
            <a:r>
              <a:rPr lang="zh-CN" altLang="zh-CN" sz="1400" b="1" kern="100" dirty="0">
                <a:solidFill>
                  <a:srgbClr val="FF0000"/>
                </a:solidFill>
                <a:latin typeface="微软雅黑" pitchFamily="34" charset="-122"/>
                <a:ea typeface="微软雅黑" pitchFamily="34" charset="-122"/>
              </a:rPr>
              <a:t>）重构了生产</a:t>
            </a:r>
            <a:r>
              <a:rPr lang="en-US" altLang="zh-CN" sz="1400" b="1" kern="100" dirty="0">
                <a:solidFill>
                  <a:srgbClr val="FF0000"/>
                </a:solidFill>
                <a:latin typeface="微软雅黑" pitchFamily="34" charset="-122"/>
                <a:ea typeface="微软雅黑" pitchFamily="34" charset="-122"/>
              </a:rPr>
              <a:t>-</a:t>
            </a:r>
            <a:r>
              <a:rPr lang="zh-CN" altLang="zh-CN" sz="1400" b="1" kern="100" dirty="0">
                <a:solidFill>
                  <a:srgbClr val="FF0000"/>
                </a:solidFill>
                <a:latin typeface="微软雅黑" pitchFamily="34" charset="-122"/>
                <a:ea typeface="微软雅黑" pitchFamily="34" charset="-122"/>
              </a:rPr>
              <a:t>需求模式，也再造了组织制度。</a:t>
            </a:r>
            <a:r>
              <a:rPr lang="zh-CN" altLang="zh-CN" sz="1400" kern="100" dirty="0">
                <a:latin typeface="微软雅黑" pitchFamily="34" charset="-122"/>
                <a:ea typeface="微软雅黑" pitchFamily="34" charset="-122"/>
              </a:rPr>
              <a:t>包括一个社区，</a:t>
            </a:r>
            <a:r>
              <a:rPr lang="zh-CN" altLang="en-US" sz="1400" kern="100" dirty="0">
                <a:latin typeface="微软雅黑" pitchFamily="34" charset="-122"/>
                <a:ea typeface="微软雅黑" pitchFamily="34" charset="-122"/>
              </a:rPr>
              <a:t>一间学校，</a:t>
            </a:r>
            <a:r>
              <a:rPr lang="zh-CN" altLang="zh-CN" sz="1400" kern="100" dirty="0">
                <a:latin typeface="微软雅黑" pitchFamily="34" charset="-122"/>
                <a:ea typeface="微软雅黑" pitchFamily="34" charset="-122"/>
              </a:rPr>
              <a:t>一个国家。</a:t>
            </a:r>
            <a:endParaRPr lang="en-US" altLang="zh-CN" sz="1400" kern="100" dirty="0">
              <a:latin typeface="微软雅黑" pitchFamily="34" charset="-122"/>
              <a:ea typeface="微软雅黑" pitchFamily="34" charset="-122"/>
            </a:endParaRPr>
          </a:p>
          <a:p>
            <a:pPr algn="just">
              <a:spcAft>
                <a:spcPts val="0"/>
              </a:spcAft>
              <a:defRPr/>
            </a:pPr>
            <a:r>
              <a:rPr lang="en-US" altLang="zh-CN" sz="1400" kern="100" dirty="0">
                <a:latin typeface="微软雅黑" pitchFamily="34" charset="-122"/>
                <a:ea typeface="微软雅黑" pitchFamily="34" charset="-122"/>
              </a:rPr>
              <a:t>    </a:t>
            </a:r>
            <a:r>
              <a:rPr lang="zh-CN" altLang="zh-CN" sz="1400" b="1" kern="100" dirty="0">
                <a:solidFill>
                  <a:srgbClr val="FF0000"/>
                </a:solidFill>
                <a:latin typeface="微软雅黑" pitchFamily="34" charset="-122"/>
                <a:ea typeface="微软雅黑" pitchFamily="34" charset="-122"/>
              </a:rPr>
              <a:t>（</a:t>
            </a:r>
            <a:r>
              <a:rPr lang="en-US" altLang="zh-CN" sz="1400" b="1" kern="100" dirty="0">
                <a:solidFill>
                  <a:srgbClr val="FF0000"/>
                </a:solidFill>
                <a:latin typeface="微软雅黑" pitchFamily="34" charset="-122"/>
                <a:ea typeface="微软雅黑" pitchFamily="34" charset="-122"/>
              </a:rPr>
              <a:t>3</a:t>
            </a:r>
            <a:r>
              <a:rPr lang="zh-CN" altLang="zh-CN" sz="1400" b="1" kern="100" dirty="0">
                <a:solidFill>
                  <a:srgbClr val="FF0000"/>
                </a:solidFill>
                <a:latin typeface="微软雅黑" pitchFamily="34" charset="-122"/>
                <a:ea typeface="微软雅黑" pitchFamily="34" charset="-122"/>
              </a:rPr>
              <a:t>）颠覆了人类社交方式。</a:t>
            </a:r>
            <a:r>
              <a:rPr lang="zh-CN" altLang="zh-CN" sz="1400" kern="100" dirty="0">
                <a:latin typeface="微软雅黑" pitchFamily="34" charset="-122"/>
                <a:ea typeface="微软雅黑" pitchFamily="34" charset="-122"/>
              </a:rPr>
              <a:t>这个过程推进了更深程度的全球化，也使得更深程度的个性化与碎片化的进程处于不可逆。</a:t>
            </a:r>
            <a:endParaRPr lang="en-US" altLang="zh-CN" sz="1400" kern="100" dirty="0">
              <a:latin typeface="微软雅黑" pitchFamily="34" charset="-122"/>
              <a:ea typeface="微软雅黑" pitchFamily="34" charset="-122"/>
            </a:endParaRPr>
          </a:p>
          <a:p>
            <a:pPr indent="200025" algn="just">
              <a:spcAft>
                <a:spcPts val="0"/>
              </a:spcAft>
              <a:defRPr/>
            </a:pPr>
            <a:endParaRPr lang="en-US" altLang="zh-CN" sz="1050" b="1" kern="100" dirty="0">
              <a:solidFill>
                <a:srgbClr val="FF0000"/>
              </a:solidFill>
              <a:latin typeface="微软雅黑" pitchFamily="34" charset="-122"/>
              <a:ea typeface="微软雅黑" pitchFamily="34" charset="-122"/>
            </a:endParaRPr>
          </a:p>
        </p:txBody>
      </p:sp>
    </p:spTree>
    <p:custDataLst>
      <p:tags r:id="rId2"/>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构建高效的校园管理体系</a:t>
            </a:r>
            <a:r>
              <a:rPr lang="en-US" altLang="zh-CN" sz="2800" dirty="0" smtClean="0"/>
              <a:t>-</a:t>
            </a:r>
            <a:r>
              <a:rPr lang="zh-CN" altLang="en-US" sz="2800" dirty="0" smtClean="0"/>
              <a:t>平安校园</a:t>
            </a:r>
            <a:endParaRPr lang="zh-CN" sz="2800" dirty="0"/>
          </a:p>
        </p:txBody>
      </p:sp>
      <p:sp>
        <p:nvSpPr>
          <p:cNvPr id="31" name="矩形 30"/>
          <p:cNvSpPr/>
          <p:nvPr/>
        </p:nvSpPr>
        <p:spPr>
          <a:xfrm>
            <a:off x="284618" y="4618300"/>
            <a:ext cx="8734764" cy="1631216"/>
          </a:xfrm>
          <a:prstGeom prst="rect">
            <a:avLst/>
          </a:prstGeom>
          <a:solidFill>
            <a:schemeClr val="accent3">
              <a:lumMod val="40000"/>
              <a:lumOff val="60000"/>
            </a:schemeClr>
          </a:solidFill>
        </p:spPr>
        <p:txBody>
          <a:bodyPr wrap="square">
            <a:spAutoFit/>
          </a:bodyPr>
          <a:lstStyle/>
          <a:p>
            <a:r>
              <a:rPr lang="zh-CN" altLang="en-US" sz="2000" dirty="0" smtClean="0"/>
              <a:t>      </a:t>
            </a:r>
            <a:r>
              <a:rPr lang="zh-CN" altLang="en-US" sz="2000" dirty="0" smtClean="0">
                <a:latin typeface="微软雅黑" pitchFamily="34" charset="-122"/>
                <a:ea typeface="微软雅黑" pitchFamily="34" charset="-122"/>
              </a:rPr>
              <a:t>校园</a:t>
            </a:r>
            <a:r>
              <a:rPr lang="zh-CN" altLang="en-US" sz="2000" dirty="0">
                <a:latin typeface="微软雅黑" pitchFamily="34" charset="-122"/>
                <a:ea typeface="微软雅黑" pitchFamily="34" charset="-122"/>
              </a:rPr>
              <a:t>安全从管理角度可分为安全教育、校园环境安全、校园周边安全、消防安全、重点部位安全、体育设施安全、学校财产、学生财产和学生人身安全等。为增强校园安全管理能力，降低校园安全风险，同时促进教学方式创新，依据国家社会治安管理条例及相关法律法规、校园安全现状、安防技术发展现状和</a:t>
            </a:r>
            <a:r>
              <a:rPr lang="zh-CN" altLang="en-US" sz="2000" dirty="0" smtClean="0">
                <a:latin typeface="微软雅黑" pitchFamily="34" charset="-122"/>
                <a:ea typeface="微软雅黑" pitchFamily="34" charset="-122"/>
              </a:rPr>
              <a:t>趋势。</a:t>
            </a:r>
            <a:endParaRPr lang="zh-CN" altLang="en-US" sz="2000" dirty="0">
              <a:latin typeface="微软雅黑" pitchFamily="34" charset="-122"/>
              <a:ea typeface="微软雅黑" pitchFamily="34" charset="-122"/>
            </a:endParaRPr>
          </a:p>
        </p:txBody>
      </p:sp>
      <p:grpSp>
        <p:nvGrpSpPr>
          <p:cNvPr id="32" name="组合 19"/>
          <p:cNvGrpSpPr/>
          <p:nvPr/>
        </p:nvGrpSpPr>
        <p:grpSpPr>
          <a:xfrm>
            <a:off x="1645574" y="1108074"/>
            <a:ext cx="5886435" cy="3235326"/>
            <a:chOff x="4843052" y="2212971"/>
            <a:chExt cx="3735639" cy="2787654"/>
          </a:xfrm>
        </p:grpSpPr>
        <p:pic>
          <p:nvPicPr>
            <p:cNvPr id="33" name="图片 32" descr="u=2816809609,3417046150&amp;fm=21&amp;gp=0.jpg"/>
            <p:cNvPicPr>
              <a:picLocks noChangeAspect="1"/>
            </p:cNvPicPr>
            <p:nvPr/>
          </p:nvPicPr>
          <p:blipFill>
            <a:blip r:embed="rId1"/>
            <a:stretch>
              <a:fillRect/>
            </a:stretch>
          </p:blipFill>
          <p:spPr>
            <a:xfrm>
              <a:off x="7082633" y="2212971"/>
              <a:ext cx="1379533" cy="927089"/>
            </a:xfrm>
            <a:prstGeom prst="rect">
              <a:avLst/>
            </a:prstGeom>
            <a:effectLst>
              <a:softEdge rad="127000"/>
            </a:effectLst>
          </p:spPr>
        </p:pic>
        <p:pic>
          <p:nvPicPr>
            <p:cNvPr id="34" name="图片 33" descr="u=152587566,703746225&amp;fm=11&amp;gp=0.jpg"/>
            <p:cNvPicPr>
              <a:picLocks noChangeAspect="1"/>
            </p:cNvPicPr>
            <p:nvPr/>
          </p:nvPicPr>
          <p:blipFill>
            <a:blip r:embed="rId2"/>
            <a:stretch>
              <a:fillRect/>
            </a:stretch>
          </p:blipFill>
          <p:spPr>
            <a:xfrm>
              <a:off x="4843052" y="4042506"/>
              <a:ext cx="1445438" cy="958119"/>
            </a:xfrm>
            <a:prstGeom prst="rect">
              <a:avLst/>
            </a:prstGeom>
            <a:effectLst>
              <a:softEdge rad="127000"/>
            </a:effectLst>
          </p:spPr>
        </p:pic>
        <p:pic>
          <p:nvPicPr>
            <p:cNvPr id="35" name="图片 34" descr="u=2079983596,41203128&amp;fm=21&amp;gp=0.jpg"/>
            <p:cNvPicPr>
              <a:picLocks noChangeAspect="1"/>
            </p:cNvPicPr>
            <p:nvPr/>
          </p:nvPicPr>
          <p:blipFill>
            <a:blip r:embed="rId3"/>
            <a:stretch>
              <a:fillRect/>
            </a:stretch>
          </p:blipFill>
          <p:spPr>
            <a:xfrm>
              <a:off x="4843052" y="2284398"/>
              <a:ext cx="1400300" cy="855662"/>
            </a:xfrm>
            <a:prstGeom prst="rect">
              <a:avLst/>
            </a:prstGeom>
            <a:effectLst>
              <a:softEdge rad="127000"/>
            </a:effectLst>
          </p:spPr>
        </p:pic>
        <p:pic>
          <p:nvPicPr>
            <p:cNvPr id="36" name="图片 35" descr="W020070829580829501621.jpg"/>
            <p:cNvPicPr>
              <a:picLocks noChangeAspect="1"/>
            </p:cNvPicPr>
            <p:nvPr/>
          </p:nvPicPr>
          <p:blipFill>
            <a:blip r:embed="rId4" cstate="print"/>
            <a:stretch>
              <a:fillRect/>
            </a:stretch>
          </p:blipFill>
          <p:spPr>
            <a:xfrm>
              <a:off x="7082633" y="4034172"/>
              <a:ext cx="1496058" cy="966453"/>
            </a:xfrm>
            <a:prstGeom prst="rect">
              <a:avLst/>
            </a:prstGeom>
            <a:effectLst>
              <a:softEdge rad="127000"/>
            </a:effectLst>
          </p:spPr>
        </p:pic>
        <p:pic>
          <p:nvPicPr>
            <p:cNvPr id="37" name="图片 36" descr="u=1642120221,1251839505&amp;fm=21&amp;gp=0.jpg"/>
            <p:cNvPicPr>
              <a:picLocks noChangeAspect="1"/>
            </p:cNvPicPr>
            <p:nvPr/>
          </p:nvPicPr>
          <p:blipFill>
            <a:blip r:embed="rId5"/>
            <a:stretch>
              <a:fillRect/>
            </a:stretch>
          </p:blipFill>
          <p:spPr>
            <a:xfrm>
              <a:off x="5565771" y="2786058"/>
              <a:ext cx="2001209" cy="1571630"/>
            </a:xfrm>
            <a:prstGeom prst="rect">
              <a:avLst/>
            </a:prstGeom>
            <a:effectLst>
              <a:softEdge rad="127000"/>
            </a:effectLst>
          </p:spPr>
        </p:pic>
      </p:grpSp>
      <p:sp>
        <p:nvSpPr>
          <p:cNvPr id="38" name="TextBox 20"/>
          <p:cNvSpPr txBox="1">
            <a:spLocks noChangeArrowheads="1"/>
          </p:cNvSpPr>
          <p:nvPr/>
        </p:nvSpPr>
        <p:spPr bwMode="auto">
          <a:xfrm>
            <a:off x="284618" y="1421480"/>
            <a:ext cx="12593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b="1" dirty="0" smtClean="0">
                <a:latin typeface="微软雅黑" pitchFamily="34" charset="-122"/>
                <a:ea typeface="微软雅黑" pitchFamily="34" charset="-122"/>
              </a:rPr>
              <a:t>视频监控</a:t>
            </a:r>
            <a:endParaRPr lang="zh-CN" altLang="en-US" sz="1600" b="1" dirty="0">
              <a:latin typeface="微软雅黑" pitchFamily="34" charset="-122"/>
              <a:ea typeface="微软雅黑" pitchFamily="34" charset="-122"/>
            </a:endParaRPr>
          </a:p>
        </p:txBody>
      </p:sp>
      <p:sp>
        <p:nvSpPr>
          <p:cNvPr id="39" name="TextBox 20"/>
          <p:cNvSpPr txBox="1">
            <a:spLocks noChangeArrowheads="1"/>
          </p:cNvSpPr>
          <p:nvPr/>
        </p:nvSpPr>
        <p:spPr bwMode="auto">
          <a:xfrm>
            <a:off x="7625218" y="3634394"/>
            <a:ext cx="12593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b="1" dirty="0" smtClean="0">
                <a:latin typeface="微软雅黑" pitchFamily="34" charset="-122"/>
                <a:ea typeface="微软雅黑" pitchFamily="34" charset="-122"/>
              </a:rPr>
              <a:t>联网报警</a:t>
            </a:r>
            <a:endParaRPr lang="zh-CN" altLang="en-US" sz="1600" b="1" dirty="0">
              <a:latin typeface="微软雅黑" pitchFamily="34" charset="-122"/>
              <a:ea typeface="微软雅黑" pitchFamily="34" charset="-122"/>
            </a:endParaRPr>
          </a:p>
        </p:txBody>
      </p:sp>
      <p:sp>
        <p:nvSpPr>
          <p:cNvPr id="40" name="TextBox 20"/>
          <p:cNvSpPr txBox="1">
            <a:spLocks noChangeArrowheads="1"/>
          </p:cNvSpPr>
          <p:nvPr/>
        </p:nvSpPr>
        <p:spPr bwMode="auto">
          <a:xfrm>
            <a:off x="7625218" y="1423674"/>
            <a:ext cx="12593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b="1" dirty="0" smtClean="0">
                <a:latin typeface="微软雅黑" pitchFamily="34" charset="-122"/>
                <a:ea typeface="微软雅黑" pitchFamily="34" charset="-122"/>
              </a:rPr>
              <a:t>电子巡更</a:t>
            </a:r>
            <a:endParaRPr lang="zh-CN" altLang="en-US" sz="1600" b="1" dirty="0">
              <a:latin typeface="微软雅黑" pitchFamily="34" charset="-122"/>
              <a:ea typeface="微软雅黑" pitchFamily="34" charset="-122"/>
            </a:endParaRPr>
          </a:p>
        </p:txBody>
      </p:sp>
      <p:sp>
        <p:nvSpPr>
          <p:cNvPr id="41" name="TextBox 20"/>
          <p:cNvSpPr txBox="1">
            <a:spLocks noChangeArrowheads="1"/>
          </p:cNvSpPr>
          <p:nvPr/>
        </p:nvSpPr>
        <p:spPr bwMode="auto">
          <a:xfrm>
            <a:off x="284618" y="3782571"/>
            <a:ext cx="154418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b="1" dirty="0" smtClean="0">
                <a:latin typeface="微软雅黑" pitchFamily="34" charset="-122"/>
                <a:ea typeface="微软雅黑" pitchFamily="34" charset="-122"/>
              </a:rPr>
              <a:t>统一管理平台</a:t>
            </a:r>
            <a:endParaRPr lang="zh-CN" altLang="en-US" sz="1600" b="1"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构建高效的校园管理体系</a:t>
            </a:r>
            <a:r>
              <a:rPr lang="en-US" altLang="zh-CN" sz="2800" dirty="0" smtClean="0"/>
              <a:t>-</a:t>
            </a:r>
            <a:r>
              <a:rPr lang="zh-CN" altLang="en-US" sz="2800" dirty="0" smtClean="0"/>
              <a:t>能源管理</a:t>
            </a:r>
            <a:endParaRPr lang="zh-CN" sz="2800" dirty="0"/>
          </a:p>
        </p:txBody>
      </p:sp>
      <p:pic>
        <p:nvPicPr>
          <p:cNvPr id="14" name="Picture 40" descr="网云_blue"/>
          <p:cNvPicPr>
            <a:picLocks noChangeAspect="1" noChangeArrowheads="1"/>
          </p:cNvPicPr>
          <p:nvPr/>
        </p:nvPicPr>
        <p:blipFill>
          <a:blip r:embed="rId1" cstate="print"/>
          <a:srcRect/>
          <a:stretch>
            <a:fillRect/>
          </a:stretch>
        </p:blipFill>
        <p:spPr bwMode="auto">
          <a:xfrm>
            <a:off x="1619250" y="2789220"/>
            <a:ext cx="1657350" cy="947737"/>
          </a:xfrm>
          <a:prstGeom prst="rect">
            <a:avLst/>
          </a:prstGeom>
          <a:noFill/>
          <a:ln w="9525">
            <a:noFill/>
            <a:miter lim="800000"/>
            <a:headEnd/>
            <a:tailEnd/>
          </a:ln>
        </p:spPr>
      </p:pic>
      <p:pic>
        <p:nvPicPr>
          <p:cNvPr id="15" name="Picture 16" descr="无线覆盖"/>
          <p:cNvPicPr>
            <a:picLocks noChangeAspect="1" noChangeArrowheads="1"/>
          </p:cNvPicPr>
          <p:nvPr/>
        </p:nvPicPr>
        <p:blipFill>
          <a:blip r:embed="rId2" cstate="print"/>
          <a:srcRect/>
          <a:stretch>
            <a:fillRect/>
          </a:stretch>
        </p:blipFill>
        <p:spPr bwMode="auto">
          <a:xfrm rot="4240284">
            <a:off x="3553619" y="4715651"/>
            <a:ext cx="647700" cy="588962"/>
          </a:xfrm>
          <a:prstGeom prst="rect">
            <a:avLst/>
          </a:prstGeom>
          <a:noFill/>
          <a:ln w="9525">
            <a:noFill/>
            <a:miter lim="800000"/>
            <a:headEnd/>
            <a:tailEnd/>
          </a:ln>
        </p:spPr>
      </p:pic>
      <p:sp>
        <p:nvSpPr>
          <p:cNvPr id="16" name="Line 379"/>
          <p:cNvSpPr>
            <a:spLocks noChangeShapeType="1"/>
          </p:cNvSpPr>
          <p:nvPr/>
        </p:nvSpPr>
        <p:spPr bwMode="auto">
          <a:xfrm flipH="1">
            <a:off x="1435100" y="3667107"/>
            <a:ext cx="352425" cy="627063"/>
          </a:xfrm>
          <a:prstGeom prst="line">
            <a:avLst/>
          </a:prstGeom>
          <a:noFill/>
          <a:ln w="28575">
            <a:solidFill>
              <a:schemeClr val="bg1"/>
            </a:solidFill>
            <a:round/>
          </a:ln>
        </p:spPr>
        <p:txBody>
          <a:bodyPr/>
          <a:lstStyle/>
          <a:p>
            <a:endParaRPr lang="zh-CN" altLang="en-US">
              <a:latin typeface="华文细黑" pitchFamily="2" charset="-122"/>
              <a:ea typeface="华文细黑" pitchFamily="2" charset="-122"/>
            </a:endParaRPr>
          </a:p>
        </p:txBody>
      </p:sp>
      <p:sp>
        <p:nvSpPr>
          <p:cNvPr id="17" name="Rectangle 488"/>
          <p:cNvSpPr>
            <a:spLocks noChangeArrowheads="1"/>
          </p:cNvSpPr>
          <p:nvPr/>
        </p:nvSpPr>
        <p:spPr bwMode="auto">
          <a:xfrm>
            <a:off x="3809720" y="6143590"/>
            <a:ext cx="615950" cy="246062"/>
          </a:xfrm>
          <a:prstGeom prst="rect">
            <a:avLst/>
          </a:prstGeom>
          <a:noFill/>
          <a:ln w="9525">
            <a:noFill/>
            <a:miter lim="800000"/>
          </a:ln>
        </p:spPr>
        <p:txBody>
          <a:bodyPr wrap="none" lIns="0" tIns="0" rIns="0" bIns="0">
            <a:spAutoFit/>
          </a:bodyPr>
          <a:lstStyle/>
          <a:p>
            <a:pPr fontAlgn="auto">
              <a:spcBef>
                <a:spcPts val="0"/>
              </a:spcBef>
              <a:spcAft>
                <a:spcPts val="0"/>
              </a:spcAft>
              <a:defRPr/>
            </a:pPr>
            <a:r>
              <a:rPr lang="zh-CN" altLang="en-US" sz="1600" dirty="0">
                <a:effectLst>
                  <a:outerShdw blurRad="38100" dist="38100" dir="2700000" algn="tl">
                    <a:srgbClr val="000000">
                      <a:alpha val="43137"/>
                    </a:srgbClr>
                  </a:outerShdw>
                </a:effectLst>
                <a:latin typeface="华文细黑" pitchFamily="2" charset="-122"/>
                <a:ea typeface="华文细黑" pitchFamily="2" charset="-122"/>
              </a:rPr>
              <a:t>教学楼</a:t>
            </a:r>
            <a:endParaRPr lang="zh-CN" altLang="en-US" sz="1600" dirty="0">
              <a:effectLst>
                <a:outerShdw blurRad="38100" dist="38100" dir="2700000" algn="tl">
                  <a:srgbClr val="000000">
                    <a:alpha val="43137"/>
                  </a:srgbClr>
                </a:outerShdw>
              </a:effectLst>
              <a:latin typeface="华文细黑" pitchFamily="2" charset="-122"/>
              <a:ea typeface="华文细黑" pitchFamily="2" charset="-122"/>
            </a:endParaRPr>
          </a:p>
        </p:txBody>
      </p:sp>
      <p:sp>
        <p:nvSpPr>
          <p:cNvPr id="18" name="Line 489"/>
          <p:cNvSpPr>
            <a:spLocks noChangeShapeType="1"/>
          </p:cNvSpPr>
          <p:nvPr/>
        </p:nvSpPr>
        <p:spPr bwMode="auto">
          <a:xfrm>
            <a:off x="1878013" y="3702032"/>
            <a:ext cx="263525" cy="725488"/>
          </a:xfrm>
          <a:prstGeom prst="line">
            <a:avLst/>
          </a:prstGeom>
          <a:noFill/>
          <a:ln w="28575">
            <a:solidFill>
              <a:schemeClr val="bg1"/>
            </a:solidFill>
            <a:round/>
          </a:ln>
        </p:spPr>
        <p:txBody>
          <a:bodyPr/>
          <a:lstStyle/>
          <a:p>
            <a:endParaRPr lang="zh-CN" altLang="en-US">
              <a:latin typeface="华文细黑" pitchFamily="2" charset="-122"/>
              <a:ea typeface="华文细黑" pitchFamily="2" charset="-122"/>
            </a:endParaRPr>
          </a:p>
        </p:txBody>
      </p:sp>
      <p:sp>
        <p:nvSpPr>
          <p:cNvPr id="19" name="Rectangle 496"/>
          <p:cNvSpPr>
            <a:spLocks noChangeArrowheads="1"/>
          </p:cNvSpPr>
          <p:nvPr/>
        </p:nvSpPr>
        <p:spPr bwMode="auto">
          <a:xfrm>
            <a:off x="990600" y="2400282"/>
            <a:ext cx="558800" cy="168275"/>
          </a:xfrm>
          <a:prstGeom prst="rect">
            <a:avLst/>
          </a:prstGeom>
          <a:noFill/>
          <a:ln w="9525">
            <a:noFill/>
            <a:miter lim="800000"/>
          </a:ln>
        </p:spPr>
        <p:txBody>
          <a:bodyPr wrap="none" lIns="0" tIns="0" rIns="0" bIns="0">
            <a:spAutoFit/>
          </a:bodyPr>
          <a:lstStyle/>
          <a:p>
            <a:r>
              <a:rPr lang="zh-CN" altLang="en-US" sz="1100">
                <a:solidFill>
                  <a:schemeClr val="bg1"/>
                </a:solidFill>
                <a:latin typeface="华文细黑" pitchFamily="2" charset="-122"/>
                <a:ea typeface="华文细黑" pitchFamily="2" charset="-122"/>
              </a:rPr>
              <a:t>隧道报文</a:t>
            </a:r>
            <a:endParaRPr lang="zh-CN" altLang="en-US">
              <a:solidFill>
                <a:schemeClr val="bg1"/>
              </a:solidFill>
              <a:latin typeface="华文细黑" pitchFamily="2" charset="-122"/>
              <a:ea typeface="华文细黑" pitchFamily="2" charset="-122"/>
            </a:endParaRPr>
          </a:p>
        </p:txBody>
      </p:sp>
      <p:sp>
        <p:nvSpPr>
          <p:cNvPr id="20" name="Rectangle 497"/>
          <p:cNvSpPr>
            <a:spLocks noChangeArrowheads="1"/>
          </p:cNvSpPr>
          <p:nvPr/>
        </p:nvSpPr>
        <p:spPr bwMode="auto">
          <a:xfrm>
            <a:off x="1014413" y="2766995"/>
            <a:ext cx="558800" cy="168275"/>
          </a:xfrm>
          <a:prstGeom prst="rect">
            <a:avLst/>
          </a:prstGeom>
          <a:noFill/>
          <a:ln w="9525">
            <a:noFill/>
            <a:miter lim="800000"/>
          </a:ln>
        </p:spPr>
        <p:txBody>
          <a:bodyPr wrap="none" lIns="0" tIns="0" rIns="0" bIns="0">
            <a:spAutoFit/>
          </a:bodyPr>
          <a:lstStyle/>
          <a:p>
            <a:r>
              <a:rPr lang="zh-CN" altLang="en-US" sz="1100">
                <a:solidFill>
                  <a:schemeClr val="bg1"/>
                </a:solidFill>
                <a:latin typeface="华文细黑" pitchFamily="2" charset="-122"/>
                <a:ea typeface="华文细黑" pitchFamily="2" charset="-122"/>
              </a:rPr>
              <a:t>数据报文</a:t>
            </a:r>
            <a:endParaRPr lang="zh-CN" altLang="en-US">
              <a:solidFill>
                <a:schemeClr val="bg1"/>
              </a:solidFill>
              <a:latin typeface="华文细黑" pitchFamily="2" charset="-122"/>
              <a:ea typeface="华文细黑" pitchFamily="2" charset="-122"/>
            </a:endParaRPr>
          </a:p>
        </p:txBody>
      </p:sp>
      <p:sp>
        <p:nvSpPr>
          <p:cNvPr id="23" name="Freeform 503"/>
          <p:cNvSpPr/>
          <p:nvPr/>
        </p:nvSpPr>
        <p:spPr bwMode="auto">
          <a:xfrm>
            <a:off x="2703513" y="2193907"/>
            <a:ext cx="915987" cy="2282825"/>
          </a:xfrm>
          <a:custGeom>
            <a:avLst/>
            <a:gdLst>
              <a:gd name="T0" fmla="*/ 577 w 577"/>
              <a:gd name="T1" fmla="*/ 1438 h 1438"/>
              <a:gd name="T2" fmla="*/ 449 w 577"/>
              <a:gd name="T3" fmla="*/ 1092 h 1438"/>
              <a:gd name="T4" fmla="*/ 63 w 577"/>
              <a:gd name="T5" fmla="*/ 431 h 1438"/>
              <a:gd name="T6" fmla="*/ 70 w 577"/>
              <a:gd name="T7" fmla="*/ 0 h 1438"/>
              <a:gd name="T8" fmla="*/ 0 60000 65536"/>
              <a:gd name="T9" fmla="*/ 0 60000 65536"/>
              <a:gd name="T10" fmla="*/ 0 60000 65536"/>
              <a:gd name="T11" fmla="*/ 0 60000 65536"/>
              <a:gd name="T12" fmla="*/ 0 w 577"/>
              <a:gd name="T13" fmla="*/ 0 h 1438"/>
              <a:gd name="T14" fmla="*/ 577 w 577"/>
              <a:gd name="T15" fmla="*/ 1438 h 1438"/>
            </a:gdLst>
            <a:ahLst/>
            <a:cxnLst>
              <a:cxn ang="T8">
                <a:pos x="T0" y="T1"/>
              </a:cxn>
              <a:cxn ang="T9">
                <a:pos x="T2" y="T3"/>
              </a:cxn>
              <a:cxn ang="T10">
                <a:pos x="T4" y="T5"/>
              </a:cxn>
              <a:cxn ang="T11">
                <a:pos x="T6" y="T7"/>
              </a:cxn>
            </a:cxnLst>
            <a:rect l="T12" t="T13" r="T14" b="T15"/>
            <a:pathLst>
              <a:path w="577" h="1438">
                <a:moveTo>
                  <a:pt x="577" y="1438"/>
                </a:moveTo>
                <a:cubicBezTo>
                  <a:pt x="556" y="1380"/>
                  <a:pt x="535" y="1260"/>
                  <a:pt x="449" y="1092"/>
                </a:cubicBezTo>
                <a:cubicBezTo>
                  <a:pt x="363" y="924"/>
                  <a:pt x="126" y="613"/>
                  <a:pt x="63" y="431"/>
                </a:cubicBezTo>
                <a:cubicBezTo>
                  <a:pt x="0" y="249"/>
                  <a:pt x="69" y="90"/>
                  <a:pt x="70" y="0"/>
                </a:cubicBezTo>
              </a:path>
            </a:pathLst>
          </a:custGeom>
          <a:noFill/>
          <a:ln w="38100" cap="flat" cmpd="sng">
            <a:solidFill>
              <a:srgbClr val="FF0000"/>
            </a:solidFill>
            <a:prstDash val="dash"/>
            <a:round/>
            <a:headEnd type="none" w="med" len="med"/>
            <a:tailEnd type="triangle" w="med" len="med"/>
          </a:ln>
        </p:spPr>
        <p:txBody>
          <a:bodyPr lIns="90000" tIns="46800" rIns="90000" bIns="46800"/>
          <a:lstStyle/>
          <a:p>
            <a:endParaRPr lang="zh-CN" altLang="en-US">
              <a:latin typeface="华文细黑" pitchFamily="2" charset="-122"/>
              <a:ea typeface="华文细黑" pitchFamily="2" charset="-122"/>
            </a:endParaRPr>
          </a:p>
        </p:txBody>
      </p:sp>
      <p:sp>
        <p:nvSpPr>
          <p:cNvPr id="25" name="Line 507"/>
          <p:cNvSpPr>
            <a:spLocks noChangeShapeType="1"/>
          </p:cNvSpPr>
          <p:nvPr/>
        </p:nvSpPr>
        <p:spPr bwMode="auto">
          <a:xfrm>
            <a:off x="2978150" y="3605195"/>
            <a:ext cx="576263" cy="863600"/>
          </a:xfrm>
          <a:prstGeom prst="line">
            <a:avLst/>
          </a:prstGeom>
          <a:noFill/>
          <a:ln w="28575">
            <a:solidFill>
              <a:schemeClr val="bg1"/>
            </a:solidFill>
            <a:round/>
          </a:ln>
        </p:spPr>
        <p:txBody>
          <a:bodyPr anchor="ctr">
            <a:spAutoFit/>
          </a:bodyPr>
          <a:lstStyle/>
          <a:p>
            <a:endParaRPr lang="zh-CN" altLang="en-US">
              <a:latin typeface="华文细黑" pitchFamily="2" charset="-122"/>
              <a:ea typeface="华文细黑" pitchFamily="2" charset="-122"/>
            </a:endParaRPr>
          </a:p>
        </p:txBody>
      </p:sp>
      <p:pic>
        <p:nvPicPr>
          <p:cNvPr id="27" name="Picture 5" descr="通用交换机"/>
          <p:cNvPicPr>
            <a:picLocks noChangeAspect="1" noChangeArrowheads="1"/>
          </p:cNvPicPr>
          <p:nvPr/>
        </p:nvPicPr>
        <p:blipFill>
          <a:blip r:embed="rId3" cstate="print"/>
          <a:srcRect/>
          <a:stretch>
            <a:fillRect/>
          </a:stretch>
        </p:blipFill>
        <p:spPr bwMode="auto">
          <a:xfrm>
            <a:off x="1538288" y="3509945"/>
            <a:ext cx="674687" cy="490537"/>
          </a:xfrm>
          <a:prstGeom prst="rect">
            <a:avLst/>
          </a:prstGeom>
          <a:noFill/>
          <a:ln w="9525">
            <a:noFill/>
            <a:miter lim="800000"/>
            <a:headEnd/>
            <a:tailEnd/>
          </a:ln>
        </p:spPr>
      </p:pic>
      <p:pic>
        <p:nvPicPr>
          <p:cNvPr id="28" name="Picture 5" descr="通用交换机"/>
          <p:cNvPicPr>
            <a:picLocks noChangeAspect="1" noChangeArrowheads="1"/>
          </p:cNvPicPr>
          <p:nvPr/>
        </p:nvPicPr>
        <p:blipFill>
          <a:blip r:embed="rId3" cstate="print"/>
          <a:srcRect/>
          <a:stretch>
            <a:fillRect/>
          </a:stretch>
        </p:blipFill>
        <p:spPr bwMode="auto">
          <a:xfrm>
            <a:off x="2700338" y="3487720"/>
            <a:ext cx="673100" cy="492125"/>
          </a:xfrm>
          <a:prstGeom prst="rect">
            <a:avLst/>
          </a:prstGeom>
          <a:noFill/>
          <a:ln w="9525">
            <a:noFill/>
            <a:miter lim="800000"/>
            <a:headEnd/>
            <a:tailEnd/>
          </a:ln>
        </p:spPr>
      </p:pic>
      <p:pic>
        <p:nvPicPr>
          <p:cNvPr id="29" name="Picture 23" descr="教育"/>
          <p:cNvPicPr>
            <a:picLocks noChangeAspect="1" noChangeArrowheads="1"/>
          </p:cNvPicPr>
          <p:nvPr/>
        </p:nvPicPr>
        <p:blipFill>
          <a:blip r:embed="rId4" cstate="print"/>
          <a:srcRect/>
          <a:stretch>
            <a:fillRect/>
          </a:stretch>
        </p:blipFill>
        <p:spPr bwMode="auto">
          <a:xfrm>
            <a:off x="3348038" y="5110145"/>
            <a:ext cx="1295400" cy="1031875"/>
          </a:xfrm>
          <a:prstGeom prst="rect">
            <a:avLst/>
          </a:prstGeom>
          <a:noFill/>
          <a:ln w="9525">
            <a:noFill/>
            <a:miter lim="800000"/>
            <a:headEnd/>
            <a:tailEnd/>
          </a:ln>
        </p:spPr>
      </p:pic>
      <p:pic>
        <p:nvPicPr>
          <p:cNvPr id="30" name="Picture 34" descr="WX6100"/>
          <p:cNvPicPr>
            <a:picLocks noChangeAspect="1" noChangeArrowheads="1"/>
          </p:cNvPicPr>
          <p:nvPr/>
        </p:nvPicPr>
        <p:blipFill>
          <a:blip r:embed="rId5" cstate="print"/>
          <a:srcRect/>
          <a:stretch>
            <a:fillRect/>
          </a:stretch>
        </p:blipFill>
        <p:spPr bwMode="auto">
          <a:xfrm>
            <a:off x="2051050" y="1941495"/>
            <a:ext cx="1182688" cy="1003300"/>
          </a:xfrm>
          <a:prstGeom prst="rect">
            <a:avLst/>
          </a:prstGeom>
          <a:noFill/>
          <a:ln w="9525">
            <a:noFill/>
            <a:miter lim="800000"/>
            <a:headEnd/>
            <a:tailEnd/>
          </a:ln>
        </p:spPr>
      </p:pic>
      <p:sp>
        <p:nvSpPr>
          <p:cNvPr id="42" name="任意多边形 41"/>
          <p:cNvSpPr/>
          <p:nvPr/>
        </p:nvSpPr>
        <p:spPr>
          <a:xfrm>
            <a:off x="2836863" y="1430320"/>
            <a:ext cx="1049337" cy="3800475"/>
          </a:xfrm>
          <a:custGeom>
            <a:avLst/>
            <a:gdLst>
              <a:gd name="connsiteX0" fmla="*/ 1048657 w 1048657"/>
              <a:gd name="connsiteY0" fmla="*/ 3799115 h 3799115"/>
              <a:gd name="connsiteX1" fmla="*/ 145143 w 1048657"/>
              <a:gd name="connsiteY1" fmla="*/ 2231572 h 3799115"/>
              <a:gd name="connsiteX2" fmla="*/ 177800 w 1048657"/>
              <a:gd name="connsiteY2" fmla="*/ 794658 h 3799115"/>
              <a:gd name="connsiteX3" fmla="*/ 624114 w 1048657"/>
              <a:gd name="connsiteY3" fmla="*/ 0 h 3799115"/>
            </a:gdLst>
            <a:ahLst/>
            <a:cxnLst>
              <a:cxn ang="0">
                <a:pos x="connsiteX0" y="connsiteY0"/>
              </a:cxn>
              <a:cxn ang="0">
                <a:pos x="connsiteX1" y="connsiteY1"/>
              </a:cxn>
              <a:cxn ang="0">
                <a:pos x="connsiteX2" y="connsiteY2"/>
              </a:cxn>
              <a:cxn ang="0">
                <a:pos x="connsiteX3" y="connsiteY3"/>
              </a:cxn>
            </a:cxnLst>
            <a:rect l="l" t="t" r="r" b="b"/>
            <a:pathLst>
              <a:path w="1048657" h="3799115">
                <a:moveTo>
                  <a:pt x="1048657" y="3799115"/>
                </a:moveTo>
                <a:cubicBezTo>
                  <a:pt x="669471" y="3265715"/>
                  <a:pt x="290286" y="2732315"/>
                  <a:pt x="145143" y="2231572"/>
                </a:cubicBezTo>
                <a:cubicBezTo>
                  <a:pt x="0" y="1730829"/>
                  <a:pt x="97972" y="1166587"/>
                  <a:pt x="177800" y="794658"/>
                </a:cubicBezTo>
                <a:cubicBezTo>
                  <a:pt x="257628" y="422729"/>
                  <a:pt x="440871" y="211364"/>
                  <a:pt x="624114" y="0"/>
                </a:cubicBezTo>
              </a:path>
            </a:pathLst>
          </a:custGeom>
          <a:ln w="28575">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zh-CN" altLang="en-US">
              <a:latin typeface="华文细黑" pitchFamily="2" charset="-122"/>
              <a:ea typeface="华文细黑" pitchFamily="2" charset="-122"/>
            </a:endParaRPr>
          </a:p>
        </p:txBody>
      </p:sp>
      <p:sp>
        <p:nvSpPr>
          <p:cNvPr id="43" name="任意多边形 42"/>
          <p:cNvSpPr/>
          <p:nvPr/>
        </p:nvSpPr>
        <p:spPr>
          <a:xfrm>
            <a:off x="1214414" y="1311257"/>
            <a:ext cx="2084411" cy="3260751"/>
          </a:xfrm>
          <a:custGeom>
            <a:avLst/>
            <a:gdLst>
              <a:gd name="connsiteX0" fmla="*/ 54428 w 1981199"/>
              <a:gd name="connsiteY0" fmla="*/ 3777342 h 3864428"/>
              <a:gd name="connsiteX1" fmla="*/ 54428 w 1981199"/>
              <a:gd name="connsiteY1" fmla="*/ 3614057 h 3864428"/>
              <a:gd name="connsiteX2" fmla="*/ 380999 w 1981199"/>
              <a:gd name="connsiteY2" fmla="*/ 2275114 h 3864428"/>
              <a:gd name="connsiteX3" fmla="*/ 1121228 w 1981199"/>
              <a:gd name="connsiteY3" fmla="*/ 892628 h 3864428"/>
              <a:gd name="connsiteX4" fmla="*/ 1981199 w 1981199"/>
              <a:gd name="connsiteY4" fmla="*/ 0 h 386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199" h="3864428">
                <a:moveTo>
                  <a:pt x="54428" y="3777342"/>
                </a:moveTo>
                <a:cubicBezTo>
                  <a:pt x="27214" y="3820885"/>
                  <a:pt x="0" y="3864428"/>
                  <a:pt x="54428" y="3614057"/>
                </a:cubicBezTo>
                <a:cubicBezTo>
                  <a:pt x="108856" y="3363686"/>
                  <a:pt x="203199" y="2728686"/>
                  <a:pt x="380999" y="2275114"/>
                </a:cubicBezTo>
                <a:cubicBezTo>
                  <a:pt x="558799" y="1821543"/>
                  <a:pt x="854528" y="1271814"/>
                  <a:pt x="1121228" y="892628"/>
                </a:cubicBezTo>
                <a:cubicBezTo>
                  <a:pt x="1387928" y="513442"/>
                  <a:pt x="1684563" y="256721"/>
                  <a:pt x="1981199" y="0"/>
                </a:cubicBezTo>
              </a:path>
            </a:pathLst>
          </a:custGeom>
          <a:ln w="28575">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zh-CN" altLang="en-US">
              <a:latin typeface="华文细黑" pitchFamily="2" charset="-122"/>
              <a:ea typeface="华文细黑" pitchFamily="2" charset="-122"/>
            </a:endParaRPr>
          </a:p>
        </p:txBody>
      </p:sp>
      <p:sp>
        <p:nvSpPr>
          <p:cNvPr id="44" name="Freeform 503"/>
          <p:cNvSpPr/>
          <p:nvPr/>
        </p:nvSpPr>
        <p:spPr bwMode="auto">
          <a:xfrm rot="2230743">
            <a:off x="1577057" y="2726613"/>
            <a:ext cx="1448444" cy="1487467"/>
          </a:xfrm>
          <a:custGeom>
            <a:avLst/>
            <a:gdLst>
              <a:gd name="T0" fmla="*/ 577 w 577"/>
              <a:gd name="T1" fmla="*/ 1438 h 1438"/>
              <a:gd name="T2" fmla="*/ 449 w 577"/>
              <a:gd name="T3" fmla="*/ 1092 h 1438"/>
              <a:gd name="T4" fmla="*/ 63 w 577"/>
              <a:gd name="T5" fmla="*/ 431 h 1438"/>
              <a:gd name="T6" fmla="*/ 70 w 577"/>
              <a:gd name="T7" fmla="*/ 0 h 1438"/>
              <a:gd name="T8" fmla="*/ 0 60000 65536"/>
              <a:gd name="T9" fmla="*/ 0 60000 65536"/>
              <a:gd name="T10" fmla="*/ 0 60000 65536"/>
              <a:gd name="T11" fmla="*/ 0 60000 65536"/>
              <a:gd name="T12" fmla="*/ 0 w 577"/>
              <a:gd name="T13" fmla="*/ 0 h 1438"/>
              <a:gd name="T14" fmla="*/ 577 w 577"/>
              <a:gd name="T15" fmla="*/ 1438 h 1438"/>
            </a:gdLst>
            <a:ahLst/>
            <a:cxnLst>
              <a:cxn ang="T8">
                <a:pos x="T0" y="T1"/>
              </a:cxn>
              <a:cxn ang="T9">
                <a:pos x="T2" y="T3"/>
              </a:cxn>
              <a:cxn ang="T10">
                <a:pos x="T4" y="T5"/>
              </a:cxn>
              <a:cxn ang="T11">
                <a:pos x="T6" y="T7"/>
              </a:cxn>
            </a:cxnLst>
            <a:rect l="T12" t="T13" r="T14" b="T15"/>
            <a:pathLst>
              <a:path w="577" h="1438">
                <a:moveTo>
                  <a:pt x="577" y="1438"/>
                </a:moveTo>
                <a:cubicBezTo>
                  <a:pt x="556" y="1380"/>
                  <a:pt x="535" y="1260"/>
                  <a:pt x="449" y="1092"/>
                </a:cubicBezTo>
                <a:cubicBezTo>
                  <a:pt x="363" y="924"/>
                  <a:pt x="126" y="613"/>
                  <a:pt x="63" y="431"/>
                </a:cubicBezTo>
                <a:cubicBezTo>
                  <a:pt x="0" y="249"/>
                  <a:pt x="69" y="90"/>
                  <a:pt x="70" y="0"/>
                </a:cubicBezTo>
              </a:path>
            </a:pathLst>
          </a:custGeom>
          <a:noFill/>
          <a:ln w="38100" cap="flat" cmpd="sng">
            <a:solidFill>
              <a:srgbClr val="FF0000"/>
            </a:solidFill>
            <a:prstDash val="dash"/>
            <a:round/>
            <a:headEnd type="none" w="med" len="med"/>
            <a:tailEnd type="triangle" w="med" len="med"/>
          </a:ln>
        </p:spPr>
        <p:txBody>
          <a:bodyPr lIns="90000" tIns="46800" rIns="90000" bIns="46800"/>
          <a:lstStyle/>
          <a:p>
            <a:endParaRPr lang="zh-CN" altLang="en-US">
              <a:latin typeface="华文细黑" pitchFamily="2" charset="-122"/>
              <a:ea typeface="华文细黑" pitchFamily="2" charset="-122"/>
            </a:endParaRPr>
          </a:p>
        </p:txBody>
      </p:sp>
      <p:pic>
        <p:nvPicPr>
          <p:cNvPr id="45" name="Picture 16" descr="无线覆盖"/>
          <p:cNvPicPr>
            <a:picLocks noChangeAspect="1" noChangeArrowheads="1"/>
          </p:cNvPicPr>
          <p:nvPr/>
        </p:nvPicPr>
        <p:blipFill>
          <a:blip r:embed="rId2" cstate="print"/>
          <a:srcRect/>
          <a:stretch>
            <a:fillRect/>
          </a:stretch>
        </p:blipFill>
        <p:spPr bwMode="auto">
          <a:xfrm rot="6483301">
            <a:off x="1969294" y="4787089"/>
            <a:ext cx="647700" cy="588962"/>
          </a:xfrm>
          <a:prstGeom prst="rect">
            <a:avLst/>
          </a:prstGeom>
          <a:noFill/>
          <a:ln w="9525">
            <a:noFill/>
            <a:miter lim="800000"/>
            <a:headEnd/>
            <a:tailEnd/>
          </a:ln>
        </p:spPr>
      </p:pic>
      <p:pic>
        <p:nvPicPr>
          <p:cNvPr id="46" name="Picture 16" descr="无线覆盖"/>
          <p:cNvPicPr>
            <a:picLocks noChangeAspect="1" noChangeArrowheads="1"/>
          </p:cNvPicPr>
          <p:nvPr/>
        </p:nvPicPr>
        <p:blipFill>
          <a:blip r:embed="rId2" cstate="print"/>
          <a:srcRect/>
          <a:stretch>
            <a:fillRect/>
          </a:stretch>
        </p:blipFill>
        <p:spPr bwMode="auto">
          <a:xfrm rot="3781541">
            <a:off x="985044" y="4734701"/>
            <a:ext cx="647700" cy="588962"/>
          </a:xfrm>
          <a:prstGeom prst="rect">
            <a:avLst/>
          </a:prstGeom>
          <a:noFill/>
          <a:ln w="9525">
            <a:noFill/>
            <a:miter lim="800000"/>
            <a:headEnd/>
            <a:tailEnd/>
          </a:ln>
        </p:spPr>
      </p:pic>
      <p:pic>
        <p:nvPicPr>
          <p:cNvPr id="47" name="Picture 23" descr="Network  management"/>
          <p:cNvPicPr>
            <a:picLocks noChangeAspect="1" noChangeArrowheads="1"/>
          </p:cNvPicPr>
          <p:nvPr/>
        </p:nvPicPr>
        <p:blipFill>
          <a:blip r:embed="rId6" cstate="print"/>
          <a:srcRect/>
          <a:stretch>
            <a:fillRect/>
          </a:stretch>
        </p:blipFill>
        <p:spPr bwMode="auto">
          <a:xfrm>
            <a:off x="679450" y="1025507"/>
            <a:ext cx="1444625" cy="839788"/>
          </a:xfrm>
          <a:prstGeom prst="rect">
            <a:avLst/>
          </a:prstGeom>
          <a:noFill/>
          <a:ln w="9525">
            <a:noFill/>
            <a:miter lim="800000"/>
            <a:headEnd/>
            <a:tailEnd/>
          </a:ln>
        </p:spPr>
      </p:pic>
      <p:sp>
        <p:nvSpPr>
          <p:cNvPr id="48" name="Line 489"/>
          <p:cNvSpPr>
            <a:spLocks noChangeShapeType="1"/>
          </p:cNvSpPr>
          <p:nvPr/>
        </p:nvSpPr>
        <p:spPr bwMode="auto">
          <a:xfrm>
            <a:off x="1692275" y="1720832"/>
            <a:ext cx="503238" cy="436563"/>
          </a:xfrm>
          <a:prstGeom prst="line">
            <a:avLst/>
          </a:prstGeom>
          <a:noFill/>
          <a:ln w="28575">
            <a:solidFill>
              <a:schemeClr val="bg1"/>
            </a:solidFill>
            <a:round/>
          </a:ln>
        </p:spPr>
        <p:txBody>
          <a:bodyPr/>
          <a:lstStyle/>
          <a:p>
            <a:endParaRPr lang="zh-CN" altLang="en-US">
              <a:latin typeface="华文细黑" pitchFamily="2" charset="-122"/>
              <a:ea typeface="华文细黑" pitchFamily="2" charset="-122"/>
            </a:endParaRPr>
          </a:p>
        </p:txBody>
      </p:sp>
      <p:sp>
        <p:nvSpPr>
          <p:cNvPr id="49" name="Rectangle 496"/>
          <p:cNvSpPr>
            <a:spLocks noChangeArrowheads="1"/>
          </p:cNvSpPr>
          <p:nvPr/>
        </p:nvSpPr>
        <p:spPr bwMode="auto">
          <a:xfrm>
            <a:off x="3331764" y="2232001"/>
            <a:ext cx="1025922" cy="246221"/>
          </a:xfrm>
          <a:prstGeom prst="rect">
            <a:avLst/>
          </a:prstGeom>
          <a:noFill/>
          <a:ln w="9525">
            <a:noFill/>
            <a:miter lim="800000"/>
          </a:ln>
        </p:spPr>
        <p:txBody>
          <a:bodyPr wrap="none" lIns="0" tIns="0" rIns="0" bIns="0">
            <a:spAutoFit/>
          </a:bodyPr>
          <a:lstStyle/>
          <a:p>
            <a:pPr fontAlgn="auto">
              <a:spcBef>
                <a:spcPts val="0"/>
              </a:spcBef>
              <a:spcAft>
                <a:spcPts val="0"/>
              </a:spcAft>
              <a:defRPr/>
            </a:pPr>
            <a:r>
              <a:rPr lang="zh-CN" altLang="en-US" sz="1600" dirty="0" smtClean="0">
                <a:effectLst>
                  <a:outerShdw blurRad="38100" dist="38100" dir="2700000" algn="tl">
                    <a:srgbClr val="000000">
                      <a:alpha val="43137"/>
                    </a:srgbClr>
                  </a:outerShdw>
                </a:effectLst>
                <a:latin typeface="华文细黑" pitchFamily="2" charset="-122"/>
                <a:ea typeface="华文细黑" pitchFamily="2" charset="-122"/>
              </a:rPr>
              <a:t>无</a:t>
            </a:r>
            <a:r>
              <a:rPr lang="zh-CN" altLang="en-US" sz="1600" dirty="0">
                <a:effectLst>
                  <a:outerShdw blurRad="38100" dist="38100" dir="2700000" algn="tl">
                    <a:srgbClr val="000000">
                      <a:alpha val="43137"/>
                    </a:srgbClr>
                  </a:outerShdw>
                </a:effectLst>
                <a:latin typeface="华文细黑" pitchFamily="2" charset="-122"/>
                <a:ea typeface="华文细黑" pitchFamily="2" charset="-122"/>
              </a:rPr>
              <a:t>线控制器</a:t>
            </a:r>
            <a:endParaRPr lang="zh-CN" altLang="en-US" sz="1600" dirty="0">
              <a:effectLst>
                <a:outerShdw blurRad="38100" dist="38100" dir="2700000" algn="tl">
                  <a:srgbClr val="000000">
                    <a:alpha val="43137"/>
                  </a:srgbClr>
                </a:outerShdw>
              </a:effectLst>
              <a:latin typeface="华文细黑" pitchFamily="2" charset="-122"/>
              <a:ea typeface="华文细黑" pitchFamily="2" charset="-122"/>
            </a:endParaRPr>
          </a:p>
        </p:txBody>
      </p:sp>
      <p:sp>
        <p:nvSpPr>
          <p:cNvPr id="50" name="Text Box 203"/>
          <p:cNvSpPr txBox="1">
            <a:spLocks noChangeArrowheads="1"/>
          </p:cNvSpPr>
          <p:nvPr/>
        </p:nvSpPr>
        <p:spPr bwMode="auto">
          <a:xfrm>
            <a:off x="1619250" y="3070207"/>
            <a:ext cx="1757363" cy="400050"/>
          </a:xfrm>
          <a:prstGeom prst="rect">
            <a:avLst/>
          </a:prstGeom>
          <a:noFill/>
          <a:ln w="28575">
            <a:noFill/>
            <a:miter lim="800000"/>
          </a:ln>
        </p:spPr>
        <p:txBody>
          <a:bodyPr anchor="ctr">
            <a:spAutoFit/>
          </a:bodyPr>
          <a:lstStyle/>
          <a:p>
            <a:pPr fontAlgn="auto">
              <a:spcBef>
                <a:spcPct val="50000"/>
              </a:spcBef>
              <a:spcAft>
                <a:spcPts val="0"/>
              </a:spcAft>
              <a:defRPr/>
            </a:pPr>
            <a:r>
              <a:rPr kumimoji="1" lang="zh-CN" altLang="en-US" sz="2000">
                <a:solidFill>
                  <a:schemeClr val="bg1"/>
                </a:solidFill>
                <a:effectLst>
                  <a:outerShdw blurRad="38100" dist="38100" dir="2700000" algn="tl">
                    <a:srgbClr val="000000">
                      <a:alpha val="43137"/>
                    </a:srgbClr>
                  </a:outerShdw>
                </a:effectLst>
                <a:latin typeface="华文细黑" pitchFamily="2" charset="-122"/>
                <a:ea typeface="华文细黑" pitchFamily="2" charset="-122"/>
              </a:rPr>
              <a:t>一体化校园网</a:t>
            </a:r>
            <a:endParaRPr kumimoji="1" lang="zh-CN" altLang="en-US" sz="2000">
              <a:solidFill>
                <a:schemeClr val="bg1"/>
              </a:solidFill>
              <a:effectLst>
                <a:outerShdw blurRad="38100" dist="38100" dir="2700000" algn="tl">
                  <a:srgbClr val="000000">
                    <a:alpha val="43137"/>
                  </a:srgbClr>
                </a:outerShdw>
              </a:effectLst>
              <a:latin typeface="华文细黑" pitchFamily="2" charset="-122"/>
              <a:ea typeface="华文细黑" pitchFamily="2" charset="-122"/>
            </a:endParaRPr>
          </a:p>
        </p:txBody>
      </p:sp>
      <p:pic>
        <p:nvPicPr>
          <p:cNvPr id="51" name="Picture 17" descr="Internet_网络"/>
          <p:cNvPicPr>
            <a:picLocks noChangeAspect="1" noChangeArrowheads="1"/>
          </p:cNvPicPr>
          <p:nvPr/>
        </p:nvPicPr>
        <p:blipFill>
          <a:blip r:embed="rId7" cstate="print"/>
          <a:srcRect/>
          <a:stretch>
            <a:fillRect/>
          </a:stretch>
        </p:blipFill>
        <p:spPr bwMode="auto">
          <a:xfrm>
            <a:off x="2984500" y="928670"/>
            <a:ext cx="1520825" cy="1011237"/>
          </a:xfrm>
          <a:prstGeom prst="rect">
            <a:avLst/>
          </a:prstGeom>
          <a:noFill/>
          <a:ln w="9525">
            <a:noFill/>
            <a:miter lim="800000"/>
            <a:headEnd/>
            <a:tailEnd/>
          </a:ln>
        </p:spPr>
      </p:pic>
      <p:pic>
        <p:nvPicPr>
          <p:cNvPr id="52" name="Picture 31" descr="通用大楼07"/>
          <p:cNvPicPr>
            <a:picLocks noChangeAspect="1" noChangeArrowheads="1"/>
          </p:cNvPicPr>
          <p:nvPr/>
        </p:nvPicPr>
        <p:blipFill>
          <a:blip r:embed="rId8" cstate="print"/>
          <a:srcRect/>
          <a:stretch>
            <a:fillRect/>
          </a:stretch>
        </p:blipFill>
        <p:spPr bwMode="auto">
          <a:xfrm>
            <a:off x="1187450" y="5102207"/>
            <a:ext cx="1223963" cy="1016000"/>
          </a:xfrm>
          <a:prstGeom prst="rect">
            <a:avLst/>
          </a:prstGeom>
          <a:noFill/>
          <a:ln w="9525">
            <a:noFill/>
            <a:miter lim="800000"/>
            <a:headEnd/>
            <a:tailEnd/>
          </a:ln>
        </p:spPr>
      </p:pic>
      <p:pic>
        <p:nvPicPr>
          <p:cNvPr id="53" name="Picture 10" descr="WA2612-AGN"/>
          <p:cNvPicPr>
            <a:picLocks noChangeAspect="1" noChangeArrowheads="1"/>
          </p:cNvPicPr>
          <p:nvPr/>
        </p:nvPicPr>
        <p:blipFill>
          <a:blip r:embed="rId9"/>
          <a:srcRect l="19238" t="14180" r="18236" b="14919"/>
          <a:stretch>
            <a:fillRect/>
          </a:stretch>
        </p:blipFill>
        <p:spPr bwMode="auto">
          <a:xfrm>
            <a:off x="928662" y="4500570"/>
            <a:ext cx="465065" cy="357190"/>
          </a:xfrm>
          <a:prstGeom prst="rect">
            <a:avLst/>
          </a:prstGeom>
          <a:noFill/>
          <a:ln w="9525">
            <a:noFill/>
            <a:miter lim="800000"/>
            <a:headEnd/>
            <a:tailEnd/>
          </a:ln>
        </p:spPr>
      </p:pic>
      <p:pic>
        <p:nvPicPr>
          <p:cNvPr id="54" name="Picture 10" descr="WA2612-AGN"/>
          <p:cNvPicPr>
            <a:picLocks noChangeAspect="1" noChangeArrowheads="1"/>
          </p:cNvPicPr>
          <p:nvPr/>
        </p:nvPicPr>
        <p:blipFill>
          <a:blip r:embed="rId9"/>
          <a:srcRect l="19238" t="14180" r="18236" b="14919"/>
          <a:stretch>
            <a:fillRect/>
          </a:stretch>
        </p:blipFill>
        <p:spPr bwMode="auto">
          <a:xfrm>
            <a:off x="2178109" y="4429132"/>
            <a:ext cx="465065" cy="357190"/>
          </a:xfrm>
          <a:prstGeom prst="rect">
            <a:avLst/>
          </a:prstGeom>
          <a:noFill/>
          <a:ln w="9525">
            <a:noFill/>
            <a:miter lim="800000"/>
            <a:headEnd/>
            <a:tailEnd/>
          </a:ln>
        </p:spPr>
      </p:pic>
      <p:pic>
        <p:nvPicPr>
          <p:cNvPr id="55" name="Picture 10" descr="WA2612-AGN"/>
          <p:cNvPicPr>
            <a:picLocks noChangeAspect="1" noChangeArrowheads="1"/>
          </p:cNvPicPr>
          <p:nvPr/>
        </p:nvPicPr>
        <p:blipFill>
          <a:blip r:embed="rId9"/>
          <a:srcRect l="19238" t="14180" r="18236" b="14919"/>
          <a:stretch>
            <a:fillRect/>
          </a:stretch>
        </p:blipFill>
        <p:spPr bwMode="auto">
          <a:xfrm>
            <a:off x="3500430" y="4429132"/>
            <a:ext cx="465065" cy="357190"/>
          </a:xfrm>
          <a:prstGeom prst="rect">
            <a:avLst/>
          </a:prstGeom>
          <a:noFill/>
          <a:ln w="9525">
            <a:noFill/>
            <a:miter lim="800000"/>
            <a:headEnd/>
            <a:tailEnd/>
          </a:ln>
        </p:spPr>
      </p:pic>
      <p:sp>
        <p:nvSpPr>
          <p:cNvPr id="56" name="矩形 55"/>
          <p:cNvSpPr/>
          <p:nvPr/>
        </p:nvSpPr>
        <p:spPr>
          <a:xfrm>
            <a:off x="5499100" y="1418818"/>
            <a:ext cx="3253582" cy="4093428"/>
          </a:xfrm>
          <a:prstGeom prst="rect">
            <a:avLst/>
          </a:prstGeom>
          <a:solidFill>
            <a:schemeClr val="accent3">
              <a:lumMod val="40000"/>
              <a:lumOff val="60000"/>
            </a:schemeClr>
          </a:solidFill>
        </p:spPr>
        <p:txBody>
          <a:bodyPr wrap="square">
            <a:spAutoFit/>
          </a:bodyPr>
          <a:lstStyle/>
          <a:p>
            <a:r>
              <a:rPr lang="zh-CN" altLang="en-US" sz="2000" dirty="0" smtClean="0">
                <a:latin typeface="微软雅黑" pitchFamily="34" charset="-122"/>
                <a:ea typeface="微软雅黑" pitchFamily="34" charset="-122"/>
              </a:rPr>
              <a:t>      校园</a:t>
            </a:r>
            <a:r>
              <a:rPr lang="zh-CN" altLang="en-US" sz="2000" dirty="0">
                <a:latin typeface="微软雅黑" pitchFamily="34" charset="-122"/>
                <a:ea typeface="微软雅黑" pitchFamily="34" charset="-122"/>
              </a:rPr>
              <a:t>能源管理系统主要涉及范围为学院内的办公楼、教学楼、实验室、宿舍、体育馆、食堂、图书馆、科研所等场所。</a:t>
            </a:r>
            <a:endParaRPr lang="zh-CN" altLang="en-US" sz="2000" dirty="0">
              <a:latin typeface="微软雅黑" pitchFamily="34" charset="-122"/>
              <a:ea typeface="微软雅黑" pitchFamily="34" charset="-122"/>
            </a:endParaRPr>
          </a:p>
          <a:p>
            <a:r>
              <a:rPr lang="zh-CN" altLang="en-US" sz="2000" dirty="0" smtClean="0">
                <a:latin typeface="微软雅黑" pitchFamily="34" charset="-122"/>
                <a:ea typeface="微软雅黑" pitchFamily="34" charset="-122"/>
              </a:rPr>
              <a:t>      系统</a:t>
            </a:r>
            <a:r>
              <a:rPr lang="zh-CN" altLang="en-US" sz="2000" dirty="0">
                <a:latin typeface="微软雅黑" pitchFamily="34" charset="-122"/>
                <a:ea typeface="微软雅黑" pitchFamily="34" charset="-122"/>
              </a:rPr>
              <a:t>主要监测管理对象为此类场所和建筑的水、电、气等能源资源的消耗情况，对这些信息与数据进行采集、分析和处理，并实时监控管理，为能源部门的决策提供</a:t>
            </a:r>
            <a:r>
              <a:rPr lang="zh-CN" altLang="en-US" sz="2000" dirty="0" smtClean="0">
                <a:latin typeface="微软雅黑" pitchFamily="34" charset="-122"/>
                <a:ea typeface="微软雅黑" pitchFamily="34" charset="-122"/>
              </a:rPr>
              <a:t>支持，并可以通过远程控制功能控制能源设备的开启。</a:t>
            </a:r>
            <a:endParaRPr lang="zh-CN" altLang="en-US" sz="2000" dirty="0">
              <a:latin typeface="微软雅黑" pitchFamily="34" charset="-122"/>
              <a:ea typeface="微软雅黑" pitchFamily="34" charset="-122"/>
            </a:endParaRPr>
          </a:p>
        </p:txBody>
      </p:sp>
      <p:sp>
        <p:nvSpPr>
          <p:cNvPr id="57" name="Rectangle 377"/>
          <p:cNvSpPr>
            <a:spLocks noChangeArrowheads="1"/>
          </p:cNvSpPr>
          <p:nvPr/>
        </p:nvSpPr>
        <p:spPr bwMode="auto">
          <a:xfrm>
            <a:off x="1221569" y="6143590"/>
            <a:ext cx="1025525" cy="246062"/>
          </a:xfrm>
          <a:prstGeom prst="rect">
            <a:avLst/>
          </a:prstGeom>
          <a:noFill/>
          <a:ln w="9525">
            <a:noFill/>
            <a:miter lim="800000"/>
          </a:ln>
        </p:spPr>
        <p:txBody>
          <a:bodyPr wrap="none" lIns="0" tIns="0" rIns="0" bIns="0">
            <a:spAutoFit/>
          </a:bodyPr>
          <a:lstStyle/>
          <a:p>
            <a:pPr fontAlgn="auto">
              <a:spcBef>
                <a:spcPts val="0"/>
              </a:spcBef>
              <a:spcAft>
                <a:spcPts val="0"/>
              </a:spcAft>
              <a:defRPr/>
            </a:pPr>
            <a:r>
              <a:rPr lang="zh-CN" altLang="en-US" sz="1600" dirty="0">
                <a:effectLst>
                  <a:outerShdw blurRad="38100" dist="38100" dir="2700000" algn="tl">
                    <a:srgbClr val="000000">
                      <a:alpha val="43137"/>
                    </a:srgbClr>
                  </a:outerShdw>
                </a:effectLst>
                <a:latin typeface="华文细黑" pitchFamily="2" charset="-122"/>
                <a:ea typeface="华文细黑" pitchFamily="2" charset="-122"/>
              </a:rPr>
              <a:t>学生宿舍楼</a:t>
            </a:r>
            <a:endParaRPr lang="zh-CN" altLang="en-US" sz="1600" dirty="0">
              <a:effectLst>
                <a:outerShdw blurRad="38100" dist="38100" dir="2700000" algn="tl">
                  <a:srgbClr val="000000">
                    <a:alpha val="43137"/>
                  </a:srgbClr>
                </a:outerShdw>
              </a:effectLst>
              <a:latin typeface="华文细黑" pitchFamily="2" charset="-122"/>
              <a:ea typeface="华文细黑" pitchFamily="2"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2"/>
          <p:cNvPicPr>
            <a:picLocks noGrp="1" noChangeAspect="1" noChangeArrowheads="1"/>
          </p:cNvPicPr>
          <p:nvPr>
            <p:ph idx="1"/>
          </p:nvPr>
        </p:nvPicPr>
        <p:blipFill>
          <a:blip r:embed="rId1" cstate="print"/>
          <a:srcRect/>
          <a:stretch>
            <a:fillRect/>
          </a:stretch>
        </p:blipFill>
        <p:spPr bwMode="auto">
          <a:xfrm>
            <a:off x="452459" y="1279985"/>
            <a:ext cx="4767241" cy="4990959"/>
          </a:xfrm>
          <a:prstGeom prst="roundRect">
            <a:avLst>
              <a:gd name="adj" fmla="val 8594"/>
            </a:avLst>
          </a:prstGeom>
          <a:solidFill>
            <a:srgbClr val="FFFFFF">
              <a:shade val="85000"/>
            </a:srgbClr>
          </a:solidFill>
          <a:ln>
            <a:noFill/>
          </a:ln>
          <a:effectLst/>
        </p:spPr>
      </p:pic>
      <p:sp>
        <p:nvSpPr>
          <p:cNvPr id="2" name="标题 1"/>
          <p:cNvSpPr>
            <a:spLocks noGrp="1"/>
          </p:cNvSpPr>
          <p:nvPr>
            <p:ph type="title"/>
          </p:nvPr>
        </p:nvSpPr>
        <p:spPr>
          <a:xfrm>
            <a:off x="1033467" y="284246"/>
            <a:ext cx="7886712" cy="919452"/>
          </a:xfrm>
        </p:spPr>
        <p:txBody>
          <a:bodyPr/>
          <a:lstStyle/>
          <a:p>
            <a:r>
              <a:rPr lang="zh-CN" altLang="en-US" sz="2800" dirty="0" smtClean="0"/>
              <a:t>构建高效的校园管理体系</a:t>
            </a:r>
            <a:r>
              <a:rPr lang="en-US" altLang="zh-CN" sz="2800" dirty="0" smtClean="0"/>
              <a:t>-</a:t>
            </a:r>
            <a:r>
              <a:rPr lang="zh-CN" altLang="en-US" sz="2800" dirty="0" smtClean="0"/>
              <a:t>教务管理</a:t>
            </a:r>
            <a:endParaRPr lang="zh-CN" sz="2800" dirty="0"/>
          </a:p>
        </p:txBody>
      </p:sp>
      <p:sp>
        <p:nvSpPr>
          <p:cNvPr id="32" name="MH_Other_1"/>
          <p:cNvSpPr/>
          <p:nvPr>
            <p:custDataLst>
              <p:tags r:id="rId2"/>
            </p:custDataLst>
          </p:nvPr>
        </p:nvSpPr>
        <p:spPr bwMode="gray">
          <a:xfrm rot="10800000">
            <a:off x="389960" y="4444467"/>
            <a:ext cx="1589638" cy="1800678"/>
          </a:xfrm>
          <a:prstGeom prst="rect">
            <a:avLst/>
          </a:prstGeom>
          <a:solidFill>
            <a:schemeClr val="accent1">
              <a:lumMod val="60000"/>
              <a:lumOff val="40000"/>
            </a:schemeClr>
          </a:solidFill>
          <a:ln w="12700" cap="rnd" cmpd="sng">
            <a:noFill/>
            <a:prstDash val="solid"/>
            <a:round/>
            <a:headEnd type="none" w="med" len="med"/>
            <a:tailEnd type="none" w="med" len="med"/>
          </a:ln>
          <a:effectLst/>
          <a:scene3d>
            <a:camera prst="orthographicFront">
              <a:rot lat="3519804" lon="18206263" rev="18000000"/>
            </a:camera>
            <a:lightRig rig="flat" dir="t">
              <a:rot lat="0" lon="0" rev="5400000"/>
            </a:lightRig>
          </a:scene3d>
          <a:sp3d extrusionH="222250" contourW="6350" prstMaterial="softEdge">
            <a:bevelT w="0" h="0"/>
            <a:bevelB w="0" h="0"/>
            <a:extrusionClr>
              <a:schemeClr val="accent1">
                <a:lumMod val="75000"/>
              </a:schemeClr>
            </a:extrusionClr>
            <a:contourClr>
              <a:srgbClr val="FFFFFF"/>
            </a:contourClr>
          </a:sp3d>
        </p:spPr>
        <p:txBody>
          <a:bodyPr/>
          <a:lstStyle/>
          <a:p>
            <a:pPr eaLnBrk="1" fontAlgn="auto" hangingPunct="1">
              <a:spcBef>
                <a:spcPts val="0"/>
              </a:spcBef>
              <a:spcAft>
                <a:spcPts val="0"/>
              </a:spcAft>
              <a:defRPr/>
            </a:pPr>
            <a:endParaRPr lang="zh-CN" altLang="en-US">
              <a:solidFill>
                <a:schemeClr val="accent1">
                  <a:lumMod val="75000"/>
                </a:schemeClr>
              </a:solidFill>
              <a:latin typeface="+mn-ea"/>
              <a:ea typeface="+mn-ea"/>
            </a:endParaRPr>
          </a:p>
        </p:txBody>
      </p:sp>
      <p:sp>
        <p:nvSpPr>
          <p:cNvPr id="33" name="MH_Other_2"/>
          <p:cNvSpPr/>
          <p:nvPr>
            <p:custDataLst>
              <p:tags r:id="rId3"/>
            </p:custDataLst>
          </p:nvPr>
        </p:nvSpPr>
        <p:spPr bwMode="gray">
          <a:xfrm rot="10800000">
            <a:off x="733523" y="3950320"/>
            <a:ext cx="1589638" cy="1800678"/>
          </a:xfrm>
          <a:prstGeom prst="rect">
            <a:avLst/>
          </a:prstGeom>
          <a:solidFill>
            <a:schemeClr val="accent1">
              <a:lumMod val="60000"/>
              <a:lumOff val="40000"/>
            </a:schemeClr>
          </a:solidFill>
          <a:ln w="12700" cap="rnd" cmpd="sng">
            <a:noFill/>
            <a:prstDash val="solid"/>
            <a:round/>
            <a:headEnd type="none" w="med" len="med"/>
            <a:tailEnd type="none" w="med" len="med"/>
          </a:ln>
          <a:effectLst/>
          <a:scene3d>
            <a:camera prst="orthographicFront">
              <a:rot lat="3519804" lon="18206263" rev="18000000"/>
            </a:camera>
            <a:lightRig rig="flat" dir="t">
              <a:rot lat="0" lon="0" rev="5400000"/>
            </a:lightRig>
          </a:scene3d>
          <a:sp3d extrusionH="222250" contourW="6350" prstMaterial="softEdge">
            <a:bevelT w="0" h="0"/>
            <a:bevelB w="0" h="0"/>
            <a:extrusionClr>
              <a:schemeClr val="accent1">
                <a:lumMod val="75000"/>
              </a:schemeClr>
            </a:extrusionClr>
            <a:contourClr>
              <a:srgbClr val="FFFFFF"/>
            </a:contourClr>
          </a:sp3d>
        </p:spPr>
        <p:txBody>
          <a:bodyPr/>
          <a:lstStyle/>
          <a:p>
            <a:pPr eaLnBrk="1" fontAlgn="auto" hangingPunct="1">
              <a:spcBef>
                <a:spcPts val="0"/>
              </a:spcBef>
              <a:spcAft>
                <a:spcPts val="0"/>
              </a:spcAft>
              <a:defRPr/>
            </a:pPr>
            <a:endParaRPr lang="zh-CN" altLang="en-US">
              <a:solidFill>
                <a:schemeClr val="accent1">
                  <a:lumMod val="75000"/>
                </a:schemeClr>
              </a:solidFill>
              <a:latin typeface="+mn-ea"/>
              <a:ea typeface="+mn-ea"/>
            </a:endParaRPr>
          </a:p>
        </p:txBody>
      </p:sp>
      <p:sp>
        <p:nvSpPr>
          <p:cNvPr id="34" name="MH_Other_3"/>
          <p:cNvSpPr/>
          <p:nvPr>
            <p:custDataLst>
              <p:tags r:id="rId4"/>
            </p:custDataLst>
          </p:nvPr>
        </p:nvSpPr>
        <p:spPr bwMode="gray">
          <a:xfrm rot="10800000">
            <a:off x="1077086" y="3456176"/>
            <a:ext cx="1589638" cy="1800678"/>
          </a:xfrm>
          <a:prstGeom prst="rect">
            <a:avLst/>
          </a:prstGeom>
          <a:solidFill>
            <a:schemeClr val="accent1">
              <a:lumMod val="60000"/>
              <a:lumOff val="40000"/>
            </a:schemeClr>
          </a:solidFill>
          <a:ln w="12700" cap="rnd" cmpd="sng">
            <a:noFill/>
            <a:prstDash val="solid"/>
            <a:round/>
            <a:headEnd type="none" w="med" len="med"/>
            <a:tailEnd type="none" w="med" len="med"/>
          </a:ln>
          <a:effectLst/>
          <a:scene3d>
            <a:camera prst="orthographicFront">
              <a:rot lat="3519804" lon="18206263" rev="18000000"/>
            </a:camera>
            <a:lightRig rig="flat" dir="t">
              <a:rot lat="0" lon="0" rev="5400000"/>
            </a:lightRig>
          </a:scene3d>
          <a:sp3d extrusionH="222250" contourW="6350" prstMaterial="softEdge">
            <a:bevelT w="0" h="0"/>
            <a:bevelB w="0" h="0"/>
            <a:extrusionClr>
              <a:schemeClr val="accent1">
                <a:lumMod val="75000"/>
              </a:schemeClr>
            </a:extrusionClr>
            <a:contourClr>
              <a:srgbClr val="FFFFFF"/>
            </a:contourClr>
          </a:sp3d>
        </p:spPr>
        <p:txBody>
          <a:bodyPr/>
          <a:lstStyle/>
          <a:p>
            <a:pPr eaLnBrk="1" fontAlgn="auto" hangingPunct="1">
              <a:spcBef>
                <a:spcPts val="0"/>
              </a:spcBef>
              <a:spcAft>
                <a:spcPts val="0"/>
              </a:spcAft>
              <a:defRPr/>
            </a:pPr>
            <a:endParaRPr lang="zh-CN" altLang="en-US">
              <a:solidFill>
                <a:schemeClr val="accent1">
                  <a:lumMod val="75000"/>
                </a:schemeClr>
              </a:solidFill>
              <a:latin typeface="+mn-ea"/>
              <a:ea typeface="+mn-ea"/>
            </a:endParaRPr>
          </a:p>
        </p:txBody>
      </p:sp>
      <p:sp>
        <p:nvSpPr>
          <p:cNvPr id="35" name="MH_Other_4"/>
          <p:cNvSpPr/>
          <p:nvPr>
            <p:custDataLst>
              <p:tags r:id="rId5"/>
            </p:custDataLst>
          </p:nvPr>
        </p:nvSpPr>
        <p:spPr bwMode="gray">
          <a:xfrm rot="10800000">
            <a:off x="1420649" y="2962032"/>
            <a:ext cx="1589638" cy="1800678"/>
          </a:xfrm>
          <a:prstGeom prst="rect">
            <a:avLst/>
          </a:prstGeom>
          <a:solidFill>
            <a:schemeClr val="accent1">
              <a:lumMod val="60000"/>
              <a:lumOff val="40000"/>
            </a:schemeClr>
          </a:solidFill>
          <a:ln w="12700" cap="rnd" cmpd="sng">
            <a:noFill/>
            <a:prstDash val="solid"/>
            <a:round/>
            <a:headEnd type="none" w="med" len="med"/>
            <a:tailEnd type="none" w="med" len="med"/>
          </a:ln>
          <a:effectLst/>
          <a:scene3d>
            <a:camera prst="orthographicFront">
              <a:rot lat="3519804" lon="18206263" rev="18000000"/>
            </a:camera>
            <a:lightRig rig="flat" dir="t">
              <a:rot lat="0" lon="0" rev="5400000"/>
            </a:lightRig>
          </a:scene3d>
          <a:sp3d extrusionH="222250" contourW="6350" prstMaterial="softEdge">
            <a:bevelT w="0" h="0"/>
            <a:bevelB w="0" h="0"/>
            <a:extrusionClr>
              <a:schemeClr val="accent1">
                <a:lumMod val="75000"/>
              </a:schemeClr>
            </a:extrusionClr>
            <a:contourClr>
              <a:srgbClr val="FFFFFF"/>
            </a:contourClr>
          </a:sp3d>
        </p:spPr>
        <p:txBody>
          <a:bodyPr/>
          <a:lstStyle/>
          <a:p>
            <a:pPr eaLnBrk="1" fontAlgn="auto" hangingPunct="1">
              <a:spcBef>
                <a:spcPts val="0"/>
              </a:spcBef>
              <a:spcAft>
                <a:spcPts val="0"/>
              </a:spcAft>
              <a:defRPr/>
            </a:pPr>
            <a:endParaRPr lang="zh-CN" altLang="en-US">
              <a:solidFill>
                <a:schemeClr val="accent1">
                  <a:lumMod val="75000"/>
                </a:schemeClr>
              </a:solidFill>
              <a:latin typeface="+mn-ea"/>
              <a:ea typeface="+mn-ea"/>
            </a:endParaRPr>
          </a:p>
        </p:txBody>
      </p:sp>
      <p:sp>
        <p:nvSpPr>
          <p:cNvPr id="36" name="MH_Other_5"/>
          <p:cNvSpPr/>
          <p:nvPr>
            <p:custDataLst>
              <p:tags r:id="rId6"/>
            </p:custDataLst>
          </p:nvPr>
        </p:nvSpPr>
        <p:spPr bwMode="gray">
          <a:xfrm rot="10800000">
            <a:off x="1764212" y="2467888"/>
            <a:ext cx="1589638" cy="1800678"/>
          </a:xfrm>
          <a:prstGeom prst="rect">
            <a:avLst/>
          </a:prstGeom>
          <a:solidFill>
            <a:schemeClr val="accent1">
              <a:lumMod val="60000"/>
              <a:lumOff val="40000"/>
            </a:schemeClr>
          </a:solidFill>
          <a:ln w="12700" cap="rnd" cmpd="sng">
            <a:noFill/>
            <a:prstDash val="solid"/>
            <a:round/>
            <a:headEnd type="none" w="med" len="med"/>
            <a:tailEnd type="none" w="med" len="med"/>
          </a:ln>
          <a:effectLst/>
          <a:scene3d>
            <a:camera prst="orthographicFront">
              <a:rot lat="3519804" lon="18206263" rev="18000000"/>
            </a:camera>
            <a:lightRig rig="flat" dir="t">
              <a:rot lat="0" lon="0" rev="5400000"/>
            </a:lightRig>
          </a:scene3d>
          <a:sp3d extrusionH="222250" contourW="6350" prstMaterial="softEdge">
            <a:bevelT w="0" h="0"/>
            <a:bevelB w="0" h="0"/>
            <a:extrusionClr>
              <a:schemeClr val="accent1">
                <a:lumMod val="75000"/>
              </a:schemeClr>
            </a:extrusionClr>
            <a:contourClr>
              <a:srgbClr val="FFFFFF"/>
            </a:contourClr>
          </a:sp3d>
        </p:spPr>
        <p:txBody>
          <a:bodyPr/>
          <a:lstStyle/>
          <a:p>
            <a:pPr eaLnBrk="1" fontAlgn="auto" hangingPunct="1">
              <a:spcBef>
                <a:spcPts val="0"/>
              </a:spcBef>
              <a:spcAft>
                <a:spcPts val="0"/>
              </a:spcAft>
              <a:defRPr/>
            </a:pPr>
            <a:endParaRPr lang="zh-CN" altLang="en-US">
              <a:solidFill>
                <a:schemeClr val="accent1">
                  <a:lumMod val="75000"/>
                </a:schemeClr>
              </a:solidFill>
              <a:latin typeface="+mn-ea"/>
              <a:ea typeface="+mn-ea"/>
            </a:endParaRPr>
          </a:p>
        </p:txBody>
      </p:sp>
      <p:sp>
        <p:nvSpPr>
          <p:cNvPr id="37" name="MH_Other_6"/>
          <p:cNvSpPr/>
          <p:nvPr>
            <p:custDataLst>
              <p:tags r:id="rId7"/>
            </p:custDataLst>
          </p:nvPr>
        </p:nvSpPr>
        <p:spPr bwMode="gray">
          <a:xfrm rot="10800000">
            <a:off x="2107775" y="1973744"/>
            <a:ext cx="1589638" cy="1800678"/>
          </a:xfrm>
          <a:prstGeom prst="rect">
            <a:avLst/>
          </a:prstGeom>
          <a:solidFill>
            <a:schemeClr val="accent1">
              <a:lumMod val="60000"/>
              <a:lumOff val="40000"/>
            </a:schemeClr>
          </a:solidFill>
          <a:ln w="12700" cap="rnd" cmpd="sng">
            <a:noFill/>
            <a:prstDash val="solid"/>
            <a:round/>
            <a:headEnd type="none" w="med" len="med"/>
            <a:tailEnd type="none" w="med" len="med"/>
          </a:ln>
          <a:effectLst/>
          <a:scene3d>
            <a:camera prst="orthographicFront">
              <a:rot lat="3519804" lon="18206263" rev="18000000"/>
            </a:camera>
            <a:lightRig rig="flat" dir="t">
              <a:rot lat="0" lon="0" rev="5400000"/>
            </a:lightRig>
          </a:scene3d>
          <a:sp3d extrusionH="222250" contourW="6350" prstMaterial="softEdge">
            <a:bevelT w="0" h="0"/>
            <a:bevelB w="0" h="0"/>
            <a:extrusionClr>
              <a:schemeClr val="accent1">
                <a:lumMod val="75000"/>
              </a:schemeClr>
            </a:extrusionClr>
            <a:contourClr>
              <a:srgbClr val="FFFFFF"/>
            </a:contourClr>
          </a:sp3d>
        </p:spPr>
        <p:txBody>
          <a:bodyPr/>
          <a:lstStyle/>
          <a:p>
            <a:pPr eaLnBrk="1" fontAlgn="auto" hangingPunct="1">
              <a:spcBef>
                <a:spcPts val="0"/>
              </a:spcBef>
              <a:spcAft>
                <a:spcPts val="0"/>
              </a:spcAft>
              <a:defRPr/>
            </a:pPr>
            <a:endParaRPr lang="zh-CN" altLang="en-US">
              <a:solidFill>
                <a:schemeClr val="accent1">
                  <a:lumMod val="75000"/>
                </a:schemeClr>
              </a:solidFill>
              <a:latin typeface="+mn-ea"/>
              <a:ea typeface="+mn-ea"/>
            </a:endParaRPr>
          </a:p>
        </p:txBody>
      </p:sp>
      <p:sp>
        <p:nvSpPr>
          <p:cNvPr id="38" name="MH_Other_7"/>
          <p:cNvSpPr/>
          <p:nvPr>
            <p:custDataLst>
              <p:tags r:id="rId8"/>
            </p:custDataLst>
          </p:nvPr>
        </p:nvSpPr>
        <p:spPr bwMode="gray">
          <a:xfrm rot="10800000">
            <a:off x="2451338" y="1479600"/>
            <a:ext cx="1589638" cy="1800678"/>
          </a:xfrm>
          <a:prstGeom prst="rect">
            <a:avLst/>
          </a:prstGeom>
          <a:solidFill>
            <a:schemeClr val="accent1">
              <a:lumMod val="60000"/>
              <a:lumOff val="40000"/>
            </a:schemeClr>
          </a:solidFill>
          <a:ln w="12700" cap="rnd" cmpd="sng">
            <a:noFill/>
            <a:prstDash val="solid"/>
            <a:round/>
            <a:headEnd type="none" w="med" len="med"/>
            <a:tailEnd type="none" w="med" len="med"/>
          </a:ln>
          <a:effectLst/>
          <a:scene3d>
            <a:camera prst="orthographicFront">
              <a:rot lat="3519804" lon="18206263" rev="18000000"/>
            </a:camera>
            <a:lightRig rig="flat" dir="t">
              <a:rot lat="0" lon="0" rev="5400000"/>
            </a:lightRig>
          </a:scene3d>
          <a:sp3d extrusionH="222250" contourW="6350" prstMaterial="softEdge">
            <a:bevelT w="0" h="0"/>
            <a:bevelB w="0" h="0"/>
            <a:extrusionClr>
              <a:schemeClr val="accent1">
                <a:lumMod val="75000"/>
              </a:schemeClr>
            </a:extrusionClr>
            <a:contourClr>
              <a:srgbClr val="FFFFFF"/>
            </a:contourClr>
          </a:sp3d>
        </p:spPr>
        <p:txBody>
          <a:bodyPr/>
          <a:lstStyle/>
          <a:p>
            <a:pPr eaLnBrk="1" fontAlgn="auto" hangingPunct="1">
              <a:spcBef>
                <a:spcPts val="0"/>
              </a:spcBef>
              <a:spcAft>
                <a:spcPts val="0"/>
              </a:spcAft>
              <a:defRPr/>
            </a:pPr>
            <a:endParaRPr lang="zh-CN" altLang="en-US">
              <a:solidFill>
                <a:schemeClr val="accent1">
                  <a:lumMod val="50000"/>
                </a:schemeClr>
              </a:solidFill>
              <a:latin typeface="+mn-ea"/>
              <a:ea typeface="+mn-ea"/>
            </a:endParaRPr>
          </a:p>
        </p:txBody>
      </p:sp>
      <p:sp>
        <p:nvSpPr>
          <p:cNvPr id="39" name="MH_SubTitle_7"/>
          <p:cNvSpPr txBox="1"/>
          <p:nvPr>
            <p:custDataLst>
              <p:tags r:id="rId9"/>
            </p:custDataLst>
          </p:nvPr>
        </p:nvSpPr>
        <p:spPr>
          <a:xfrm rot="480000">
            <a:off x="268398" y="5279005"/>
            <a:ext cx="1430614" cy="338554"/>
          </a:xfrm>
          <a:prstGeom prst="rect">
            <a:avLst/>
          </a:prstGeom>
          <a:noFill/>
          <a:scene3d>
            <a:camera prst="orthographicFront"/>
            <a:lightRig rig="threePt" dir="t"/>
          </a:scene3d>
          <a:sp3d extrusionH="76200">
            <a:extrusionClr>
              <a:schemeClr val="accent1">
                <a:lumMod val="75000"/>
              </a:schemeClr>
            </a:extrusionClr>
          </a:sp3d>
        </p:spPr>
        <p:txBody>
          <a:bodyPr>
            <a:normAutofit/>
          </a:bodyPr>
          <a:lstStyle/>
          <a:p>
            <a:pPr algn="ctr" eaLnBrk="1" fontAlgn="auto" hangingPunct="1">
              <a:spcBef>
                <a:spcPts val="0"/>
              </a:spcBef>
              <a:spcAft>
                <a:spcPts val="0"/>
              </a:spcAft>
              <a:defRPr/>
            </a:pPr>
            <a:r>
              <a:rPr lang="zh-CN" altLang="en-US" sz="1600" dirty="0" smtClean="0">
                <a:solidFill>
                  <a:schemeClr val="accent1">
                    <a:lumMod val="75000"/>
                  </a:schemeClr>
                </a:solidFill>
              </a:rPr>
              <a:t>学籍管理</a:t>
            </a:r>
            <a:endParaRPr lang="zh-CN" altLang="en-US" sz="1600" dirty="0">
              <a:solidFill>
                <a:schemeClr val="accent1">
                  <a:lumMod val="75000"/>
                </a:schemeClr>
              </a:solidFill>
              <a:latin typeface="+mn-lt"/>
              <a:ea typeface="+mn-ea"/>
            </a:endParaRPr>
          </a:p>
        </p:txBody>
      </p:sp>
      <p:sp>
        <p:nvSpPr>
          <p:cNvPr id="40" name="MH_SubTitle_6"/>
          <p:cNvSpPr txBox="1"/>
          <p:nvPr>
            <p:custDataLst>
              <p:tags r:id="rId10"/>
            </p:custDataLst>
          </p:nvPr>
        </p:nvSpPr>
        <p:spPr>
          <a:xfrm rot="480000">
            <a:off x="605710" y="4782187"/>
            <a:ext cx="1430337" cy="338137"/>
          </a:xfrm>
          <a:prstGeom prst="rect">
            <a:avLst/>
          </a:prstGeom>
          <a:noFill/>
        </p:spPr>
        <p:txBody>
          <a:bodyPr>
            <a:normAutofit/>
          </a:bodyPr>
          <a:lstStyle/>
          <a:p>
            <a:pPr algn="ctr" eaLnBrk="1" fontAlgn="auto" hangingPunct="1">
              <a:spcBef>
                <a:spcPts val="0"/>
              </a:spcBef>
              <a:spcAft>
                <a:spcPts val="0"/>
              </a:spcAft>
              <a:defRPr/>
            </a:pPr>
            <a:r>
              <a:rPr lang="zh-CN" altLang="en-US" sz="1600" dirty="0" smtClean="0">
                <a:solidFill>
                  <a:schemeClr val="accent1">
                    <a:lumMod val="75000"/>
                  </a:schemeClr>
                </a:solidFill>
                <a:latin typeface="+mn-lt"/>
                <a:ea typeface="+mn-ea"/>
              </a:rPr>
              <a:t>教学管理</a:t>
            </a:r>
            <a:endParaRPr lang="zh-CN" altLang="en-US" sz="1600" dirty="0">
              <a:solidFill>
                <a:schemeClr val="accent1">
                  <a:lumMod val="75000"/>
                </a:schemeClr>
              </a:solidFill>
              <a:latin typeface="+mn-lt"/>
              <a:ea typeface="+mn-ea"/>
            </a:endParaRPr>
          </a:p>
        </p:txBody>
      </p:sp>
      <p:sp>
        <p:nvSpPr>
          <p:cNvPr id="41" name="MH_SubTitle_5"/>
          <p:cNvSpPr txBox="1"/>
          <p:nvPr>
            <p:custDataLst>
              <p:tags r:id="rId11"/>
            </p:custDataLst>
          </p:nvPr>
        </p:nvSpPr>
        <p:spPr>
          <a:xfrm rot="480000">
            <a:off x="942260" y="4283712"/>
            <a:ext cx="1431925" cy="338137"/>
          </a:xfrm>
          <a:prstGeom prst="rect">
            <a:avLst/>
          </a:prstGeom>
          <a:noFill/>
        </p:spPr>
        <p:txBody>
          <a:bodyPr>
            <a:normAutofit/>
          </a:bodyPr>
          <a:lstStyle/>
          <a:p>
            <a:pPr algn="ctr" eaLnBrk="1" fontAlgn="auto" hangingPunct="1">
              <a:spcBef>
                <a:spcPts val="0"/>
              </a:spcBef>
              <a:spcAft>
                <a:spcPts val="0"/>
              </a:spcAft>
              <a:defRPr/>
            </a:pPr>
            <a:r>
              <a:rPr lang="zh-CN" altLang="en-US" sz="1600" dirty="0" smtClean="0">
                <a:solidFill>
                  <a:schemeClr val="accent1">
                    <a:lumMod val="75000"/>
                  </a:schemeClr>
                </a:solidFill>
              </a:rPr>
              <a:t>迎生管理</a:t>
            </a:r>
            <a:endParaRPr lang="zh-CN" altLang="en-US" sz="1600" dirty="0">
              <a:solidFill>
                <a:schemeClr val="accent1">
                  <a:lumMod val="75000"/>
                </a:schemeClr>
              </a:solidFill>
              <a:latin typeface="+mn-lt"/>
              <a:ea typeface="+mn-ea"/>
            </a:endParaRPr>
          </a:p>
        </p:txBody>
      </p:sp>
      <p:sp>
        <p:nvSpPr>
          <p:cNvPr id="58" name="MH_SubTitle_4"/>
          <p:cNvSpPr txBox="1"/>
          <p:nvPr>
            <p:custDataLst>
              <p:tags r:id="rId12"/>
            </p:custDataLst>
          </p:nvPr>
        </p:nvSpPr>
        <p:spPr>
          <a:xfrm rot="480000">
            <a:off x="1280397" y="3799524"/>
            <a:ext cx="1430338" cy="338138"/>
          </a:xfrm>
          <a:prstGeom prst="rect">
            <a:avLst/>
          </a:prstGeom>
          <a:noFill/>
        </p:spPr>
        <p:txBody>
          <a:bodyPr>
            <a:normAutofit/>
          </a:bodyPr>
          <a:lstStyle/>
          <a:p>
            <a:pPr algn="ctr" eaLnBrk="1" fontAlgn="auto" hangingPunct="1">
              <a:spcBef>
                <a:spcPts val="0"/>
              </a:spcBef>
              <a:spcAft>
                <a:spcPts val="0"/>
              </a:spcAft>
              <a:defRPr/>
            </a:pPr>
            <a:r>
              <a:rPr lang="zh-CN" altLang="en-US" sz="1600" dirty="0" smtClean="0">
                <a:solidFill>
                  <a:schemeClr val="accent1">
                    <a:lumMod val="75000"/>
                  </a:schemeClr>
                </a:solidFill>
                <a:latin typeface="+mn-lt"/>
                <a:ea typeface="+mn-ea"/>
              </a:rPr>
              <a:t>选课管理</a:t>
            </a:r>
            <a:r>
              <a:rPr lang="en-US" altLang="zh-CN" sz="1600" dirty="0" smtClean="0">
                <a:solidFill>
                  <a:schemeClr val="accent1">
                    <a:lumMod val="75000"/>
                  </a:schemeClr>
                </a:solidFill>
                <a:latin typeface="+mn-lt"/>
                <a:ea typeface="+mn-ea"/>
              </a:rPr>
              <a:t> </a:t>
            </a:r>
            <a:endParaRPr lang="zh-CN" altLang="en-US" sz="1600" dirty="0">
              <a:solidFill>
                <a:schemeClr val="accent1">
                  <a:lumMod val="75000"/>
                </a:schemeClr>
              </a:solidFill>
              <a:latin typeface="+mn-lt"/>
              <a:ea typeface="+mn-ea"/>
            </a:endParaRPr>
          </a:p>
        </p:txBody>
      </p:sp>
      <p:sp>
        <p:nvSpPr>
          <p:cNvPr id="59" name="MH_SubTitle_3"/>
          <p:cNvSpPr txBox="1"/>
          <p:nvPr>
            <p:custDataLst>
              <p:tags r:id="rId13"/>
            </p:custDataLst>
          </p:nvPr>
        </p:nvSpPr>
        <p:spPr>
          <a:xfrm rot="480000">
            <a:off x="1623297" y="3301049"/>
            <a:ext cx="1430338" cy="339725"/>
          </a:xfrm>
          <a:prstGeom prst="rect">
            <a:avLst/>
          </a:prstGeom>
          <a:noFill/>
        </p:spPr>
        <p:txBody>
          <a:bodyPr>
            <a:normAutofit/>
          </a:bodyPr>
          <a:lstStyle/>
          <a:p>
            <a:pPr algn="ctr" eaLnBrk="1" fontAlgn="auto" hangingPunct="1">
              <a:spcBef>
                <a:spcPts val="0"/>
              </a:spcBef>
              <a:spcAft>
                <a:spcPts val="0"/>
              </a:spcAft>
              <a:defRPr/>
            </a:pPr>
            <a:r>
              <a:rPr lang="zh-CN" altLang="en-US" sz="1600" dirty="0" smtClean="0">
                <a:solidFill>
                  <a:schemeClr val="accent1">
                    <a:lumMod val="75000"/>
                  </a:schemeClr>
                </a:solidFill>
                <a:latin typeface="+mn-lt"/>
                <a:ea typeface="+mn-ea"/>
              </a:rPr>
              <a:t>成绩管理</a:t>
            </a:r>
            <a:r>
              <a:rPr lang="en-US" altLang="zh-CN" sz="1600" dirty="0" smtClean="0">
                <a:solidFill>
                  <a:schemeClr val="accent1">
                    <a:lumMod val="75000"/>
                  </a:schemeClr>
                </a:solidFill>
                <a:latin typeface="+mn-lt"/>
                <a:ea typeface="+mn-ea"/>
              </a:rPr>
              <a:t> </a:t>
            </a:r>
            <a:endParaRPr lang="zh-CN" altLang="en-US" sz="1600" dirty="0">
              <a:solidFill>
                <a:schemeClr val="accent1">
                  <a:lumMod val="75000"/>
                </a:schemeClr>
              </a:solidFill>
              <a:latin typeface="+mn-lt"/>
              <a:ea typeface="+mn-ea"/>
            </a:endParaRPr>
          </a:p>
        </p:txBody>
      </p:sp>
      <p:sp>
        <p:nvSpPr>
          <p:cNvPr id="60" name="MH_SubTitle_2"/>
          <p:cNvSpPr txBox="1"/>
          <p:nvPr>
            <p:custDataLst>
              <p:tags r:id="rId14"/>
            </p:custDataLst>
          </p:nvPr>
        </p:nvSpPr>
        <p:spPr>
          <a:xfrm rot="480000">
            <a:off x="1974135" y="2804162"/>
            <a:ext cx="1430337" cy="338137"/>
          </a:xfrm>
          <a:prstGeom prst="rect">
            <a:avLst/>
          </a:prstGeom>
          <a:noFill/>
        </p:spPr>
        <p:txBody>
          <a:bodyPr>
            <a:normAutofit/>
          </a:bodyPr>
          <a:lstStyle/>
          <a:p>
            <a:pPr algn="ctr" eaLnBrk="1" fontAlgn="auto" hangingPunct="1">
              <a:spcBef>
                <a:spcPts val="0"/>
              </a:spcBef>
              <a:spcAft>
                <a:spcPts val="0"/>
              </a:spcAft>
              <a:defRPr/>
            </a:pPr>
            <a:r>
              <a:rPr lang="zh-CN" altLang="en-US" sz="1600" dirty="0" smtClean="0">
                <a:solidFill>
                  <a:schemeClr val="accent1">
                    <a:lumMod val="75000"/>
                  </a:schemeClr>
                </a:solidFill>
                <a:latin typeface="+mn-lt"/>
                <a:ea typeface="+mn-ea"/>
              </a:rPr>
              <a:t>评估管理</a:t>
            </a:r>
            <a:endParaRPr lang="zh-CN" altLang="en-US" sz="1600" dirty="0">
              <a:solidFill>
                <a:schemeClr val="accent1">
                  <a:lumMod val="75000"/>
                </a:schemeClr>
              </a:solidFill>
              <a:latin typeface="+mn-lt"/>
              <a:ea typeface="+mn-ea"/>
            </a:endParaRPr>
          </a:p>
        </p:txBody>
      </p:sp>
      <p:sp>
        <p:nvSpPr>
          <p:cNvPr id="61" name="MH_SubTitle_1"/>
          <p:cNvSpPr txBox="1"/>
          <p:nvPr>
            <p:custDataLst>
              <p:tags r:id="rId15"/>
            </p:custDataLst>
          </p:nvPr>
        </p:nvSpPr>
        <p:spPr>
          <a:xfrm rot="480000">
            <a:off x="2467908" y="2270251"/>
            <a:ext cx="1430338" cy="338137"/>
          </a:xfrm>
          <a:prstGeom prst="rect">
            <a:avLst/>
          </a:prstGeom>
          <a:noFill/>
        </p:spPr>
        <p:txBody>
          <a:bodyPr>
            <a:normAutofit/>
          </a:bodyPr>
          <a:lstStyle/>
          <a:p>
            <a:pPr algn="ctr" eaLnBrk="1" fontAlgn="auto" hangingPunct="1">
              <a:spcBef>
                <a:spcPts val="0"/>
              </a:spcBef>
              <a:spcAft>
                <a:spcPts val="0"/>
              </a:spcAft>
              <a:defRPr/>
            </a:pPr>
            <a:r>
              <a:rPr lang="zh-CN" altLang="en-US" sz="1600" dirty="0" smtClean="0">
                <a:solidFill>
                  <a:schemeClr val="accent1">
                    <a:lumMod val="75000"/>
                  </a:schemeClr>
                </a:solidFill>
                <a:latin typeface="+mn-lt"/>
                <a:ea typeface="+mn-ea"/>
              </a:rPr>
              <a:t>考试管理</a:t>
            </a:r>
            <a:r>
              <a:rPr lang="en-US" altLang="zh-CN" sz="1600" dirty="0" smtClean="0">
                <a:solidFill>
                  <a:schemeClr val="accent1">
                    <a:lumMod val="75000"/>
                  </a:schemeClr>
                </a:solidFill>
                <a:latin typeface="+mn-lt"/>
                <a:ea typeface="+mn-ea"/>
              </a:rPr>
              <a:t> </a:t>
            </a:r>
            <a:endParaRPr lang="zh-CN" altLang="en-US" sz="1600" dirty="0">
              <a:solidFill>
                <a:schemeClr val="accent1">
                  <a:lumMod val="75000"/>
                </a:schemeClr>
              </a:solidFill>
              <a:latin typeface="+mn-lt"/>
              <a:ea typeface="+mn-ea"/>
            </a:endParaRPr>
          </a:p>
        </p:txBody>
      </p:sp>
      <p:sp>
        <p:nvSpPr>
          <p:cNvPr id="62" name="MH_Other_7"/>
          <p:cNvSpPr/>
          <p:nvPr>
            <p:custDataLst>
              <p:tags r:id="rId16"/>
            </p:custDataLst>
          </p:nvPr>
        </p:nvSpPr>
        <p:spPr bwMode="gray">
          <a:xfrm rot="10800000">
            <a:off x="2992693" y="930131"/>
            <a:ext cx="1589638" cy="1800678"/>
          </a:xfrm>
          <a:prstGeom prst="rect">
            <a:avLst/>
          </a:prstGeom>
          <a:solidFill>
            <a:schemeClr val="accent1">
              <a:lumMod val="60000"/>
              <a:lumOff val="40000"/>
            </a:schemeClr>
          </a:solidFill>
          <a:ln w="12700" cap="rnd" cmpd="sng">
            <a:noFill/>
            <a:prstDash val="solid"/>
            <a:round/>
            <a:headEnd type="none" w="med" len="med"/>
            <a:tailEnd type="none" w="med" len="med"/>
          </a:ln>
          <a:effectLst/>
          <a:scene3d>
            <a:camera prst="orthographicFront">
              <a:rot lat="3519804" lon="18206263" rev="18000000"/>
            </a:camera>
            <a:lightRig rig="flat" dir="t">
              <a:rot lat="0" lon="0" rev="5400000"/>
            </a:lightRig>
          </a:scene3d>
          <a:sp3d extrusionH="222250" contourW="6350" prstMaterial="softEdge">
            <a:bevelT w="0" h="0"/>
            <a:bevelB w="0" h="0"/>
            <a:extrusionClr>
              <a:schemeClr val="accent1">
                <a:lumMod val="75000"/>
              </a:schemeClr>
            </a:extrusionClr>
            <a:contourClr>
              <a:srgbClr val="FFFFFF"/>
            </a:contourClr>
          </a:sp3d>
        </p:spPr>
        <p:txBody>
          <a:bodyPr/>
          <a:lstStyle/>
          <a:p>
            <a:pPr eaLnBrk="1" fontAlgn="auto" hangingPunct="1">
              <a:spcBef>
                <a:spcPts val="0"/>
              </a:spcBef>
              <a:spcAft>
                <a:spcPts val="0"/>
              </a:spcAft>
              <a:defRPr/>
            </a:pPr>
            <a:endParaRPr lang="zh-CN" altLang="en-US">
              <a:solidFill>
                <a:schemeClr val="accent1">
                  <a:lumMod val="50000"/>
                </a:schemeClr>
              </a:solidFill>
              <a:latin typeface="+mn-ea"/>
              <a:ea typeface="+mn-ea"/>
            </a:endParaRPr>
          </a:p>
        </p:txBody>
      </p:sp>
      <p:sp>
        <p:nvSpPr>
          <p:cNvPr id="63" name="MH_SubTitle_1"/>
          <p:cNvSpPr txBox="1"/>
          <p:nvPr>
            <p:custDataLst>
              <p:tags r:id="rId17"/>
            </p:custDataLst>
          </p:nvPr>
        </p:nvSpPr>
        <p:spPr>
          <a:xfrm rot="480000">
            <a:off x="2978157" y="1736340"/>
            <a:ext cx="1430338" cy="338137"/>
          </a:xfrm>
          <a:prstGeom prst="rect">
            <a:avLst/>
          </a:prstGeom>
          <a:noFill/>
        </p:spPr>
        <p:txBody>
          <a:bodyPr>
            <a:normAutofit/>
          </a:bodyPr>
          <a:lstStyle/>
          <a:p>
            <a:pPr algn="ctr" eaLnBrk="1" fontAlgn="auto" hangingPunct="1">
              <a:spcBef>
                <a:spcPts val="0"/>
              </a:spcBef>
              <a:spcAft>
                <a:spcPts val="0"/>
              </a:spcAft>
              <a:defRPr/>
            </a:pPr>
            <a:r>
              <a:rPr lang="zh-CN" altLang="en-US" sz="1600" dirty="0" smtClean="0">
                <a:solidFill>
                  <a:schemeClr val="accent1">
                    <a:lumMod val="75000"/>
                  </a:schemeClr>
                </a:solidFill>
                <a:latin typeface="+mn-lt"/>
                <a:ea typeface="+mn-ea"/>
              </a:rPr>
              <a:t>毕业管理</a:t>
            </a:r>
            <a:endParaRPr lang="zh-CN" altLang="en-US" sz="1600" dirty="0">
              <a:solidFill>
                <a:schemeClr val="accent1">
                  <a:lumMod val="75000"/>
                </a:schemeClr>
              </a:solidFill>
              <a:latin typeface="+mn-lt"/>
              <a:ea typeface="+mn-ea"/>
            </a:endParaRPr>
          </a:p>
        </p:txBody>
      </p:sp>
      <p:sp>
        <p:nvSpPr>
          <p:cNvPr id="64" name="矩形 63"/>
          <p:cNvSpPr/>
          <p:nvPr/>
        </p:nvSpPr>
        <p:spPr>
          <a:xfrm>
            <a:off x="5549900" y="1479600"/>
            <a:ext cx="3329782" cy="4524315"/>
          </a:xfrm>
          <a:prstGeom prst="rect">
            <a:avLst/>
          </a:prstGeom>
          <a:solidFill>
            <a:schemeClr val="accent3">
              <a:lumMod val="40000"/>
              <a:lumOff val="60000"/>
            </a:schemeClr>
          </a:solidFill>
        </p:spPr>
        <p:txBody>
          <a:bodyPr wrap="square">
            <a:spAutoFit/>
          </a:bodyPr>
          <a:lstStyle/>
          <a:p>
            <a:r>
              <a:rPr lang="zh-CN" altLang="en-US" dirty="0" smtClean="0">
                <a:latin typeface="微软雅黑" pitchFamily="34" charset="-122"/>
                <a:ea typeface="微软雅黑" pitchFamily="34" charset="-122"/>
              </a:rPr>
              <a:t>   教务</a:t>
            </a:r>
            <a:r>
              <a:rPr lang="zh-CN" altLang="en-US" dirty="0">
                <a:latin typeface="微软雅黑" pitchFamily="34" charset="-122"/>
                <a:ea typeface="微软雅黑" pitchFamily="34" charset="-122"/>
              </a:rPr>
              <a:t>管理</a:t>
            </a:r>
            <a:r>
              <a:rPr lang="zh-CN" altLang="en-US" dirty="0" smtClean="0">
                <a:latin typeface="微软雅黑" pitchFamily="34" charset="-122"/>
                <a:ea typeface="微软雅黑" pitchFamily="34" charset="-122"/>
              </a:rPr>
              <a:t>工作是</a:t>
            </a:r>
            <a:r>
              <a:rPr lang="zh-CN" altLang="en-US" dirty="0">
                <a:latin typeface="微软雅黑" pitchFamily="34" charset="-122"/>
                <a:ea typeface="微软雅黑" pitchFamily="34" charset="-122"/>
              </a:rPr>
              <a:t>高等教育中的一个极为重要的环节，是整个院校管理的核心和基础。随着信息技术的飞速发展，高等教育对教务管理工作提出了更高的要求。利用先进的技术手段对提高学校教育、培养、管理水平，提高人才的综合素质，打造高品质大学具有广泛深远的意义</a:t>
            </a:r>
            <a:r>
              <a:rPr lang="zh-CN" altLang="en-US" dirty="0" smtClean="0">
                <a:latin typeface="微软雅黑" pitchFamily="34" charset="-122"/>
                <a:ea typeface="微软雅黑" pitchFamily="34" charset="-122"/>
              </a:rPr>
              <a:t>。</a:t>
            </a:r>
            <a:endParaRPr lang="en-US" altLang="zh-CN" dirty="0" smtClean="0">
              <a:latin typeface="微软雅黑" pitchFamily="34" charset="-122"/>
              <a:ea typeface="微软雅黑" pitchFamily="34" charset="-122"/>
            </a:endParaRPr>
          </a:p>
          <a:p>
            <a:r>
              <a:rPr lang="en-US" altLang="zh-CN" dirty="0">
                <a:latin typeface="微软雅黑" pitchFamily="34" charset="-122"/>
                <a:ea typeface="微软雅黑" pitchFamily="34" charset="-122"/>
              </a:rPr>
              <a:t> </a:t>
            </a:r>
            <a:r>
              <a:rPr lang="en-US" altLang="zh-CN" dirty="0" smtClean="0">
                <a:latin typeface="微软雅黑" pitchFamily="34" charset="-122"/>
                <a:ea typeface="微软雅黑" pitchFamily="34" charset="-122"/>
              </a:rPr>
              <a:t>   </a:t>
            </a:r>
            <a:r>
              <a:rPr lang="zh-CN" altLang="en-US" dirty="0" smtClean="0">
                <a:latin typeface="微软雅黑" pitchFamily="34" charset="-122"/>
                <a:ea typeface="微软雅黑" pitchFamily="34" charset="-122"/>
              </a:rPr>
              <a:t>教务</a:t>
            </a:r>
            <a:r>
              <a:rPr lang="zh-CN" altLang="en-US" dirty="0">
                <a:latin typeface="微软雅黑" pitchFamily="34" charset="-122"/>
                <a:ea typeface="微软雅黑" pitchFamily="34" charset="-122"/>
              </a:rPr>
              <a:t>管理系统采用高效的事务处理机制和信息管理模式，，为学校的教务工作提供了直观的评价数据，为提高教务工作效率和推进高校教学改革提供了重要的参考依据。</a:t>
            </a:r>
            <a:endParaRPr lang="zh-CN" altLang="en-US"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构建高效的校园管理体系</a:t>
            </a:r>
            <a:r>
              <a:rPr lang="en-US" altLang="zh-CN" sz="2800" dirty="0" smtClean="0"/>
              <a:t>-</a:t>
            </a:r>
            <a:r>
              <a:rPr lang="zh-CN" altLang="en-US" sz="2800" dirty="0" smtClean="0"/>
              <a:t>资产管理</a:t>
            </a:r>
            <a:endParaRPr lang="zh-CN" sz="2800" dirty="0"/>
          </a:p>
        </p:txBody>
      </p:sp>
      <p:sp>
        <p:nvSpPr>
          <p:cNvPr id="64" name="矩形 63"/>
          <p:cNvSpPr/>
          <p:nvPr/>
        </p:nvSpPr>
        <p:spPr>
          <a:xfrm>
            <a:off x="317500" y="4645025"/>
            <a:ext cx="8521700" cy="1631216"/>
          </a:xfrm>
          <a:prstGeom prst="rect">
            <a:avLst/>
          </a:prstGeom>
          <a:solidFill>
            <a:schemeClr val="accent3">
              <a:lumMod val="40000"/>
              <a:lumOff val="60000"/>
            </a:schemeClr>
          </a:solidFill>
        </p:spPr>
        <p:txBody>
          <a:bodyPr wrap="square">
            <a:spAutoFit/>
          </a:bodyPr>
          <a:lstStyle/>
          <a:p>
            <a:r>
              <a:rPr lang="zh-CN" altLang="en-US" sz="2000" dirty="0" smtClean="0">
                <a:latin typeface="微软雅黑" pitchFamily="34" charset="-122"/>
                <a:ea typeface="微软雅黑" pitchFamily="34" charset="-122"/>
              </a:rPr>
              <a:t>     利用</a:t>
            </a:r>
            <a:r>
              <a:rPr lang="en-US" altLang="zh-CN" sz="2000" dirty="0">
                <a:latin typeface="微软雅黑" pitchFamily="34" charset="-122"/>
                <a:ea typeface="微软雅黑" pitchFamily="34" charset="-122"/>
              </a:rPr>
              <a:t>RFID</a:t>
            </a:r>
            <a:r>
              <a:rPr lang="zh-CN" altLang="en-US" sz="2000" dirty="0">
                <a:latin typeface="微软雅黑" pitchFamily="34" charset="-122"/>
                <a:ea typeface="微软雅黑" pitchFamily="34" charset="-122"/>
              </a:rPr>
              <a:t>（射频识别）技术应用</a:t>
            </a:r>
            <a:r>
              <a:rPr lang="zh-CN" altLang="en-US" sz="2000" dirty="0" smtClean="0">
                <a:latin typeface="微软雅黑" pitchFamily="34" charset="-122"/>
                <a:ea typeface="微软雅黑" pitchFamily="34" charset="-122"/>
              </a:rPr>
              <a:t>于学院的</a:t>
            </a:r>
            <a:r>
              <a:rPr lang="zh-CN" altLang="en-US" sz="2000" dirty="0">
                <a:latin typeface="微软雅黑" pitchFamily="34" charset="-122"/>
                <a:ea typeface="微软雅黑" pitchFamily="34" charset="-122"/>
              </a:rPr>
              <a:t>固定资产管理，可以实现现代化、有效、有保证的科学管理。</a:t>
            </a:r>
            <a:r>
              <a:rPr lang="en-US" altLang="zh-CN" sz="2000" dirty="0">
                <a:latin typeface="微软雅黑" pitchFamily="34" charset="-122"/>
                <a:ea typeface="微软雅黑" pitchFamily="34" charset="-122"/>
              </a:rPr>
              <a:t>RFID</a:t>
            </a:r>
            <a:r>
              <a:rPr lang="zh-CN" altLang="en-US" sz="2000" dirty="0">
                <a:latin typeface="微软雅黑" pitchFamily="34" charset="-122"/>
                <a:ea typeface="微软雅黑" pitchFamily="34" charset="-122"/>
              </a:rPr>
              <a:t>远距离的射频识别可以对校园的资产进行实时的监控和清理、管理，借助在每一件资产上贴上的</a:t>
            </a:r>
            <a:r>
              <a:rPr lang="en-US" altLang="zh-CN" sz="2000" dirty="0">
                <a:latin typeface="微软雅黑" pitchFamily="34" charset="-122"/>
                <a:ea typeface="微软雅黑" pitchFamily="34" charset="-122"/>
              </a:rPr>
              <a:t>RFID</a:t>
            </a:r>
            <a:r>
              <a:rPr lang="zh-CN" altLang="en-US" sz="2000" dirty="0">
                <a:latin typeface="微软雅黑" pitchFamily="34" charset="-122"/>
                <a:ea typeface="微软雅黑" pitchFamily="34" charset="-122"/>
              </a:rPr>
              <a:t>标签，通过</a:t>
            </a:r>
            <a:r>
              <a:rPr lang="en-US" altLang="zh-CN" sz="2000" dirty="0">
                <a:latin typeface="微软雅黑" pitchFamily="34" charset="-122"/>
                <a:ea typeface="微软雅黑" pitchFamily="34" charset="-122"/>
              </a:rPr>
              <a:t>RFID</a:t>
            </a:r>
            <a:r>
              <a:rPr lang="zh-CN" altLang="en-US" sz="2000" dirty="0">
                <a:latin typeface="微软雅黑" pitchFamily="34" charset="-122"/>
                <a:ea typeface="微软雅黑" pitchFamily="34" charset="-122"/>
              </a:rPr>
              <a:t>读写器实时读取，以实物为管理基础，避免了以账面为基础的管理</a:t>
            </a:r>
            <a:r>
              <a:rPr lang="zh-CN" altLang="en-US" sz="2000" dirty="0" smtClean="0">
                <a:latin typeface="微软雅黑" pitchFamily="34" charset="-122"/>
                <a:ea typeface="微软雅黑" pitchFamily="34" charset="-122"/>
              </a:rPr>
              <a:t>缺点。</a:t>
            </a:r>
            <a:endParaRPr lang="zh-CN" altLang="en-US" sz="2000" dirty="0">
              <a:latin typeface="微软雅黑" pitchFamily="34" charset="-122"/>
              <a:ea typeface="微软雅黑" pitchFamily="34" charset="-122"/>
            </a:endParaRPr>
          </a:p>
        </p:txBody>
      </p:sp>
      <p:pic>
        <p:nvPicPr>
          <p:cNvPr id="22" name="图片 21" descr="说明: 资产管理示意.jpg"/>
          <p:cNvPicPr>
            <a:picLocks noChangeAspect="1" noChangeArrowheads="1"/>
          </p:cNvPicPr>
          <p:nvPr/>
        </p:nvPicPr>
        <p:blipFill>
          <a:blip r:embed="rId1"/>
          <a:srcRect/>
          <a:stretch>
            <a:fillRect/>
          </a:stretch>
        </p:blipFill>
        <p:spPr>
          <a:xfrm>
            <a:off x="2065337" y="1209675"/>
            <a:ext cx="4048125" cy="2838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智能化的教学过程体系</a:t>
            </a:r>
            <a:r>
              <a:rPr lang="en-US" altLang="zh-CN" sz="2800" dirty="0" smtClean="0"/>
              <a:t>-</a:t>
            </a:r>
            <a:r>
              <a:rPr lang="zh-CN" altLang="en-US" sz="2800" dirty="0" smtClean="0"/>
              <a:t>智能教室</a:t>
            </a:r>
            <a:endParaRPr lang="zh-CN" sz="2800" dirty="0"/>
          </a:p>
        </p:txBody>
      </p:sp>
      <p:pic>
        <p:nvPicPr>
          <p:cNvPr id="1027" name="Picture 3" descr="C:\Users\langoo\Desktop\20140923111909606.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43000" y="1140351"/>
            <a:ext cx="6248400" cy="3786078"/>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p:cNvSpPr/>
          <p:nvPr/>
        </p:nvSpPr>
        <p:spPr>
          <a:xfrm>
            <a:off x="355600" y="4948654"/>
            <a:ext cx="8521700" cy="1323439"/>
          </a:xfrm>
          <a:prstGeom prst="rect">
            <a:avLst/>
          </a:prstGeom>
          <a:solidFill>
            <a:schemeClr val="accent3">
              <a:lumMod val="40000"/>
              <a:lumOff val="60000"/>
            </a:schemeClr>
          </a:solidFill>
        </p:spPr>
        <p:txBody>
          <a:bodyPr wrap="square">
            <a:spAutoFit/>
          </a:bodyPr>
          <a:lstStyle/>
          <a:p>
            <a:r>
              <a:rPr lang="zh-CN" altLang="en-US" sz="2000" dirty="0" smtClean="0">
                <a:latin typeface="微软雅黑" pitchFamily="34" charset="-122"/>
                <a:ea typeface="微软雅黑" pitchFamily="34" charset="-122"/>
              </a:rPr>
              <a:t>       大部分</a:t>
            </a:r>
            <a:r>
              <a:rPr lang="zh-CN" altLang="en-US" sz="2000" dirty="0">
                <a:latin typeface="微软雅黑" pitchFamily="34" charset="-122"/>
                <a:ea typeface="微软雅黑" pitchFamily="34" charset="-122"/>
              </a:rPr>
              <a:t>学校现有的多媒体教室系统中，多以电子白板为主，对于教室中的其他设备，很少做到智能连接，在建设的智慧校园中，将对教学过程实现全面的智能化，建设交互式多媒体智能教室，全面提高教室中的物联度，以此提高学生、教师、教室的互联度，高质高量的完成教学任务。</a:t>
            </a:r>
            <a:endParaRPr lang="zh-CN" altLang="en-US" sz="20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智能化的教学过程体系</a:t>
            </a:r>
            <a:r>
              <a:rPr lang="en-US" altLang="zh-CN" sz="2800" dirty="0" smtClean="0"/>
              <a:t>-</a:t>
            </a:r>
            <a:r>
              <a:rPr lang="zh-CN" altLang="en-US" sz="2800" dirty="0" smtClean="0"/>
              <a:t>虚拟实验室</a:t>
            </a:r>
            <a:endParaRPr lang="zh-CN" sz="2800" dirty="0"/>
          </a:p>
        </p:txBody>
      </p:sp>
      <p:sp>
        <p:nvSpPr>
          <p:cNvPr id="10" name="矩形 9"/>
          <p:cNvSpPr/>
          <p:nvPr/>
        </p:nvSpPr>
        <p:spPr>
          <a:xfrm>
            <a:off x="444500" y="4386031"/>
            <a:ext cx="8521700" cy="1938992"/>
          </a:xfrm>
          <a:prstGeom prst="rect">
            <a:avLst/>
          </a:prstGeom>
          <a:solidFill>
            <a:schemeClr val="accent3">
              <a:lumMod val="40000"/>
              <a:lumOff val="60000"/>
            </a:schemeClr>
          </a:solidFill>
        </p:spPr>
        <p:txBody>
          <a:bodyPr wrap="square">
            <a:spAutoFit/>
          </a:bodyPr>
          <a:lstStyle/>
          <a:p>
            <a:r>
              <a:rPr lang="zh-CN" altLang="en-US" sz="2000" dirty="0" smtClean="0">
                <a:latin typeface="微软雅黑" pitchFamily="34" charset="-122"/>
                <a:ea typeface="微软雅黑" pitchFamily="34" charset="-122"/>
              </a:rPr>
              <a:t>      虚拟</a:t>
            </a:r>
            <a:r>
              <a:rPr lang="zh-CN" altLang="en-US" sz="2000" dirty="0">
                <a:latin typeface="微软雅黑" pitchFamily="34" charset="-122"/>
                <a:ea typeface="微软雅黑" pitchFamily="34" charset="-122"/>
              </a:rPr>
              <a:t>实验室系统是一种运用虚拟现实技术模拟实物实验的计算机软件，它采用多媒体技术在计算机上建立虚拟实验环境，提供可操作的虚拟实验仪器，将虚拟仪器通过网络连接起来，以实现数据采集、分析远程操作的系统</a:t>
            </a:r>
            <a:r>
              <a:rPr lang="zh-CN" altLang="en-US" sz="2000" dirty="0" smtClean="0">
                <a:latin typeface="微软雅黑" pitchFamily="34" charset="-122"/>
                <a:ea typeface="微软雅黑" pitchFamily="34" charset="-122"/>
              </a:rPr>
              <a:t>。</a:t>
            </a:r>
            <a:endParaRPr lang="en-US" altLang="zh-CN" sz="2000" dirty="0" smtClean="0">
              <a:latin typeface="微软雅黑" pitchFamily="34" charset="-122"/>
              <a:ea typeface="微软雅黑" pitchFamily="34" charset="-122"/>
            </a:endParaRPr>
          </a:p>
          <a:p>
            <a:r>
              <a:rPr lang="en-US" altLang="zh-CN" sz="2000" dirty="0">
                <a:latin typeface="微软雅黑" pitchFamily="34" charset="-122"/>
                <a:ea typeface="微软雅黑" pitchFamily="34" charset="-122"/>
              </a:rPr>
              <a:t> </a:t>
            </a:r>
            <a:r>
              <a:rPr lang="en-US" altLang="zh-CN" sz="2000" dirty="0" smtClean="0">
                <a:latin typeface="微软雅黑" pitchFamily="34" charset="-122"/>
                <a:ea typeface="微软雅黑" pitchFamily="34" charset="-122"/>
              </a:rPr>
              <a:t>    </a:t>
            </a:r>
            <a:r>
              <a:rPr lang="zh-CN" altLang="en-US" sz="2000" dirty="0" smtClean="0">
                <a:latin typeface="微软雅黑" pitchFamily="34" charset="-122"/>
                <a:ea typeface="微软雅黑" pitchFamily="34" charset="-122"/>
              </a:rPr>
              <a:t>虚拟</a:t>
            </a:r>
            <a:r>
              <a:rPr lang="zh-CN" altLang="en-US" sz="2000" dirty="0">
                <a:latin typeface="微软雅黑" pitchFamily="34" charset="-122"/>
                <a:ea typeface="微软雅黑" pitchFamily="34" charset="-122"/>
              </a:rPr>
              <a:t>实验室可降低经费成本，提高教学科研效益。虚拟实验室的建立能有效降低耐用品的消耗量，避免设备的重复购置，提高教学科研</a:t>
            </a:r>
            <a:r>
              <a:rPr lang="zh-CN" altLang="en-US" sz="2000" dirty="0" smtClean="0">
                <a:latin typeface="微软雅黑" pitchFamily="34" charset="-122"/>
                <a:ea typeface="微软雅黑" pitchFamily="34" charset="-122"/>
              </a:rPr>
              <a:t>效益。</a:t>
            </a:r>
            <a:endParaRPr lang="zh-CN" altLang="en-US" sz="2000" dirty="0">
              <a:latin typeface="微软雅黑" pitchFamily="34" charset="-122"/>
              <a:ea typeface="微软雅黑" pitchFamily="34" charset="-122"/>
            </a:endParaRPr>
          </a:p>
        </p:txBody>
      </p:sp>
      <p:pic>
        <p:nvPicPr>
          <p:cNvPr id="8194" name="Picture 2" descr="C:\Users\langoo\Desktop\clip_image001.gif"/>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1384300" y="1096377"/>
            <a:ext cx="6096000" cy="32007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智能化的教学过程体系</a:t>
            </a:r>
            <a:r>
              <a:rPr lang="en-US" altLang="zh-CN" sz="2800" dirty="0" smtClean="0"/>
              <a:t>-</a:t>
            </a:r>
            <a:r>
              <a:rPr lang="zh-CN" altLang="en-US" sz="2800" dirty="0" smtClean="0"/>
              <a:t>教学资源共享库</a:t>
            </a:r>
            <a:endParaRPr lang="zh-CN" sz="2800" dirty="0"/>
          </a:p>
        </p:txBody>
      </p:sp>
      <p:sp>
        <p:nvSpPr>
          <p:cNvPr id="10" name="矩形 9"/>
          <p:cNvSpPr/>
          <p:nvPr/>
        </p:nvSpPr>
        <p:spPr>
          <a:xfrm>
            <a:off x="444500" y="4843230"/>
            <a:ext cx="8521700" cy="1015663"/>
          </a:xfrm>
          <a:prstGeom prst="rect">
            <a:avLst/>
          </a:prstGeom>
          <a:solidFill>
            <a:schemeClr val="accent3">
              <a:lumMod val="40000"/>
              <a:lumOff val="60000"/>
            </a:schemeClr>
          </a:solidFill>
        </p:spPr>
        <p:txBody>
          <a:bodyPr wrap="square">
            <a:spAutoFit/>
          </a:bodyPr>
          <a:lstStyle/>
          <a:p>
            <a:r>
              <a:rPr lang="zh-CN" altLang="en-US" sz="2000" dirty="0" smtClean="0">
                <a:latin typeface="微软雅黑" pitchFamily="34" charset="-122"/>
                <a:ea typeface="微软雅黑" pitchFamily="34" charset="-122"/>
              </a:rPr>
              <a:t>     智慧</a:t>
            </a:r>
            <a:r>
              <a:rPr lang="zh-CN" altLang="en-US" sz="2000" dirty="0">
                <a:latin typeface="微软雅黑" pitchFamily="34" charset="-122"/>
                <a:ea typeface="微软雅黑" pitchFamily="34" charset="-122"/>
              </a:rPr>
              <a:t>校园中建立教育教学资源共享库，实现对精品课程、媒体素材、文献资料、案例、试题库、实训视频、网络课程等教学资源进行统一汇集、管理、共享和挖掘，消除教学资源的“信息孤岛”</a:t>
            </a:r>
            <a:r>
              <a:rPr lang="zh-CN" altLang="en-US" sz="2000" dirty="0" smtClean="0">
                <a:latin typeface="微软雅黑" pitchFamily="34" charset="-122"/>
                <a:ea typeface="微软雅黑" pitchFamily="34" charset="-122"/>
              </a:rPr>
              <a:t>现象</a:t>
            </a:r>
            <a:r>
              <a:rPr lang="zh-CN" altLang="en-US" sz="2000" dirty="0">
                <a:latin typeface="微软雅黑" pitchFamily="34" charset="-122"/>
                <a:ea typeface="微软雅黑" pitchFamily="34" charset="-122"/>
              </a:rPr>
              <a:t>。</a:t>
            </a:r>
            <a:endParaRPr lang="zh-CN" altLang="en-US" sz="2000" dirty="0">
              <a:latin typeface="微软雅黑" pitchFamily="34" charset="-122"/>
              <a:ea typeface="微软雅黑" pitchFamily="34" charset="-122"/>
            </a:endParaRPr>
          </a:p>
        </p:txBody>
      </p:sp>
      <p:pic>
        <p:nvPicPr>
          <p:cNvPr id="5" name="Picture 8" descr="C:\Documents and Settings\Administrator\Local Settings\Temporary Internet Files\Content.IE5\2IZ8FHSF\MC900416834[1].wmf"/>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983957" y="1169988"/>
            <a:ext cx="742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Documents and Settings\Administrator\Local Settings\Temporary Internet Files\Content.IE5\C3S01U68\MC900429401[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4757" y="2031207"/>
            <a:ext cx="676275"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C:\Documents and Settings\Administrator\Local Settings\Temporary Internet Files\Content.IE5\MWA20OG0\MC90043460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1" y="2255044"/>
            <a:ext cx="5334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Documents and Settings\Administrator\Local Settings\Temporary Internet Files\Content.IE5\1UY4JWVN\MC90043699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0776" y="3459162"/>
            <a:ext cx="714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998369" y="1397001"/>
            <a:ext cx="857250" cy="338554"/>
          </a:xfrm>
          <a:prstGeom prst="rect">
            <a:avLst/>
          </a:prstGeom>
          <a:noFill/>
        </p:spPr>
        <p:txBody>
          <a:bodyPr>
            <a:spAutoFit/>
          </a:bodyPr>
          <a:lstStyle>
            <a:defPPr>
              <a:defRPr lang="zh-CN"/>
            </a:defPPr>
            <a:lvl1pPr>
              <a:buFontTx/>
              <a:buNone/>
              <a:defRPr sz="1600">
                <a:latin typeface="微软雅黑" pitchFamily="34" charset="-122"/>
                <a:ea typeface="微软雅黑" pitchFamily="34" charset="-122"/>
              </a:defRPr>
            </a:lvl1pPr>
          </a:lstStyle>
          <a:p>
            <a:r>
              <a:rPr lang="en-US" altLang="zh-CN" dirty="0"/>
              <a:t>A</a:t>
            </a:r>
            <a:r>
              <a:rPr lang="zh-CN" altLang="en-US" dirty="0"/>
              <a:t>学生</a:t>
            </a:r>
            <a:endParaRPr lang="zh-CN" altLang="en-US" dirty="0"/>
          </a:p>
        </p:txBody>
      </p:sp>
      <p:sp>
        <p:nvSpPr>
          <p:cNvPr id="12" name="TextBox 11"/>
          <p:cNvSpPr txBox="1"/>
          <p:nvPr/>
        </p:nvSpPr>
        <p:spPr>
          <a:xfrm>
            <a:off x="5998369" y="2521744"/>
            <a:ext cx="857250" cy="338554"/>
          </a:xfrm>
          <a:prstGeom prst="rect">
            <a:avLst/>
          </a:prstGeom>
          <a:noFill/>
        </p:spPr>
        <p:txBody>
          <a:bodyPr>
            <a:spAutoFit/>
          </a:bodyPr>
          <a:lstStyle>
            <a:defPPr>
              <a:defRPr lang="zh-CN"/>
            </a:defPPr>
            <a:lvl1pPr>
              <a:buFontTx/>
              <a:buNone/>
              <a:defRPr sz="1600">
                <a:latin typeface="微软雅黑" pitchFamily="34" charset="-122"/>
                <a:ea typeface="微软雅黑" pitchFamily="34" charset="-122"/>
              </a:defRPr>
            </a:lvl1pPr>
          </a:lstStyle>
          <a:p>
            <a:r>
              <a:rPr lang="en-US" altLang="zh-CN" dirty="0"/>
              <a:t>B</a:t>
            </a:r>
            <a:r>
              <a:rPr lang="zh-CN" altLang="en-US" dirty="0"/>
              <a:t>学生</a:t>
            </a:r>
            <a:endParaRPr lang="zh-CN" altLang="en-US" dirty="0"/>
          </a:p>
        </p:txBody>
      </p:sp>
      <p:sp>
        <p:nvSpPr>
          <p:cNvPr id="13" name="TextBox 12"/>
          <p:cNvSpPr txBox="1"/>
          <p:nvPr/>
        </p:nvSpPr>
        <p:spPr>
          <a:xfrm>
            <a:off x="5988844" y="3611562"/>
            <a:ext cx="857250" cy="338554"/>
          </a:xfrm>
          <a:prstGeom prst="rect">
            <a:avLst/>
          </a:prstGeom>
          <a:noFill/>
        </p:spPr>
        <p:txBody>
          <a:bodyPr>
            <a:spAutoFit/>
          </a:bodyPr>
          <a:lstStyle>
            <a:defPPr>
              <a:defRPr lang="zh-CN"/>
            </a:defPPr>
            <a:lvl1pPr>
              <a:buFontTx/>
              <a:buNone/>
              <a:defRPr sz="1600">
                <a:latin typeface="微软雅黑" pitchFamily="34" charset="-122"/>
                <a:ea typeface="微软雅黑" pitchFamily="34" charset="-122"/>
              </a:defRPr>
            </a:lvl1pPr>
          </a:lstStyle>
          <a:p>
            <a:r>
              <a:rPr lang="en-US" altLang="zh-CN" dirty="0"/>
              <a:t>C</a:t>
            </a:r>
            <a:r>
              <a:rPr lang="zh-CN" altLang="en-US" dirty="0"/>
              <a:t>教师</a:t>
            </a:r>
            <a:endParaRPr lang="zh-CN" altLang="en-US" dirty="0"/>
          </a:p>
        </p:txBody>
      </p:sp>
      <p:pic>
        <p:nvPicPr>
          <p:cNvPr id="14" name="图片 20" descr="422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3800" y="1629271"/>
            <a:ext cx="749697" cy="56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3283744" y="1939131"/>
            <a:ext cx="1000125" cy="338554"/>
          </a:xfrm>
          <a:prstGeom prst="rect">
            <a:avLst/>
          </a:prstGeom>
          <a:noFill/>
        </p:spPr>
        <p:txBody>
          <a:bodyPr>
            <a:spAutoFit/>
          </a:bodyPr>
          <a:lstStyle/>
          <a:p>
            <a:pPr>
              <a:buFontTx/>
              <a:buNone/>
              <a:defRPr/>
            </a:pPr>
            <a:r>
              <a:rPr lang="zh-CN" altLang="en-US" sz="1600" dirty="0" smtClean="0">
                <a:latin typeface="微软雅黑" pitchFamily="34" charset="-122"/>
                <a:ea typeface="微软雅黑" pitchFamily="34" charset="-122"/>
              </a:rPr>
              <a:t>资源库</a:t>
            </a:r>
            <a:endParaRPr lang="zh-CN" altLang="en-US" sz="1600" dirty="0">
              <a:latin typeface="微软雅黑" pitchFamily="34" charset="-122"/>
              <a:ea typeface="微软雅黑" pitchFamily="34" charset="-122"/>
            </a:endParaRPr>
          </a:p>
        </p:txBody>
      </p:sp>
      <p:sp>
        <p:nvSpPr>
          <p:cNvPr id="16" name="TextBox 15"/>
          <p:cNvSpPr txBox="1"/>
          <p:nvPr/>
        </p:nvSpPr>
        <p:spPr>
          <a:xfrm>
            <a:off x="3213497" y="2586415"/>
            <a:ext cx="1000125" cy="338554"/>
          </a:xfrm>
          <a:prstGeom prst="rect">
            <a:avLst/>
          </a:prstGeom>
          <a:noFill/>
        </p:spPr>
        <p:txBody>
          <a:bodyPr>
            <a:spAutoFit/>
          </a:bodyPr>
          <a:lstStyle>
            <a:defPPr>
              <a:defRPr lang="zh-CN"/>
            </a:defPPr>
            <a:lvl1pPr>
              <a:buFontTx/>
              <a:buNone/>
              <a:defRPr sz="1600">
                <a:latin typeface="微软雅黑" pitchFamily="34" charset="-122"/>
                <a:ea typeface="微软雅黑" pitchFamily="34" charset="-122"/>
              </a:defRPr>
            </a:lvl1pPr>
          </a:lstStyle>
          <a:p>
            <a:r>
              <a:rPr lang="zh-CN" altLang="en-US" dirty="0"/>
              <a:t>下载资源</a:t>
            </a:r>
            <a:endParaRPr lang="zh-CN" altLang="en-US" dirty="0"/>
          </a:p>
        </p:txBody>
      </p:sp>
      <p:cxnSp>
        <p:nvCxnSpPr>
          <p:cNvPr id="17" name="直接连接符 16"/>
          <p:cNvCxnSpPr/>
          <p:nvPr/>
        </p:nvCxnSpPr>
        <p:spPr>
          <a:xfrm flipV="1">
            <a:off x="1901032" y="2072481"/>
            <a:ext cx="562768" cy="5984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接连接符 17"/>
          <p:cNvCxnSpPr>
            <a:endCxn id="5" idx="1"/>
          </p:cNvCxnSpPr>
          <p:nvPr/>
        </p:nvCxnSpPr>
        <p:spPr>
          <a:xfrm flipV="1">
            <a:off x="4102100" y="1524001"/>
            <a:ext cx="881857" cy="11670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a:endCxn id="8" idx="1"/>
          </p:cNvCxnSpPr>
          <p:nvPr/>
        </p:nvCxnSpPr>
        <p:spPr>
          <a:xfrm>
            <a:off x="4102100" y="2755692"/>
            <a:ext cx="828676" cy="9336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接连接符 19"/>
          <p:cNvCxnSpPr>
            <a:endCxn id="7" idx="1"/>
          </p:cNvCxnSpPr>
          <p:nvPr/>
        </p:nvCxnSpPr>
        <p:spPr>
          <a:xfrm flipV="1">
            <a:off x="4102100" y="2648744"/>
            <a:ext cx="863601" cy="422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形状 35"/>
          <p:cNvCxnSpPr>
            <a:stCxn id="14" idx="2"/>
            <a:endCxn id="16" idx="1"/>
          </p:cNvCxnSpPr>
          <p:nvPr/>
        </p:nvCxnSpPr>
        <p:spPr>
          <a:xfrm rot="16200000" flipH="1">
            <a:off x="2743999" y="2286194"/>
            <a:ext cx="564148" cy="374848"/>
          </a:xfrm>
          <a:prstGeom prst="curvedConnector2">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a:t>幸福的校园生活</a:t>
            </a:r>
            <a:r>
              <a:rPr lang="zh-CN" altLang="en-US" sz="2800" dirty="0" smtClean="0"/>
              <a:t>过程体系</a:t>
            </a:r>
            <a:r>
              <a:rPr lang="en-US" altLang="zh-CN" sz="2800" dirty="0" smtClean="0"/>
              <a:t>-</a:t>
            </a:r>
            <a:r>
              <a:rPr lang="zh-CN" altLang="en-US" sz="2800" dirty="0" smtClean="0"/>
              <a:t>校园一卡通</a:t>
            </a:r>
            <a:endParaRPr lang="zh-CN" sz="2800" dirty="0"/>
          </a:p>
        </p:txBody>
      </p:sp>
      <p:grpSp>
        <p:nvGrpSpPr>
          <p:cNvPr id="22" name="组合 177"/>
          <p:cNvGrpSpPr/>
          <p:nvPr/>
        </p:nvGrpSpPr>
        <p:grpSpPr bwMode="auto">
          <a:xfrm>
            <a:off x="895859" y="1361320"/>
            <a:ext cx="7524750" cy="3387725"/>
            <a:chOff x="1125538" y="1689188"/>
            <a:chExt cx="7524750" cy="3386947"/>
          </a:xfrm>
        </p:grpSpPr>
        <p:sp>
          <p:nvSpPr>
            <p:cNvPr id="23" name="Text Box 40"/>
            <p:cNvSpPr txBox="1">
              <a:spLocks noChangeArrowheads="1"/>
            </p:cNvSpPr>
            <p:nvPr/>
          </p:nvSpPr>
          <p:spPr bwMode="auto">
            <a:xfrm>
              <a:off x="3400129" y="3474988"/>
              <a:ext cx="1561858" cy="791958"/>
            </a:xfrm>
            <a:prstGeom prst="rect">
              <a:avLst/>
            </a:prstGeom>
            <a:noFill/>
            <a:ln w="9525">
              <a:noFill/>
              <a:miter lim="800000"/>
            </a:ln>
          </p:spPr>
          <p:txBody>
            <a:bodyPr/>
            <a:lstStyle/>
            <a:p>
              <a:pPr eaLnBrk="1" hangingPunct="1"/>
              <a:endParaRPr lang="en-US" altLang="zh-CN" sz="2400" b="1">
                <a:solidFill>
                  <a:srgbClr val="FFFFFF"/>
                </a:solidFill>
                <a:latin typeface="黑体" panose="02010600030101010101" pitchFamily="49" charset="-122"/>
                <a:ea typeface="黑体" panose="02010600030101010101" pitchFamily="49" charset="-122"/>
              </a:endParaRPr>
            </a:p>
          </p:txBody>
        </p:sp>
        <p:grpSp>
          <p:nvGrpSpPr>
            <p:cNvPr id="24" name="组合 97"/>
            <p:cNvGrpSpPr/>
            <p:nvPr/>
          </p:nvGrpSpPr>
          <p:grpSpPr bwMode="auto">
            <a:xfrm>
              <a:off x="1125538" y="2648093"/>
              <a:ext cx="1881187" cy="1469137"/>
              <a:chOff x="0" y="-17409"/>
              <a:chExt cx="1881010" cy="1469216"/>
            </a:xfrm>
          </p:grpSpPr>
          <p:grpSp>
            <p:nvGrpSpPr>
              <p:cNvPr id="57" name="Rectangle 6"/>
              <p:cNvGrpSpPr/>
              <p:nvPr/>
            </p:nvGrpSpPr>
            <p:grpSpPr bwMode="auto">
              <a:xfrm>
                <a:off x="22794" y="-17409"/>
                <a:ext cx="1828628" cy="1469216"/>
                <a:chOff x="0" y="0"/>
                <a:chExt cx="1828800" cy="1469136"/>
              </a:xfrm>
            </p:grpSpPr>
            <p:pic>
              <p:nvPicPr>
                <p:cNvPr id="59" name="Rectangle 6"/>
                <p:cNvPicPr>
                  <a:picLocks noChangeArrowheads="1"/>
                </p:cNvPicPr>
                <p:nvPr/>
              </p:nvPicPr>
              <p:blipFill>
                <a:blip r:embed="rId1" cstate="print"/>
                <a:srcRect/>
                <a:stretch>
                  <a:fillRect/>
                </a:stretch>
              </p:blipFill>
              <p:spPr bwMode="auto">
                <a:xfrm>
                  <a:off x="0" y="0"/>
                  <a:ext cx="1828800" cy="1469136"/>
                </a:xfrm>
                <a:prstGeom prst="rect">
                  <a:avLst/>
                </a:prstGeom>
                <a:noFill/>
                <a:ln w="9525">
                  <a:noFill/>
                  <a:miter lim="800000"/>
                  <a:headEnd/>
                  <a:tailEnd/>
                </a:ln>
              </p:spPr>
            </p:pic>
            <p:sp>
              <p:nvSpPr>
                <p:cNvPr id="60" name="Text Box 54"/>
                <p:cNvSpPr txBox="1">
                  <a:spLocks noChangeArrowheads="1"/>
                </p:cNvSpPr>
                <p:nvPr/>
              </p:nvSpPr>
              <p:spPr bwMode="auto">
                <a:xfrm>
                  <a:off x="17802" y="17408"/>
                  <a:ext cx="1800169" cy="1439922"/>
                </a:xfrm>
                <a:prstGeom prst="rect">
                  <a:avLst/>
                </a:prstGeom>
                <a:noFill/>
                <a:ln w="9525">
                  <a:noFill/>
                  <a:miter lim="800000"/>
                </a:ln>
              </p:spPr>
              <p:txBody>
                <a:bodyPr/>
                <a:lstStyle/>
                <a:p>
                  <a:pPr eaLnBrk="1" hangingPunct="1"/>
                  <a:endParaRPr lang="en-US" altLang="zh-CN" sz="2400" b="1">
                    <a:solidFill>
                      <a:srgbClr val="FFFFFF"/>
                    </a:solidFill>
                    <a:latin typeface="黑体" panose="02010600030101010101" pitchFamily="49" charset="-122"/>
                    <a:ea typeface="黑体" panose="02010600030101010101" pitchFamily="49" charset="-122"/>
                  </a:endParaRPr>
                </a:p>
              </p:txBody>
            </p:sp>
          </p:grpSp>
          <p:sp>
            <p:nvSpPr>
              <p:cNvPr id="58" name="Text Box 43"/>
              <p:cNvSpPr txBox="1">
                <a:spLocks noChangeArrowheads="1"/>
              </p:cNvSpPr>
              <p:nvPr/>
            </p:nvSpPr>
            <p:spPr bwMode="auto">
              <a:xfrm>
                <a:off x="0" y="200154"/>
                <a:ext cx="1881010" cy="910363"/>
              </a:xfrm>
              <a:prstGeom prst="rect">
                <a:avLst/>
              </a:prstGeom>
              <a:noFill/>
              <a:ln w="9525">
                <a:noFill/>
                <a:miter lim="800000"/>
              </a:ln>
            </p:spPr>
            <p:txBody>
              <a:bodyPr>
                <a:spAutoFit/>
              </a:bodyPr>
              <a:lstStyle/>
              <a:p>
                <a:pPr algn="ctr">
                  <a:lnSpc>
                    <a:spcPts val="3400"/>
                  </a:lnSpc>
                </a:pPr>
                <a:r>
                  <a:rPr lang="zh-CN" altLang="en-US" b="1">
                    <a:latin typeface="微软雅黑" pitchFamily="34" charset="-122"/>
                    <a:ea typeface="微软雅黑" pitchFamily="34" charset="-122"/>
                  </a:rPr>
                  <a:t>校园一卡通</a:t>
                </a:r>
                <a:endParaRPr lang="en-US" altLang="zh-CN" b="1">
                  <a:latin typeface="微软雅黑" pitchFamily="34" charset="-122"/>
                  <a:ea typeface="微软雅黑" pitchFamily="34" charset="-122"/>
                </a:endParaRPr>
              </a:p>
              <a:p>
                <a:pPr algn="ctr">
                  <a:lnSpc>
                    <a:spcPts val="3400"/>
                  </a:lnSpc>
                </a:pPr>
                <a:r>
                  <a:rPr lang="zh-CN" altLang="en-US" b="1">
                    <a:latin typeface="微软雅黑" pitchFamily="34" charset="-122"/>
                    <a:ea typeface="微软雅黑" pitchFamily="34" charset="-122"/>
                  </a:rPr>
                  <a:t>技术体系架构</a:t>
                </a:r>
                <a:endParaRPr lang="zh-CN" altLang="en-US" b="1">
                  <a:latin typeface="微软雅黑" pitchFamily="34" charset="-122"/>
                  <a:ea typeface="微软雅黑" pitchFamily="34" charset="-122"/>
                </a:endParaRPr>
              </a:p>
            </p:txBody>
          </p:sp>
        </p:grpSp>
        <p:grpSp>
          <p:nvGrpSpPr>
            <p:cNvPr id="25" name="组合 163"/>
            <p:cNvGrpSpPr/>
            <p:nvPr/>
          </p:nvGrpSpPr>
          <p:grpSpPr bwMode="auto">
            <a:xfrm>
              <a:off x="3764643" y="1689188"/>
              <a:ext cx="4885645" cy="3386947"/>
              <a:chOff x="3764643" y="1689188"/>
              <a:chExt cx="4885645" cy="3386947"/>
            </a:xfrm>
          </p:grpSpPr>
          <p:sp>
            <p:nvSpPr>
              <p:cNvPr id="31" name="Text Box 20"/>
              <p:cNvSpPr txBox="1">
                <a:spLocks noChangeArrowheads="1"/>
              </p:cNvSpPr>
              <p:nvPr/>
            </p:nvSpPr>
            <p:spPr bwMode="auto">
              <a:xfrm>
                <a:off x="4819353" y="3636213"/>
                <a:ext cx="3817156" cy="1439922"/>
              </a:xfrm>
              <a:prstGeom prst="rect">
                <a:avLst/>
              </a:prstGeom>
              <a:noFill/>
              <a:ln w="9525">
                <a:noFill/>
                <a:miter lim="800000"/>
              </a:ln>
            </p:spPr>
            <p:txBody>
              <a:bodyPr/>
              <a:lstStyle/>
              <a:p>
                <a:pPr eaLnBrk="1" hangingPunct="1"/>
                <a:endParaRPr lang="en-US" altLang="zh-CN" sz="2400" b="1">
                  <a:solidFill>
                    <a:srgbClr val="FFFFFF"/>
                  </a:solidFill>
                  <a:latin typeface="黑体" panose="02010600030101010101" pitchFamily="49" charset="-122"/>
                  <a:ea typeface="黑体" panose="02010600030101010101" pitchFamily="49" charset="-122"/>
                </a:endParaRPr>
              </a:p>
            </p:txBody>
          </p:sp>
          <p:grpSp>
            <p:nvGrpSpPr>
              <p:cNvPr id="32" name="组合 160"/>
              <p:cNvGrpSpPr/>
              <p:nvPr/>
            </p:nvGrpSpPr>
            <p:grpSpPr bwMode="auto">
              <a:xfrm>
                <a:off x="3764643" y="2921668"/>
                <a:ext cx="4885645" cy="576000"/>
                <a:chOff x="3764643" y="2876976"/>
                <a:chExt cx="4885645" cy="576000"/>
              </a:xfrm>
            </p:grpSpPr>
            <p:pic>
              <p:nvPicPr>
                <p:cNvPr id="53" name="Rectangle 16"/>
                <p:cNvPicPr>
                  <a:picLocks noChangeArrowheads="1"/>
                </p:cNvPicPr>
                <p:nvPr/>
              </p:nvPicPr>
              <p:blipFill>
                <a:blip r:embed="rId2" cstate="print">
                  <a:duotone>
                    <a:prstClr val="black"/>
                    <a:srgbClr val="6BB5A9">
                      <a:tint val="45000"/>
                      <a:satMod val="400000"/>
                    </a:srgbClr>
                  </a:duotone>
                </a:blip>
                <a:srcRect/>
                <a:stretch>
                  <a:fillRect/>
                </a:stretch>
              </p:blipFill>
              <p:spPr bwMode="auto">
                <a:xfrm>
                  <a:off x="4991100" y="2876976"/>
                  <a:ext cx="3659188" cy="576000"/>
                </a:xfrm>
                <a:prstGeom prst="rect">
                  <a:avLst/>
                </a:prstGeom>
                <a:noFill/>
                <a:ln>
                  <a:noFill/>
                </a:ln>
              </p:spPr>
            </p:pic>
            <p:sp>
              <p:nvSpPr>
                <p:cNvPr id="54" name="矩形 38"/>
                <p:cNvSpPr>
                  <a:spLocks noChangeArrowheads="1"/>
                </p:cNvSpPr>
                <p:nvPr/>
              </p:nvSpPr>
              <p:spPr bwMode="auto">
                <a:xfrm>
                  <a:off x="5006563" y="2898383"/>
                  <a:ext cx="2716770" cy="553998"/>
                </a:xfrm>
                <a:prstGeom prst="rect">
                  <a:avLst/>
                </a:prstGeom>
                <a:noFill/>
                <a:ln w="9525">
                  <a:noFill/>
                  <a:miter lim="800000"/>
                </a:ln>
              </p:spPr>
              <p:txBody>
                <a:bodyPr>
                  <a:spAutoFit/>
                </a:bodyPr>
                <a:lstStyle/>
                <a:p>
                  <a:pPr algn="just"/>
                  <a:r>
                    <a:rPr lang="zh-CN" altLang="en-US" sz="1500" b="1">
                      <a:latin typeface="微软雅黑" pitchFamily="34" charset="-122"/>
                      <a:ea typeface="微软雅黑" pitchFamily="34" charset="-122"/>
                    </a:rPr>
                    <a:t>网络平台、管理与服务平台、应用平台</a:t>
                  </a:r>
                  <a:endParaRPr lang="zh-CN" altLang="en-US" sz="1500" b="1">
                    <a:latin typeface="微软雅黑" pitchFamily="34" charset="-122"/>
                    <a:ea typeface="微软雅黑" pitchFamily="34" charset="-122"/>
                  </a:endParaRPr>
                </a:p>
              </p:txBody>
            </p:sp>
            <p:pic>
              <p:nvPicPr>
                <p:cNvPr id="55" name="Rectangle 6"/>
                <p:cNvPicPr>
                  <a:picLocks noChangeArrowheads="1"/>
                </p:cNvPicPr>
                <p:nvPr/>
              </p:nvPicPr>
              <p:blipFill>
                <a:blip r:embed="rId3" cstate="print"/>
                <a:srcRect/>
                <a:stretch>
                  <a:fillRect/>
                </a:stretch>
              </p:blipFill>
              <p:spPr bwMode="auto">
                <a:xfrm>
                  <a:off x="3764643" y="2876976"/>
                  <a:ext cx="1210266" cy="576000"/>
                </a:xfrm>
                <a:prstGeom prst="rect">
                  <a:avLst/>
                </a:prstGeom>
                <a:noFill/>
                <a:ln w="9525">
                  <a:noFill/>
                  <a:miter lim="800000"/>
                  <a:headEnd/>
                  <a:tailEnd/>
                </a:ln>
              </p:spPr>
            </p:pic>
            <p:sp>
              <p:nvSpPr>
                <p:cNvPr id="56" name="矩形 40"/>
                <p:cNvSpPr>
                  <a:spLocks noChangeArrowheads="1"/>
                </p:cNvSpPr>
                <p:nvPr/>
              </p:nvSpPr>
              <p:spPr bwMode="auto">
                <a:xfrm>
                  <a:off x="3892723" y="3003394"/>
                  <a:ext cx="954107" cy="323165"/>
                </a:xfrm>
                <a:prstGeom prst="rect">
                  <a:avLst/>
                </a:prstGeom>
                <a:noFill/>
                <a:ln w="9525">
                  <a:noFill/>
                  <a:miter lim="800000"/>
                </a:ln>
              </p:spPr>
              <p:txBody>
                <a:bodyPr wrap="none">
                  <a:spAutoFit/>
                </a:bodyPr>
                <a:lstStyle/>
                <a:p>
                  <a:pPr algn="just"/>
                  <a:r>
                    <a:rPr lang="zh-CN" altLang="en-US" sz="1500" b="1">
                      <a:latin typeface="微软雅黑" pitchFamily="34" charset="-122"/>
                      <a:ea typeface="微软雅黑" pitchFamily="34" charset="-122"/>
                    </a:rPr>
                    <a:t>三个平台</a:t>
                  </a:r>
                  <a:endParaRPr lang="zh-CN" altLang="en-US" sz="1500" b="1">
                    <a:latin typeface="微软雅黑" pitchFamily="34" charset="-122"/>
                    <a:ea typeface="微软雅黑" pitchFamily="34" charset="-122"/>
                  </a:endParaRPr>
                </a:p>
              </p:txBody>
            </p:sp>
          </p:grpSp>
          <p:grpSp>
            <p:nvGrpSpPr>
              <p:cNvPr id="33" name="组合 161"/>
              <p:cNvGrpSpPr/>
              <p:nvPr/>
            </p:nvGrpSpPr>
            <p:grpSpPr bwMode="auto">
              <a:xfrm>
                <a:off x="3764643" y="3537908"/>
                <a:ext cx="4885645" cy="828000"/>
                <a:chOff x="3764643" y="3552186"/>
                <a:chExt cx="4885645" cy="828000"/>
              </a:xfrm>
            </p:grpSpPr>
            <p:pic>
              <p:nvPicPr>
                <p:cNvPr id="49" name="Rectangle 16"/>
                <p:cNvPicPr>
                  <a:picLocks noChangeArrowheads="1"/>
                </p:cNvPicPr>
                <p:nvPr/>
              </p:nvPicPr>
              <p:blipFill>
                <a:blip r:embed="rId4" cstate="print">
                  <a:duotone>
                    <a:prstClr val="black"/>
                    <a:srgbClr val="6BB5A9">
                      <a:tint val="45000"/>
                      <a:satMod val="400000"/>
                    </a:srgbClr>
                  </a:duotone>
                </a:blip>
                <a:srcRect/>
                <a:stretch>
                  <a:fillRect/>
                </a:stretch>
              </p:blipFill>
              <p:spPr bwMode="auto">
                <a:xfrm>
                  <a:off x="4991100" y="3552186"/>
                  <a:ext cx="3659188" cy="828000"/>
                </a:xfrm>
                <a:prstGeom prst="rect">
                  <a:avLst/>
                </a:prstGeom>
                <a:noFill/>
                <a:ln>
                  <a:noFill/>
                </a:ln>
              </p:spPr>
            </p:pic>
            <p:sp>
              <p:nvSpPr>
                <p:cNvPr id="50" name="矩形 38"/>
                <p:cNvSpPr>
                  <a:spLocks noChangeArrowheads="1"/>
                </p:cNvSpPr>
                <p:nvPr/>
              </p:nvSpPr>
              <p:spPr bwMode="auto">
                <a:xfrm>
                  <a:off x="5006564" y="3585740"/>
                  <a:ext cx="3591336" cy="784830"/>
                </a:xfrm>
                <a:prstGeom prst="rect">
                  <a:avLst/>
                </a:prstGeom>
                <a:noFill/>
                <a:ln w="9525">
                  <a:noFill/>
                  <a:miter lim="800000"/>
                </a:ln>
              </p:spPr>
              <p:txBody>
                <a:bodyPr>
                  <a:spAutoFit/>
                </a:bodyPr>
                <a:lstStyle/>
                <a:p>
                  <a:pPr algn="just"/>
                  <a:r>
                    <a:rPr lang="zh-CN" altLang="en-US" sz="1500" b="1">
                      <a:latin typeface="微软雅黑" pitchFamily="34" charset="-122"/>
                      <a:ea typeface="微软雅黑" pitchFamily="34" charset="-122"/>
                    </a:rPr>
                    <a:t>与银行、运营商等系统衔接；与学校原有应用系统衔接；“一卡通”自身应用规模、应用层次不断扩大的衔接</a:t>
                  </a:r>
                  <a:endParaRPr lang="zh-CN" altLang="en-US" sz="1500" b="1">
                    <a:latin typeface="微软雅黑" pitchFamily="34" charset="-122"/>
                    <a:ea typeface="微软雅黑" pitchFamily="34" charset="-122"/>
                  </a:endParaRPr>
                </a:p>
              </p:txBody>
            </p:sp>
            <p:pic>
              <p:nvPicPr>
                <p:cNvPr id="51" name="Rectangle 6"/>
                <p:cNvPicPr>
                  <a:picLocks noChangeArrowheads="1"/>
                </p:cNvPicPr>
                <p:nvPr/>
              </p:nvPicPr>
              <p:blipFill>
                <a:blip r:embed="rId5" cstate="print"/>
                <a:srcRect/>
                <a:stretch>
                  <a:fillRect/>
                </a:stretch>
              </p:blipFill>
              <p:spPr bwMode="auto">
                <a:xfrm>
                  <a:off x="3764643" y="3552186"/>
                  <a:ext cx="1210266" cy="828000"/>
                </a:xfrm>
                <a:prstGeom prst="rect">
                  <a:avLst/>
                </a:prstGeom>
                <a:noFill/>
                <a:ln w="9525">
                  <a:noFill/>
                  <a:miter lim="800000"/>
                  <a:headEnd/>
                  <a:tailEnd/>
                </a:ln>
              </p:spPr>
            </p:pic>
            <p:sp>
              <p:nvSpPr>
                <p:cNvPr id="52" name="矩形 40"/>
                <p:cNvSpPr>
                  <a:spLocks noChangeArrowheads="1"/>
                </p:cNvSpPr>
                <p:nvPr/>
              </p:nvSpPr>
              <p:spPr bwMode="auto">
                <a:xfrm>
                  <a:off x="3892723" y="3804604"/>
                  <a:ext cx="954107" cy="323165"/>
                </a:xfrm>
                <a:prstGeom prst="rect">
                  <a:avLst/>
                </a:prstGeom>
                <a:noFill/>
                <a:ln w="9525">
                  <a:noFill/>
                  <a:miter lim="800000"/>
                </a:ln>
              </p:spPr>
              <p:txBody>
                <a:bodyPr wrap="none">
                  <a:spAutoFit/>
                </a:bodyPr>
                <a:lstStyle/>
                <a:p>
                  <a:pPr algn="just"/>
                  <a:r>
                    <a:rPr lang="zh-CN" altLang="en-US" sz="1500" b="1">
                      <a:latin typeface="微软雅黑" pitchFamily="34" charset="-122"/>
                      <a:ea typeface="微软雅黑" pitchFamily="34" charset="-122"/>
                    </a:rPr>
                    <a:t>三个衔接</a:t>
                  </a:r>
                  <a:endParaRPr lang="zh-CN" altLang="en-US" sz="1500" b="1">
                    <a:latin typeface="微软雅黑" pitchFamily="34" charset="-122"/>
                    <a:ea typeface="微软雅黑" pitchFamily="34" charset="-122"/>
                  </a:endParaRPr>
                </a:p>
              </p:txBody>
            </p:sp>
          </p:grpSp>
          <p:grpSp>
            <p:nvGrpSpPr>
              <p:cNvPr id="34" name="组合 159"/>
              <p:cNvGrpSpPr/>
              <p:nvPr/>
            </p:nvGrpSpPr>
            <p:grpSpPr bwMode="auto">
              <a:xfrm>
                <a:off x="3764643" y="1689188"/>
                <a:ext cx="4885645" cy="576000"/>
                <a:chOff x="3764643" y="1625688"/>
                <a:chExt cx="4885645" cy="576000"/>
              </a:xfrm>
            </p:grpSpPr>
            <p:pic>
              <p:nvPicPr>
                <p:cNvPr id="45" name="Rectangle 16"/>
                <p:cNvPicPr>
                  <a:picLocks noChangeArrowheads="1"/>
                </p:cNvPicPr>
                <p:nvPr/>
              </p:nvPicPr>
              <p:blipFill>
                <a:blip r:embed="rId2" cstate="print">
                  <a:duotone>
                    <a:prstClr val="black"/>
                    <a:srgbClr val="6BB5A9">
                      <a:tint val="45000"/>
                      <a:satMod val="400000"/>
                    </a:srgbClr>
                  </a:duotone>
                </a:blip>
                <a:srcRect/>
                <a:stretch>
                  <a:fillRect/>
                </a:stretch>
              </p:blipFill>
              <p:spPr bwMode="auto">
                <a:xfrm>
                  <a:off x="4991100" y="1625688"/>
                  <a:ext cx="3659188" cy="576000"/>
                </a:xfrm>
                <a:prstGeom prst="rect">
                  <a:avLst/>
                </a:prstGeom>
                <a:noFill/>
                <a:ln>
                  <a:noFill/>
                </a:ln>
              </p:spPr>
            </p:pic>
            <p:sp>
              <p:nvSpPr>
                <p:cNvPr id="46" name="矩形 38"/>
                <p:cNvSpPr>
                  <a:spLocks noChangeArrowheads="1"/>
                </p:cNvSpPr>
                <p:nvPr/>
              </p:nvSpPr>
              <p:spPr bwMode="auto">
                <a:xfrm>
                  <a:off x="5006563" y="1639452"/>
                  <a:ext cx="2716770" cy="553998"/>
                </a:xfrm>
                <a:prstGeom prst="rect">
                  <a:avLst/>
                </a:prstGeom>
                <a:noFill/>
                <a:ln w="9525">
                  <a:noFill/>
                  <a:miter lim="800000"/>
                </a:ln>
              </p:spPr>
              <p:txBody>
                <a:bodyPr>
                  <a:spAutoFit/>
                </a:bodyPr>
                <a:lstStyle/>
                <a:p>
                  <a:pPr algn="just"/>
                  <a:r>
                    <a:rPr lang="zh-CN" altLang="en-US" sz="1500" b="1">
                      <a:latin typeface="微软雅黑" pitchFamily="34" charset="-122"/>
                      <a:ea typeface="微软雅黑" pitchFamily="34" charset="-122"/>
                    </a:rPr>
                    <a:t>两卡(校园卡与手机卡)合一、一个虚拟账户、多种缴费实现</a:t>
                  </a:r>
                  <a:endParaRPr lang="zh-CN" altLang="en-US" sz="1500" b="1">
                    <a:latin typeface="微软雅黑" pitchFamily="34" charset="-122"/>
                    <a:ea typeface="微软雅黑" pitchFamily="34" charset="-122"/>
                  </a:endParaRPr>
                </a:p>
              </p:txBody>
            </p:sp>
            <p:pic>
              <p:nvPicPr>
                <p:cNvPr id="47" name="Rectangle 6"/>
                <p:cNvPicPr>
                  <a:picLocks noChangeArrowheads="1"/>
                </p:cNvPicPr>
                <p:nvPr/>
              </p:nvPicPr>
              <p:blipFill>
                <a:blip r:embed="rId6" cstate="print"/>
                <a:srcRect/>
                <a:stretch>
                  <a:fillRect/>
                </a:stretch>
              </p:blipFill>
              <p:spPr bwMode="auto">
                <a:xfrm>
                  <a:off x="3764643" y="1625688"/>
                  <a:ext cx="1210266" cy="576000"/>
                </a:xfrm>
                <a:prstGeom prst="rect">
                  <a:avLst/>
                </a:prstGeom>
                <a:noFill/>
                <a:ln w="9525">
                  <a:noFill/>
                  <a:miter lim="800000"/>
                  <a:headEnd/>
                  <a:tailEnd/>
                </a:ln>
              </p:spPr>
            </p:pic>
            <p:sp>
              <p:nvSpPr>
                <p:cNvPr id="48" name="矩形 40"/>
                <p:cNvSpPr>
                  <a:spLocks noChangeArrowheads="1"/>
                </p:cNvSpPr>
                <p:nvPr/>
              </p:nvSpPr>
              <p:spPr bwMode="auto">
                <a:xfrm>
                  <a:off x="3892723" y="1752106"/>
                  <a:ext cx="954107" cy="323165"/>
                </a:xfrm>
                <a:prstGeom prst="rect">
                  <a:avLst/>
                </a:prstGeom>
                <a:noFill/>
                <a:ln w="9525">
                  <a:noFill/>
                  <a:miter lim="800000"/>
                </a:ln>
              </p:spPr>
              <p:txBody>
                <a:bodyPr wrap="none">
                  <a:spAutoFit/>
                </a:bodyPr>
                <a:lstStyle/>
                <a:p>
                  <a:pPr algn="just"/>
                  <a:r>
                    <a:rPr lang="zh-CN" altLang="en-US" sz="1500" b="1">
                      <a:latin typeface="微软雅黑" pitchFamily="34" charset="-122"/>
                      <a:ea typeface="微软雅黑" pitchFamily="34" charset="-122"/>
                    </a:rPr>
                    <a:t>两卡合一</a:t>
                  </a:r>
                  <a:endParaRPr lang="zh-CN" altLang="en-US" sz="1500" b="1">
                    <a:latin typeface="微软雅黑" pitchFamily="34" charset="-122"/>
                    <a:ea typeface="微软雅黑" pitchFamily="34" charset="-122"/>
                  </a:endParaRPr>
                </a:p>
              </p:txBody>
            </p:sp>
          </p:grpSp>
          <p:grpSp>
            <p:nvGrpSpPr>
              <p:cNvPr id="35" name="组合 158"/>
              <p:cNvGrpSpPr/>
              <p:nvPr/>
            </p:nvGrpSpPr>
            <p:grpSpPr bwMode="auto">
              <a:xfrm>
                <a:off x="3764644" y="2305428"/>
                <a:ext cx="4885644" cy="576000"/>
                <a:chOff x="3764644" y="2210184"/>
                <a:chExt cx="4885644" cy="576000"/>
              </a:xfrm>
            </p:grpSpPr>
            <p:pic>
              <p:nvPicPr>
                <p:cNvPr id="41" name="Rectangle 16"/>
                <p:cNvPicPr>
                  <a:picLocks noChangeArrowheads="1"/>
                </p:cNvPicPr>
                <p:nvPr/>
              </p:nvPicPr>
              <p:blipFill>
                <a:blip r:embed="rId2" cstate="print">
                  <a:duotone>
                    <a:prstClr val="black"/>
                    <a:srgbClr val="6BB5A9">
                      <a:tint val="45000"/>
                      <a:satMod val="400000"/>
                    </a:srgbClr>
                  </a:duotone>
                </a:blip>
                <a:srcRect/>
                <a:stretch>
                  <a:fillRect/>
                </a:stretch>
              </p:blipFill>
              <p:spPr bwMode="auto">
                <a:xfrm>
                  <a:off x="4991100" y="2210184"/>
                  <a:ext cx="3659188" cy="576000"/>
                </a:xfrm>
                <a:prstGeom prst="rect">
                  <a:avLst/>
                </a:prstGeom>
                <a:noFill/>
                <a:ln>
                  <a:noFill/>
                </a:ln>
              </p:spPr>
            </p:pic>
            <p:pic>
              <p:nvPicPr>
                <p:cNvPr id="42" name="Rectangle 6"/>
                <p:cNvPicPr>
                  <a:picLocks noChangeArrowheads="1"/>
                </p:cNvPicPr>
                <p:nvPr/>
              </p:nvPicPr>
              <p:blipFill>
                <a:blip r:embed="rId3" cstate="print"/>
                <a:srcRect/>
                <a:stretch>
                  <a:fillRect/>
                </a:stretch>
              </p:blipFill>
              <p:spPr bwMode="auto">
                <a:xfrm>
                  <a:off x="3764644" y="2210184"/>
                  <a:ext cx="1210265" cy="576000"/>
                </a:xfrm>
                <a:prstGeom prst="rect">
                  <a:avLst/>
                </a:prstGeom>
                <a:noFill/>
                <a:ln w="9525">
                  <a:noFill/>
                  <a:miter lim="800000"/>
                  <a:headEnd/>
                  <a:tailEnd/>
                </a:ln>
              </p:spPr>
            </p:pic>
            <p:sp>
              <p:nvSpPr>
                <p:cNvPr id="43" name="矩形 136"/>
                <p:cNvSpPr>
                  <a:spLocks noChangeArrowheads="1"/>
                </p:cNvSpPr>
                <p:nvPr/>
              </p:nvSpPr>
              <p:spPr bwMode="auto">
                <a:xfrm>
                  <a:off x="3892723" y="2336602"/>
                  <a:ext cx="954107" cy="323165"/>
                </a:xfrm>
                <a:prstGeom prst="rect">
                  <a:avLst/>
                </a:prstGeom>
                <a:noFill/>
                <a:ln w="9525">
                  <a:noFill/>
                  <a:miter lim="800000"/>
                </a:ln>
              </p:spPr>
              <p:txBody>
                <a:bodyPr wrap="none">
                  <a:spAutoFit/>
                </a:bodyPr>
                <a:lstStyle/>
                <a:p>
                  <a:pPr algn="just"/>
                  <a:r>
                    <a:rPr lang="zh-CN" altLang="en-US" sz="1500" b="1">
                      <a:latin typeface="微软雅黑" pitchFamily="34" charset="-122"/>
                      <a:ea typeface="微软雅黑" pitchFamily="34" charset="-122"/>
                    </a:rPr>
                    <a:t>三个唯一</a:t>
                  </a:r>
                  <a:endParaRPr lang="zh-CN" altLang="en-US" sz="1500" b="1">
                    <a:latin typeface="微软雅黑" pitchFamily="34" charset="-122"/>
                    <a:ea typeface="微软雅黑" pitchFamily="34" charset="-122"/>
                  </a:endParaRPr>
                </a:p>
              </p:txBody>
            </p:sp>
            <p:sp>
              <p:nvSpPr>
                <p:cNvPr id="44" name="矩形 38"/>
                <p:cNvSpPr>
                  <a:spLocks noChangeArrowheads="1"/>
                </p:cNvSpPr>
                <p:nvPr/>
              </p:nvSpPr>
              <p:spPr bwMode="auto">
                <a:xfrm>
                  <a:off x="5005632" y="2222037"/>
                  <a:ext cx="2716770" cy="553998"/>
                </a:xfrm>
                <a:prstGeom prst="rect">
                  <a:avLst/>
                </a:prstGeom>
                <a:noFill/>
                <a:ln w="9525">
                  <a:noFill/>
                  <a:miter lim="800000"/>
                </a:ln>
              </p:spPr>
              <p:txBody>
                <a:bodyPr>
                  <a:spAutoFit/>
                </a:bodyPr>
                <a:lstStyle/>
                <a:p>
                  <a:pPr algn="just"/>
                  <a:r>
                    <a:rPr lang="zh-CN" altLang="en-US" sz="1500" b="1">
                      <a:latin typeface="微软雅黑" pitchFamily="34" charset="-122"/>
                      <a:ea typeface="微软雅黑" pitchFamily="34" charset="-122"/>
                    </a:rPr>
                    <a:t>一网、一库、一卡的一体化、标准化、开放化设计</a:t>
                  </a:r>
                  <a:endParaRPr lang="zh-CN" altLang="en-US" sz="1500" b="1">
                    <a:latin typeface="微软雅黑" pitchFamily="34" charset="-122"/>
                    <a:ea typeface="微软雅黑" pitchFamily="34" charset="-122"/>
                  </a:endParaRPr>
                </a:p>
              </p:txBody>
            </p:sp>
          </p:grpSp>
          <p:grpSp>
            <p:nvGrpSpPr>
              <p:cNvPr id="36" name="组合 162"/>
              <p:cNvGrpSpPr/>
              <p:nvPr/>
            </p:nvGrpSpPr>
            <p:grpSpPr bwMode="auto">
              <a:xfrm>
                <a:off x="3764643" y="4406147"/>
                <a:ext cx="4885645" cy="576001"/>
                <a:chOff x="3764643" y="4444247"/>
                <a:chExt cx="4885645" cy="576001"/>
              </a:xfrm>
            </p:grpSpPr>
            <p:pic>
              <p:nvPicPr>
                <p:cNvPr id="37" name="Rectangle 16"/>
                <p:cNvPicPr>
                  <a:picLocks noChangeArrowheads="1"/>
                </p:cNvPicPr>
                <p:nvPr/>
              </p:nvPicPr>
              <p:blipFill>
                <a:blip r:embed="rId2" cstate="print">
                  <a:duotone>
                    <a:prstClr val="black"/>
                    <a:srgbClr val="6BB5A9">
                      <a:tint val="45000"/>
                      <a:satMod val="400000"/>
                    </a:srgbClr>
                  </a:duotone>
                </a:blip>
                <a:srcRect/>
                <a:stretch>
                  <a:fillRect/>
                </a:stretch>
              </p:blipFill>
              <p:spPr bwMode="auto">
                <a:xfrm>
                  <a:off x="4991100" y="4444248"/>
                  <a:ext cx="3659188" cy="576000"/>
                </a:xfrm>
                <a:prstGeom prst="rect">
                  <a:avLst/>
                </a:prstGeom>
                <a:noFill/>
                <a:ln>
                  <a:noFill/>
                </a:ln>
              </p:spPr>
            </p:pic>
            <p:pic>
              <p:nvPicPr>
                <p:cNvPr id="38" name="Rectangle 6"/>
                <p:cNvPicPr>
                  <a:picLocks noChangeArrowheads="1"/>
                </p:cNvPicPr>
                <p:nvPr/>
              </p:nvPicPr>
              <p:blipFill>
                <a:blip r:embed="rId7" cstate="print"/>
                <a:srcRect/>
                <a:stretch>
                  <a:fillRect/>
                </a:stretch>
              </p:blipFill>
              <p:spPr bwMode="auto">
                <a:xfrm>
                  <a:off x="3764643" y="4444247"/>
                  <a:ext cx="1210266" cy="576000"/>
                </a:xfrm>
                <a:prstGeom prst="rect">
                  <a:avLst/>
                </a:prstGeom>
                <a:noFill/>
                <a:ln w="9525">
                  <a:noFill/>
                  <a:miter lim="800000"/>
                  <a:headEnd/>
                  <a:tailEnd/>
                </a:ln>
              </p:spPr>
            </p:pic>
            <p:sp>
              <p:nvSpPr>
                <p:cNvPr id="39" name="矩形 155"/>
                <p:cNvSpPr>
                  <a:spLocks noChangeArrowheads="1"/>
                </p:cNvSpPr>
                <p:nvPr/>
              </p:nvSpPr>
              <p:spPr bwMode="auto">
                <a:xfrm>
                  <a:off x="3892723" y="4570665"/>
                  <a:ext cx="954107" cy="323165"/>
                </a:xfrm>
                <a:prstGeom prst="rect">
                  <a:avLst/>
                </a:prstGeom>
                <a:noFill/>
                <a:ln w="9525">
                  <a:noFill/>
                  <a:miter lim="800000"/>
                </a:ln>
              </p:spPr>
              <p:txBody>
                <a:bodyPr wrap="none">
                  <a:spAutoFit/>
                </a:bodyPr>
                <a:lstStyle/>
                <a:p>
                  <a:pPr algn="just"/>
                  <a:r>
                    <a:rPr lang="zh-CN" altLang="en-US" sz="1500" b="1">
                      <a:latin typeface="微软雅黑" pitchFamily="34" charset="-122"/>
                      <a:ea typeface="微软雅黑" pitchFamily="34" charset="-122"/>
                    </a:rPr>
                    <a:t>四个中心</a:t>
                  </a:r>
                  <a:endParaRPr lang="zh-CN" altLang="en-US" sz="1500" b="1">
                    <a:latin typeface="微软雅黑" pitchFamily="34" charset="-122"/>
                    <a:ea typeface="微软雅黑" pitchFamily="34" charset="-122"/>
                  </a:endParaRPr>
                </a:p>
              </p:txBody>
            </p:sp>
            <p:sp>
              <p:nvSpPr>
                <p:cNvPr id="40" name="矩形 38"/>
                <p:cNvSpPr>
                  <a:spLocks noChangeArrowheads="1"/>
                </p:cNvSpPr>
                <p:nvPr/>
              </p:nvSpPr>
              <p:spPr bwMode="auto">
                <a:xfrm>
                  <a:off x="5007438" y="4453972"/>
                  <a:ext cx="2716770" cy="553998"/>
                </a:xfrm>
                <a:prstGeom prst="rect">
                  <a:avLst/>
                </a:prstGeom>
                <a:noFill/>
                <a:ln w="9525">
                  <a:noFill/>
                  <a:miter lim="800000"/>
                </a:ln>
              </p:spPr>
              <p:txBody>
                <a:bodyPr>
                  <a:spAutoFit/>
                </a:bodyPr>
                <a:lstStyle/>
                <a:p>
                  <a:pPr algn="just"/>
                  <a:r>
                    <a:rPr lang="zh-CN" altLang="en-US" sz="1500" b="1">
                      <a:latin typeface="微软雅黑" pitchFamily="34" charset="-122"/>
                      <a:ea typeface="微软雅黑" pitchFamily="34" charset="-122"/>
                    </a:rPr>
                    <a:t>统一的身份认证、信息门户、公用数据中心、管理应用中心</a:t>
                  </a:r>
                  <a:endParaRPr lang="zh-CN" altLang="en-US" sz="1500" b="1">
                    <a:latin typeface="微软雅黑" pitchFamily="34" charset="-122"/>
                    <a:ea typeface="微软雅黑" pitchFamily="34" charset="-122"/>
                  </a:endParaRPr>
                </a:p>
              </p:txBody>
            </p:sp>
          </p:grpSp>
        </p:grpSp>
        <p:cxnSp>
          <p:nvCxnSpPr>
            <p:cNvPr id="26" name="肘形连接符 25"/>
            <p:cNvCxnSpPr/>
            <p:nvPr/>
          </p:nvCxnSpPr>
          <p:spPr>
            <a:xfrm flipV="1">
              <a:off x="2976563" y="1976460"/>
              <a:ext cx="787400" cy="1406202"/>
            </a:xfrm>
            <a:prstGeom prst="bentConnector3">
              <a:avLst>
                <a:gd name="adj1" fmla="val 50000"/>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肘形连接符 26"/>
            <p:cNvCxnSpPr>
              <a:stCxn id="60" idx="3"/>
            </p:cNvCxnSpPr>
            <p:nvPr/>
          </p:nvCxnSpPr>
          <p:spPr>
            <a:xfrm flipV="1">
              <a:off x="2967038" y="3209664"/>
              <a:ext cx="796925" cy="176173"/>
            </a:xfrm>
            <a:prstGeom prst="bentConnector3">
              <a:avLst>
                <a:gd name="adj1" fmla="val 50000"/>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8" name="肘形连接符 27"/>
            <p:cNvCxnSpPr>
              <a:stCxn id="60" idx="3"/>
            </p:cNvCxnSpPr>
            <p:nvPr/>
          </p:nvCxnSpPr>
          <p:spPr>
            <a:xfrm>
              <a:off x="2967038" y="3385836"/>
              <a:ext cx="796925" cy="566607"/>
            </a:xfrm>
            <a:prstGeom prst="bentConnector3">
              <a:avLst>
                <a:gd name="adj1" fmla="val 50000"/>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肘形连接符 28"/>
            <p:cNvCxnSpPr>
              <a:stCxn id="60" idx="3"/>
            </p:cNvCxnSpPr>
            <p:nvPr/>
          </p:nvCxnSpPr>
          <p:spPr>
            <a:xfrm>
              <a:off x="2967038" y="3385836"/>
              <a:ext cx="796925" cy="1307800"/>
            </a:xfrm>
            <a:prstGeom prst="bentConnector3">
              <a:avLst>
                <a:gd name="adj1" fmla="val 50000"/>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肘形连接符 29"/>
            <p:cNvCxnSpPr>
              <a:stCxn id="60" idx="3"/>
            </p:cNvCxnSpPr>
            <p:nvPr/>
          </p:nvCxnSpPr>
          <p:spPr>
            <a:xfrm flipV="1">
              <a:off x="2967038" y="2593855"/>
              <a:ext cx="796925" cy="791981"/>
            </a:xfrm>
            <a:prstGeom prst="bentConnector3">
              <a:avLst>
                <a:gd name="adj1" fmla="val 50000"/>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61" name="矩形 60"/>
          <p:cNvSpPr/>
          <p:nvPr/>
        </p:nvSpPr>
        <p:spPr>
          <a:xfrm>
            <a:off x="356301" y="5021029"/>
            <a:ext cx="8521700" cy="1323439"/>
          </a:xfrm>
          <a:prstGeom prst="rect">
            <a:avLst/>
          </a:prstGeom>
          <a:solidFill>
            <a:schemeClr val="accent3">
              <a:lumMod val="40000"/>
              <a:lumOff val="60000"/>
            </a:schemeClr>
          </a:solidFill>
        </p:spPr>
        <p:txBody>
          <a:bodyPr wrap="square">
            <a:spAutoFit/>
          </a:bodyPr>
          <a:lstStyle/>
          <a:p>
            <a:r>
              <a:rPr lang="zh-CN" altLang="en-US" sz="2000" dirty="0" smtClean="0">
                <a:latin typeface="微软雅黑" pitchFamily="34" charset="-122"/>
                <a:ea typeface="微软雅黑" pitchFamily="34" charset="-122"/>
              </a:rPr>
              <a:t>       校园</a:t>
            </a:r>
            <a:r>
              <a:rPr lang="zh-CN" altLang="en-US" sz="2000" dirty="0">
                <a:latin typeface="微软雅黑" pitchFamily="34" charset="-122"/>
                <a:ea typeface="微软雅黑" pitchFamily="34" charset="-122"/>
              </a:rPr>
              <a:t>一卡通在学校内也称为校园卡系统，是智慧校园建设的有机组成部分，校园一卡通工程是智慧校园的标志性工程和前导性工程。校园卡是将广大师生员工与智慧校园有机连接在一起的最有效的媒介，实现了 “一卡在手，走遍校园”，校园卡是校园数字化的重要形象和重要标志之一。</a:t>
            </a:r>
            <a:endParaRPr lang="zh-CN" altLang="en-US" sz="20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a:t>幸福的校园生活</a:t>
            </a:r>
            <a:r>
              <a:rPr lang="zh-CN" altLang="en-US" sz="2800" dirty="0" smtClean="0"/>
              <a:t>过程体系</a:t>
            </a:r>
            <a:r>
              <a:rPr lang="en-US" altLang="zh-CN" sz="2800" dirty="0" smtClean="0"/>
              <a:t>-</a:t>
            </a:r>
            <a:r>
              <a:rPr lang="zh-CN" altLang="en-US" sz="2800" dirty="0" smtClean="0"/>
              <a:t>掌上校园</a:t>
            </a:r>
            <a:endParaRPr lang="zh-CN" sz="2800" dirty="0"/>
          </a:p>
        </p:txBody>
      </p:sp>
      <p:sp>
        <p:nvSpPr>
          <p:cNvPr id="61" name="矩形 60"/>
          <p:cNvSpPr/>
          <p:nvPr/>
        </p:nvSpPr>
        <p:spPr>
          <a:xfrm>
            <a:off x="356301" y="5021029"/>
            <a:ext cx="8521700" cy="1015663"/>
          </a:xfrm>
          <a:prstGeom prst="rect">
            <a:avLst/>
          </a:prstGeom>
          <a:solidFill>
            <a:schemeClr val="accent3">
              <a:lumMod val="40000"/>
              <a:lumOff val="60000"/>
            </a:schemeClr>
          </a:solidFill>
        </p:spPr>
        <p:txBody>
          <a:bodyPr wrap="square">
            <a:spAutoFit/>
          </a:bodyPr>
          <a:lstStyle/>
          <a:p>
            <a:r>
              <a:rPr lang="en-US" altLang="zh-CN" sz="2000" dirty="0" smtClean="0">
                <a:latin typeface="微软雅黑" pitchFamily="34" charset="-122"/>
                <a:ea typeface="微软雅黑" pitchFamily="34" charset="-122"/>
              </a:rPr>
              <a:t>    </a:t>
            </a:r>
            <a:r>
              <a:rPr lang="zh-CN" altLang="zh-CN" sz="2000" dirty="0" smtClean="0">
                <a:latin typeface="微软雅黑" pitchFamily="34" charset="-122"/>
                <a:ea typeface="微软雅黑" pitchFamily="34" charset="-122"/>
              </a:rPr>
              <a:t>掌</a:t>
            </a:r>
            <a:r>
              <a:rPr lang="zh-CN" altLang="zh-CN" sz="2000" dirty="0">
                <a:latin typeface="微软雅黑" pitchFamily="34" charset="-122"/>
                <a:ea typeface="微软雅黑" pitchFamily="34" charset="-122"/>
              </a:rPr>
              <a:t>上校园服务平台使用无线通信网络及移动计算技术，将各种信息资源和应用服务进行整合、挖掘和展现，为管理人员、教职工、</a:t>
            </a:r>
            <a:r>
              <a:rPr lang="zh-CN" altLang="zh-CN" sz="2000" dirty="0" smtClean="0">
                <a:latin typeface="微软雅黑" pitchFamily="34" charset="-122"/>
                <a:ea typeface="微软雅黑" pitchFamily="34" charset="-122"/>
              </a:rPr>
              <a:t>学生和</a:t>
            </a:r>
            <a:r>
              <a:rPr lang="zh-CN" altLang="zh-CN" sz="2000" dirty="0">
                <a:latin typeface="微软雅黑" pitchFamily="34" charset="-122"/>
                <a:ea typeface="微软雅黑" pitchFamily="34" charset="-122"/>
              </a:rPr>
              <a:t>公众提供便捷的移动信息服务。</a:t>
            </a:r>
            <a:endParaRPr lang="zh-CN" altLang="en-US" sz="2000" dirty="0">
              <a:latin typeface="微软雅黑" pitchFamily="34" charset="-122"/>
              <a:ea typeface="微软雅黑" pitchFamily="34" charset="-122"/>
            </a:endParaRPr>
          </a:p>
        </p:txBody>
      </p:sp>
      <p:pic>
        <p:nvPicPr>
          <p:cNvPr id="9218" name="Picture 2" descr="C:\Users\langoo\Desktop\图片1.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68552" y="1229580"/>
            <a:ext cx="1807998" cy="3167795"/>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langoo\Desktop\图片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7563" y="952500"/>
            <a:ext cx="2276475" cy="4000500"/>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descr="图片1"/>
          <p:cNvPicPr>
            <a:picLocks noChangeAspect="1"/>
          </p:cNvPicPr>
          <p:nvPr/>
        </p:nvPicPr>
        <p:blipFill>
          <a:blip r:embed="rId3"/>
          <a:stretch>
            <a:fillRect/>
          </a:stretch>
        </p:blipFill>
        <p:spPr>
          <a:xfrm>
            <a:off x="6363970" y="1164590"/>
            <a:ext cx="1865630" cy="328422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467" y="284246"/>
            <a:ext cx="7886712" cy="919452"/>
          </a:xfrm>
        </p:spPr>
        <p:txBody>
          <a:bodyPr/>
          <a:lstStyle/>
          <a:p>
            <a:r>
              <a:rPr lang="zh-CN" altLang="en-US" sz="2800" dirty="0" smtClean="0"/>
              <a:t>智慧校园建设内容总结</a:t>
            </a:r>
            <a:endParaRPr lang="zh-CN" sz="2800" dirty="0"/>
          </a:p>
        </p:txBody>
      </p:sp>
      <p:sp>
        <p:nvSpPr>
          <p:cNvPr id="7" name="Text Box 13"/>
          <p:cNvSpPr txBox="1">
            <a:spLocks noChangeArrowheads="1"/>
          </p:cNvSpPr>
          <p:nvPr/>
        </p:nvSpPr>
        <p:spPr bwMode="auto">
          <a:xfrm>
            <a:off x="233265" y="1131976"/>
            <a:ext cx="8620263" cy="1275798"/>
          </a:xfrm>
          <a:prstGeom prst="rect">
            <a:avLst/>
          </a:prstGeom>
          <a:solidFill>
            <a:srgbClr val="FFFF00"/>
          </a:solidFill>
          <a:ln w="9525">
            <a:noFill/>
            <a:miter lim="800000"/>
          </a:ln>
        </p:spPr>
        <p:txBody>
          <a:bodyPr wrap="square">
            <a:spAutoFit/>
          </a:bodyPr>
          <a:lstStyle/>
          <a:p>
            <a:pPr algn="just">
              <a:lnSpc>
                <a:spcPts val="3200"/>
              </a:lnSpc>
              <a:buClr>
                <a:srgbClr val="FF6600"/>
              </a:buClr>
              <a:buFont typeface="Wingdings" panose="05000000000000000000" pitchFamily="2" charset="2"/>
              <a:buChar char="u"/>
            </a:pPr>
            <a:r>
              <a:rPr lang="zh-CN" altLang="en-US" dirty="0">
                <a:latin typeface="微软雅黑" pitchFamily="34" charset="-122"/>
                <a:ea typeface="微软雅黑" pitchFamily="34" charset="-122"/>
              </a:rPr>
              <a:t> 更加注</a:t>
            </a:r>
            <a:r>
              <a:rPr lang="zh-CN" altLang="en-US" dirty="0" smtClean="0">
                <a:latin typeface="微软雅黑" pitchFamily="34" charset="-122"/>
                <a:ea typeface="微软雅黑" pitchFamily="34" charset="-122"/>
              </a:rPr>
              <a:t>重智慧校园建设在</a:t>
            </a:r>
            <a:r>
              <a:rPr lang="zh-CN" altLang="en-US" dirty="0">
                <a:latin typeface="微软雅黑" pitchFamily="34" charset="-122"/>
                <a:ea typeface="微软雅黑" pitchFamily="34" charset="-122"/>
              </a:rPr>
              <a:t>学校事业发展中的</a:t>
            </a:r>
            <a:r>
              <a:rPr lang="zh-CN" altLang="en-US" dirty="0">
                <a:solidFill>
                  <a:srgbClr val="FF0000"/>
                </a:solidFill>
                <a:latin typeface="微软雅黑" pitchFamily="34" charset="-122"/>
                <a:ea typeface="微软雅黑" pitchFamily="34" charset="-122"/>
              </a:rPr>
              <a:t>战略作</a:t>
            </a:r>
            <a:r>
              <a:rPr lang="zh-CN" altLang="en-US" dirty="0" smtClean="0">
                <a:solidFill>
                  <a:srgbClr val="FF0000"/>
                </a:solidFill>
                <a:latin typeface="微软雅黑" pitchFamily="34" charset="-122"/>
                <a:ea typeface="微软雅黑" pitchFamily="34" charset="-122"/>
              </a:rPr>
              <a:t>用</a:t>
            </a:r>
            <a:r>
              <a:rPr lang="zh-CN" altLang="en-US" dirty="0" smtClean="0">
                <a:latin typeface="微软雅黑" pitchFamily="34" charset="-122"/>
                <a:ea typeface="微软雅黑" pitchFamily="34" charset="-122"/>
              </a:rPr>
              <a:t>：坚持智慧校园建设与学校发展战略一致性；智慧校园建设要与学科、科研发展相结合；把提高教育教学质量作为智慧校园应用创新的根本任务。</a:t>
            </a:r>
            <a:endParaRPr lang="en-US" altLang="zh-CN" dirty="0" smtClean="0">
              <a:latin typeface="微软雅黑" pitchFamily="34" charset="-122"/>
              <a:ea typeface="微软雅黑" pitchFamily="34" charset="-122"/>
            </a:endParaRPr>
          </a:p>
        </p:txBody>
      </p:sp>
      <p:sp>
        <p:nvSpPr>
          <p:cNvPr id="8" name="Text Box 13"/>
          <p:cNvSpPr txBox="1">
            <a:spLocks noChangeArrowheads="1"/>
          </p:cNvSpPr>
          <p:nvPr/>
        </p:nvSpPr>
        <p:spPr bwMode="auto">
          <a:xfrm>
            <a:off x="233264" y="2680154"/>
            <a:ext cx="8620263" cy="871521"/>
          </a:xfrm>
          <a:prstGeom prst="rect">
            <a:avLst/>
          </a:prstGeom>
          <a:solidFill>
            <a:srgbClr val="92D050"/>
          </a:solidFill>
          <a:ln w="9525">
            <a:noFill/>
            <a:miter lim="800000"/>
          </a:ln>
        </p:spPr>
        <p:txBody>
          <a:bodyPr wrap="square">
            <a:spAutoFit/>
          </a:bodyPr>
          <a:lstStyle/>
          <a:p>
            <a:pPr algn="just">
              <a:lnSpc>
                <a:spcPts val="3200"/>
              </a:lnSpc>
              <a:buClr>
                <a:srgbClr val="FF6600"/>
              </a:buClr>
              <a:buFont typeface="Wingdings" panose="05000000000000000000" pitchFamily="2" charset="2"/>
              <a:buChar char="u"/>
            </a:pPr>
            <a:r>
              <a:rPr lang="zh-CN" altLang="en-US" dirty="0" smtClean="0">
                <a:latin typeface="微软雅黑" pitchFamily="34" charset="-122"/>
                <a:ea typeface="微软雅黑" pitchFamily="34" charset="-122"/>
              </a:rPr>
              <a:t>更加</a:t>
            </a:r>
            <a:r>
              <a:rPr lang="zh-CN" altLang="en-US" dirty="0">
                <a:latin typeface="微软雅黑" pitchFamily="34" charset="-122"/>
                <a:ea typeface="微软雅黑" pitchFamily="34" charset="-122"/>
              </a:rPr>
              <a:t>注</a:t>
            </a:r>
            <a:r>
              <a:rPr lang="zh-CN" altLang="en-US" dirty="0" smtClean="0">
                <a:latin typeface="微软雅黑" pitchFamily="34" charset="-122"/>
                <a:ea typeface="微软雅黑" pitchFamily="34" charset="-122"/>
              </a:rPr>
              <a:t>重智慧校园建设推</a:t>
            </a:r>
            <a:r>
              <a:rPr lang="zh-CN" altLang="en-US" dirty="0">
                <a:latin typeface="微软雅黑" pitchFamily="34" charset="-122"/>
                <a:ea typeface="微软雅黑" pitchFamily="34" charset="-122"/>
              </a:rPr>
              <a:t>进中</a:t>
            </a:r>
            <a:r>
              <a:rPr lang="zh-CN" altLang="en-US" dirty="0">
                <a:solidFill>
                  <a:srgbClr val="FF0000"/>
                </a:solidFill>
                <a:latin typeface="微软雅黑" pitchFamily="34" charset="-122"/>
                <a:ea typeface="微软雅黑" pitchFamily="34" charset="-122"/>
              </a:rPr>
              <a:t>人的能动</a:t>
            </a:r>
            <a:r>
              <a:rPr lang="zh-CN" altLang="en-US" dirty="0" smtClean="0">
                <a:solidFill>
                  <a:srgbClr val="FF0000"/>
                </a:solidFill>
                <a:latin typeface="微软雅黑" pitchFamily="34" charset="-122"/>
                <a:ea typeface="微软雅黑" pitchFamily="34" charset="-122"/>
              </a:rPr>
              <a:t>性：</a:t>
            </a:r>
            <a:r>
              <a:rPr lang="zh-CN" altLang="en-US" dirty="0" smtClean="0">
                <a:latin typeface="微软雅黑" pitchFamily="34" charset="-122"/>
                <a:ea typeface="微软雅黑" pitchFamily="34" charset="-122"/>
              </a:rPr>
              <a:t>坚持提高师生在智慧校园中的参与能力、反馈能力与创新能力，加强建设的凝聚力与协同力</a:t>
            </a:r>
            <a:r>
              <a:rPr lang="zh-CN" altLang="en-US" sz="2000" dirty="0" smtClean="0">
                <a:latin typeface="微软雅黑" pitchFamily="34" charset="-122"/>
                <a:ea typeface="微软雅黑" pitchFamily="34" charset="-122"/>
              </a:rPr>
              <a:t>。</a:t>
            </a:r>
            <a:endParaRPr lang="zh-CN" altLang="en-US" sz="2200" dirty="0">
              <a:latin typeface="微软雅黑" pitchFamily="34" charset="-122"/>
              <a:ea typeface="微软雅黑" pitchFamily="34" charset="-122"/>
            </a:endParaRPr>
          </a:p>
        </p:txBody>
      </p:sp>
      <p:sp>
        <p:nvSpPr>
          <p:cNvPr id="9" name="矩形 8"/>
          <p:cNvSpPr/>
          <p:nvPr/>
        </p:nvSpPr>
        <p:spPr>
          <a:xfrm>
            <a:off x="233265" y="4994443"/>
            <a:ext cx="8620264" cy="913070"/>
          </a:xfrm>
          <a:prstGeom prst="rect">
            <a:avLst/>
          </a:prstGeom>
          <a:solidFill>
            <a:srgbClr val="0070C0"/>
          </a:solidFill>
        </p:spPr>
        <p:txBody>
          <a:bodyPr wrap="square">
            <a:spAutoFit/>
          </a:bodyPr>
          <a:lstStyle/>
          <a:p>
            <a:pPr algn="just">
              <a:lnSpc>
                <a:spcPts val="3200"/>
              </a:lnSpc>
              <a:buClr>
                <a:srgbClr val="FF6600"/>
              </a:buClr>
              <a:buFont typeface="Wingdings" panose="05000000000000000000" pitchFamily="2" charset="2"/>
              <a:buChar char="u"/>
            </a:pPr>
            <a:r>
              <a:rPr lang="zh-CN" altLang="en-US" dirty="0" smtClean="0">
                <a:latin typeface="微软雅黑" pitchFamily="34" charset="-122"/>
                <a:ea typeface="微软雅黑" pitchFamily="34" charset="-122"/>
              </a:rPr>
              <a:t> </a:t>
            </a:r>
            <a:r>
              <a:rPr lang="zh-CN" altLang="en-US" dirty="0" smtClean="0">
                <a:solidFill>
                  <a:schemeClr val="bg1"/>
                </a:solidFill>
                <a:latin typeface="微软雅黑" pitchFamily="34" charset="-122"/>
                <a:ea typeface="微软雅黑" pitchFamily="34" charset="-122"/>
              </a:rPr>
              <a:t>更加注重中智慧校园建设的整体性推进：坚持教与学，建与用，管与服的系统性建设；坚持用户驱动、应用驱动，强化应用与技术相互协同与融合。</a:t>
            </a:r>
            <a:endParaRPr lang="en-US" altLang="zh-CN" dirty="0" smtClean="0">
              <a:solidFill>
                <a:schemeClr val="bg1"/>
              </a:solidFill>
              <a:latin typeface="微软雅黑" pitchFamily="34" charset="-122"/>
              <a:ea typeface="微软雅黑" pitchFamily="34" charset="-122"/>
            </a:endParaRPr>
          </a:p>
        </p:txBody>
      </p:sp>
      <p:sp>
        <p:nvSpPr>
          <p:cNvPr id="10" name="矩形 9"/>
          <p:cNvSpPr/>
          <p:nvPr/>
        </p:nvSpPr>
        <p:spPr>
          <a:xfrm>
            <a:off x="233265" y="3870465"/>
            <a:ext cx="8620263" cy="913070"/>
          </a:xfrm>
          <a:prstGeom prst="rect">
            <a:avLst/>
          </a:prstGeom>
          <a:solidFill>
            <a:srgbClr val="00B050"/>
          </a:solidFill>
        </p:spPr>
        <p:txBody>
          <a:bodyPr wrap="square">
            <a:spAutoFit/>
          </a:bodyPr>
          <a:lstStyle/>
          <a:p>
            <a:pPr algn="just">
              <a:lnSpc>
                <a:spcPts val="3200"/>
              </a:lnSpc>
              <a:buClr>
                <a:srgbClr val="FF6600"/>
              </a:buClr>
              <a:buFont typeface="Wingdings" panose="05000000000000000000" pitchFamily="2" charset="2"/>
              <a:buChar char="u"/>
            </a:pPr>
            <a:r>
              <a:rPr lang="zh-CN" altLang="en-US" dirty="0" smtClean="0">
                <a:latin typeface="微软雅黑" pitchFamily="34" charset="-122"/>
                <a:ea typeface="微软雅黑" pitchFamily="34" charset="-122"/>
              </a:rPr>
              <a:t> 更加注重智慧校园建设中的</a:t>
            </a:r>
            <a:r>
              <a:rPr lang="zh-CN" altLang="en-US" dirty="0" smtClean="0">
                <a:solidFill>
                  <a:srgbClr val="FF0000"/>
                </a:solidFill>
                <a:latin typeface="微软雅黑" pitchFamily="34" charset="-122"/>
                <a:ea typeface="微软雅黑" pitchFamily="34" charset="-122"/>
              </a:rPr>
              <a:t>软性投入</a:t>
            </a:r>
            <a:r>
              <a:rPr lang="zh-CN" altLang="en-US" dirty="0" smtClean="0">
                <a:latin typeface="微软雅黑" pitchFamily="34" charset="-122"/>
                <a:ea typeface="微软雅黑" pitchFamily="34" charset="-122"/>
              </a:rPr>
              <a:t>：坚持文化培育，行动研究，专题培训和体制创新，以实现智慧校园建设进程中的可持续性发展。</a:t>
            </a:r>
            <a:endParaRPr lang="zh-CN"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智慧校园建设的机遇与挑战</a:t>
            </a:r>
            <a:endParaRPr lang="zh-CN" altLang="en-US" sz="2800"/>
          </a:p>
        </p:txBody>
      </p:sp>
      <p:sp>
        <p:nvSpPr>
          <p:cNvPr id="5" name="标题 1"/>
          <p:cNvSpPr txBox="1"/>
          <p:nvPr/>
        </p:nvSpPr>
        <p:spPr>
          <a:xfrm>
            <a:off x="570230" y="1158240"/>
            <a:ext cx="8434705" cy="824865"/>
          </a:xfrm>
          <a:prstGeom prst="rect">
            <a:avLst/>
          </a:prstGeom>
        </p:spPr>
        <p:txBody>
          <a:bodyPr>
            <a:normAutofit/>
          </a:bodyPr>
          <a:lstStyle/>
          <a:p>
            <a:pPr marL="914400" indent="-914400">
              <a:lnSpc>
                <a:spcPts val="3000"/>
              </a:lnSpc>
            </a:pPr>
            <a:r>
              <a:rPr kumimoji="0" lang="zh-CN" altLang="en-US" sz="20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cs typeface="+mj-cs"/>
                <a:sym typeface="Calibri" pitchFamily="34" charset="0"/>
              </a:rPr>
              <a:t>智慧校园建设的机遇与挑战</a:t>
            </a:r>
            <a:r>
              <a:rPr kumimoji="0" lang="en-US" altLang="zh-CN" sz="20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cs typeface="+mj-cs"/>
                <a:sym typeface="Calibri" pitchFamily="34" charset="0"/>
              </a:rPr>
              <a:t>:</a:t>
            </a:r>
            <a:r>
              <a:rPr lang="zh-CN" altLang="en-US" sz="2000" b="1" kern="0" noProof="0" dirty="0" smtClean="0">
                <a:solidFill>
                  <a:srgbClr val="FF0000"/>
                </a:solidFill>
                <a:latin typeface="微软雅黑" pitchFamily="34" charset="-122"/>
                <a:ea typeface="微软雅黑" pitchFamily="34" charset="-122"/>
                <a:cs typeface="+mj-cs"/>
                <a:sym typeface="Calibri" pitchFamily="34" charset="0"/>
              </a:rPr>
              <a:t>四</a:t>
            </a:r>
            <a:r>
              <a:rPr lang="zh-CN" altLang="en-US" sz="2000" b="1" kern="0" dirty="0" smtClean="0">
                <a:solidFill>
                  <a:srgbClr val="FF0000"/>
                </a:solidFill>
                <a:latin typeface="微软雅黑" pitchFamily="34" charset="-122"/>
                <a:ea typeface="微软雅黑" pitchFamily="34" charset="-122"/>
                <a:cs typeface="+mj-cs"/>
                <a:sym typeface="Calibri" pitchFamily="34" charset="0"/>
              </a:rPr>
              <a:t>个未来之</a:t>
            </a:r>
            <a:r>
              <a:rPr lang="zh-CN" altLang="en-US" sz="1600" b="1" kern="0" dirty="0" smtClean="0">
                <a:latin typeface="微软雅黑" pitchFamily="34" charset="-122"/>
                <a:ea typeface="微软雅黑" pitchFamily="34" charset="-122"/>
                <a:sym typeface="Calibri" pitchFamily="34" charset="0"/>
              </a:rPr>
              <a:t>决定未来经济的</a:t>
            </a:r>
            <a:r>
              <a:rPr lang="en-US" altLang="zh-CN" sz="1600" b="1" kern="0" dirty="0" smtClean="0">
                <a:latin typeface="微软雅黑" pitchFamily="34" charset="-122"/>
                <a:ea typeface="微软雅黑" pitchFamily="34" charset="-122"/>
                <a:sym typeface="Calibri" pitchFamily="34" charset="0"/>
              </a:rPr>
              <a:t>12</a:t>
            </a:r>
            <a:r>
              <a:rPr lang="zh-CN" altLang="en-US" sz="1600" b="1" kern="0" dirty="0" smtClean="0">
                <a:latin typeface="微软雅黑" pitchFamily="34" charset="-122"/>
                <a:ea typeface="微软雅黑" pitchFamily="34" charset="-122"/>
                <a:sym typeface="Calibri" pitchFamily="34" charset="0"/>
              </a:rPr>
              <a:t>大技术（核心是智慧化）</a:t>
            </a:r>
            <a:endParaRPr lang="zh-CN" altLang="en-US" sz="1600" b="1" kern="0" dirty="0" smtClean="0">
              <a:latin typeface="微软雅黑" pitchFamily="34" charset="-122"/>
              <a:ea typeface="微软雅黑" pitchFamily="34" charset="-122"/>
              <a:sym typeface="Calibri" pitchFamily="34" charset="0"/>
            </a:endParaRPr>
          </a:p>
          <a:p>
            <a:pPr marL="914400" marR="0" lvl="0" indent="-914400" algn="l" defTabSz="914400" rtl="0" eaLnBrk="0" fontAlgn="base" latinLnBrk="0" hangingPunct="0">
              <a:lnSpc>
                <a:spcPts val="3000"/>
              </a:lnSpc>
              <a:spcBef>
                <a:spcPct val="0"/>
              </a:spcBef>
              <a:spcAft>
                <a:spcPct val="0"/>
              </a:spcAft>
              <a:buClrTx/>
              <a:buSzTx/>
              <a:buFontTx/>
              <a:buNone/>
              <a:defRPr/>
            </a:pPr>
            <a:endParaRPr kumimoji="0" lang="zh-CN" altLang="en-US" sz="12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sym typeface="Calibri" pitchFamily="34" charset="0"/>
            </a:endParaRPr>
          </a:p>
        </p:txBody>
      </p:sp>
      <p:pic>
        <p:nvPicPr>
          <p:cNvPr id="6" name="Picture 2" descr="http://a.36krcnd.com/photo/6dc5c2245697a63856887713af6b3f57.png"/>
          <p:cNvPicPr>
            <a:picLocks noChangeAspect="1" noChangeArrowheads="1"/>
          </p:cNvPicPr>
          <p:nvPr/>
        </p:nvPicPr>
        <p:blipFill>
          <a:blip r:embed="rId1" cstate="print"/>
          <a:srcRect/>
          <a:stretch>
            <a:fillRect/>
          </a:stretch>
        </p:blipFill>
        <p:spPr bwMode="auto">
          <a:xfrm>
            <a:off x="1110615" y="1955800"/>
            <a:ext cx="7051040" cy="408559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椭圆 41"/>
          <p:cNvSpPr/>
          <p:nvPr>
            <p:custDataLst>
              <p:tags r:id="rId1"/>
            </p:custDataLst>
          </p:nvPr>
        </p:nvSpPr>
        <p:spPr>
          <a:xfrm>
            <a:off x="2997200" y="1376363"/>
            <a:ext cx="3594100" cy="3595687"/>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9" name="椭圆 28"/>
          <p:cNvSpPr/>
          <p:nvPr>
            <p:custDataLst>
              <p:tags r:id="rId2"/>
            </p:custDataLst>
          </p:nvPr>
        </p:nvSpPr>
        <p:spPr>
          <a:xfrm>
            <a:off x="2833688" y="1427163"/>
            <a:ext cx="3519487" cy="35179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lang="zh-CN" altLang="en-US" sz="4400">
              <a:latin typeface="Broadway BT" panose="04040905080B02020502" pitchFamily="82" charset="0"/>
              <a:ea typeface="汉仪丫丫体简" panose="02010604000101010101" pitchFamily="2" charset="-122"/>
              <a:cs typeface="Verdana" panose="020B0604030504040204" pitchFamily="34" charset="0"/>
            </a:endParaRPr>
          </a:p>
        </p:txBody>
      </p:sp>
      <p:sp>
        <p:nvSpPr>
          <p:cNvPr id="7" name="椭圆 6"/>
          <p:cNvSpPr/>
          <p:nvPr>
            <p:custDataLst>
              <p:tags r:id="rId3"/>
            </p:custDataLst>
          </p:nvPr>
        </p:nvSpPr>
        <p:spPr>
          <a:xfrm>
            <a:off x="7866063" y="2457450"/>
            <a:ext cx="506412" cy="5064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椭圆 7"/>
          <p:cNvSpPr/>
          <p:nvPr>
            <p:custDataLst>
              <p:tags r:id="rId4"/>
            </p:custDataLst>
          </p:nvPr>
        </p:nvSpPr>
        <p:spPr>
          <a:xfrm>
            <a:off x="6473825" y="1719263"/>
            <a:ext cx="231775" cy="231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椭圆 8"/>
          <p:cNvSpPr/>
          <p:nvPr>
            <p:custDataLst>
              <p:tags r:id="rId5"/>
            </p:custDataLst>
          </p:nvPr>
        </p:nvSpPr>
        <p:spPr>
          <a:xfrm>
            <a:off x="1990725" y="4508500"/>
            <a:ext cx="506413" cy="5064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0" name="椭圆 9"/>
          <p:cNvSpPr/>
          <p:nvPr>
            <p:custDataLst>
              <p:tags r:id="rId6"/>
            </p:custDataLst>
          </p:nvPr>
        </p:nvSpPr>
        <p:spPr>
          <a:xfrm>
            <a:off x="3779838" y="5184775"/>
            <a:ext cx="233362" cy="2333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3" name="任意多边形 52"/>
          <p:cNvSpPr/>
          <p:nvPr>
            <p:custDataLst>
              <p:tags r:id="rId7"/>
            </p:custDataLst>
          </p:nvPr>
        </p:nvSpPr>
        <p:spPr>
          <a:xfrm>
            <a:off x="3147329" y="2623501"/>
            <a:ext cx="2844896" cy="1495989"/>
          </a:xfrm>
          <a:custGeom>
            <a:avLst/>
            <a:gdLst/>
            <a:ahLst/>
            <a:cxnLst/>
            <a:rect l="l" t="t" r="r" b="b"/>
            <a:pathLst>
              <a:path w="2844896" h="1495989">
                <a:moveTo>
                  <a:pt x="2078407" y="914550"/>
                </a:moveTo>
                <a:lnTo>
                  <a:pt x="2165192" y="914550"/>
                </a:lnTo>
                <a:cubicBezTo>
                  <a:pt x="2170510" y="913995"/>
                  <a:pt x="2178162" y="914725"/>
                  <a:pt x="2188147" y="916741"/>
                </a:cubicBezTo>
                <a:cubicBezTo>
                  <a:pt x="2198133" y="918757"/>
                  <a:pt x="2203689" y="925393"/>
                  <a:pt x="2204816" y="936648"/>
                </a:cubicBezTo>
                <a:cubicBezTo>
                  <a:pt x="2204289" y="946413"/>
                  <a:pt x="2199924" y="952707"/>
                  <a:pt x="2191721" y="955529"/>
                </a:cubicBezTo>
                <a:cubicBezTo>
                  <a:pt x="2183518" y="958351"/>
                  <a:pt x="2174637" y="964645"/>
                  <a:pt x="2165079" y="974410"/>
                </a:cubicBezTo>
                <a:cubicBezTo>
                  <a:pt x="2155521" y="984174"/>
                  <a:pt x="2148447" y="1004353"/>
                  <a:pt x="2143856" y="1034946"/>
                </a:cubicBezTo>
                <a:lnTo>
                  <a:pt x="2143856" y="1322220"/>
                </a:lnTo>
                <a:cubicBezTo>
                  <a:pt x="2141053" y="1363913"/>
                  <a:pt x="2131183" y="1397358"/>
                  <a:pt x="2114245" y="1422555"/>
                </a:cubicBezTo>
                <a:cubicBezTo>
                  <a:pt x="2097308" y="1447752"/>
                  <a:pt x="2077955" y="1466007"/>
                  <a:pt x="2056187" y="1477319"/>
                </a:cubicBezTo>
                <a:cubicBezTo>
                  <a:pt x="2034419" y="1488630"/>
                  <a:pt x="2014888" y="1494304"/>
                  <a:pt x="1997595" y="1494340"/>
                </a:cubicBezTo>
                <a:lnTo>
                  <a:pt x="1997595" y="1449474"/>
                </a:lnTo>
                <a:cubicBezTo>
                  <a:pt x="2032251" y="1439013"/>
                  <a:pt x="2057473" y="1423360"/>
                  <a:pt x="2073261" y="1402516"/>
                </a:cubicBezTo>
                <a:cubicBezTo>
                  <a:pt x="2089049" y="1381672"/>
                  <a:pt x="2097880" y="1354399"/>
                  <a:pt x="2099755" y="1320696"/>
                </a:cubicBezTo>
                <a:lnTo>
                  <a:pt x="2099755" y="1034946"/>
                </a:lnTo>
                <a:cubicBezTo>
                  <a:pt x="2095162" y="1004353"/>
                  <a:pt x="2088084" y="984174"/>
                  <a:pt x="2078521" y="974410"/>
                </a:cubicBezTo>
                <a:cubicBezTo>
                  <a:pt x="2068958" y="964645"/>
                  <a:pt x="2060072" y="958351"/>
                  <a:pt x="2051865" y="955529"/>
                </a:cubicBezTo>
                <a:cubicBezTo>
                  <a:pt x="2043658" y="952707"/>
                  <a:pt x="2039290" y="946413"/>
                  <a:pt x="2038763" y="936648"/>
                </a:cubicBezTo>
                <a:cubicBezTo>
                  <a:pt x="2039891" y="925393"/>
                  <a:pt x="2045450" y="918757"/>
                  <a:pt x="2055440" y="916741"/>
                </a:cubicBezTo>
                <a:cubicBezTo>
                  <a:pt x="2065431" y="914725"/>
                  <a:pt x="2073086" y="913995"/>
                  <a:pt x="2078407" y="914550"/>
                </a:cubicBezTo>
                <a:close/>
                <a:moveTo>
                  <a:pt x="1711897" y="914550"/>
                </a:moveTo>
                <a:lnTo>
                  <a:pt x="1927455" y="914550"/>
                </a:lnTo>
                <a:cubicBezTo>
                  <a:pt x="1929965" y="914153"/>
                  <a:pt x="1935047" y="915328"/>
                  <a:pt x="1942703" y="918075"/>
                </a:cubicBezTo>
                <a:cubicBezTo>
                  <a:pt x="1950359" y="920821"/>
                  <a:pt x="1954679" y="927520"/>
                  <a:pt x="1955663" y="938172"/>
                </a:cubicBezTo>
                <a:cubicBezTo>
                  <a:pt x="1955584" y="943506"/>
                  <a:pt x="1954027" y="947888"/>
                  <a:pt x="1950994" y="951317"/>
                </a:cubicBezTo>
                <a:cubicBezTo>
                  <a:pt x="1947960" y="954746"/>
                  <a:pt x="1943926" y="957222"/>
                  <a:pt x="1938891" y="958746"/>
                </a:cubicBezTo>
                <a:cubicBezTo>
                  <a:pt x="1926138" y="962366"/>
                  <a:pt x="1918483" y="966747"/>
                  <a:pt x="1915925" y="971891"/>
                </a:cubicBezTo>
                <a:cubicBezTo>
                  <a:pt x="1913367" y="977034"/>
                  <a:pt x="1912383" y="986369"/>
                  <a:pt x="1912970" y="999894"/>
                </a:cubicBezTo>
                <a:lnTo>
                  <a:pt x="1912970" y="1366416"/>
                </a:lnTo>
                <a:cubicBezTo>
                  <a:pt x="1912532" y="1369549"/>
                  <a:pt x="1912646" y="1376746"/>
                  <a:pt x="1913311" y="1388006"/>
                </a:cubicBezTo>
                <a:cubicBezTo>
                  <a:pt x="1913975" y="1399267"/>
                  <a:pt x="1917816" y="1411036"/>
                  <a:pt x="1924833" y="1423312"/>
                </a:cubicBezTo>
                <a:cubicBezTo>
                  <a:pt x="1931850" y="1435589"/>
                  <a:pt x="1944668" y="1444818"/>
                  <a:pt x="1963287" y="1450998"/>
                </a:cubicBezTo>
                <a:lnTo>
                  <a:pt x="1963287" y="1495861"/>
                </a:lnTo>
                <a:cubicBezTo>
                  <a:pt x="1933592" y="1496431"/>
                  <a:pt x="1906096" y="1495101"/>
                  <a:pt x="1880799" y="1491869"/>
                </a:cubicBezTo>
                <a:cubicBezTo>
                  <a:pt x="1855502" y="1488637"/>
                  <a:pt x="1829922" y="1480083"/>
                  <a:pt x="1804060" y="1466206"/>
                </a:cubicBezTo>
                <a:cubicBezTo>
                  <a:pt x="1770835" y="1447553"/>
                  <a:pt x="1749319" y="1430036"/>
                  <a:pt x="1739513" y="1413656"/>
                </a:cubicBezTo>
                <a:cubicBezTo>
                  <a:pt x="1729707" y="1397277"/>
                  <a:pt x="1725328" y="1379752"/>
                  <a:pt x="1726375" y="1361082"/>
                </a:cubicBezTo>
                <a:lnTo>
                  <a:pt x="1726375" y="999894"/>
                </a:lnTo>
                <a:cubicBezTo>
                  <a:pt x="1726963" y="986369"/>
                  <a:pt x="1725978" y="977034"/>
                  <a:pt x="1723422" y="971891"/>
                </a:cubicBezTo>
                <a:cubicBezTo>
                  <a:pt x="1720866" y="966747"/>
                  <a:pt x="1713215" y="962366"/>
                  <a:pt x="1700467" y="958746"/>
                </a:cubicBezTo>
                <a:cubicBezTo>
                  <a:pt x="1695435" y="957222"/>
                  <a:pt x="1691403" y="954746"/>
                  <a:pt x="1688370" y="951317"/>
                </a:cubicBezTo>
                <a:cubicBezTo>
                  <a:pt x="1685338" y="947888"/>
                  <a:pt x="1683783" y="943506"/>
                  <a:pt x="1683703" y="938172"/>
                </a:cubicBezTo>
                <a:cubicBezTo>
                  <a:pt x="1684688" y="927520"/>
                  <a:pt x="1689006" y="920821"/>
                  <a:pt x="1696657" y="918075"/>
                </a:cubicBezTo>
                <a:cubicBezTo>
                  <a:pt x="1704309" y="915328"/>
                  <a:pt x="1709389" y="914153"/>
                  <a:pt x="1711897" y="914550"/>
                </a:cubicBezTo>
                <a:close/>
                <a:moveTo>
                  <a:pt x="655384" y="914550"/>
                </a:moveTo>
                <a:lnTo>
                  <a:pt x="843561" y="914550"/>
                </a:lnTo>
                <a:cubicBezTo>
                  <a:pt x="852637" y="913979"/>
                  <a:pt x="861713" y="914741"/>
                  <a:pt x="870789" y="916836"/>
                </a:cubicBezTo>
                <a:cubicBezTo>
                  <a:pt x="879865" y="918931"/>
                  <a:pt x="884752" y="925788"/>
                  <a:pt x="885450" y="937407"/>
                </a:cubicBezTo>
                <a:cubicBezTo>
                  <a:pt x="885275" y="943026"/>
                  <a:pt x="883530" y="947597"/>
                  <a:pt x="880214" y="951121"/>
                </a:cubicBezTo>
                <a:cubicBezTo>
                  <a:pt x="876898" y="954644"/>
                  <a:pt x="873058" y="957692"/>
                  <a:pt x="868695" y="960263"/>
                </a:cubicBezTo>
                <a:cubicBezTo>
                  <a:pt x="864426" y="962358"/>
                  <a:pt x="860967" y="964644"/>
                  <a:pt x="858317" y="967120"/>
                </a:cubicBezTo>
                <a:cubicBezTo>
                  <a:pt x="855668" y="969596"/>
                  <a:pt x="854303" y="973405"/>
                  <a:pt x="854224" y="978548"/>
                </a:cubicBezTo>
                <a:cubicBezTo>
                  <a:pt x="854303" y="983516"/>
                  <a:pt x="855096" y="988436"/>
                  <a:pt x="856604" y="993309"/>
                </a:cubicBezTo>
                <a:cubicBezTo>
                  <a:pt x="858111" y="998182"/>
                  <a:pt x="859857" y="1002912"/>
                  <a:pt x="861840" y="1007499"/>
                </a:cubicBezTo>
                <a:lnTo>
                  <a:pt x="956279" y="1223109"/>
                </a:lnTo>
                <a:lnTo>
                  <a:pt x="956279" y="1399101"/>
                </a:lnTo>
                <a:cubicBezTo>
                  <a:pt x="955692" y="1412625"/>
                  <a:pt x="956676" y="1421957"/>
                  <a:pt x="959232" y="1427100"/>
                </a:cubicBezTo>
                <a:cubicBezTo>
                  <a:pt x="961789" y="1432243"/>
                  <a:pt x="969440" y="1436624"/>
                  <a:pt x="982187" y="1440242"/>
                </a:cubicBezTo>
                <a:cubicBezTo>
                  <a:pt x="987219" y="1441766"/>
                  <a:pt x="991252" y="1444242"/>
                  <a:pt x="994284" y="1447671"/>
                </a:cubicBezTo>
                <a:cubicBezTo>
                  <a:pt x="997316" y="1451099"/>
                  <a:pt x="998872" y="1455480"/>
                  <a:pt x="998951" y="1460813"/>
                </a:cubicBezTo>
                <a:cubicBezTo>
                  <a:pt x="997967" y="1471463"/>
                  <a:pt x="993649" y="1478161"/>
                  <a:pt x="985997" y="1480907"/>
                </a:cubicBezTo>
                <a:cubicBezTo>
                  <a:pt x="978345" y="1483653"/>
                  <a:pt x="973265" y="1484828"/>
                  <a:pt x="970757" y="1484431"/>
                </a:cubicBezTo>
                <a:lnTo>
                  <a:pt x="755206" y="1484431"/>
                </a:lnTo>
                <a:cubicBezTo>
                  <a:pt x="752698" y="1484828"/>
                  <a:pt x="747618" y="1483653"/>
                  <a:pt x="739966" y="1480907"/>
                </a:cubicBezTo>
                <a:cubicBezTo>
                  <a:pt x="732315" y="1478161"/>
                  <a:pt x="727997" y="1471463"/>
                  <a:pt x="727012" y="1460813"/>
                </a:cubicBezTo>
                <a:cubicBezTo>
                  <a:pt x="727092" y="1455480"/>
                  <a:pt x="728647" y="1451099"/>
                  <a:pt x="731680" y="1447671"/>
                </a:cubicBezTo>
                <a:cubicBezTo>
                  <a:pt x="734712" y="1444242"/>
                  <a:pt x="738744" y="1441766"/>
                  <a:pt x="743776" y="1440242"/>
                </a:cubicBezTo>
                <a:cubicBezTo>
                  <a:pt x="756524" y="1436624"/>
                  <a:pt x="764175" y="1432243"/>
                  <a:pt x="766731" y="1427100"/>
                </a:cubicBezTo>
                <a:cubicBezTo>
                  <a:pt x="769287" y="1421957"/>
                  <a:pt x="770272" y="1412625"/>
                  <a:pt x="769684" y="1399101"/>
                </a:cubicBezTo>
                <a:lnTo>
                  <a:pt x="769684" y="1263488"/>
                </a:lnTo>
                <a:lnTo>
                  <a:pt x="654622" y="990738"/>
                </a:lnTo>
                <a:cubicBezTo>
                  <a:pt x="652178" y="983929"/>
                  <a:pt x="649447" y="977929"/>
                  <a:pt x="646431" y="972739"/>
                </a:cubicBezTo>
                <a:cubicBezTo>
                  <a:pt x="643415" y="967548"/>
                  <a:pt x="638779" y="962882"/>
                  <a:pt x="632524" y="958739"/>
                </a:cubicBezTo>
                <a:cubicBezTo>
                  <a:pt x="627460" y="956295"/>
                  <a:pt x="623301" y="953565"/>
                  <a:pt x="620047" y="950549"/>
                </a:cubicBezTo>
                <a:cubicBezTo>
                  <a:pt x="616792" y="947533"/>
                  <a:pt x="615109" y="942899"/>
                  <a:pt x="614998" y="936645"/>
                </a:cubicBezTo>
                <a:cubicBezTo>
                  <a:pt x="615681" y="925391"/>
                  <a:pt x="620412" y="918756"/>
                  <a:pt x="629191" y="916741"/>
                </a:cubicBezTo>
                <a:cubicBezTo>
                  <a:pt x="637969" y="914725"/>
                  <a:pt x="646701" y="913995"/>
                  <a:pt x="655384" y="914550"/>
                </a:cubicBezTo>
                <a:close/>
                <a:moveTo>
                  <a:pt x="981287" y="914384"/>
                </a:moveTo>
                <a:cubicBezTo>
                  <a:pt x="986555" y="914130"/>
                  <a:pt x="991704" y="914185"/>
                  <a:pt x="996733" y="914550"/>
                </a:cubicBezTo>
                <a:lnTo>
                  <a:pt x="1081269" y="914550"/>
                </a:lnTo>
                <a:cubicBezTo>
                  <a:pt x="1090550" y="914138"/>
                  <a:pt x="1099213" y="915344"/>
                  <a:pt x="1107258" y="918169"/>
                </a:cubicBezTo>
                <a:cubicBezTo>
                  <a:pt x="1115302" y="920995"/>
                  <a:pt x="1119585" y="927915"/>
                  <a:pt x="1120109" y="938931"/>
                </a:cubicBezTo>
                <a:cubicBezTo>
                  <a:pt x="1119982" y="945264"/>
                  <a:pt x="1118142" y="950121"/>
                  <a:pt x="1114588" y="953501"/>
                </a:cubicBezTo>
                <a:cubicBezTo>
                  <a:pt x="1111034" y="956882"/>
                  <a:pt x="1106528" y="959644"/>
                  <a:pt x="1101070" y="961787"/>
                </a:cubicBezTo>
                <a:cubicBezTo>
                  <a:pt x="1086060" y="967818"/>
                  <a:pt x="1074954" y="974802"/>
                  <a:pt x="1067751" y="982738"/>
                </a:cubicBezTo>
                <a:cubicBezTo>
                  <a:pt x="1060547" y="990675"/>
                  <a:pt x="1053630" y="1002229"/>
                  <a:pt x="1046998" y="1017404"/>
                </a:cubicBezTo>
                <a:lnTo>
                  <a:pt x="972281" y="1181206"/>
                </a:lnTo>
                <a:lnTo>
                  <a:pt x="947992" y="1127113"/>
                </a:lnTo>
                <a:lnTo>
                  <a:pt x="987594" y="1038736"/>
                </a:lnTo>
                <a:cubicBezTo>
                  <a:pt x="990736" y="1032339"/>
                  <a:pt x="993401" y="1025895"/>
                  <a:pt x="995591" y="1019403"/>
                </a:cubicBezTo>
                <a:cubicBezTo>
                  <a:pt x="997780" y="1012912"/>
                  <a:pt x="998923" y="1005896"/>
                  <a:pt x="999018" y="998357"/>
                </a:cubicBezTo>
                <a:cubicBezTo>
                  <a:pt x="998378" y="983801"/>
                  <a:pt x="993903" y="974141"/>
                  <a:pt x="985591" y="969377"/>
                </a:cubicBezTo>
                <a:cubicBezTo>
                  <a:pt x="977280" y="964613"/>
                  <a:pt x="968968" y="960653"/>
                  <a:pt x="960657" y="957498"/>
                </a:cubicBezTo>
                <a:cubicBezTo>
                  <a:pt x="952345" y="954342"/>
                  <a:pt x="947870" y="947899"/>
                  <a:pt x="947230" y="938169"/>
                </a:cubicBezTo>
                <a:cubicBezTo>
                  <a:pt x="948151" y="925185"/>
                  <a:pt x="954116" y="917820"/>
                  <a:pt x="965127" y="916074"/>
                </a:cubicBezTo>
                <a:cubicBezTo>
                  <a:pt x="970633" y="915201"/>
                  <a:pt x="976020" y="914637"/>
                  <a:pt x="981287" y="914384"/>
                </a:cubicBezTo>
                <a:close/>
                <a:moveTo>
                  <a:pt x="1395253" y="903120"/>
                </a:moveTo>
                <a:cubicBezTo>
                  <a:pt x="1449026" y="908530"/>
                  <a:pt x="1493429" y="925057"/>
                  <a:pt x="1528462" y="952701"/>
                </a:cubicBezTo>
                <a:cubicBezTo>
                  <a:pt x="1563495" y="980346"/>
                  <a:pt x="1589555" y="1015609"/>
                  <a:pt x="1606642" y="1058490"/>
                </a:cubicBezTo>
                <a:cubicBezTo>
                  <a:pt x="1623729" y="1101371"/>
                  <a:pt x="1632239" y="1148372"/>
                  <a:pt x="1632173" y="1199493"/>
                </a:cubicBezTo>
                <a:cubicBezTo>
                  <a:pt x="1632239" y="1250613"/>
                  <a:pt x="1623729" y="1297614"/>
                  <a:pt x="1606642" y="1340496"/>
                </a:cubicBezTo>
                <a:cubicBezTo>
                  <a:pt x="1589555" y="1383377"/>
                  <a:pt x="1563495" y="1418639"/>
                  <a:pt x="1528462" y="1446283"/>
                </a:cubicBezTo>
                <a:cubicBezTo>
                  <a:pt x="1493429" y="1473927"/>
                  <a:pt x="1449026" y="1490453"/>
                  <a:pt x="1395253" y="1495861"/>
                </a:cubicBezTo>
                <a:lnTo>
                  <a:pt x="1395253" y="1451672"/>
                </a:lnTo>
                <a:cubicBezTo>
                  <a:pt x="1412556" y="1444911"/>
                  <a:pt x="1423519" y="1436530"/>
                  <a:pt x="1428143" y="1426531"/>
                </a:cubicBezTo>
                <a:cubicBezTo>
                  <a:pt x="1432766" y="1416531"/>
                  <a:pt x="1434768" y="1406627"/>
                  <a:pt x="1434148" y="1396818"/>
                </a:cubicBezTo>
                <a:lnTo>
                  <a:pt x="1434148" y="1002168"/>
                </a:lnTo>
                <a:cubicBezTo>
                  <a:pt x="1434768" y="992359"/>
                  <a:pt x="1432766" y="982455"/>
                  <a:pt x="1428143" y="972455"/>
                </a:cubicBezTo>
                <a:cubicBezTo>
                  <a:pt x="1423519" y="962455"/>
                  <a:pt x="1412556" y="954075"/>
                  <a:pt x="1395253" y="947313"/>
                </a:cubicBezTo>
                <a:close/>
                <a:moveTo>
                  <a:pt x="1360934" y="903120"/>
                </a:moveTo>
                <a:lnTo>
                  <a:pt x="1360934" y="947313"/>
                </a:lnTo>
                <a:cubicBezTo>
                  <a:pt x="1343631" y="954075"/>
                  <a:pt x="1332668" y="962455"/>
                  <a:pt x="1328045" y="972455"/>
                </a:cubicBezTo>
                <a:cubicBezTo>
                  <a:pt x="1323421" y="982455"/>
                  <a:pt x="1321419" y="992359"/>
                  <a:pt x="1322039" y="1002168"/>
                </a:cubicBezTo>
                <a:lnTo>
                  <a:pt x="1322039" y="1396818"/>
                </a:lnTo>
                <a:cubicBezTo>
                  <a:pt x="1321419" y="1406627"/>
                  <a:pt x="1323421" y="1416531"/>
                  <a:pt x="1328045" y="1426531"/>
                </a:cubicBezTo>
                <a:cubicBezTo>
                  <a:pt x="1332668" y="1436530"/>
                  <a:pt x="1343631" y="1444911"/>
                  <a:pt x="1360934" y="1451672"/>
                </a:cubicBezTo>
                <a:lnTo>
                  <a:pt x="1360934" y="1495861"/>
                </a:lnTo>
                <a:cubicBezTo>
                  <a:pt x="1307161" y="1490453"/>
                  <a:pt x="1262757" y="1473927"/>
                  <a:pt x="1227724" y="1446283"/>
                </a:cubicBezTo>
                <a:cubicBezTo>
                  <a:pt x="1192691" y="1418639"/>
                  <a:pt x="1166632" y="1383377"/>
                  <a:pt x="1149545" y="1340496"/>
                </a:cubicBezTo>
                <a:cubicBezTo>
                  <a:pt x="1132458" y="1297614"/>
                  <a:pt x="1123948" y="1250613"/>
                  <a:pt x="1124014" y="1199493"/>
                </a:cubicBezTo>
                <a:cubicBezTo>
                  <a:pt x="1123948" y="1148372"/>
                  <a:pt x="1132458" y="1101371"/>
                  <a:pt x="1149545" y="1058490"/>
                </a:cubicBezTo>
                <a:cubicBezTo>
                  <a:pt x="1166632" y="1015609"/>
                  <a:pt x="1192691" y="980346"/>
                  <a:pt x="1227724" y="952701"/>
                </a:cubicBezTo>
                <a:cubicBezTo>
                  <a:pt x="1262757" y="925057"/>
                  <a:pt x="1307161" y="908530"/>
                  <a:pt x="1360934" y="903120"/>
                </a:cubicBezTo>
                <a:close/>
                <a:moveTo>
                  <a:pt x="1756855" y="143363"/>
                </a:moveTo>
                <a:lnTo>
                  <a:pt x="1758376" y="143363"/>
                </a:lnTo>
                <a:lnTo>
                  <a:pt x="1800956" y="219541"/>
                </a:lnTo>
                <a:lnTo>
                  <a:pt x="1800956" y="449635"/>
                </a:lnTo>
                <a:cubicBezTo>
                  <a:pt x="1805548" y="480228"/>
                  <a:pt x="1812625" y="500407"/>
                  <a:pt x="1822186" y="510172"/>
                </a:cubicBezTo>
                <a:cubicBezTo>
                  <a:pt x="1831747" y="519937"/>
                  <a:pt x="1840630" y="526230"/>
                  <a:pt x="1848836" y="529052"/>
                </a:cubicBezTo>
                <a:cubicBezTo>
                  <a:pt x="1857041" y="531875"/>
                  <a:pt x="1861408" y="538168"/>
                  <a:pt x="1861935" y="547933"/>
                </a:cubicBezTo>
                <a:cubicBezTo>
                  <a:pt x="1860807" y="559188"/>
                  <a:pt x="1855249" y="565824"/>
                  <a:pt x="1845261" y="567840"/>
                </a:cubicBezTo>
                <a:cubicBezTo>
                  <a:pt x="1835273" y="569856"/>
                  <a:pt x="1827618" y="570587"/>
                  <a:pt x="1822299" y="570031"/>
                </a:cubicBezTo>
                <a:lnTo>
                  <a:pt x="1735519" y="570031"/>
                </a:lnTo>
                <a:cubicBezTo>
                  <a:pt x="1730201" y="570587"/>
                  <a:pt x="1722549" y="569856"/>
                  <a:pt x="1712564" y="567840"/>
                </a:cubicBezTo>
                <a:cubicBezTo>
                  <a:pt x="1702579" y="565824"/>
                  <a:pt x="1697023" y="559188"/>
                  <a:pt x="1695895" y="547933"/>
                </a:cubicBezTo>
                <a:cubicBezTo>
                  <a:pt x="1696422" y="538168"/>
                  <a:pt x="1700787" y="531875"/>
                  <a:pt x="1708990" y="529052"/>
                </a:cubicBezTo>
                <a:cubicBezTo>
                  <a:pt x="1717194" y="526230"/>
                  <a:pt x="1726074" y="519937"/>
                  <a:pt x="1735632" y="510172"/>
                </a:cubicBezTo>
                <a:cubicBezTo>
                  <a:pt x="1745190" y="500407"/>
                  <a:pt x="1752265" y="480228"/>
                  <a:pt x="1756855" y="449635"/>
                </a:cubicBezTo>
                <a:close/>
                <a:moveTo>
                  <a:pt x="1301910" y="106830"/>
                </a:moveTo>
                <a:lnTo>
                  <a:pt x="1304195" y="106830"/>
                </a:lnTo>
                <a:lnTo>
                  <a:pt x="1323944" y="192936"/>
                </a:lnTo>
                <a:lnTo>
                  <a:pt x="1252316" y="453445"/>
                </a:lnTo>
                <a:cubicBezTo>
                  <a:pt x="1246381" y="476019"/>
                  <a:pt x="1245684" y="492212"/>
                  <a:pt x="1250223" y="502023"/>
                </a:cubicBezTo>
                <a:cubicBezTo>
                  <a:pt x="1254762" y="511833"/>
                  <a:pt x="1263587" y="519263"/>
                  <a:pt x="1276700" y="524311"/>
                </a:cubicBezTo>
                <a:cubicBezTo>
                  <a:pt x="1282986" y="526740"/>
                  <a:pt x="1288320" y="529693"/>
                  <a:pt x="1292702" y="533169"/>
                </a:cubicBezTo>
                <a:cubicBezTo>
                  <a:pt x="1297083" y="536646"/>
                  <a:pt x="1299369" y="542075"/>
                  <a:pt x="1299560" y="549457"/>
                </a:cubicBezTo>
                <a:cubicBezTo>
                  <a:pt x="1298862" y="559649"/>
                  <a:pt x="1294162" y="565745"/>
                  <a:pt x="1285463" y="567745"/>
                </a:cubicBezTo>
                <a:cubicBezTo>
                  <a:pt x="1276763" y="569745"/>
                  <a:pt x="1268254" y="570507"/>
                  <a:pt x="1259936" y="570031"/>
                </a:cubicBezTo>
                <a:lnTo>
                  <a:pt x="1172367" y="570031"/>
                </a:lnTo>
                <a:cubicBezTo>
                  <a:pt x="1163928" y="570460"/>
                  <a:pt x="1154918" y="569412"/>
                  <a:pt x="1145338" y="566888"/>
                </a:cubicBezTo>
                <a:cubicBezTo>
                  <a:pt x="1135757" y="564364"/>
                  <a:pt x="1130554" y="557791"/>
                  <a:pt x="1129729" y="547171"/>
                </a:cubicBezTo>
                <a:cubicBezTo>
                  <a:pt x="1129920" y="538614"/>
                  <a:pt x="1132775" y="533058"/>
                  <a:pt x="1138295" y="530502"/>
                </a:cubicBezTo>
                <a:cubicBezTo>
                  <a:pt x="1143815" y="527946"/>
                  <a:pt x="1150858" y="524867"/>
                  <a:pt x="1159423" y="521263"/>
                </a:cubicBezTo>
                <a:cubicBezTo>
                  <a:pt x="1167639" y="517644"/>
                  <a:pt x="1176333" y="510024"/>
                  <a:pt x="1185507" y="498403"/>
                </a:cubicBezTo>
                <a:cubicBezTo>
                  <a:pt x="1194681" y="486783"/>
                  <a:pt x="1203007" y="467733"/>
                  <a:pt x="1210486" y="441253"/>
                </a:cubicBezTo>
                <a:close/>
                <a:moveTo>
                  <a:pt x="2651348" y="150"/>
                </a:moveTo>
                <a:lnTo>
                  <a:pt x="2781650" y="150"/>
                </a:lnTo>
                <a:cubicBezTo>
                  <a:pt x="2791334" y="-326"/>
                  <a:pt x="2800351" y="817"/>
                  <a:pt x="2808701" y="3579"/>
                </a:cubicBezTo>
                <a:cubicBezTo>
                  <a:pt x="2817051" y="6341"/>
                  <a:pt x="2821496" y="13579"/>
                  <a:pt x="2822036" y="25292"/>
                </a:cubicBezTo>
                <a:cubicBezTo>
                  <a:pt x="2821718" y="33800"/>
                  <a:pt x="2818734" y="40022"/>
                  <a:pt x="2813083" y="43958"/>
                </a:cubicBezTo>
                <a:cubicBezTo>
                  <a:pt x="2807431" y="47895"/>
                  <a:pt x="2801018" y="51069"/>
                  <a:pt x="2793842" y="53482"/>
                </a:cubicBezTo>
                <a:cubicBezTo>
                  <a:pt x="2768585" y="63275"/>
                  <a:pt x="2748995" y="75687"/>
                  <a:pt x="2735073" y="90718"/>
                </a:cubicBezTo>
                <a:cubicBezTo>
                  <a:pt x="2721150" y="105749"/>
                  <a:pt x="2706704" y="124066"/>
                  <a:pt x="2691734" y="145668"/>
                </a:cubicBezTo>
                <a:lnTo>
                  <a:pt x="2677256" y="165477"/>
                </a:lnTo>
                <a:lnTo>
                  <a:pt x="2799938" y="486987"/>
                </a:lnTo>
                <a:cubicBezTo>
                  <a:pt x="2802954" y="495384"/>
                  <a:pt x="2806066" y="502780"/>
                  <a:pt x="2809273" y="509177"/>
                </a:cubicBezTo>
                <a:cubicBezTo>
                  <a:pt x="2812479" y="515573"/>
                  <a:pt x="2818258" y="520874"/>
                  <a:pt x="2826608" y="525081"/>
                </a:cubicBezTo>
                <a:cubicBezTo>
                  <a:pt x="2832371" y="527525"/>
                  <a:pt x="2836847" y="530445"/>
                  <a:pt x="2840038" y="533842"/>
                </a:cubicBezTo>
                <a:cubicBezTo>
                  <a:pt x="2843229" y="537239"/>
                  <a:pt x="2844848" y="542445"/>
                  <a:pt x="2844896" y="549461"/>
                </a:cubicBezTo>
                <a:cubicBezTo>
                  <a:pt x="2844166" y="559984"/>
                  <a:pt x="2839340" y="566174"/>
                  <a:pt x="2830418" y="568031"/>
                </a:cubicBezTo>
                <a:cubicBezTo>
                  <a:pt x="2821496" y="569888"/>
                  <a:pt x="2812860" y="570555"/>
                  <a:pt x="2804510" y="570031"/>
                </a:cubicBezTo>
                <a:lnTo>
                  <a:pt x="2613248" y="570031"/>
                </a:lnTo>
                <a:cubicBezTo>
                  <a:pt x="2603898" y="570523"/>
                  <a:pt x="2594976" y="569539"/>
                  <a:pt x="2586483" y="567079"/>
                </a:cubicBezTo>
                <a:cubicBezTo>
                  <a:pt x="2577990" y="564619"/>
                  <a:pt x="2573449" y="557730"/>
                  <a:pt x="2572862" y="546413"/>
                </a:cubicBezTo>
                <a:cubicBezTo>
                  <a:pt x="2573248" y="538348"/>
                  <a:pt x="2575948" y="532638"/>
                  <a:pt x="2580962" y="529285"/>
                </a:cubicBezTo>
                <a:cubicBezTo>
                  <a:pt x="2585976" y="525932"/>
                  <a:pt x="2590990" y="523044"/>
                  <a:pt x="2596004" y="520622"/>
                </a:cubicBezTo>
                <a:cubicBezTo>
                  <a:pt x="2601019" y="518200"/>
                  <a:pt x="2603718" y="514353"/>
                  <a:pt x="2604104" y="509081"/>
                </a:cubicBezTo>
                <a:cubicBezTo>
                  <a:pt x="2603993" y="505796"/>
                  <a:pt x="2603263" y="501891"/>
                  <a:pt x="2601913" y="497367"/>
                </a:cubicBezTo>
                <a:cubicBezTo>
                  <a:pt x="2600564" y="492844"/>
                  <a:pt x="2599262" y="489130"/>
                  <a:pt x="2598008" y="486225"/>
                </a:cubicBezTo>
                <a:lnTo>
                  <a:pt x="2550764" y="344517"/>
                </a:lnTo>
                <a:cubicBezTo>
                  <a:pt x="2548351" y="337247"/>
                  <a:pt x="2546129" y="329692"/>
                  <a:pt x="2544097" y="321851"/>
                </a:cubicBezTo>
                <a:cubicBezTo>
                  <a:pt x="2542065" y="314010"/>
                  <a:pt x="2540985" y="306074"/>
                  <a:pt x="2540858" y="298043"/>
                </a:cubicBezTo>
                <a:cubicBezTo>
                  <a:pt x="2541017" y="290234"/>
                  <a:pt x="2542795" y="283377"/>
                  <a:pt x="2546192" y="277472"/>
                </a:cubicBezTo>
                <a:cubicBezTo>
                  <a:pt x="2549589" y="271568"/>
                  <a:pt x="2553653" y="265473"/>
                  <a:pt x="2558384" y="259187"/>
                </a:cubicBezTo>
                <a:lnTo>
                  <a:pt x="2646776" y="133478"/>
                </a:lnTo>
                <a:cubicBezTo>
                  <a:pt x="2652269" y="126288"/>
                  <a:pt x="2656904" y="118765"/>
                  <a:pt x="2660683" y="110908"/>
                </a:cubicBezTo>
                <a:cubicBezTo>
                  <a:pt x="2664461" y="103051"/>
                  <a:pt x="2666429" y="94575"/>
                  <a:pt x="2666588" y="85480"/>
                </a:cubicBezTo>
                <a:cubicBezTo>
                  <a:pt x="2666525" y="75338"/>
                  <a:pt x="2663984" y="67243"/>
                  <a:pt x="2658968" y="61196"/>
                </a:cubicBezTo>
                <a:cubicBezTo>
                  <a:pt x="2653952" y="55148"/>
                  <a:pt x="2646840" y="50291"/>
                  <a:pt x="2637632" y="46625"/>
                </a:cubicBezTo>
                <a:cubicBezTo>
                  <a:pt x="2631314" y="44260"/>
                  <a:pt x="2625853" y="41562"/>
                  <a:pt x="2621249" y="38530"/>
                </a:cubicBezTo>
                <a:cubicBezTo>
                  <a:pt x="2616645" y="35498"/>
                  <a:pt x="2614233" y="30324"/>
                  <a:pt x="2614010" y="23007"/>
                </a:cubicBezTo>
                <a:cubicBezTo>
                  <a:pt x="2614566" y="11721"/>
                  <a:pt x="2618788" y="4960"/>
                  <a:pt x="2626678" y="2722"/>
                </a:cubicBezTo>
                <a:cubicBezTo>
                  <a:pt x="2634568" y="484"/>
                  <a:pt x="2642792" y="-374"/>
                  <a:pt x="2651348" y="150"/>
                </a:cubicBezTo>
                <a:close/>
                <a:moveTo>
                  <a:pt x="2311591" y="150"/>
                </a:moveTo>
                <a:lnTo>
                  <a:pt x="2527142" y="150"/>
                </a:lnTo>
                <a:cubicBezTo>
                  <a:pt x="2529650" y="-247"/>
                  <a:pt x="2534730" y="928"/>
                  <a:pt x="2542382" y="3674"/>
                </a:cubicBezTo>
                <a:cubicBezTo>
                  <a:pt x="2550034" y="6420"/>
                  <a:pt x="2554352" y="13118"/>
                  <a:pt x="2555336" y="23769"/>
                </a:cubicBezTo>
                <a:cubicBezTo>
                  <a:pt x="2555257" y="29102"/>
                  <a:pt x="2553701" y="33483"/>
                  <a:pt x="2550669" y="36911"/>
                </a:cubicBezTo>
                <a:cubicBezTo>
                  <a:pt x="2547637" y="40339"/>
                  <a:pt x="2543605" y="42816"/>
                  <a:pt x="2538572" y="44339"/>
                </a:cubicBezTo>
                <a:cubicBezTo>
                  <a:pt x="2525825" y="47958"/>
                  <a:pt x="2518174" y="52339"/>
                  <a:pt x="2515617" y="57482"/>
                </a:cubicBezTo>
                <a:cubicBezTo>
                  <a:pt x="2513061" y="62624"/>
                  <a:pt x="2512077" y="71957"/>
                  <a:pt x="2512664" y="85480"/>
                </a:cubicBezTo>
                <a:lnTo>
                  <a:pt x="2512664" y="484701"/>
                </a:lnTo>
                <a:cubicBezTo>
                  <a:pt x="2512077" y="498225"/>
                  <a:pt x="2513061" y="507558"/>
                  <a:pt x="2515617" y="512700"/>
                </a:cubicBezTo>
                <a:cubicBezTo>
                  <a:pt x="2518174" y="517843"/>
                  <a:pt x="2525825" y="522224"/>
                  <a:pt x="2538572" y="525842"/>
                </a:cubicBezTo>
                <a:cubicBezTo>
                  <a:pt x="2543605" y="527366"/>
                  <a:pt x="2547637" y="529842"/>
                  <a:pt x="2550669" y="533271"/>
                </a:cubicBezTo>
                <a:cubicBezTo>
                  <a:pt x="2553701" y="536699"/>
                  <a:pt x="2555257" y="541080"/>
                  <a:pt x="2555336" y="546413"/>
                </a:cubicBezTo>
                <a:cubicBezTo>
                  <a:pt x="2554352" y="557063"/>
                  <a:pt x="2550034" y="563761"/>
                  <a:pt x="2542382" y="566507"/>
                </a:cubicBezTo>
                <a:cubicBezTo>
                  <a:pt x="2534730" y="569253"/>
                  <a:pt x="2529650" y="570428"/>
                  <a:pt x="2527142" y="570031"/>
                </a:cubicBezTo>
                <a:lnTo>
                  <a:pt x="2311591" y="570031"/>
                </a:lnTo>
                <a:cubicBezTo>
                  <a:pt x="2309083" y="570428"/>
                  <a:pt x="2304003" y="569253"/>
                  <a:pt x="2296351" y="566507"/>
                </a:cubicBezTo>
                <a:cubicBezTo>
                  <a:pt x="2288699" y="563761"/>
                  <a:pt x="2284381" y="557063"/>
                  <a:pt x="2283397" y="546413"/>
                </a:cubicBezTo>
                <a:cubicBezTo>
                  <a:pt x="2283477" y="541080"/>
                  <a:pt x="2285032" y="536699"/>
                  <a:pt x="2288065" y="533271"/>
                </a:cubicBezTo>
                <a:cubicBezTo>
                  <a:pt x="2291097" y="529842"/>
                  <a:pt x="2295129" y="527366"/>
                  <a:pt x="2300161" y="525842"/>
                </a:cubicBezTo>
                <a:cubicBezTo>
                  <a:pt x="2312909" y="522224"/>
                  <a:pt x="2320560" y="517843"/>
                  <a:pt x="2323116" y="512700"/>
                </a:cubicBezTo>
                <a:cubicBezTo>
                  <a:pt x="2325672" y="507558"/>
                  <a:pt x="2326656" y="498225"/>
                  <a:pt x="2326069" y="484701"/>
                </a:cubicBezTo>
                <a:lnTo>
                  <a:pt x="2326069" y="85480"/>
                </a:lnTo>
                <a:cubicBezTo>
                  <a:pt x="2326656" y="71957"/>
                  <a:pt x="2325672" y="62624"/>
                  <a:pt x="2323116" y="57482"/>
                </a:cubicBezTo>
                <a:cubicBezTo>
                  <a:pt x="2320560" y="52339"/>
                  <a:pt x="2312909" y="47958"/>
                  <a:pt x="2300161" y="44339"/>
                </a:cubicBezTo>
                <a:cubicBezTo>
                  <a:pt x="2295129" y="42816"/>
                  <a:pt x="2291097" y="40339"/>
                  <a:pt x="2288065" y="36911"/>
                </a:cubicBezTo>
                <a:cubicBezTo>
                  <a:pt x="2285032" y="33483"/>
                  <a:pt x="2283477" y="29102"/>
                  <a:pt x="2283397" y="23769"/>
                </a:cubicBezTo>
                <a:cubicBezTo>
                  <a:pt x="2284381" y="13118"/>
                  <a:pt x="2288699" y="6420"/>
                  <a:pt x="2296351" y="3674"/>
                </a:cubicBezTo>
                <a:cubicBezTo>
                  <a:pt x="2304003" y="928"/>
                  <a:pt x="2309083" y="-247"/>
                  <a:pt x="2311591" y="150"/>
                </a:cubicBezTo>
                <a:close/>
                <a:moveTo>
                  <a:pt x="2079933" y="150"/>
                </a:moveTo>
                <a:lnTo>
                  <a:pt x="2183480" y="150"/>
                </a:lnTo>
                <a:cubicBezTo>
                  <a:pt x="2188179" y="-231"/>
                  <a:pt x="2194592" y="912"/>
                  <a:pt x="2202720" y="3577"/>
                </a:cubicBezTo>
                <a:cubicBezTo>
                  <a:pt x="2210849" y="6243"/>
                  <a:pt x="2215357" y="12718"/>
                  <a:pt x="2216246" y="23002"/>
                </a:cubicBezTo>
                <a:cubicBezTo>
                  <a:pt x="2215475" y="33437"/>
                  <a:pt x="2210075" y="40499"/>
                  <a:pt x="2200046" y="44191"/>
                </a:cubicBezTo>
                <a:cubicBezTo>
                  <a:pt x="2190018" y="47882"/>
                  <a:pt x="2179990" y="55679"/>
                  <a:pt x="2169962" y="67580"/>
                </a:cubicBezTo>
                <a:cubicBezTo>
                  <a:pt x="2159933" y="79482"/>
                  <a:pt x="2154533" y="102965"/>
                  <a:pt x="2153762" y="138031"/>
                </a:cubicBezTo>
                <a:lnTo>
                  <a:pt x="2153762" y="323143"/>
                </a:lnTo>
                <a:lnTo>
                  <a:pt x="2152241" y="323143"/>
                </a:lnTo>
                <a:lnTo>
                  <a:pt x="2109661" y="246203"/>
                </a:lnTo>
                <a:lnTo>
                  <a:pt x="2109661" y="138031"/>
                </a:lnTo>
                <a:cubicBezTo>
                  <a:pt x="2108890" y="102965"/>
                  <a:pt x="2103488" y="79482"/>
                  <a:pt x="2093456" y="67580"/>
                </a:cubicBezTo>
                <a:cubicBezTo>
                  <a:pt x="2083425" y="55679"/>
                  <a:pt x="2073393" y="47882"/>
                  <a:pt x="2063362" y="44191"/>
                </a:cubicBezTo>
                <a:cubicBezTo>
                  <a:pt x="2053330" y="40499"/>
                  <a:pt x="2047929" y="33437"/>
                  <a:pt x="2047157" y="23002"/>
                </a:cubicBezTo>
                <a:cubicBezTo>
                  <a:pt x="2048046" y="12718"/>
                  <a:pt x="2052556" y="6243"/>
                  <a:pt x="2060687" y="3578"/>
                </a:cubicBezTo>
                <a:cubicBezTo>
                  <a:pt x="2068817" y="912"/>
                  <a:pt x="2075233" y="-231"/>
                  <a:pt x="2079933" y="150"/>
                </a:cubicBezTo>
                <a:close/>
                <a:moveTo>
                  <a:pt x="1736281" y="150"/>
                </a:moveTo>
                <a:lnTo>
                  <a:pt x="1932060" y="150"/>
                </a:lnTo>
                <a:lnTo>
                  <a:pt x="2153762" y="385627"/>
                </a:lnTo>
                <a:lnTo>
                  <a:pt x="2153762" y="570031"/>
                </a:lnTo>
                <a:lnTo>
                  <a:pt x="2040297" y="570031"/>
                </a:lnTo>
                <a:lnTo>
                  <a:pt x="1761417" y="89277"/>
                </a:lnTo>
                <a:cubicBezTo>
                  <a:pt x="1755945" y="78755"/>
                  <a:pt x="1750709" y="70280"/>
                  <a:pt x="1745710" y="63852"/>
                </a:cubicBezTo>
                <a:cubicBezTo>
                  <a:pt x="1740710" y="57425"/>
                  <a:pt x="1732233" y="52188"/>
                  <a:pt x="1720279" y="48141"/>
                </a:cubicBezTo>
                <a:cubicBezTo>
                  <a:pt x="1713659" y="46173"/>
                  <a:pt x="1708230" y="43634"/>
                  <a:pt x="1703992" y="40523"/>
                </a:cubicBezTo>
                <a:cubicBezTo>
                  <a:pt x="1699753" y="37412"/>
                  <a:pt x="1697562" y="31826"/>
                  <a:pt x="1697419" y="23764"/>
                </a:cubicBezTo>
                <a:cubicBezTo>
                  <a:pt x="1698038" y="12829"/>
                  <a:pt x="1702515" y="6132"/>
                  <a:pt x="1710850" y="3672"/>
                </a:cubicBezTo>
                <a:cubicBezTo>
                  <a:pt x="1719184" y="1212"/>
                  <a:pt x="1727661" y="38"/>
                  <a:pt x="1736281" y="150"/>
                </a:cubicBezTo>
                <a:close/>
                <a:moveTo>
                  <a:pt x="1330802" y="150"/>
                </a:moveTo>
                <a:lnTo>
                  <a:pt x="1499204" y="150"/>
                </a:lnTo>
                <a:lnTo>
                  <a:pt x="1613504" y="481639"/>
                </a:lnTo>
                <a:cubicBezTo>
                  <a:pt x="1615282" y="492275"/>
                  <a:pt x="1617631" y="501292"/>
                  <a:pt x="1620552" y="508690"/>
                </a:cubicBezTo>
                <a:cubicBezTo>
                  <a:pt x="1623474" y="516088"/>
                  <a:pt x="1630014" y="522057"/>
                  <a:pt x="1640174" y="526597"/>
                </a:cubicBezTo>
                <a:cubicBezTo>
                  <a:pt x="1645635" y="528724"/>
                  <a:pt x="1650143" y="531518"/>
                  <a:pt x="1653700" y="534979"/>
                </a:cubicBezTo>
                <a:cubicBezTo>
                  <a:pt x="1657255" y="538440"/>
                  <a:pt x="1659097" y="543520"/>
                  <a:pt x="1659224" y="550219"/>
                </a:cubicBezTo>
                <a:cubicBezTo>
                  <a:pt x="1658382" y="560046"/>
                  <a:pt x="1653207" y="565919"/>
                  <a:pt x="1643698" y="567840"/>
                </a:cubicBezTo>
                <a:cubicBezTo>
                  <a:pt x="1634189" y="569761"/>
                  <a:pt x="1625394" y="570491"/>
                  <a:pt x="1617314" y="570031"/>
                </a:cubicBezTo>
                <a:lnTo>
                  <a:pt x="1427576" y="570031"/>
                </a:lnTo>
                <a:cubicBezTo>
                  <a:pt x="1419353" y="570380"/>
                  <a:pt x="1411225" y="569301"/>
                  <a:pt x="1403192" y="566793"/>
                </a:cubicBezTo>
                <a:cubicBezTo>
                  <a:pt x="1395159" y="564284"/>
                  <a:pt x="1390841" y="558252"/>
                  <a:pt x="1390238" y="548695"/>
                </a:cubicBezTo>
                <a:cubicBezTo>
                  <a:pt x="1390222" y="542805"/>
                  <a:pt x="1391397" y="538392"/>
                  <a:pt x="1393762" y="535455"/>
                </a:cubicBezTo>
                <a:cubicBezTo>
                  <a:pt x="1396128" y="532518"/>
                  <a:pt x="1399779" y="529820"/>
                  <a:pt x="1404716" y="527359"/>
                </a:cubicBezTo>
                <a:cubicBezTo>
                  <a:pt x="1414479" y="522279"/>
                  <a:pt x="1420480" y="516818"/>
                  <a:pt x="1422718" y="510976"/>
                </a:cubicBezTo>
                <a:cubicBezTo>
                  <a:pt x="1424957" y="505134"/>
                  <a:pt x="1424290" y="495101"/>
                  <a:pt x="1420718" y="480877"/>
                </a:cubicBezTo>
                <a:lnTo>
                  <a:pt x="1405478" y="422203"/>
                </a:lnTo>
                <a:lnTo>
                  <a:pt x="1294226" y="422203"/>
                </a:lnTo>
                <a:lnTo>
                  <a:pt x="1304894" y="378102"/>
                </a:lnTo>
                <a:lnTo>
                  <a:pt x="1397858" y="378102"/>
                </a:lnTo>
                <a:lnTo>
                  <a:pt x="1320896" y="41298"/>
                </a:lnTo>
                <a:close/>
                <a:moveTo>
                  <a:pt x="847014" y="150"/>
                </a:moveTo>
                <a:lnTo>
                  <a:pt x="1062578" y="150"/>
                </a:lnTo>
                <a:cubicBezTo>
                  <a:pt x="1065086" y="-247"/>
                  <a:pt x="1070166" y="928"/>
                  <a:pt x="1077818" y="3675"/>
                </a:cubicBezTo>
                <a:cubicBezTo>
                  <a:pt x="1085470" y="6421"/>
                  <a:pt x="1089788" y="13120"/>
                  <a:pt x="1090772" y="23772"/>
                </a:cubicBezTo>
                <a:cubicBezTo>
                  <a:pt x="1090693" y="29106"/>
                  <a:pt x="1089137" y="33488"/>
                  <a:pt x="1086105" y="36917"/>
                </a:cubicBezTo>
                <a:cubicBezTo>
                  <a:pt x="1083073" y="40346"/>
                  <a:pt x="1079041" y="42822"/>
                  <a:pt x="1074008" y="44346"/>
                </a:cubicBezTo>
                <a:cubicBezTo>
                  <a:pt x="1061261" y="47966"/>
                  <a:pt x="1053610" y="52347"/>
                  <a:pt x="1051053" y="57491"/>
                </a:cubicBezTo>
                <a:cubicBezTo>
                  <a:pt x="1048497" y="62634"/>
                  <a:pt x="1047513" y="71969"/>
                  <a:pt x="1048100" y="85494"/>
                </a:cubicBezTo>
                <a:lnTo>
                  <a:pt x="1048100" y="484687"/>
                </a:lnTo>
                <a:cubicBezTo>
                  <a:pt x="1047513" y="498213"/>
                  <a:pt x="1048497" y="507547"/>
                  <a:pt x="1051053" y="512691"/>
                </a:cubicBezTo>
                <a:cubicBezTo>
                  <a:pt x="1053610" y="517834"/>
                  <a:pt x="1061261" y="522216"/>
                  <a:pt x="1074008" y="525835"/>
                </a:cubicBezTo>
                <a:cubicBezTo>
                  <a:pt x="1079041" y="527359"/>
                  <a:pt x="1083073" y="529836"/>
                  <a:pt x="1086105" y="533265"/>
                </a:cubicBezTo>
                <a:cubicBezTo>
                  <a:pt x="1089137" y="536694"/>
                  <a:pt x="1090693" y="541075"/>
                  <a:pt x="1090772" y="546409"/>
                </a:cubicBezTo>
                <a:cubicBezTo>
                  <a:pt x="1089788" y="557061"/>
                  <a:pt x="1085470" y="563760"/>
                  <a:pt x="1077818" y="566507"/>
                </a:cubicBezTo>
                <a:cubicBezTo>
                  <a:pt x="1070166" y="569253"/>
                  <a:pt x="1065086" y="570428"/>
                  <a:pt x="1062578" y="570031"/>
                </a:cubicBezTo>
                <a:lnTo>
                  <a:pt x="847014" y="570031"/>
                </a:lnTo>
                <a:cubicBezTo>
                  <a:pt x="844504" y="570428"/>
                  <a:pt x="839419" y="569253"/>
                  <a:pt x="831760" y="566507"/>
                </a:cubicBezTo>
                <a:cubicBezTo>
                  <a:pt x="824101" y="563760"/>
                  <a:pt x="819779" y="557061"/>
                  <a:pt x="818794" y="546409"/>
                </a:cubicBezTo>
                <a:cubicBezTo>
                  <a:pt x="818873" y="541075"/>
                  <a:pt x="820430" y="536694"/>
                  <a:pt x="823465" y="533265"/>
                </a:cubicBezTo>
                <a:cubicBezTo>
                  <a:pt x="826500" y="529836"/>
                  <a:pt x="830536" y="527359"/>
                  <a:pt x="835573" y="525835"/>
                </a:cubicBezTo>
                <a:cubicBezTo>
                  <a:pt x="848332" y="522216"/>
                  <a:pt x="855991" y="517834"/>
                  <a:pt x="858549" y="512691"/>
                </a:cubicBezTo>
                <a:cubicBezTo>
                  <a:pt x="861108" y="507547"/>
                  <a:pt x="862093" y="498213"/>
                  <a:pt x="861505" y="484687"/>
                </a:cubicBezTo>
                <a:lnTo>
                  <a:pt x="861505" y="302569"/>
                </a:lnTo>
                <a:lnTo>
                  <a:pt x="794387" y="302569"/>
                </a:lnTo>
                <a:lnTo>
                  <a:pt x="794387" y="258468"/>
                </a:lnTo>
                <a:lnTo>
                  <a:pt x="861505" y="258468"/>
                </a:lnTo>
                <a:lnTo>
                  <a:pt x="861505" y="85494"/>
                </a:lnTo>
                <a:cubicBezTo>
                  <a:pt x="862093" y="71969"/>
                  <a:pt x="861108" y="62634"/>
                  <a:pt x="858549" y="57491"/>
                </a:cubicBezTo>
                <a:cubicBezTo>
                  <a:pt x="855991" y="52347"/>
                  <a:pt x="848332" y="47966"/>
                  <a:pt x="835573" y="44346"/>
                </a:cubicBezTo>
                <a:cubicBezTo>
                  <a:pt x="830536" y="42822"/>
                  <a:pt x="826500" y="40346"/>
                  <a:pt x="823465" y="36917"/>
                </a:cubicBezTo>
                <a:cubicBezTo>
                  <a:pt x="820430" y="33488"/>
                  <a:pt x="818873" y="29106"/>
                  <a:pt x="818794" y="23772"/>
                </a:cubicBezTo>
                <a:cubicBezTo>
                  <a:pt x="819779" y="13120"/>
                  <a:pt x="824101" y="6421"/>
                  <a:pt x="831760" y="3675"/>
                </a:cubicBezTo>
                <a:cubicBezTo>
                  <a:pt x="839419" y="928"/>
                  <a:pt x="844504" y="-247"/>
                  <a:pt x="847014" y="150"/>
                </a:cubicBezTo>
                <a:close/>
                <a:moveTo>
                  <a:pt x="558991" y="150"/>
                </a:moveTo>
                <a:lnTo>
                  <a:pt x="774556" y="150"/>
                </a:lnTo>
                <a:cubicBezTo>
                  <a:pt x="777066" y="-247"/>
                  <a:pt x="782151" y="928"/>
                  <a:pt x="789810" y="3675"/>
                </a:cubicBezTo>
                <a:cubicBezTo>
                  <a:pt x="797469" y="6421"/>
                  <a:pt x="801791" y="13120"/>
                  <a:pt x="802776" y="23772"/>
                </a:cubicBezTo>
                <a:cubicBezTo>
                  <a:pt x="802697" y="29106"/>
                  <a:pt x="801140" y="33488"/>
                  <a:pt x="798105" y="36917"/>
                </a:cubicBezTo>
                <a:cubicBezTo>
                  <a:pt x="795070" y="40346"/>
                  <a:pt x="791034" y="42822"/>
                  <a:pt x="785997" y="44346"/>
                </a:cubicBezTo>
                <a:cubicBezTo>
                  <a:pt x="773238" y="47966"/>
                  <a:pt x="765579" y="52347"/>
                  <a:pt x="763021" y="57491"/>
                </a:cubicBezTo>
                <a:cubicBezTo>
                  <a:pt x="760462" y="62634"/>
                  <a:pt x="759476" y="71969"/>
                  <a:pt x="760064" y="85494"/>
                </a:cubicBezTo>
                <a:lnTo>
                  <a:pt x="760064" y="484687"/>
                </a:lnTo>
                <a:cubicBezTo>
                  <a:pt x="759476" y="498213"/>
                  <a:pt x="760462" y="507547"/>
                  <a:pt x="763021" y="512691"/>
                </a:cubicBezTo>
                <a:cubicBezTo>
                  <a:pt x="765579" y="517834"/>
                  <a:pt x="773238" y="522216"/>
                  <a:pt x="785997" y="525835"/>
                </a:cubicBezTo>
                <a:cubicBezTo>
                  <a:pt x="791034" y="527359"/>
                  <a:pt x="795070" y="529836"/>
                  <a:pt x="798105" y="533265"/>
                </a:cubicBezTo>
                <a:cubicBezTo>
                  <a:pt x="801140" y="536694"/>
                  <a:pt x="802697" y="541075"/>
                  <a:pt x="802776" y="546409"/>
                </a:cubicBezTo>
                <a:cubicBezTo>
                  <a:pt x="801791" y="557061"/>
                  <a:pt x="797469" y="563760"/>
                  <a:pt x="789810" y="566507"/>
                </a:cubicBezTo>
                <a:cubicBezTo>
                  <a:pt x="782151" y="569253"/>
                  <a:pt x="777066" y="570428"/>
                  <a:pt x="774556" y="570031"/>
                </a:cubicBezTo>
                <a:lnTo>
                  <a:pt x="558991" y="570031"/>
                </a:lnTo>
                <a:cubicBezTo>
                  <a:pt x="556483" y="570428"/>
                  <a:pt x="551403" y="569253"/>
                  <a:pt x="543751" y="566507"/>
                </a:cubicBezTo>
                <a:cubicBezTo>
                  <a:pt x="536100" y="563760"/>
                  <a:pt x="531782" y="557061"/>
                  <a:pt x="530797" y="546409"/>
                </a:cubicBezTo>
                <a:cubicBezTo>
                  <a:pt x="530877" y="541075"/>
                  <a:pt x="532432" y="536694"/>
                  <a:pt x="535465" y="533265"/>
                </a:cubicBezTo>
                <a:cubicBezTo>
                  <a:pt x="538497" y="529836"/>
                  <a:pt x="542529" y="527359"/>
                  <a:pt x="547561" y="525835"/>
                </a:cubicBezTo>
                <a:cubicBezTo>
                  <a:pt x="560309" y="522216"/>
                  <a:pt x="567961" y="517834"/>
                  <a:pt x="570516" y="512691"/>
                </a:cubicBezTo>
                <a:cubicBezTo>
                  <a:pt x="573072" y="507547"/>
                  <a:pt x="574057" y="498213"/>
                  <a:pt x="573469" y="484687"/>
                </a:cubicBezTo>
                <a:lnTo>
                  <a:pt x="573469" y="85494"/>
                </a:lnTo>
                <a:cubicBezTo>
                  <a:pt x="574057" y="71969"/>
                  <a:pt x="573072" y="62634"/>
                  <a:pt x="570516" y="57491"/>
                </a:cubicBezTo>
                <a:cubicBezTo>
                  <a:pt x="567961" y="52347"/>
                  <a:pt x="560309" y="47966"/>
                  <a:pt x="547561" y="44346"/>
                </a:cubicBezTo>
                <a:cubicBezTo>
                  <a:pt x="542529" y="42822"/>
                  <a:pt x="538497" y="40346"/>
                  <a:pt x="535465" y="36917"/>
                </a:cubicBezTo>
                <a:cubicBezTo>
                  <a:pt x="532432" y="33488"/>
                  <a:pt x="530877" y="29106"/>
                  <a:pt x="530797" y="23772"/>
                </a:cubicBezTo>
                <a:cubicBezTo>
                  <a:pt x="531782" y="13120"/>
                  <a:pt x="536100" y="6421"/>
                  <a:pt x="543751" y="3675"/>
                </a:cubicBezTo>
                <a:cubicBezTo>
                  <a:pt x="551403" y="928"/>
                  <a:pt x="556483" y="-247"/>
                  <a:pt x="558991" y="150"/>
                </a:cubicBezTo>
                <a:close/>
                <a:moveTo>
                  <a:pt x="365062" y="150"/>
                </a:moveTo>
                <a:lnTo>
                  <a:pt x="474695" y="150"/>
                </a:lnTo>
                <a:lnTo>
                  <a:pt x="474695" y="177601"/>
                </a:lnTo>
                <a:cubicBezTo>
                  <a:pt x="475076" y="179855"/>
                  <a:pt x="473743" y="183919"/>
                  <a:pt x="470698" y="189793"/>
                </a:cubicBezTo>
                <a:cubicBezTo>
                  <a:pt x="467653" y="195667"/>
                  <a:pt x="460610" y="198969"/>
                  <a:pt x="449571" y="199699"/>
                </a:cubicBezTo>
                <a:cubicBezTo>
                  <a:pt x="439245" y="199223"/>
                  <a:pt x="432298" y="195222"/>
                  <a:pt x="428729" y="187698"/>
                </a:cubicBezTo>
                <a:cubicBezTo>
                  <a:pt x="425160" y="180173"/>
                  <a:pt x="422972" y="171981"/>
                  <a:pt x="422163" y="163123"/>
                </a:cubicBezTo>
                <a:cubicBezTo>
                  <a:pt x="419260" y="142263"/>
                  <a:pt x="413836" y="120927"/>
                  <a:pt x="405889" y="99115"/>
                </a:cubicBezTo>
                <a:cubicBezTo>
                  <a:pt x="397943" y="77303"/>
                  <a:pt x="384334" y="59015"/>
                  <a:pt x="365062" y="44251"/>
                </a:cubicBezTo>
                <a:close/>
                <a:moveTo>
                  <a:pt x="144082" y="150"/>
                </a:moveTo>
                <a:lnTo>
                  <a:pt x="330677" y="150"/>
                </a:lnTo>
                <a:lnTo>
                  <a:pt x="330677" y="484687"/>
                </a:lnTo>
                <a:cubicBezTo>
                  <a:pt x="330088" y="498213"/>
                  <a:pt x="331076" y="507547"/>
                  <a:pt x="333639" y="512691"/>
                </a:cubicBezTo>
                <a:cubicBezTo>
                  <a:pt x="336203" y="517834"/>
                  <a:pt x="343876" y="522216"/>
                  <a:pt x="356657" y="525835"/>
                </a:cubicBezTo>
                <a:cubicBezTo>
                  <a:pt x="361700" y="527359"/>
                  <a:pt x="365737" y="529836"/>
                  <a:pt x="368770" y="533265"/>
                </a:cubicBezTo>
                <a:cubicBezTo>
                  <a:pt x="371803" y="536694"/>
                  <a:pt x="373358" y="541075"/>
                  <a:pt x="373437" y="546409"/>
                </a:cubicBezTo>
                <a:cubicBezTo>
                  <a:pt x="372451" y="557061"/>
                  <a:pt x="368126" y="563760"/>
                  <a:pt x="360462" y="566507"/>
                </a:cubicBezTo>
                <a:cubicBezTo>
                  <a:pt x="352798" y="569253"/>
                  <a:pt x="347709" y="570428"/>
                  <a:pt x="345195" y="570031"/>
                </a:cubicBezTo>
                <a:lnTo>
                  <a:pt x="129564" y="570031"/>
                </a:lnTo>
                <a:cubicBezTo>
                  <a:pt x="127050" y="570428"/>
                  <a:pt x="121961" y="569253"/>
                  <a:pt x="114297" y="566507"/>
                </a:cubicBezTo>
                <a:cubicBezTo>
                  <a:pt x="106633" y="563760"/>
                  <a:pt x="102308" y="557061"/>
                  <a:pt x="101322" y="546409"/>
                </a:cubicBezTo>
                <a:cubicBezTo>
                  <a:pt x="101401" y="541075"/>
                  <a:pt x="102957" y="536694"/>
                  <a:pt x="105989" y="533265"/>
                </a:cubicBezTo>
                <a:cubicBezTo>
                  <a:pt x="109022" y="529836"/>
                  <a:pt x="113060" y="527359"/>
                  <a:pt x="118102" y="525835"/>
                </a:cubicBezTo>
                <a:cubicBezTo>
                  <a:pt x="130884" y="522216"/>
                  <a:pt x="138557" y="517834"/>
                  <a:pt x="141120" y="512691"/>
                </a:cubicBezTo>
                <a:cubicBezTo>
                  <a:pt x="143684" y="507547"/>
                  <a:pt x="144671" y="498213"/>
                  <a:pt x="144082" y="484687"/>
                </a:cubicBezTo>
                <a:close/>
                <a:moveTo>
                  <a:pt x="64" y="150"/>
                </a:moveTo>
                <a:lnTo>
                  <a:pt x="109697" y="150"/>
                </a:lnTo>
                <a:lnTo>
                  <a:pt x="109697" y="44251"/>
                </a:lnTo>
                <a:cubicBezTo>
                  <a:pt x="90426" y="59015"/>
                  <a:pt x="76817" y="77303"/>
                  <a:pt x="68870" y="99115"/>
                </a:cubicBezTo>
                <a:cubicBezTo>
                  <a:pt x="60924" y="120927"/>
                  <a:pt x="55499" y="142263"/>
                  <a:pt x="52597" y="163123"/>
                </a:cubicBezTo>
                <a:cubicBezTo>
                  <a:pt x="51788" y="171981"/>
                  <a:pt x="49599" y="180173"/>
                  <a:pt x="46030" y="187698"/>
                </a:cubicBezTo>
                <a:cubicBezTo>
                  <a:pt x="42461" y="195222"/>
                  <a:pt x="35514" y="199223"/>
                  <a:pt x="25188" y="199699"/>
                </a:cubicBezTo>
                <a:cubicBezTo>
                  <a:pt x="14149" y="198969"/>
                  <a:pt x="7107" y="195667"/>
                  <a:pt x="4061" y="189793"/>
                </a:cubicBezTo>
                <a:cubicBezTo>
                  <a:pt x="1016" y="183919"/>
                  <a:pt x="-316" y="179855"/>
                  <a:pt x="64" y="177601"/>
                </a:cubicBezTo>
                <a:close/>
              </a:path>
            </a:pathLst>
          </a:custGeom>
          <a:solidFill>
            <a:prstClr val="white"/>
          </a:solidFill>
          <a:ln>
            <a:noFill/>
          </a:ln>
          <a:effectLst>
            <a:glow rad="266700">
              <a:schemeClr val="accent1">
                <a:lumMod val="75000"/>
                <a:alpha val="34000"/>
              </a:schemeClr>
            </a:glow>
            <a:softEdge rad="0"/>
          </a:effectLst>
        </p:spPr>
        <p:txBody>
          <a:bodyPr/>
          <a:lstStyle/>
          <a:p>
            <a:pPr algn="ctr" eaLnBrk="1" fontAlgn="auto" hangingPunct="1">
              <a:spcBef>
                <a:spcPts val="0"/>
              </a:spcBef>
              <a:spcAft>
                <a:spcPts val="0"/>
              </a:spcAft>
              <a:defRPr/>
            </a:pPr>
            <a:endParaRPr lang="zh-CN" altLang="en-US" sz="6000">
              <a:solidFill>
                <a:prstClr val="white"/>
              </a:solidFill>
              <a:effectLst>
                <a:outerShdw blurRad="60007" dir="2000400" sy="-30000" kx="-800400" algn="bl" rotWithShape="0">
                  <a:prstClr val="black">
                    <a:alpha val="20000"/>
                  </a:prstClr>
                </a:outerShdw>
              </a:effectLst>
              <a:latin typeface="Stencil Std" panose="04020904080802020404" pitchFamily="82" charset="0"/>
              <a:ea typeface="汉仪丫丫体简" panose="02010604000101010101" pitchFamily="2" charset="-122"/>
              <a:cs typeface="Verdana" panose="020B0604030504040204" pitchFamily="34" charset="0"/>
            </a:endParaRPr>
          </a:p>
        </p:txBody>
      </p:sp>
    </p:spTree>
    <p:custDataLst>
      <p:tags r:id="rId8"/>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智慧校园建设的机遇与挑战</a:t>
            </a:r>
            <a:endParaRPr lang="zh-CN" altLang="en-US" sz="2800"/>
          </a:p>
        </p:txBody>
      </p:sp>
      <p:sp>
        <p:nvSpPr>
          <p:cNvPr id="4" name="标题 1"/>
          <p:cNvSpPr txBox="1"/>
          <p:nvPr/>
        </p:nvSpPr>
        <p:spPr>
          <a:xfrm>
            <a:off x="480060" y="1150620"/>
            <a:ext cx="8412480" cy="640080"/>
          </a:xfrm>
          <a:prstGeom prst="rect">
            <a:avLst/>
          </a:prstGeom>
        </p:spPr>
        <p:txBody>
          <a:bodyPr>
            <a:normAutofit fontScale="90000"/>
          </a:bodyPr>
          <a:lstStyle/>
          <a:p>
            <a:pPr marL="914400" lvl="0" indent="-914400" algn="l">
              <a:lnSpc>
                <a:spcPts val="3000"/>
              </a:lnSpc>
            </a:pPr>
            <a:r>
              <a:rPr lang="zh-CN" altLang="en-US" sz="2000" b="1" kern="0" noProof="0" dirty="0" smtClean="0">
                <a:ln>
                  <a:noFill/>
                </a:ln>
                <a:solidFill>
                  <a:srgbClr val="FF0000"/>
                </a:solidFill>
                <a:uLnTx/>
                <a:uFillTx/>
                <a:latin typeface="微软雅黑" pitchFamily="34" charset="-122"/>
                <a:ea typeface="微软雅黑" pitchFamily="34" charset="-122"/>
                <a:cs typeface="+mj-cs"/>
                <a:sym typeface="Calibri" pitchFamily="34" charset="0"/>
              </a:rPr>
              <a:t>智慧校园建设的机遇与挑战:四个未来之</a:t>
            </a:r>
            <a:r>
              <a:rPr lang="zh-CN" altLang="en-US" sz="1600" b="1" kern="0" noProof="0" dirty="0" smtClean="0">
                <a:ln>
                  <a:noFill/>
                </a:ln>
                <a:solidFill>
                  <a:schemeClr val="tx1"/>
                </a:solidFill>
                <a:uLnTx/>
                <a:uFillTx/>
                <a:latin typeface="微软雅黑" pitchFamily="34" charset="-122"/>
                <a:ea typeface="微软雅黑" pitchFamily="34" charset="-122"/>
                <a:cs typeface="+mj-cs"/>
                <a:sym typeface="+mn-ea"/>
              </a:rPr>
              <a:t>中国制造2025</a:t>
            </a:r>
            <a:r>
              <a:rPr lang="zh-CN" altLang="en-US" sz="1600" b="1" dirty="0" smtClean="0">
                <a:latin typeface="微软雅黑" pitchFamily="34" charset="-122"/>
                <a:ea typeface="微软雅黑" pitchFamily="34" charset="-122"/>
                <a:sym typeface="+mn-ea"/>
              </a:rPr>
              <a:t>（对工业、对教育两个层面的“爆想”）</a:t>
            </a:r>
            <a:endParaRPr lang="zh-CN" altLang="en-US" sz="1600" b="1" kern="0" noProof="0" dirty="0" smtClean="0">
              <a:ln>
                <a:noFill/>
              </a:ln>
              <a:solidFill>
                <a:srgbClr val="FF0000"/>
              </a:solidFill>
              <a:uLnTx/>
              <a:uFillTx/>
              <a:latin typeface="微软雅黑" pitchFamily="34" charset="-122"/>
              <a:ea typeface="微软雅黑" pitchFamily="34" charset="-122"/>
              <a:cs typeface="+mj-cs"/>
              <a:sym typeface="+mn-ea"/>
            </a:endParaRPr>
          </a:p>
        </p:txBody>
      </p:sp>
      <p:sp>
        <p:nvSpPr>
          <p:cNvPr id="7" name="矩形 3"/>
          <p:cNvSpPr>
            <a:spLocks noChangeArrowheads="1"/>
          </p:cNvSpPr>
          <p:nvPr/>
        </p:nvSpPr>
        <p:spPr bwMode="auto">
          <a:xfrm>
            <a:off x="509836" y="1986378"/>
            <a:ext cx="8037236" cy="1027430"/>
          </a:xfrm>
          <a:prstGeom prst="rect">
            <a:avLst/>
          </a:prstGeom>
          <a:solidFill>
            <a:srgbClr val="92D050"/>
          </a:solidFill>
          <a:ln>
            <a:noFill/>
          </a:ln>
        </p:spPr>
        <p:txBody>
          <a:bodyPr wrap="square">
            <a:spAutoFit/>
          </a:bodyPr>
          <a:lstStyle>
            <a:lvl1pPr>
              <a:spcBef>
                <a:spcPct val="20000"/>
              </a:spcBef>
              <a:buClr>
                <a:schemeClr val="hlink"/>
              </a:buClr>
              <a:buFont typeface="Wingdings" panose="05000000000000000000" pitchFamily="2" charset="2"/>
              <a:buChar char="v"/>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zh-CN" altLang="en-US" sz="2000" dirty="0" smtClean="0">
                <a:solidFill>
                  <a:srgbClr val="FF0000"/>
                </a:solidFill>
                <a:latin typeface="微软雅黑" pitchFamily="34" charset="-122"/>
                <a:ea typeface="微软雅黑" pitchFamily="34" charset="-122"/>
              </a:rPr>
              <a:t>产品智能化：</a:t>
            </a:r>
            <a:r>
              <a:rPr lang="zh-CN" altLang="en-US" sz="2000" b="0" dirty="0" smtClean="0">
                <a:solidFill>
                  <a:srgbClr val="FF0000"/>
                </a:solidFill>
                <a:latin typeface="微软雅黑" pitchFamily="34" charset="-122"/>
                <a:ea typeface="微软雅黑" pitchFamily="34" charset="-122"/>
              </a:rPr>
              <a:t>智</a:t>
            </a:r>
            <a:r>
              <a:rPr lang="zh-CN" altLang="en-US" sz="2000" b="0" dirty="0">
                <a:solidFill>
                  <a:srgbClr val="FF0000"/>
                </a:solidFill>
                <a:latin typeface="微软雅黑" pitchFamily="34" charset="-122"/>
                <a:ea typeface="微软雅黑" pitchFamily="34" charset="-122"/>
              </a:rPr>
              <a:t>能产品是把制造技术、专用技术、信息技术和 智能技术集成在</a:t>
            </a:r>
            <a:r>
              <a:rPr lang="zh-CN" altLang="en-US" sz="2000" b="0" dirty="0" smtClean="0">
                <a:solidFill>
                  <a:srgbClr val="FF0000"/>
                </a:solidFill>
                <a:latin typeface="微软雅黑" pitchFamily="34" charset="-122"/>
                <a:ea typeface="微软雅黑" pitchFamily="34" charset="-122"/>
              </a:rPr>
              <a:t>产品</a:t>
            </a:r>
            <a:r>
              <a:rPr lang="zh-CN" altLang="en-US" sz="2000" b="0" dirty="0">
                <a:solidFill>
                  <a:srgbClr val="FF0000"/>
                </a:solidFill>
                <a:latin typeface="微软雅黑" pitchFamily="34" charset="-122"/>
                <a:ea typeface="微软雅黑" pitchFamily="34" charset="-122"/>
              </a:rPr>
              <a:t>，</a:t>
            </a:r>
            <a:r>
              <a:rPr lang="zh-CN" altLang="en-US" sz="2000" b="0" dirty="0" smtClean="0">
                <a:solidFill>
                  <a:schemeClr val="tx1"/>
                </a:solidFill>
                <a:latin typeface="微软雅黑" pitchFamily="34" charset="-122"/>
                <a:ea typeface="微软雅黑" pitchFamily="34" charset="-122"/>
              </a:rPr>
              <a:t>使</a:t>
            </a:r>
            <a:r>
              <a:rPr lang="zh-CN" altLang="en-US" sz="2000" b="0" dirty="0">
                <a:solidFill>
                  <a:schemeClr val="tx1"/>
                </a:solidFill>
                <a:latin typeface="微软雅黑" pitchFamily="34" charset="-122"/>
                <a:ea typeface="微软雅黑" pitchFamily="34" charset="-122"/>
              </a:rPr>
              <a:t>产品具有更高的性能、更丰富的功能，为用户提供更完善的解决方</a:t>
            </a:r>
            <a:r>
              <a:rPr lang="zh-CN" altLang="en-US" sz="2000" b="0" dirty="0" smtClean="0">
                <a:solidFill>
                  <a:schemeClr val="tx1"/>
                </a:solidFill>
                <a:latin typeface="微软雅黑" pitchFamily="34" charset="-122"/>
                <a:ea typeface="微软雅黑" pitchFamily="34" charset="-122"/>
              </a:rPr>
              <a:t>案</a:t>
            </a:r>
            <a:r>
              <a:rPr lang="zh-CN" altLang="en-US" sz="1350" b="0" dirty="0" smtClean="0">
                <a:solidFill>
                  <a:schemeClr val="tx1"/>
                </a:solidFill>
                <a:latin typeface="微软雅黑" pitchFamily="34" charset="-122"/>
                <a:ea typeface="微软雅黑" pitchFamily="34" charset="-122"/>
              </a:rPr>
              <a:t>。</a:t>
            </a:r>
            <a:endParaRPr lang="zh-CN" altLang="en-US" sz="1350" b="0" dirty="0">
              <a:solidFill>
                <a:schemeClr val="tx1"/>
              </a:solidFill>
              <a:latin typeface="微软雅黑" pitchFamily="34" charset="-122"/>
              <a:ea typeface="微软雅黑" pitchFamily="34" charset="-122"/>
            </a:endParaRPr>
          </a:p>
        </p:txBody>
      </p:sp>
      <p:sp>
        <p:nvSpPr>
          <p:cNvPr id="8" name="矩形 1"/>
          <p:cNvSpPr>
            <a:spLocks noChangeArrowheads="1"/>
          </p:cNvSpPr>
          <p:nvPr/>
        </p:nvSpPr>
        <p:spPr bwMode="auto">
          <a:xfrm>
            <a:off x="521970" y="3381375"/>
            <a:ext cx="8046720" cy="1332230"/>
          </a:xfrm>
          <a:prstGeom prst="rect">
            <a:avLst/>
          </a:prstGeom>
          <a:solidFill>
            <a:schemeClr val="accent3"/>
          </a:solidFill>
          <a:ln>
            <a:noFill/>
          </a:ln>
        </p:spPr>
        <p:txBody>
          <a:bodyPr wrap="square">
            <a:spAutoFit/>
          </a:bodyPr>
          <a:lstStyle>
            <a:lvl1pPr>
              <a:spcBef>
                <a:spcPct val="20000"/>
              </a:spcBef>
              <a:buClr>
                <a:schemeClr val="hlink"/>
              </a:buClr>
              <a:buFont typeface="Wingdings" panose="05000000000000000000" pitchFamily="2" charset="2"/>
              <a:buChar char="v"/>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zh-CN" altLang="en-US" sz="2000" dirty="0" smtClean="0">
                <a:solidFill>
                  <a:srgbClr val="FF0000"/>
                </a:solidFill>
                <a:latin typeface="微软雅黑" pitchFamily="34" charset="-122"/>
                <a:ea typeface="微软雅黑" pitchFamily="34" charset="-122"/>
              </a:rPr>
              <a:t>制造过程智能化：</a:t>
            </a:r>
            <a:r>
              <a:rPr lang="zh-CN" altLang="en-US" sz="2000" b="0" dirty="0" smtClean="0">
                <a:solidFill>
                  <a:srgbClr val="FF0000"/>
                </a:solidFill>
                <a:latin typeface="微软雅黑" pitchFamily="34" charset="-122"/>
                <a:ea typeface="微软雅黑" pitchFamily="34" charset="-122"/>
              </a:rPr>
              <a:t>关</a:t>
            </a:r>
            <a:r>
              <a:rPr lang="zh-CN" altLang="en-US" sz="2000" b="0" dirty="0">
                <a:solidFill>
                  <a:srgbClr val="FF0000"/>
                </a:solidFill>
                <a:latin typeface="微软雅黑" pitchFamily="34" charset="-122"/>
                <a:ea typeface="微软雅黑" pitchFamily="34" charset="-122"/>
              </a:rPr>
              <a:t>键是信息集</a:t>
            </a:r>
            <a:r>
              <a:rPr lang="zh-CN" altLang="en-US" sz="2000" b="0" dirty="0" smtClean="0">
                <a:solidFill>
                  <a:srgbClr val="FF0000"/>
                </a:solidFill>
                <a:latin typeface="微软雅黑" pitchFamily="34" charset="-122"/>
                <a:ea typeface="微软雅黑" pitchFamily="34" charset="-122"/>
              </a:rPr>
              <a:t>成，贯</a:t>
            </a:r>
            <a:r>
              <a:rPr lang="zh-CN" altLang="en-US" sz="2000" b="0" dirty="0">
                <a:solidFill>
                  <a:srgbClr val="FF0000"/>
                </a:solidFill>
                <a:latin typeface="微软雅黑" pitchFamily="34" charset="-122"/>
                <a:ea typeface="微软雅黑" pitchFamily="34" charset="-122"/>
              </a:rPr>
              <a:t>穿制造全生命周期价值链的端对端信息集成。</a:t>
            </a:r>
            <a:r>
              <a:rPr lang="zh-CN" altLang="en-US" sz="2000" b="0" dirty="0">
                <a:solidFill>
                  <a:schemeClr val="tx1"/>
                </a:solidFill>
                <a:latin typeface="微软雅黑" pitchFamily="34" charset="-122"/>
                <a:ea typeface="微软雅黑" pitchFamily="34" charset="-122"/>
              </a:rPr>
              <a:t>企业内部现场信息与制造执行系统</a:t>
            </a:r>
            <a:r>
              <a:rPr lang="en-US" altLang="zh-CN" sz="2000" b="0" dirty="0">
                <a:solidFill>
                  <a:schemeClr val="tx1"/>
                </a:solidFill>
                <a:latin typeface="微软雅黑" pitchFamily="34" charset="-122"/>
                <a:ea typeface="微软雅黑" pitchFamily="34" charset="-122"/>
              </a:rPr>
              <a:t>MES</a:t>
            </a:r>
            <a:r>
              <a:rPr lang="zh-CN" altLang="en-US" sz="2000" b="0" dirty="0">
                <a:solidFill>
                  <a:schemeClr val="tx1"/>
                </a:solidFill>
                <a:latin typeface="微软雅黑" pitchFamily="34" charset="-122"/>
                <a:ea typeface="微软雅黑" pitchFamily="34" charset="-122"/>
              </a:rPr>
              <a:t>、 企业资源管理系统</a:t>
            </a:r>
            <a:r>
              <a:rPr lang="en-US" altLang="zh-CN" sz="2000" b="0" dirty="0">
                <a:solidFill>
                  <a:schemeClr val="tx1"/>
                </a:solidFill>
                <a:latin typeface="微软雅黑" pitchFamily="34" charset="-122"/>
                <a:ea typeface="微软雅黑" pitchFamily="34" charset="-122"/>
              </a:rPr>
              <a:t>ERP</a:t>
            </a:r>
            <a:r>
              <a:rPr lang="zh-CN" altLang="en-US" sz="2000" b="0" dirty="0">
                <a:solidFill>
                  <a:schemeClr val="tx1"/>
                </a:solidFill>
                <a:latin typeface="微软雅黑" pitchFamily="34" charset="-122"/>
                <a:ea typeface="微软雅黑" pitchFamily="34" charset="-122"/>
              </a:rPr>
              <a:t>之间的纵向信息集成；企业与供应商、用户等企业之间的横向信息集</a:t>
            </a:r>
            <a:r>
              <a:rPr lang="zh-CN" altLang="en-US" sz="2000" b="0" dirty="0" smtClean="0">
                <a:solidFill>
                  <a:schemeClr val="tx1"/>
                </a:solidFill>
                <a:latin typeface="微软雅黑" pitchFamily="34" charset="-122"/>
                <a:ea typeface="微软雅黑" pitchFamily="34" charset="-122"/>
              </a:rPr>
              <a:t>成。</a:t>
            </a:r>
            <a:endParaRPr lang="zh-CN" altLang="en-US" sz="2000" b="0" dirty="0">
              <a:solidFill>
                <a:schemeClr val="tx1"/>
              </a:solidFill>
              <a:latin typeface="微软雅黑" pitchFamily="34" charset="-122"/>
              <a:ea typeface="微软雅黑" pitchFamily="34" charset="-122"/>
            </a:endParaRPr>
          </a:p>
        </p:txBody>
      </p:sp>
      <p:sp>
        <p:nvSpPr>
          <p:cNvPr id="9" name="矩形 3"/>
          <p:cNvSpPr>
            <a:spLocks noChangeArrowheads="1"/>
          </p:cNvSpPr>
          <p:nvPr/>
        </p:nvSpPr>
        <p:spPr bwMode="auto">
          <a:xfrm>
            <a:off x="534670" y="5137150"/>
            <a:ext cx="8048625" cy="722630"/>
          </a:xfrm>
          <a:prstGeom prst="rect">
            <a:avLst/>
          </a:prstGeom>
          <a:solidFill>
            <a:schemeClr val="accent1"/>
          </a:solidFill>
          <a:ln>
            <a:noFill/>
          </a:ln>
        </p:spPr>
        <p:txBody>
          <a:bodyPr wrap="square">
            <a:spAutoFit/>
          </a:bodyPr>
          <a:lstStyle>
            <a:lvl1pPr>
              <a:spcBef>
                <a:spcPct val="20000"/>
              </a:spcBef>
              <a:buClr>
                <a:schemeClr val="hlink"/>
              </a:buClr>
              <a:buFont typeface="Wingdings" panose="05000000000000000000" pitchFamily="2" charset="2"/>
              <a:buChar char="v"/>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None/>
            </a:pPr>
            <a:r>
              <a:rPr lang="zh-CN" altLang="en-US" sz="2000" dirty="0" smtClean="0">
                <a:solidFill>
                  <a:srgbClr val="FF0000"/>
                </a:solidFill>
                <a:latin typeface="微软雅黑" pitchFamily="34" charset="-122"/>
                <a:ea typeface="微软雅黑" pitchFamily="34" charset="-122"/>
              </a:rPr>
              <a:t>经营模式智能化：</a:t>
            </a:r>
            <a:r>
              <a:rPr lang="zh-CN" altLang="en-US" sz="2000" b="0" dirty="0" smtClean="0">
                <a:solidFill>
                  <a:srgbClr val="FF0000"/>
                </a:solidFill>
                <a:latin typeface="微软雅黑" pitchFamily="34" charset="-122"/>
                <a:ea typeface="微软雅黑" pitchFamily="34" charset="-122"/>
              </a:rPr>
              <a:t>即个性化定制</a:t>
            </a:r>
            <a:r>
              <a:rPr lang="zh-CN" altLang="en-US" sz="2000" b="0" dirty="0" smtClean="0">
                <a:solidFill>
                  <a:schemeClr val="tx1"/>
                </a:solidFill>
                <a:latin typeface="微软雅黑" pitchFamily="34" charset="-122"/>
                <a:ea typeface="微软雅黑" pitchFamily="34" charset="-122"/>
              </a:rPr>
              <a:t>，产品</a:t>
            </a:r>
            <a:r>
              <a:rPr lang="zh-CN" altLang="en-US" sz="2000" b="0" dirty="0">
                <a:solidFill>
                  <a:schemeClr val="tx1"/>
                </a:solidFill>
                <a:latin typeface="微软雅黑" pitchFamily="34" charset="-122"/>
                <a:ea typeface="微软雅黑" pitchFamily="34" charset="-122"/>
              </a:rPr>
              <a:t>采用</a:t>
            </a:r>
            <a:r>
              <a:rPr lang="zh-CN" altLang="en-US" sz="2000" b="0" dirty="0" smtClean="0">
                <a:solidFill>
                  <a:schemeClr val="tx1"/>
                </a:solidFill>
                <a:latin typeface="微软雅黑" pitchFamily="34" charset="-122"/>
                <a:ea typeface="微软雅黑" pitchFamily="34" charset="-122"/>
              </a:rPr>
              <a:t>模块化，可</a:t>
            </a:r>
            <a:r>
              <a:rPr lang="zh-CN" altLang="en-US" sz="2000" b="0" dirty="0">
                <a:solidFill>
                  <a:schemeClr val="tx1"/>
                </a:solidFill>
                <a:latin typeface="微软雅黑" pitchFamily="34" charset="-122"/>
                <a:ea typeface="微软雅黑" pitchFamily="34" charset="-122"/>
              </a:rPr>
              <a:t>通过差异化的定制</a:t>
            </a:r>
            <a:r>
              <a:rPr lang="zh-CN" altLang="en-US" sz="2000" b="0" dirty="0" smtClean="0">
                <a:solidFill>
                  <a:schemeClr val="tx1"/>
                </a:solidFill>
                <a:latin typeface="微软雅黑" pitchFamily="34" charset="-122"/>
                <a:ea typeface="微软雅黑" pitchFamily="34" charset="-122"/>
              </a:rPr>
              <a:t>参数，组合</a:t>
            </a:r>
            <a:r>
              <a:rPr lang="zh-CN" altLang="en-US" sz="2000" b="0" dirty="0">
                <a:solidFill>
                  <a:schemeClr val="tx1"/>
                </a:solidFill>
                <a:latin typeface="微软雅黑" pitchFamily="34" charset="-122"/>
                <a:ea typeface="微软雅黑" pitchFamily="34" charset="-122"/>
              </a:rPr>
              <a:t>形成个性化产</a:t>
            </a:r>
            <a:r>
              <a:rPr lang="zh-CN" altLang="en-US" sz="2000" b="0" dirty="0" smtClean="0">
                <a:solidFill>
                  <a:schemeClr val="tx1"/>
                </a:solidFill>
                <a:latin typeface="微软雅黑" pitchFamily="34" charset="-122"/>
                <a:ea typeface="微软雅黑" pitchFamily="34" charset="-122"/>
              </a:rPr>
              <a:t>品。</a:t>
            </a:r>
            <a:endParaRPr lang="zh-CN" altLang="en-US" sz="2000" b="0" dirty="0">
              <a:solidFill>
                <a:schemeClr val="tx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智慧校园建设的机遇与挑战</a:t>
            </a:r>
            <a:endParaRPr lang="zh-CN" altLang="en-US" sz="2800"/>
          </a:p>
        </p:txBody>
      </p:sp>
      <p:sp>
        <p:nvSpPr>
          <p:cNvPr id="11266" name="矩形 2"/>
          <p:cNvSpPr>
            <a:spLocks noChangeArrowheads="1"/>
          </p:cNvSpPr>
          <p:nvPr/>
        </p:nvSpPr>
        <p:spPr bwMode="auto">
          <a:xfrm>
            <a:off x="469900" y="1819275"/>
            <a:ext cx="8415020" cy="3770630"/>
          </a:xfrm>
          <a:prstGeom prst="rect">
            <a:avLst/>
          </a:prstGeom>
          <a:solidFill>
            <a:schemeClr val="accent6">
              <a:lumMod val="40000"/>
              <a:lumOff val="60000"/>
            </a:schemeClr>
          </a:solidFill>
          <a:ln>
            <a:noFill/>
          </a:ln>
        </p:spPr>
        <p:txBody>
          <a:bodyPr wrap="square" anchor="t" anchorCtr="0">
            <a:spAutoFit/>
          </a:bodyPr>
          <a:lstStyle>
            <a:lvl1pPr>
              <a:spcBef>
                <a:spcPct val="20000"/>
              </a:spcBef>
              <a:buClr>
                <a:schemeClr val="hlink"/>
              </a:buClr>
              <a:buFont typeface="Wingdings" panose="05000000000000000000" pitchFamily="2" charset="2"/>
              <a:buChar char="v"/>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 typeface="Wingdings" panose="05000000000000000000" pitchFamily="2" charset="2"/>
              <a:buNone/>
            </a:pPr>
            <a:endParaRPr lang="zh-CN" altLang="en-US" sz="2000" b="0" dirty="0">
              <a:solidFill>
                <a:schemeClr val="tx1"/>
              </a:solidFill>
              <a:latin typeface="微软雅黑" charset="0"/>
              <a:ea typeface="微软雅黑" charset="0"/>
            </a:endParaRPr>
          </a:p>
          <a:p>
            <a:pPr>
              <a:spcBef>
                <a:spcPct val="0"/>
              </a:spcBef>
              <a:buClrTx/>
              <a:buFontTx/>
              <a:buNone/>
            </a:pPr>
            <a:r>
              <a:rPr lang="zh-CN" altLang="en-US" sz="2000" b="0" dirty="0" smtClean="0">
                <a:solidFill>
                  <a:schemeClr val="tx1"/>
                </a:solidFill>
                <a:latin typeface="微软雅黑" charset="0"/>
                <a:ea typeface="微软雅黑" charset="0"/>
              </a:rPr>
              <a:t>       以</a:t>
            </a:r>
            <a:r>
              <a:rPr lang="zh-CN" altLang="en-US" sz="2000" b="0" dirty="0">
                <a:solidFill>
                  <a:schemeClr val="tx1"/>
                </a:solidFill>
                <a:latin typeface="微软雅黑" charset="0"/>
                <a:ea typeface="微软雅黑" charset="0"/>
              </a:rPr>
              <a:t>数码知识、网络技术为基础，以创新为核心，由新科技所驱动、可持续发展的经济。简单说， 就是互联网经济。 </a:t>
            </a:r>
            <a:endParaRPr lang="zh-CN" altLang="en-US" sz="2000" b="0" dirty="0">
              <a:solidFill>
                <a:schemeClr val="tx1"/>
              </a:solidFill>
              <a:latin typeface="微软雅黑" charset="0"/>
              <a:ea typeface="微软雅黑" charset="0"/>
            </a:endParaRPr>
          </a:p>
          <a:p>
            <a:pPr>
              <a:spcBef>
                <a:spcPct val="0"/>
              </a:spcBef>
              <a:buClrTx/>
              <a:buFontTx/>
              <a:buNone/>
            </a:pPr>
            <a:r>
              <a:rPr lang="zh-CN" altLang="en-US" sz="2000" dirty="0" smtClean="0">
                <a:solidFill>
                  <a:srgbClr val="FF0000"/>
                </a:solidFill>
                <a:latin typeface="微软雅黑" charset="0"/>
                <a:ea typeface="微软雅黑" charset="0"/>
              </a:rPr>
              <a:t>       互联网</a:t>
            </a:r>
            <a:r>
              <a:rPr lang="zh-CN" altLang="en-US" sz="2000" dirty="0">
                <a:solidFill>
                  <a:srgbClr val="FF0000"/>
                </a:solidFill>
                <a:latin typeface="微软雅黑" charset="0"/>
                <a:ea typeface="微软雅黑" charset="0"/>
              </a:rPr>
              <a:t>带来的最大变化就是“连接”。</a:t>
            </a:r>
            <a:r>
              <a:rPr lang="zh-CN" altLang="en-US" sz="2000" b="0" dirty="0">
                <a:solidFill>
                  <a:schemeClr val="tx1"/>
                </a:solidFill>
                <a:latin typeface="微软雅黑" charset="0"/>
                <a:ea typeface="微软雅黑" charset="0"/>
              </a:rPr>
              <a:t>经济活动中要素间更紧密的“连接”方式的变化正在改变经济活动的格局。 </a:t>
            </a:r>
            <a:r>
              <a:rPr lang="zh-CN" altLang="en-US" sz="2000" b="0" dirty="0" smtClean="0">
                <a:solidFill>
                  <a:schemeClr val="tx1"/>
                </a:solidFill>
                <a:latin typeface="微软雅黑" charset="0"/>
                <a:ea typeface="微软雅黑" charset="0"/>
              </a:rPr>
              <a:t>在</a:t>
            </a:r>
            <a:r>
              <a:rPr lang="zh-CN" altLang="en-US" sz="2000" b="0" dirty="0">
                <a:solidFill>
                  <a:schemeClr val="tx1"/>
                </a:solidFill>
                <a:latin typeface="微软雅黑" charset="0"/>
                <a:ea typeface="微软雅黑" charset="0"/>
              </a:rPr>
              <a:t>由网络搭建的全球市场竞争平台上，</a:t>
            </a:r>
            <a:r>
              <a:rPr lang="zh-CN" altLang="en-US" sz="2000" dirty="0">
                <a:solidFill>
                  <a:srgbClr val="FF0000"/>
                </a:solidFill>
                <a:latin typeface="微软雅黑" charset="0"/>
                <a:ea typeface="微软雅黑" charset="0"/>
              </a:rPr>
              <a:t>企业的优劣势被无情地放大，</a:t>
            </a:r>
            <a:r>
              <a:rPr lang="zh-CN" altLang="en-US" sz="2000" b="0" dirty="0">
                <a:solidFill>
                  <a:schemeClr val="tx1"/>
                </a:solidFill>
                <a:latin typeface="微软雅黑" charset="0"/>
                <a:ea typeface="微软雅黑" charset="0"/>
              </a:rPr>
              <a:t>优者更优、劣者更劣。 </a:t>
            </a:r>
            <a:endParaRPr lang="zh-CN" altLang="en-US" sz="2000" b="0" dirty="0">
              <a:solidFill>
                <a:schemeClr val="tx1"/>
              </a:solidFill>
              <a:latin typeface="微软雅黑" charset="0"/>
              <a:ea typeface="微软雅黑" charset="0"/>
            </a:endParaRPr>
          </a:p>
          <a:p>
            <a:pPr>
              <a:spcBef>
                <a:spcPct val="0"/>
              </a:spcBef>
              <a:buClrTx/>
              <a:buFontTx/>
              <a:buNone/>
            </a:pPr>
            <a:r>
              <a:rPr lang="zh-CN" altLang="en-US" sz="2000" b="0" dirty="0" smtClean="0">
                <a:solidFill>
                  <a:schemeClr val="tx1"/>
                </a:solidFill>
                <a:latin typeface="微软雅黑" charset="0"/>
                <a:ea typeface="微软雅黑" charset="0"/>
              </a:rPr>
              <a:t>      用</a:t>
            </a:r>
            <a:r>
              <a:rPr lang="zh-CN" altLang="en-US" sz="2000" b="0" dirty="0">
                <a:solidFill>
                  <a:schemeClr val="tx1"/>
                </a:solidFill>
                <a:latin typeface="微软雅黑" charset="0"/>
                <a:ea typeface="微软雅黑" charset="0"/>
              </a:rPr>
              <a:t>户对你认可还是否定都在瞬间完成，而起决定性作用的是品牌的美誉度</a:t>
            </a:r>
            <a:r>
              <a:rPr lang="zh-CN" altLang="en-US" sz="2000" b="0" dirty="0" smtClean="0">
                <a:solidFill>
                  <a:schemeClr val="tx1"/>
                </a:solidFill>
                <a:latin typeface="微软雅黑" charset="0"/>
                <a:ea typeface="微软雅黑" charset="0"/>
              </a:rPr>
              <a:t>。</a:t>
            </a:r>
            <a:r>
              <a:rPr lang="zh-CN" altLang="en-US" sz="2000" dirty="0">
                <a:solidFill>
                  <a:srgbClr val="FF0000"/>
                </a:solidFill>
                <a:latin typeface="微软雅黑" charset="0"/>
                <a:ea typeface="微软雅黑" charset="0"/>
              </a:rPr>
              <a:t>互联网赋予了用户更大的力量，对于组织治理而言面临更大的机遇与挑战 </a:t>
            </a:r>
            <a:r>
              <a:rPr lang="zh-CN" altLang="en-US" sz="2000" b="0" dirty="0" smtClean="0">
                <a:solidFill>
                  <a:schemeClr val="tx1"/>
                </a:solidFill>
                <a:latin typeface="微软雅黑" charset="0"/>
                <a:ea typeface="微软雅黑" charset="0"/>
              </a:rPr>
              <a:t>网</a:t>
            </a:r>
            <a:r>
              <a:rPr lang="zh-CN" altLang="en-US" sz="2000" b="0" dirty="0">
                <a:solidFill>
                  <a:schemeClr val="tx1"/>
                </a:solidFill>
                <a:latin typeface="微软雅黑" charset="0"/>
                <a:ea typeface="微软雅黑" charset="0"/>
              </a:rPr>
              <a:t>络使你无法自满，它使距离消亡到零，传统的连续性被打破，传统结构消亡。</a:t>
            </a:r>
            <a:r>
              <a:rPr lang="zh-CN" altLang="en-US" sz="2000" dirty="0">
                <a:solidFill>
                  <a:srgbClr val="FF0000"/>
                </a:solidFill>
                <a:latin typeface="微软雅黑" charset="0"/>
                <a:ea typeface="微软雅黑" charset="0"/>
              </a:rPr>
              <a:t>不更新观念， 无异于自我抛弃。 </a:t>
            </a:r>
            <a:endParaRPr lang="zh-CN" altLang="en-US" sz="2000" dirty="0">
              <a:solidFill>
                <a:srgbClr val="FF0000"/>
              </a:solidFill>
              <a:latin typeface="微软雅黑" charset="0"/>
              <a:ea typeface="微软雅黑" charset="0"/>
            </a:endParaRPr>
          </a:p>
          <a:p>
            <a:pPr>
              <a:spcBef>
                <a:spcPct val="0"/>
              </a:spcBef>
              <a:buClrTx/>
              <a:buFontTx/>
              <a:buNone/>
            </a:pPr>
            <a:r>
              <a:rPr lang="zh-CN" altLang="en-US" sz="2000" b="0" dirty="0" smtClean="0">
                <a:solidFill>
                  <a:schemeClr val="tx1"/>
                </a:solidFill>
                <a:latin typeface="微软雅黑" charset="0"/>
                <a:ea typeface="微软雅黑" charset="0"/>
              </a:rPr>
              <a:t>      新</a:t>
            </a:r>
            <a:r>
              <a:rPr lang="zh-CN" altLang="en-US" sz="2000" b="0" dirty="0">
                <a:solidFill>
                  <a:schemeClr val="tx1"/>
                </a:solidFill>
                <a:latin typeface="微软雅黑" charset="0"/>
                <a:ea typeface="微软雅黑" charset="0"/>
              </a:rPr>
              <a:t>经济对</a:t>
            </a:r>
            <a:r>
              <a:rPr lang="zh-CN" altLang="en-US" sz="2000" dirty="0">
                <a:solidFill>
                  <a:srgbClr val="FF0000"/>
                </a:solidFill>
                <a:latin typeface="微软雅黑" charset="0"/>
                <a:ea typeface="微软雅黑" charset="0"/>
              </a:rPr>
              <a:t>不同类型的企业影响</a:t>
            </a:r>
            <a:r>
              <a:rPr lang="zh-CN" altLang="en-US" sz="2000" b="0" dirty="0">
                <a:solidFill>
                  <a:schemeClr val="tx1"/>
                </a:solidFill>
                <a:latin typeface="微软雅黑" charset="0"/>
                <a:ea typeface="微软雅黑" charset="0"/>
              </a:rPr>
              <a:t>不一样：</a:t>
            </a:r>
            <a:r>
              <a:rPr lang="en-US" altLang="zh-CN" sz="2000" b="0" dirty="0">
                <a:solidFill>
                  <a:schemeClr val="tx1"/>
                </a:solidFill>
                <a:latin typeface="微软雅黑" charset="0"/>
                <a:ea typeface="微软雅黑" charset="0"/>
              </a:rPr>
              <a:t>B2C</a:t>
            </a:r>
            <a:r>
              <a:rPr lang="zh-CN" altLang="en-US" sz="2000" b="0" dirty="0">
                <a:solidFill>
                  <a:schemeClr val="tx1"/>
                </a:solidFill>
                <a:latin typeface="微软雅黑" charset="0"/>
                <a:ea typeface="微软雅黑" charset="0"/>
              </a:rPr>
              <a:t>类企业影响最直接，</a:t>
            </a:r>
            <a:r>
              <a:rPr lang="en-US" altLang="zh-CN" sz="2000" b="0" dirty="0">
                <a:solidFill>
                  <a:schemeClr val="tx1"/>
                </a:solidFill>
                <a:latin typeface="微软雅黑" charset="0"/>
                <a:ea typeface="微软雅黑" charset="0"/>
              </a:rPr>
              <a:t>B2B</a:t>
            </a:r>
            <a:r>
              <a:rPr lang="zh-CN" altLang="en-US" sz="2000" b="0" dirty="0">
                <a:solidFill>
                  <a:schemeClr val="tx1"/>
                </a:solidFill>
                <a:latin typeface="微软雅黑" charset="0"/>
                <a:ea typeface="微软雅黑" charset="0"/>
              </a:rPr>
              <a:t>类企业较为间接。 </a:t>
            </a:r>
            <a:endParaRPr lang="zh-CN" altLang="en-US" sz="2000" b="0" dirty="0">
              <a:solidFill>
                <a:schemeClr val="tx1"/>
              </a:solidFill>
              <a:latin typeface="微软雅黑" charset="0"/>
              <a:ea typeface="微软雅黑" charset="0"/>
            </a:endParaRPr>
          </a:p>
        </p:txBody>
      </p:sp>
      <p:sp>
        <p:nvSpPr>
          <p:cNvPr id="5" name="标题 1"/>
          <p:cNvSpPr txBox="1"/>
          <p:nvPr/>
        </p:nvSpPr>
        <p:spPr>
          <a:xfrm>
            <a:off x="595630" y="1120775"/>
            <a:ext cx="8408035" cy="514350"/>
          </a:xfrm>
          <a:prstGeom prst="rect">
            <a:avLst/>
          </a:prstGeom>
        </p:spPr>
        <p:txBody>
          <a:bodyPr>
            <a:normAutofit/>
          </a:bodyPr>
          <a:lstStyle/>
          <a:p>
            <a:pPr marL="914400" indent="-914400">
              <a:lnSpc>
                <a:spcPts val="3000"/>
              </a:lnSpc>
            </a:pPr>
            <a:r>
              <a:rPr kumimoji="0" lang="zh-CN" altLang="en-US" sz="20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cs typeface="+mj-cs"/>
                <a:sym typeface="Calibri" pitchFamily="34" charset="0"/>
              </a:rPr>
              <a:t>智慧校园建设的机遇与挑战</a:t>
            </a:r>
            <a:r>
              <a:rPr kumimoji="0" lang="en-US" altLang="zh-CN" sz="20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cs typeface="+mj-cs"/>
                <a:sym typeface="Calibri" pitchFamily="34" charset="0"/>
              </a:rPr>
              <a:t>:</a:t>
            </a:r>
            <a:r>
              <a:rPr lang="zh-CN" altLang="en-US" sz="2000" b="1" kern="0" noProof="0" dirty="0" smtClean="0">
                <a:solidFill>
                  <a:srgbClr val="FF0000"/>
                </a:solidFill>
                <a:latin typeface="微软雅黑" pitchFamily="34" charset="-122"/>
                <a:ea typeface="微软雅黑" pitchFamily="34" charset="-122"/>
                <a:cs typeface="+mj-cs"/>
                <a:sym typeface="Calibri" pitchFamily="34" charset="0"/>
              </a:rPr>
              <a:t>四</a:t>
            </a:r>
            <a:r>
              <a:rPr lang="zh-CN" altLang="en-US" sz="2000" b="1" kern="0" dirty="0" smtClean="0">
                <a:solidFill>
                  <a:srgbClr val="FF0000"/>
                </a:solidFill>
                <a:latin typeface="微软雅黑" pitchFamily="34" charset="-122"/>
                <a:ea typeface="微软雅黑" pitchFamily="34" charset="-122"/>
                <a:cs typeface="+mj-cs"/>
                <a:sym typeface="Calibri" pitchFamily="34" charset="0"/>
              </a:rPr>
              <a:t>个未来之</a:t>
            </a:r>
            <a:r>
              <a:rPr lang="zh-CN" altLang="en-US" sz="1400" b="1" dirty="0" smtClean="0">
                <a:latin typeface="微软雅黑" pitchFamily="34" charset="-122"/>
                <a:ea typeface="微软雅黑" pitchFamily="34" charset="-122"/>
              </a:rPr>
              <a:t>互联网</a:t>
            </a:r>
            <a:r>
              <a:rPr lang="en-US" altLang="zh-CN" sz="1400" b="1" dirty="0" smtClean="0">
                <a:latin typeface="微软雅黑" pitchFamily="34" charset="-122"/>
                <a:ea typeface="微软雅黑" pitchFamily="34" charset="-122"/>
              </a:rPr>
              <a:t>+</a:t>
            </a:r>
            <a:r>
              <a:rPr lang="zh-CN" altLang="en-US" sz="1400" b="1" dirty="0" smtClean="0">
                <a:latin typeface="微软雅黑" pitchFamily="34" charset="-122"/>
                <a:ea typeface="微软雅黑" pitchFamily="34" charset="-122"/>
                <a:sym typeface="+mn-ea"/>
              </a:rPr>
              <a:t>（对经济、对教育两个层面的“爆想” ）</a:t>
            </a:r>
            <a:endParaRPr lang="zh-CN" altLang="en-US" sz="1400" b="1" kern="0" dirty="0" smtClean="0">
              <a:latin typeface="微软雅黑" pitchFamily="34" charset="-122"/>
              <a:ea typeface="微软雅黑" pitchFamily="34" charset="-122"/>
              <a:sym typeface="Calibri" pitchFamily="34" charset="0"/>
            </a:endParaRPr>
          </a:p>
          <a:p>
            <a:pPr marL="914400" indent="-914400">
              <a:lnSpc>
                <a:spcPts val="3000"/>
              </a:lnSpc>
            </a:pPr>
            <a:endParaRPr lang="zh-CN" altLang="en-US" sz="1400" b="1" kern="0" dirty="0" smtClean="0">
              <a:latin typeface="微软雅黑" pitchFamily="34" charset="-122"/>
              <a:ea typeface="微软雅黑" pitchFamily="34" charset="-122"/>
              <a:sym typeface="Calibri" pitchFamily="34" charset="0"/>
            </a:endParaRPr>
          </a:p>
          <a:p>
            <a:pPr marL="914400" marR="0" lvl="0" indent="-914400" algn="l" defTabSz="914400" rtl="0" eaLnBrk="0" fontAlgn="base" latinLnBrk="0" hangingPunct="0">
              <a:lnSpc>
                <a:spcPts val="3000"/>
              </a:lnSpc>
              <a:spcBef>
                <a:spcPct val="0"/>
              </a:spcBef>
              <a:spcAft>
                <a:spcPct val="0"/>
              </a:spcAft>
              <a:buClrTx/>
              <a:buSzTx/>
              <a:buFontTx/>
              <a:buNone/>
              <a:defRPr/>
            </a:pPr>
            <a:endParaRPr kumimoji="0" lang="zh-CN" altLang="en-US" sz="15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sym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智慧校园建设的机遇与挑战</a:t>
            </a:r>
            <a:endParaRPr lang="zh-CN" altLang="en-US" sz="2800"/>
          </a:p>
        </p:txBody>
      </p:sp>
      <p:graphicFrame>
        <p:nvGraphicFramePr>
          <p:cNvPr id="3" name="表格 2"/>
          <p:cNvGraphicFramePr>
            <a:graphicFrameLocks noGrp="1"/>
          </p:cNvGraphicFramePr>
          <p:nvPr/>
        </p:nvGraphicFramePr>
        <p:xfrm>
          <a:off x="623570" y="2730500"/>
          <a:ext cx="7607935" cy="3522345"/>
        </p:xfrm>
        <a:graphic>
          <a:graphicData uri="http://schemas.openxmlformats.org/drawingml/2006/table">
            <a:tbl>
              <a:tblPr/>
              <a:tblGrid>
                <a:gridCol w="2470785"/>
                <a:gridCol w="2294255"/>
                <a:gridCol w="2842895"/>
              </a:tblGrid>
              <a:tr h="283210">
                <a:tc>
                  <a:txBody>
                    <a:bodyPr/>
                    <a:lstStyle/>
                    <a:p>
                      <a:pPr algn="ctr">
                        <a:spcAft>
                          <a:spcPts val="0"/>
                        </a:spcAft>
                      </a:pPr>
                      <a:r>
                        <a:rPr lang="zh-CN" sz="1200" b="1" kern="100" dirty="0">
                          <a:solidFill>
                            <a:srgbClr val="FF0000"/>
                          </a:solidFill>
                          <a:latin typeface="微软雅黑" charset="0"/>
                          <a:ea typeface="微软雅黑" charset="0"/>
                          <a:cs typeface="Times New Roman" panose="02020603050405020304"/>
                        </a:rPr>
                        <a:t>消费者技术</a:t>
                      </a:r>
                      <a:endParaRPr lang="zh-CN" sz="1200" b="1" kern="100" dirty="0">
                        <a:solidFill>
                          <a:srgbClr val="FF0000"/>
                        </a:solidFill>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solidFill>
                            <a:srgbClr val="FF0000"/>
                          </a:solidFill>
                          <a:latin typeface="微软雅黑" charset="0"/>
                          <a:ea typeface="微软雅黑" charset="0"/>
                          <a:cs typeface="Times New Roman" panose="02020603050405020304"/>
                        </a:rPr>
                        <a:t>学习技术</a:t>
                      </a:r>
                      <a:endParaRPr lang="zh-CN" sz="1200" b="1" kern="100" dirty="0">
                        <a:solidFill>
                          <a:srgbClr val="FF0000"/>
                        </a:solidFill>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solidFill>
                            <a:srgbClr val="FF0000"/>
                          </a:solidFill>
                          <a:latin typeface="微软雅黑" charset="0"/>
                          <a:ea typeface="微软雅黑" charset="0"/>
                          <a:cs typeface="Times New Roman" panose="02020603050405020304"/>
                        </a:rPr>
                        <a:t>可视化技术</a:t>
                      </a:r>
                      <a:endParaRPr lang="zh-CN" sz="1200" b="1" kern="100" dirty="0">
                        <a:solidFill>
                          <a:srgbClr val="FF0000"/>
                        </a:solidFill>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1445">
                <a:tc>
                  <a:txBody>
                    <a:bodyPr/>
                    <a:lstStyle/>
                    <a:p>
                      <a:pPr indent="266700" algn="just">
                        <a:lnSpc>
                          <a:spcPts val="1400"/>
                        </a:lnSpc>
                        <a:spcBef>
                          <a:spcPts val="300"/>
                        </a:spcBef>
                        <a:spcAft>
                          <a:spcPts val="0"/>
                        </a:spcAft>
                      </a:pPr>
                      <a:r>
                        <a:rPr lang="en-US" sz="1200" b="1" kern="100" dirty="0">
                          <a:latin typeface="微软雅黑" charset="0"/>
                          <a:ea typeface="微软雅黑" charset="0"/>
                          <a:cs typeface="Times New Roman" panose="02020603050405020304"/>
                        </a:rPr>
                        <a:t>3D</a:t>
                      </a:r>
                      <a:r>
                        <a:rPr lang="zh-CN" sz="1200" b="1" kern="100" dirty="0">
                          <a:latin typeface="微软雅黑" charset="0"/>
                          <a:ea typeface="微软雅黑" charset="0"/>
                          <a:cs typeface="Times New Roman" panose="02020603050405020304"/>
                        </a:rPr>
                        <a:t>视频</a:t>
                      </a:r>
                      <a:endParaRPr lang="zh-CN" sz="1200" b="1" kern="100" dirty="0">
                        <a:latin typeface="微软雅黑" charset="0"/>
                        <a:ea typeface="微软雅黑" charset="0"/>
                        <a:cs typeface="Times New Roman" panose="02020603050405020304"/>
                      </a:endParaRPr>
                    </a:p>
                    <a:p>
                      <a:pPr marL="0" indent="266700" algn="l" defTabSz="914400" rtl="0" eaLnBrk="1" latinLnBrk="0" hangingPunct="1">
                        <a:lnSpc>
                          <a:spcPts val="1300"/>
                        </a:lnSpc>
                        <a:spcAft>
                          <a:spcPts val="0"/>
                        </a:spcAft>
                      </a:pPr>
                      <a:r>
                        <a:rPr lang="zh-CN" sz="1200" b="1" kern="100" dirty="0">
                          <a:solidFill>
                            <a:schemeClr val="tx1"/>
                          </a:solidFill>
                          <a:latin typeface="微软雅黑" charset="0"/>
                          <a:ea typeface="微软雅黑" charset="0"/>
                          <a:cs typeface="Times New Roman" panose="02020603050405020304"/>
                        </a:rPr>
                        <a:t>移动应用</a:t>
                      </a:r>
                      <a:endParaRPr lang="zh-CN" sz="1200" b="1" kern="100" dirty="0">
                        <a:solidFill>
                          <a:schemeClr val="tx1"/>
                        </a:solidFill>
                        <a:latin typeface="微软雅黑" charset="0"/>
                        <a:ea typeface="微软雅黑" charset="0"/>
                        <a:cs typeface="Times New Roman" panose="02020603050405020304"/>
                      </a:endParaRPr>
                    </a:p>
                    <a:p>
                      <a:pPr marL="0" indent="266700" algn="l" defTabSz="914400" rtl="0" eaLnBrk="1" latinLnBrk="0" hangingPunct="1">
                        <a:lnSpc>
                          <a:spcPts val="1300"/>
                        </a:lnSpc>
                        <a:spcAft>
                          <a:spcPts val="0"/>
                        </a:spcAft>
                      </a:pPr>
                      <a:r>
                        <a:rPr lang="zh-CN" sz="1200" b="1" kern="100" dirty="0">
                          <a:solidFill>
                            <a:schemeClr val="tx1"/>
                          </a:solidFill>
                          <a:latin typeface="微软雅黑" charset="0"/>
                          <a:ea typeface="微软雅黑" charset="0"/>
                          <a:cs typeface="Times New Roman" panose="02020603050405020304"/>
                        </a:rPr>
                        <a:t>量化自我</a:t>
                      </a:r>
                      <a:endParaRPr lang="zh-CN" sz="1200" b="1" kern="100" dirty="0">
                        <a:solidFill>
                          <a:schemeClr val="tx1"/>
                        </a:solidFill>
                        <a:latin typeface="微软雅黑" charset="0"/>
                        <a:ea typeface="微软雅黑" charset="0"/>
                        <a:cs typeface="Times New Roman" panose="02020603050405020304"/>
                      </a:endParaRPr>
                    </a:p>
                    <a:p>
                      <a:pPr marL="0" indent="266700" algn="l" defTabSz="914400" rtl="0" eaLnBrk="1" latinLnBrk="0" hangingPunct="1">
                        <a:lnSpc>
                          <a:spcPts val="1300"/>
                        </a:lnSpc>
                        <a:spcAft>
                          <a:spcPts val="0"/>
                        </a:spcAft>
                      </a:pPr>
                      <a:r>
                        <a:rPr lang="zh-CN" sz="1200" b="1" kern="100" dirty="0">
                          <a:solidFill>
                            <a:schemeClr val="tx1"/>
                          </a:solidFill>
                          <a:latin typeface="微软雅黑" charset="0"/>
                          <a:ea typeface="微软雅黑" charset="0"/>
                          <a:cs typeface="Times New Roman" panose="02020603050405020304"/>
                        </a:rPr>
                        <a:t>平板电脑</a:t>
                      </a:r>
                      <a:endParaRPr lang="zh-CN" sz="1200" b="1" kern="100" dirty="0">
                        <a:solidFill>
                          <a:schemeClr val="tx1"/>
                        </a:solidFill>
                        <a:latin typeface="微软雅黑" charset="0"/>
                        <a:ea typeface="微软雅黑" charset="0"/>
                        <a:cs typeface="Times New Roman" panose="02020603050405020304"/>
                      </a:endParaRPr>
                    </a:p>
                    <a:p>
                      <a:pPr marL="0" indent="266700" algn="l" defTabSz="914400" rtl="0" eaLnBrk="1" latinLnBrk="0" hangingPunct="1">
                        <a:lnSpc>
                          <a:spcPts val="1300"/>
                        </a:lnSpc>
                        <a:spcAft>
                          <a:spcPts val="0"/>
                        </a:spcAft>
                      </a:pPr>
                      <a:r>
                        <a:rPr lang="zh-CN" sz="1200" b="1" kern="100" dirty="0">
                          <a:solidFill>
                            <a:schemeClr val="tx1"/>
                          </a:solidFill>
                          <a:latin typeface="微软雅黑" charset="0"/>
                          <a:ea typeface="微软雅黑" charset="0"/>
                          <a:cs typeface="Times New Roman" panose="02020603050405020304"/>
                        </a:rPr>
                        <a:t>远端临场</a:t>
                      </a:r>
                      <a:endParaRPr lang="zh-CN" sz="1200" b="1" kern="100" dirty="0">
                        <a:solidFill>
                          <a:schemeClr val="tx1"/>
                        </a:solidFill>
                        <a:latin typeface="微软雅黑" charset="0"/>
                        <a:ea typeface="微软雅黑" charset="0"/>
                        <a:cs typeface="Times New Roman" panose="02020603050405020304"/>
                      </a:endParaRPr>
                    </a:p>
                    <a:p>
                      <a:pPr indent="266700" algn="just">
                        <a:lnSpc>
                          <a:spcPts val="1400"/>
                        </a:lnSpc>
                        <a:spcAft>
                          <a:spcPts val="300"/>
                        </a:spcAft>
                      </a:pPr>
                      <a:r>
                        <a:rPr lang="zh-CN" sz="1200" b="1" kern="100" dirty="0">
                          <a:latin typeface="微软雅黑" charset="0"/>
                          <a:ea typeface="微软雅黑" charset="0"/>
                          <a:cs typeface="Times New Roman" panose="02020603050405020304"/>
                        </a:rPr>
                        <a:t>可穿戴技术</a:t>
                      </a:r>
                      <a:endParaRPr lang="zh-CN" sz="1200" b="1" kern="100" dirty="0">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0"/>
                        </a:spcAft>
                      </a:pPr>
                      <a:r>
                        <a:rPr lang="zh-CN" sz="1200" b="1" kern="100" dirty="0">
                          <a:latin typeface="微软雅黑" charset="0"/>
                          <a:ea typeface="微软雅黑" charset="0"/>
                          <a:cs typeface="Times New Roman" panose="02020603050405020304"/>
                        </a:rPr>
                        <a:t>学习分析</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移动学习</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在线学习</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开放内容</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个人学习环境</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大规模网络开放课程</a:t>
                      </a:r>
                      <a:endParaRPr lang="zh-CN" sz="1200" b="1" kern="100" dirty="0">
                        <a:latin typeface="微软雅黑" charset="0"/>
                        <a:ea typeface="微软雅黑" charset="0"/>
                        <a:cs typeface="Times New Roman" panose="02020603050405020304"/>
                      </a:endParaRPr>
                    </a:p>
                    <a:p>
                      <a:pPr algn="just">
                        <a:lnSpc>
                          <a:spcPts val="1300"/>
                        </a:lnSpc>
                        <a:spcAft>
                          <a:spcPts val="300"/>
                        </a:spcAft>
                      </a:pPr>
                      <a:r>
                        <a:rPr lang="zh-CN" sz="1200" b="1" kern="100" dirty="0">
                          <a:latin typeface="微软雅黑" charset="0"/>
                          <a:ea typeface="微软雅黑" charset="0"/>
                          <a:cs typeface="Times New Roman" panose="02020603050405020304"/>
                        </a:rPr>
                        <a:t>虚拟实验和远程实验室</a:t>
                      </a:r>
                      <a:endParaRPr lang="zh-CN" sz="1200" b="1" kern="100" dirty="0">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0"/>
                        </a:spcAft>
                      </a:pPr>
                      <a:r>
                        <a:rPr lang="en-US" sz="1200" b="1" kern="100" dirty="0">
                          <a:latin typeface="微软雅黑" charset="0"/>
                          <a:ea typeface="微软雅黑" charset="0"/>
                          <a:cs typeface="Times New Roman" panose="02020603050405020304"/>
                        </a:rPr>
                        <a:t>3D</a:t>
                      </a:r>
                      <a:r>
                        <a:rPr lang="zh-CN" sz="1200" b="1" kern="100" dirty="0">
                          <a:latin typeface="微软雅黑" charset="0"/>
                          <a:ea typeface="微软雅黑" charset="0"/>
                          <a:cs typeface="Times New Roman" panose="02020603050405020304"/>
                        </a:rPr>
                        <a:t>打印／快速成型</a:t>
                      </a:r>
                      <a:endParaRPr lang="zh-CN" sz="1200" b="1" kern="100" dirty="0">
                        <a:latin typeface="微软雅黑" charset="0"/>
                        <a:ea typeface="微软雅黑" charset="0"/>
                        <a:cs typeface="Times New Roman" panose="02020603050405020304"/>
                      </a:endParaRPr>
                    </a:p>
                    <a:p>
                      <a:pPr algn="l">
                        <a:spcAft>
                          <a:spcPts val="0"/>
                        </a:spcAft>
                      </a:pPr>
                      <a:r>
                        <a:rPr lang="zh-CN" sz="1200" b="1" kern="100" dirty="0">
                          <a:latin typeface="微软雅黑" charset="0"/>
                          <a:ea typeface="微软雅黑" charset="0"/>
                          <a:cs typeface="Times New Roman" panose="02020603050405020304"/>
                        </a:rPr>
                        <a:t>虚拟现实、增强现实</a:t>
                      </a:r>
                      <a:endParaRPr lang="zh-CN" sz="1200" b="1" kern="100" dirty="0">
                        <a:latin typeface="微软雅黑" charset="0"/>
                        <a:ea typeface="微软雅黑" charset="0"/>
                        <a:cs typeface="Times New Roman" panose="02020603050405020304"/>
                      </a:endParaRPr>
                    </a:p>
                    <a:p>
                      <a:pPr algn="l">
                        <a:spcAft>
                          <a:spcPts val="0"/>
                        </a:spcAft>
                      </a:pPr>
                      <a:r>
                        <a:rPr lang="zh-CN" sz="1200" b="1" kern="100" dirty="0">
                          <a:latin typeface="微软雅黑" charset="0"/>
                          <a:ea typeface="微软雅黑" charset="0"/>
                          <a:cs typeface="Times New Roman" panose="02020603050405020304"/>
                        </a:rPr>
                        <a:t>信息可视化</a:t>
                      </a:r>
                      <a:endParaRPr lang="zh-CN" sz="1200" b="1" kern="100" dirty="0">
                        <a:latin typeface="微软雅黑" charset="0"/>
                        <a:ea typeface="微软雅黑" charset="0"/>
                        <a:cs typeface="Times New Roman" panose="02020603050405020304"/>
                      </a:endParaRPr>
                    </a:p>
                    <a:p>
                      <a:pPr algn="l">
                        <a:spcAft>
                          <a:spcPts val="0"/>
                        </a:spcAft>
                      </a:pPr>
                      <a:r>
                        <a:rPr lang="zh-CN" sz="1200" b="1" kern="100" dirty="0">
                          <a:latin typeface="微软雅黑" charset="0"/>
                          <a:ea typeface="微软雅黑" charset="0"/>
                          <a:cs typeface="Times New Roman" panose="02020603050405020304"/>
                        </a:rPr>
                        <a:t>可视化数据分析</a:t>
                      </a:r>
                      <a:endParaRPr lang="zh-CN" sz="1200" b="1" kern="100" dirty="0">
                        <a:latin typeface="微软雅黑" charset="0"/>
                        <a:ea typeface="微软雅黑" charset="0"/>
                        <a:cs typeface="Times New Roman" panose="02020603050405020304"/>
                      </a:endParaRPr>
                    </a:p>
                    <a:p>
                      <a:pPr algn="just">
                        <a:spcAft>
                          <a:spcPts val="0"/>
                        </a:spcAft>
                      </a:pPr>
                      <a:r>
                        <a:rPr lang="zh-CN" sz="1200" b="1" kern="100" dirty="0">
                          <a:latin typeface="微软雅黑" charset="0"/>
                          <a:ea typeface="微软雅黑" charset="0"/>
                          <a:cs typeface="Times New Roman" panose="02020603050405020304"/>
                        </a:rPr>
                        <a:t>立体显示、全息显示</a:t>
                      </a:r>
                      <a:endParaRPr lang="zh-CN" sz="1200" b="1" kern="100" dirty="0">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775">
                <a:tc>
                  <a:txBody>
                    <a:bodyPr/>
                    <a:lstStyle/>
                    <a:p>
                      <a:pPr algn="ctr">
                        <a:spcAft>
                          <a:spcPts val="0"/>
                        </a:spcAft>
                      </a:pPr>
                      <a:r>
                        <a:rPr lang="zh-CN" sz="1200" b="1" kern="100" dirty="0">
                          <a:solidFill>
                            <a:srgbClr val="FF0000"/>
                          </a:solidFill>
                          <a:latin typeface="微软雅黑" charset="0"/>
                          <a:ea typeface="微软雅黑" charset="0"/>
                          <a:cs typeface="Times New Roman" panose="02020603050405020304"/>
                        </a:rPr>
                        <a:t>数字化策略</a:t>
                      </a:r>
                      <a:endParaRPr lang="zh-CN" sz="1200" b="1" kern="100" dirty="0">
                        <a:solidFill>
                          <a:srgbClr val="FF0000"/>
                        </a:solidFill>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solidFill>
                            <a:srgbClr val="FF0000"/>
                          </a:solidFill>
                          <a:latin typeface="微软雅黑" charset="0"/>
                          <a:ea typeface="微软雅黑" charset="0"/>
                          <a:cs typeface="Times New Roman" panose="02020603050405020304"/>
                        </a:rPr>
                        <a:t>社交媒体技术</a:t>
                      </a:r>
                      <a:endParaRPr lang="zh-CN" sz="1200" b="1" kern="100" dirty="0">
                        <a:solidFill>
                          <a:srgbClr val="FF0000"/>
                        </a:solidFill>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solidFill>
                            <a:srgbClr val="FF0000"/>
                          </a:solidFill>
                          <a:latin typeface="微软雅黑" charset="0"/>
                          <a:ea typeface="微软雅黑" charset="0"/>
                          <a:cs typeface="Times New Roman" panose="02020603050405020304"/>
                        </a:rPr>
                        <a:t>使能技术</a:t>
                      </a:r>
                      <a:endParaRPr lang="zh-CN" sz="1200" b="1" kern="100" dirty="0">
                        <a:solidFill>
                          <a:srgbClr val="FF0000"/>
                        </a:solidFill>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5005">
                <a:tc>
                  <a:txBody>
                    <a:bodyPr/>
                    <a:lstStyle/>
                    <a:p>
                      <a:pPr indent="285750" algn="just">
                        <a:spcBef>
                          <a:spcPts val="300"/>
                        </a:spcBef>
                        <a:spcAft>
                          <a:spcPts val="0"/>
                        </a:spcAft>
                      </a:pPr>
                      <a:r>
                        <a:rPr lang="zh-CN" sz="1200" b="1" kern="100" dirty="0">
                          <a:latin typeface="微软雅黑" charset="0"/>
                          <a:ea typeface="微软雅黑" charset="0"/>
                          <a:cs typeface="Times New Roman" panose="02020603050405020304"/>
                        </a:rPr>
                        <a:t>翻转课堂</a:t>
                      </a:r>
                      <a:endParaRPr lang="zh-CN" sz="1200" b="1" kern="100" dirty="0">
                        <a:latin typeface="微软雅黑" charset="0"/>
                        <a:ea typeface="微软雅黑" charset="0"/>
                        <a:cs typeface="Times New Roman" panose="02020603050405020304"/>
                      </a:endParaRPr>
                    </a:p>
                    <a:p>
                      <a:pPr indent="266700" algn="just">
                        <a:spcAft>
                          <a:spcPts val="0"/>
                        </a:spcAft>
                      </a:pPr>
                      <a:r>
                        <a:rPr lang="zh-CN" sz="1200" b="1" kern="100" dirty="0">
                          <a:latin typeface="微软雅黑" charset="0"/>
                          <a:ea typeface="微软雅黑" charset="0"/>
                          <a:cs typeface="Times New Roman" panose="02020603050405020304"/>
                        </a:rPr>
                        <a:t>创客空间</a:t>
                      </a:r>
                      <a:endParaRPr lang="zh-CN" sz="1200" b="1" kern="100" dirty="0">
                        <a:latin typeface="微软雅黑" charset="0"/>
                        <a:ea typeface="微软雅黑" charset="0"/>
                        <a:cs typeface="Times New Roman" panose="02020603050405020304"/>
                      </a:endParaRPr>
                    </a:p>
                    <a:p>
                      <a:pPr indent="266700" algn="just">
                        <a:spcAft>
                          <a:spcPts val="300"/>
                        </a:spcAft>
                      </a:pPr>
                      <a:r>
                        <a:rPr lang="zh-CN" sz="1200" b="1" kern="100" dirty="0">
                          <a:latin typeface="微软雅黑" charset="0"/>
                          <a:ea typeface="微软雅黑" charset="0"/>
                          <a:cs typeface="Times New Roman" panose="02020603050405020304"/>
                        </a:rPr>
                        <a:t>游戏和游戏化</a:t>
                      </a:r>
                      <a:endParaRPr lang="zh-CN" sz="1200" b="1" kern="100" dirty="0">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just">
                        <a:lnSpc>
                          <a:spcPts val="1400"/>
                        </a:lnSpc>
                        <a:spcBef>
                          <a:spcPts val="300"/>
                        </a:spcBef>
                        <a:spcAft>
                          <a:spcPts val="0"/>
                        </a:spcAft>
                      </a:pPr>
                      <a:r>
                        <a:rPr lang="zh-CN" sz="1200" b="1" kern="100" dirty="0">
                          <a:latin typeface="微软雅黑" charset="0"/>
                          <a:ea typeface="微软雅黑" charset="0"/>
                          <a:cs typeface="Times New Roman" panose="02020603050405020304"/>
                        </a:rPr>
                        <a:t>合作环境</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集体智慧</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社交网络</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数字身份</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隐性智能</a:t>
                      </a:r>
                      <a:endParaRPr lang="zh-CN" sz="1200" b="1" kern="100" dirty="0">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just">
                        <a:spcBef>
                          <a:spcPts val="300"/>
                        </a:spcBef>
                        <a:spcAft>
                          <a:spcPts val="0"/>
                        </a:spcAft>
                      </a:pPr>
                      <a:r>
                        <a:rPr lang="zh-CN" sz="1200" b="1" kern="100" dirty="0">
                          <a:latin typeface="微软雅黑" charset="0"/>
                          <a:ea typeface="微软雅黑" charset="0"/>
                          <a:cs typeface="Times New Roman" panose="02020603050405020304"/>
                        </a:rPr>
                        <a:t>神经网络</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地理位置应用程序接口</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基于位置的服务</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机器学习</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移动宽带</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自然用户接口</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开放硬件</a:t>
                      </a:r>
                      <a:endParaRPr lang="zh-CN" sz="1200" b="1" kern="100" dirty="0">
                        <a:latin typeface="微软雅黑" charset="0"/>
                        <a:ea typeface="微软雅黑" charset="0"/>
                        <a:cs typeface="Times New Roman" panose="02020603050405020304"/>
                      </a:endParaRPr>
                    </a:p>
                    <a:p>
                      <a:pPr algn="l">
                        <a:lnSpc>
                          <a:spcPts val="1300"/>
                        </a:lnSpc>
                        <a:spcAft>
                          <a:spcPts val="0"/>
                        </a:spcAft>
                      </a:pPr>
                      <a:r>
                        <a:rPr lang="zh-CN" sz="1200" b="1" kern="100" dirty="0">
                          <a:latin typeface="微软雅黑" charset="0"/>
                          <a:ea typeface="微软雅黑" charset="0"/>
                          <a:cs typeface="Times New Roman" panose="02020603050405020304"/>
                        </a:rPr>
                        <a:t>虚拟助手</a:t>
                      </a:r>
                      <a:endParaRPr lang="zh-CN" sz="1200" b="1" kern="100" dirty="0">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645">
                <a:tc>
                  <a:txBody>
                    <a:bodyPr/>
                    <a:lstStyle/>
                    <a:p>
                      <a:pPr algn="ctr">
                        <a:spcAft>
                          <a:spcPts val="0"/>
                        </a:spcAft>
                      </a:pPr>
                      <a:r>
                        <a:rPr lang="zh-CN" sz="1200" b="1" kern="100" dirty="0">
                          <a:solidFill>
                            <a:srgbClr val="FF0000"/>
                          </a:solidFill>
                          <a:latin typeface="微软雅黑" charset="0"/>
                          <a:ea typeface="微软雅黑" charset="0"/>
                          <a:cs typeface="Times New Roman" panose="02020603050405020304"/>
                        </a:rPr>
                        <a:t>互联网技术</a:t>
                      </a:r>
                      <a:endParaRPr lang="zh-CN" sz="1200" b="1" kern="100" dirty="0">
                        <a:solidFill>
                          <a:srgbClr val="FF0000"/>
                        </a:solidFill>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vMerge="1">
                  <a:tcPr/>
                </a:tc>
              </a:tr>
              <a:tr h="723265">
                <a:tc>
                  <a:txBody>
                    <a:bodyPr/>
                    <a:lstStyle/>
                    <a:p>
                      <a:pPr indent="266700" algn="just">
                        <a:spcBef>
                          <a:spcPts val="300"/>
                        </a:spcBef>
                        <a:spcAft>
                          <a:spcPts val="300"/>
                        </a:spcAft>
                      </a:pPr>
                      <a:r>
                        <a:rPr lang="zh-CN" sz="1200" b="1" kern="100" dirty="0">
                          <a:latin typeface="微软雅黑" charset="0"/>
                          <a:ea typeface="微软雅黑" charset="0"/>
                          <a:cs typeface="Times New Roman" panose="02020603050405020304"/>
                        </a:rPr>
                        <a:t>云计算</a:t>
                      </a:r>
                      <a:r>
                        <a:rPr lang="zh-CN" sz="1200" b="1" kern="100" dirty="0" smtClean="0">
                          <a:latin typeface="微软雅黑" charset="0"/>
                          <a:ea typeface="微软雅黑" charset="0"/>
                          <a:cs typeface="Times New Roman" panose="02020603050405020304"/>
                        </a:rPr>
                        <a:t>、</a:t>
                      </a:r>
                      <a:r>
                        <a:rPr lang="zh-CN" altLang="en-US" sz="1200" b="1" kern="100" dirty="0" smtClean="0">
                          <a:latin typeface="微软雅黑" charset="0"/>
                          <a:ea typeface="微软雅黑" charset="0"/>
                          <a:cs typeface="Times New Roman" panose="02020603050405020304"/>
                        </a:rPr>
                        <a:t>大数据</a:t>
                      </a:r>
                      <a:endParaRPr lang="en-US" altLang="zh-CN" sz="1200" b="1" kern="100" dirty="0" smtClean="0">
                        <a:latin typeface="微软雅黑" charset="0"/>
                        <a:ea typeface="微软雅黑" charset="0"/>
                        <a:cs typeface="Times New Roman" panose="02020603050405020304"/>
                      </a:endParaRPr>
                    </a:p>
                    <a:p>
                      <a:pPr indent="266700" algn="just">
                        <a:spcBef>
                          <a:spcPts val="300"/>
                        </a:spcBef>
                        <a:spcAft>
                          <a:spcPts val="300"/>
                        </a:spcAft>
                      </a:pPr>
                      <a:r>
                        <a:rPr lang="zh-CN" altLang="en-US" sz="1200" b="1" kern="100" dirty="0" smtClean="0">
                          <a:latin typeface="微软雅黑" charset="0"/>
                          <a:ea typeface="微软雅黑" charset="0"/>
                          <a:cs typeface="Times New Roman" panose="02020603050405020304"/>
                        </a:rPr>
                        <a:t>移动互联网、</a:t>
                      </a:r>
                      <a:r>
                        <a:rPr lang="zh-CN" sz="1200" b="1" kern="100" dirty="0" smtClean="0">
                          <a:latin typeface="微软雅黑" charset="0"/>
                          <a:ea typeface="微软雅黑" charset="0"/>
                          <a:cs typeface="Times New Roman" panose="02020603050405020304"/>
                        </a:rPr>
                        <a:t>物</a:t>
                      </a:r>
                      <a:r>
                        <a:rPr lang="zh-CN" sz="1200" b="1" kern="100" dirty="0">
                          <a:latin typeface="微软雅黑" charset="0"/>
                          <a:ea typeface="微软雅黑" charset="0"/>
                          <a:cs typeface="Times New Roman" panose="02020603050405020304"/>
                        </a:rPr>
                        <a:t>联网</a:t>
                      </a:r>
                      <a:endParaRPr lang="zh-CN" sz="1200" b="1" kern="100" dirty="0">
                        <a:latin typeface="微软雅黑" charset="0"/>
                        <a:ea typeface="微软雅黑" charset="0"/>
                        <a:cs typeface="Times New Roman" panose="02020603050405020304"/>
                      </a:endParaRPr>
                    </a:p>
                  </a:txBody>
                  <a:tcPr marL="51442" marR="51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vMerge="1">
                  <a:tcPr/>
                </a:tc>
              </a:tr>
            </a:tbl>
          </a:graphicData>
        </a:graphic>
      </p:graphicFrame>
      <p:sp>
        <p:nvSpPr>
          <p:cNvPr id="56350" name="Rectangle 1"/>
          <p:cNvSpPr>
            <a:spLocks noChangeArrowheads="1"/>
          </p:cNvSpPr>
          <p:nvPr/>
        </p:nvSpPr>
        <p:spPr bwMode="auto">
          <a:xfrm>
            <a:off x="437906" y="1639129"/>
            <a:ext cx="7940488" cy="1027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a:spcBef>
                <a:spcPct val="20000"/>
              </a:spcBef>
              <a:buClr>
                <a:schemeClr val="hlink"/>
              </a:buClr>
              <a:buFont typeface="Wingdings" panose="05000000000000000000" pitchFamily="2" charset="2"/>
              <a:buChar char="v"/>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zh-CN" altLang="en-US" sz="2000" b="0" dirty="0" smtClean="0">
                <a:solidFill>
                  <a:schemeClr val="tx1"/>
                </a:solidFill>
                <a:latin typeface="微软雅黑" pitchFamily="34" charset="-122"/>
                <a:ea typeface="微软雅黑" pitchFamily="34" charset="-122"/>
                <a:cs typeface="仿宋_GB2312" panose="02010609030101010101" charset="-122"/>
              </a:rPr>
              <a:t>综合</a:t>
            </a:r>
            <a:r>
              <a:rPr lang="zh-CN" altLang="en-US" sz="2000" b="0" dirty="0">
                <a:solidFill>
                  <a:schemeClr val="tx1"/>
                </a:solidFill>
                <a:latin typeface="微软雅黑" pitchFamily="34" charset="-122"/>
                <a:ea typeface="微软雅黑" pitchFamily="34" charset="-122"/>
                <a:cs typeface="仿宋_GB2312" panose="02010609030101010101" charset="-122"/>
              </a:rPr>
              <a:t>美国新媒体联盟、美国高校教育信息化协会、地平线报告等，</a:t>
            </a:r>
            <a:r>
              <a:rPr lang="zh-CN" altLang="en-US" sz="2000" b="0" dirty="0" smtClean="0">
                <a:solidFill>
                  <a:schemeClr val="tx1"/>
                </a:solidFill>
                <a:latin typeface="微软雅黑" pitchFamily="34" charset="-122"/>
                <a:ea typeface="微软雅黑" pitchFamily="34" charset="-122"/>
                <a:cs typeface="仿宋_GB2312" panose="02010609030101010101" charset="-122"/>
              </a:rPr>
              <a:t>近五年对</a:t>
            </a:r>
            <a:r>
              <a:rPr lang="zh-CN" altLang="en-US" sz="2000" b="0" dirty="0">
                <a:solidFill>
                  <a:schemeClr val="tx1"/>
                </a:solidFill>
                <a:latin typeface="微软雅黑" pitchFamily="34" charset="-122"/>
                <a:ea typeface="微软雅黑" pitchFamily="34" charset="-122"/>
                <a:cs typeface="仿宋_GB2312" panose="02010609030101010101" charset="-122"/>
              </a:rPr>
              <a:t>教育教</a:t>
            </a:r>
            <a:r>
              <a:rPr lang="zh-CN" altLang="en-US" sz="2000" b="0" dirty="0" smtClean="0">
                <a:solidFill>
                  <a:schemeClr val="tx1"/>
                </a:solidFill>
                <a:latin typeface="微软雅黑" pitchFamily="34" charset="-122"/>
                <a:ea typeface="微软雅黑" pitchFamily="34" charset="-122"/>
                <a:cs typeface="仿宋_GB2312" panose="02010609030101010101" charset="-122"/>
              </a:rPr>
              <a:t>学和科学研究产</a:t>
            </a:r>
            <a:r>
              <a:rPr lang="zh-CN" altLang="en-US" sz="2000" b="0" dirty="0">
                <a:solidFill>
                  <a:schemeClr val="tx1"/>
                </a:solidFill>
                <a:latin typeface="微软雅黑" pitchFamily="34" charset="-122"/>
                <a:ea typeface="微软雅黑" pitchFamily="34" charset="-122"/>
                <a:cs typeface="仿宋_GB2312" panose="02010609030101010101" charset="-122"/>
              </a:rPr>
              <a:t>生重要影响的新兴、主流</a:t>
            </a:r>
            <a:r>
              <a:rPr lang="zh-CN" altLang="en-US" sz="2000" b="0" dirty="0" smtClean="0">
                <a:solidFill>
                  <a:schemeClr val="tx1"/>
                </a:solidFill>
                <a:latin typeface="微软雅黑" pitchFamily="34" charset="-122"/>
                <a:ea typeface="微软雅黑" pitchFamily="34" charset="-122"/>
                <a:cs typeface="仿宋_GB2312" panose="02010609030101010101" charset="-122"/>
              </a:rPr>
              <a:t>信息技术与教育技术可以</a:t>
            </a:r>
            <a:r>
              <a:rPr lang="zh-CN" altLang="en-US" sz="2000" b="0" dirty="0">
                <a:solidFill>
                  <a:schemeClr val="tx1"/>
                </a:solidFill>
                <a:latin typeface="微软雅黑" pitchFamily="34" charset="-122"/>
                <a:ea typeface="微软雅黑" pitchFamily="34" charset="-122"/>
                <a:cs typeface="仿宋_GB2312" panose="02010609030101010101" charset="-122"/>
              </a:rPr>
              <a:t>预测和描述如下。</a:t>
            </a:r>
            <a:endParaRPr lang="zh-CN" altLang="en-US" sz="2000" b="0" dirty="0">
              <a:solidFill>
                <a:schemeClr val="tx1"/>
              </a:solidFill>
              <a:latin typeface="Arial" panose="020B0604020202020204" pitchFamily="34" charset="0"/>
              <a:cs typeface="仿宋_GB2312" panose="02010609030101010101" charset="-122"/>
            </a:endParaRPr>
          </a:p>
        </p:txBody>
      </p:sp>
      <p:sp>
        <p:nvSpPr>
          <p:cNvPr id="6" name="标题 1"/>
          <p:cNvSpPr txBox="1"/>
          <p:nvPr/>
        </p:nvSpPr>
        <p:spPr>
          <a:xfrm>
            <a:off x="494030" y="1099185"/>
            <a:ext cx="7708900" cy="514350"/>
          </a:xfrm>
          <a:prstGeom prst="rect">
            <a:avLst/>
          </a:prstGeom>
        </p:spPr>
        <p:txBody>
          <a:bodyPr>
            <a:normAutofit/>
          </a:bodyPr>
          <a:lstStyle/>
          <a:p>
            <a:pPr marL="914400" indent="-914400">
              <a:lnSpc>
                <a:spcPts val="3000"/>
              </a:lnSpc>
            </a:pPr>
            <a:r>
              <a:rPr kumimoji="0" lang="zh-CN" altLang="en-US" sz="20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cs typeface="+mj-cs"/>
                <a:sym typeface="Calibri" pitchFamily="34" charset="0"/>
              </a:rPr>
              <a:t>智慧校园建设的机遇与挑战</a:t>
            </a:r>
            <a:r>
              <a:rPr kumimoji="0" lang="en-US" altLang="zh-CN" sz="20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cs typeface="+mj-cs"/>
                <a:sym typeface="Calibri" pitchFamily="34" charset="0"/>
              </a:rPr>
              <a:t>:</a:t>
            </a:r>
            <a:r>
              <a:rPr lang="zh-CN" altLang="en-US" sz="2000" b="1" kern="0" noProof="0" dirty="0" smtClean="0">
                <a:solidFill>
                  <a:srgbClr val="FF0000"/>
                </a:solidFill>
                <a:latin typeface="微软雅黑" pitchFamily="34" charset="-122"/>
                <a:ea typeface="微软雅黑" pitchFamily="34" charset="-122"/>
                <a:cs typeface="+mj-cs"/>
                <a:sym typeface="Calibri" pitchFamily="34" charset="0"/>
              </a:rPr>
              <a:t>四</a:t>
            </a:r>
            <a:r>
              <a:rPr lang="zh-CN" altLang="en-US" sz="2000" b="1" kern="0" dirty="0" smtClean="0">
                <a:solidFill>
                  <a:srgbClr val="FF0000"/>
                </a:solidFill>
                <a:latin typeface="微软雅黑" pitchFamily="34" charset="-122"/>
                <a:ea typeface="微软雅黑" pitchFamily="34" charset="-122"/>
                <a:cs typeface="+mj-cs"/>
                <a:sym typeface="Calibri" pitchFamily="34" charset="0"/>
              </a:rPr>
              <a:t>个未来之</a:t>
            </a:r>
            <a:r>
              <a:rPr lang="zh-CN" altLang="en-US" sz="1400" b="1" dirty="0" smtClean="0">
                <a:latin typeface="微软雅黑" pitchFamily="34" charset="-122"/>
                <a:ea typeface="微软雅黑" pitchFamily="34" charset="-122"/>
                <a:cs typeface="仿宋_GB2312" panose="02010609030101010101" charset="-122"/>
              </a:rPr>
              <a:t>主流教育与科研信息技术</a:t>
            </a:r>
            <a:endParaRPr lang="zh-CN" altLang="en-US" sz="1400" b="1" kern="0" dirty="0" smtClean="0">
              <a:latin typeface="微软雅黑" pitchFamily="34" charset="-122"/>
              <a:ea typeface="微软雅黑" pitchFamily="34" charset="-122"/>
              <a:sym typeface="Calibri" pitchFamily="34" charset="0"/>
            </a:endParaRPr>
          </a:p>
          <a:p>
            <a:pPr marL="914400" marR="0" lvl="0" indent="-914400" algn="l" defTabSz="914400" rtl="0" eaLnBrk="0" fontAlgn="base" latinLnBrk="0" hangingPunct="0">
              <a:lnSpc>
                <a:spcPts val="3000"/>
              </a:lnSpc>
              <a:spcBef>
                <a:spcPct val="0"/>
              </a:spcBef>
              <a:spcAft>
                <a:spcPct val="0"/>
              </a:spcAft>
              <a:buClrTx/>
              <a:buSzTx/>
              <a:buFontTx/>
              <a:buNone/>
              <a:defRPr/>
            </a:pPr>
            <a:endParaRPr kumimoji="0" lang="zh-CN" altLang="en-US" sz="15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sym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智慧校园建设的政策支持</a:t>
            </a:r>
            <a:endParaRPr lang="zh-CN" sz="2800"/>
          </a:p>
        </p:txBody>
      </p:sp>
      <p:grpSp>
        <p:nvGrpSpPr>
          <p:cNvPr id="112" name="组合 111"/>
          <p:cNvGrpSpPr/>
          <p:nvPr/>
        </p:nvGrpSpPr>
        <p:grpSpPr>
          <a:xfrm>
            <a:off x="7097730" y="3708392"/>
            <a:ext cx="1143008" cy="2286016"/>
            <a:chOff x="7097730" y="1333492"/>
            <a:chExt cx="1143008" cy="2286016"/>
          </a:xfrm>
        </p:grpSpPr>
        <p:sp>
          <p:nvSpPr>
            <p:cNvPr id="106" name="对角圆角矩形 105"/>
            <p:cNvSpPr/>
            <p:nvPr/>
          </p:nvSpPr>
          <p:spPr>
            <a:xfrm>
              <a:off x="7097730" y="1333492"/>
              <a:ext cx="1143008" cy="2286016"/>
            </a:xfrm>
            <a:prstGeom prst="round2DiagRect">
              <a:avLst>
                <a:gd name="adj1" fmla="val 0"/>
                <a:gd name="adj2" fmla="val 19769"/>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b="1">
                <a:solidFill>
                  <a:srgbClr val="000000"/>
                </a:solidFill>
                <a:latin typeface="微软雅黑" pitchFamily="34" charset="-122"/>
                <a:ea typeface="微软雅黑" pitchFamily="34" charset="-122"/>
              </a:endParaRPr>
            </a:p>
          </p:txBody>
        </p:sp>
        <p:sp>
          <p:nvSpPr>
            <p:cNvPr id="108" name="TextBox 107"/>
            <p:cNvSpPr txBox="1"/>
            <p:nvPr/>
          </p:nvSpPr>
          <p:spPr>
            <a:xfrm>
              <a:off x="7239970" y="1649722"/>
              <a:ext cx="687705" cy="1771650"/>
            </a:xfrm>
            <a:prstGeom prst="rect">
              <a:avLst/>
            </a:prstGeom>
            <a:noFill/>
          </p:spPr>
          <p:txBody>
            <a:bodyPr vert="eaVert" wrap="square" rtlCol="0" anchor="b" anchorCtr="0">
              <a:spAutoFit/>
            </a:bodyPr>
            <a:lstStyle/>
            <a:p>
              <a:r>
                <a:rPr lang="zh-CN" altLang="en-US" sz="1600" dirty="0" smtClean="0">
                  <a:latin typeface="微软雅黑" pitchFamily="34" charset="-122"/>
                  <a:ea typeface="微软雅黑" pitchFamily="34" charset="-122"/>
                </a:rPr>
                <a:t>经  费</a:t>
              </a:r>
              <a:r>
                <a:rPr lang="en-US" altLang="zh-CN" sz="1600" dirty="0" smtClean="0">
                  <a:latin typeface="微软雅黑" pitchFamily="34" charset="-122"/>
                  <a:ea typeface="微软雅黑" pitchFamily="34" charset="-122"/>
                </a:rPr>
                <a:t>    </a:t>
              </a:r>
              <a:r>
                <a:rPr lang="zh-CN" altLang="en-US" sz="1600" dirty="0" smtClean="0">
                  <a:latin typeface="微软雅黑" pitchFamily="34" charset="-122"/>
                  <a:ea typeface="微软雅黑" pitchFamily="34" charset="-122"/>
                </a:rPr>
                <a:t>服  务</a:t>
              </a:r>
              <a:endParaRPr lang="en-US" altLang="zh-CN" sz="1600" dirty="0" smtClean="0">
                <a:latin typeface="微软雅黑" pitchFamily="34" charset="-122"/>
                <a:ea typeface="微软雅黑" pitchFamily="34" charset="-122"/>
              </a:endParaRPr>
            </a:p>
            <a:p>
              <a:r>
                <a:rPr lang="zh-CN" altLang="en-US" sz="1600" dirty="0" smtClean="0">
                  <a:latin typeface="微软雅黑" pitchFamily="34" charset="-122"/>
                  <a:ea typeface="微软雅黑" pitchFamily="34" charset="-122"/>
                </a:rPr>
                <a:t>政  策</a:t>
              </a:r>
              <a:r>
                <a:rPr lang="en-US" altLang="zh-CN" sz="1600" dirty="0" smtClean="0">
                  <a:latin typeface="微软雅黑" pitchFamily="34" charset="-122"/>
                  <a:ea typeface="微软雅黑" pitchFamily="34" charset="-122"/>
                </a:rPr>
                <a:t>    </a:t>
              </a:r>
              <a:r>
                <a:rPr lang="zh-CN" altLang="en-US" sz="1600" dirty="0" smtClean="0">
                  <a:latin typeface="微软雅黑" pitchFamily="34" charset="-122"/>
                  <a:ea typeface="微软雅黑" pitchFamily="34" charset="-122"/>
                </a:rPr>
                <a:t>组  织</a:t>
              </a:r>
              <a:endParaRPr lang="en-US" altLang="zh-CN" sz="1600" dirty="0" smtClean="0">
                <a:latin typeface="微软雅黑" pitchFamily="34" charset="-122"/>
                <a:ea typeface="微软雅黑" pitchFamily="34" charset="-122"/>
              </a:endParaRPr>
            </a:p>
          </p:txBody>
        </p:sp>
      </p:grpSp>
      <p:grpSp>
        <p:nvGrpSpPr>
          <p:cNvPr id="111" name="组合 110"/>
          <p:cNvGrpSpPr/>
          <p:nvPr/>
        </p:nvGrpSpPr>
        <p:grpSpPr>
          <a:xfrm>
            <a:off x="5059366" y="3711560"/>
            <a:ext cx="1143008" cy="3286148"/>
            <a:chOff x="5072066" y="2285992"/>
            <a:chExt cx="1143008" cy="3286148"/>
          </a:xfrm>
        </p:grpSpPr>
        <p:sp>
          <p:nvSpPr>
            <p:cNvPr id="102" name="对角圆角矩形 101"/>
            <p:cNvSpPr/>
            <p:nvPr/>
          </p:nvSpPr>
          <p:spPr>
            <a:xfrm>
              <a:off x="5072066" y="2285992"/>
              <a:ext cx="1143008" cy="2286016"/>
            </a:xfrm>
            <a:prstGeom prst="round2DiagRect">
              <a:avLst>
                <a:gd name="adj1" fmla="val 0"/>
                <a:gd name="adj2" fmla="val 19769"/>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b="1">
                <a:solidFill>
                  <a:srgbClr val="000000"/>
                </a:solidFill>
                <a:latin typeface="微软雅黑" pitchFamily="34" charset="-122"/>
                <a:ea typeface="微软雅黑" pitchFamily="34" charset="-122"/>
              </a:endParaRPr>
            </a:p>
          </p:txBody>
        </p:sp>
        <p:sp>
          <p:nvSpPr>
            <p:cNvPr id="104" name="TextBox 103"/>
            <p:cNvSpPr txBox="1"/>
            <p:nvPr/>
          </p:nvSpPr>
          <p:spPr>
            <a:xfrm>
              <a:off x="5141245" y="2428868"/>
              <a:ext cx="430887" cy="3143272"/>
            </a:xfrm>
            <a:prstGeom prst="rect">
              <a:avLst/>
            </a:prstGeom>
            <a:noFill/>
          </p:spPr>
          <p:txBody>
            <a:bodyPr vert="eaVert" wrap="square" rtlCol="0" anchor="b" anchorCtr="0">
              <a:spAutoFit/>
            </a:bodyPr>
            <a:lstStyle/>
            <a:p>
              <a:r>
                <a:rPr lang="zh-CN" altLang="en-US" sz="1600" dirty="0" smtClean="0">
                  <a:latin typeface="微软雅黑" pitchFamily="34" charset="-122"/>
                  <a:ea typeface="微软雅黑" pitchFamily="34" charset="-122"/>
                </a:rPr>
                <a:t>提升学校信息化能力</a:t>
              </a:r>
              <a:endParaRPr lang="zh-CN" altLang="en-US" sz="1600" dirty="0">
                <a:latin typeface="微软雅黑" pitchFamily="34" charset="-122"/>
                <a:ea typeface="微软雅黑" pitchFamily="34" charset="-122"/>
              </a:endParaRPr>
            </a:p>
          </p:txBody>
        </p:sp>
        <p:sp>
          <p:nvSpPr>
            <p:cNvPr id="105" name="TextBox 104"/>
            <p:cNvSpPr txBox="1"/>
            <p:nvPr/>
          </p:nvSpPr>
          <p:spPr>
            <a:xfrm>
              <a:off x="5500694" y="2428868"/>
              <a:ext cx="430887" cy="3143272"/>
            </a:xfrm>
            <a:prstGeom prst="rect">
              <a:avLst/>
            </a:prstGeom>
            <a:noFill/>
          </p:spPr>
          <p:txBody>
            <a:bodyPr vert="eaVert" wrap="square" rtlCol="0" anchor="b" anchorCtr="0">
              <a:spAutoFit/>
            </a:bodyPr>
            <a:lstStyle/>
            <a:p>
              <a:r>
                <a:rPr lang="zh-CN" altLang="en-US" sz="1600" dirty="0" smtClean="0">
                  <a:solidFill>
                    <a:srgbClr val="FF0000"/>
                  </a:solidFill>
                  <a:latin typeface="微软雅黑" pitchFamily="34" charset="-122"/>
                  <a:ea typeface="微软雅黑" pitchFamily="34" charset="-122"/>
                </a:rPr>
                <a:t>推进应用创新和改革</a:t>
              </a:r>
              <a:endParaRPr lang="zh-CN" altLang="en-US" sz="1600" dirty="0">
                <a:solidFill>
                  <a:srgbClr val="FF0000"/>
                </a:solidFill>
                <a:latin typeface="微软雅黑" pitchFamily="34" charset="-122"/>
                <a:ea typeface="微软雅黑" pitchFamily="34" charset="-122"/>
              </a:endParaRPr>
            </a:p>
          </p:txBody>
        </p:sp>
      </p:grpSp>
      <p:grpSp>
        <p:nvGrpSpPr>
          <p:cNvPr id="110" name="组合 109"/>
          <p:cNvGrpSpPr/>
          <p:nvPr/>
        </p:nvGrpSpPr>
        <p:grpSpPr>
          <a:xfrm>
            <a:off x="3059102" y="3690922"/>
            <a:ext cx="1143008" cy="3357586"/>
            <a:chOff x="3071802" y="2285992"/>
            <a:chExt cx="1143008" cy="3357586"/>
          </a:xfrm>
        </p:grpSpPr>
        <p:sp>
          <p:nvSpPr>
            <p:cNvPr id="96" name="对角圆角矩形 95"/>
            <p:cNvSpPr/>
            <p:nvPr/>
          </p:nvSpPr>
          <p:spPr>
            <a:xfrm>
              <a:off x="3071802" y="2285992"/>
              <a:ext cx="1143008" cy="2286016"/>
            </a:xfrm>
            <a:prstGeom prst="round2DiagRect">
              <a:avLst>
                <a:gd name="adj1" fmla="val 0"/>
                <a:gd name="adj2" fmla="val 19769"/>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b="1">
                <a:solidFill>
                  <a:srgbClr val="000000"/>
                </a:solidFill>
                <a:latin typeface="微软雅黑" pitchFamily="34" charset="-122"/>
                <a:ea typeface="微软雅黑" pitchFamily="34" charset="-122"/>
              </a:endParaRPr>
            </a:p>
          </p:txBody>
        </p:sp>
        <p:sp>
          <p:nvSpPr>
            <p:cNvPr id="98" name="TextBox 97"/>
            <p:cNvSpPr txBox="1"/>
            <p:nvPr/>
          </p:nvSpPr>
          <p:spPr>
            <a:xfrm>
              <a:off x="3140981" y="2500306"/>
              <a:ext cx="430887" cy="3143272"/>
            </a:xfrm>
            <a:prstGeom prst="rect">
              <a:avLst/>
            </a:prstGeom>
            <a:noFill/>
          </p:spPr>
          <p:txBody>
            <a:bodyPr vert="eaVert" wrap="square" rtlCol="0" anchor="b" anchorCtr="0">
              <a:spAutoFit/>
            </a:bodyPr>
            <a:lstStyle/>
            <a:p>
              <a:r>
                <a:rPr lang="zh-CN" altLang="en-US" sz="1600" dirty="0" smtClean="0">
                  <a:latin typeface="微软雅黑" pitchFamily="34" charset="-122"/>
                  <a:ea typeface="微软雅黑" pitchFamily="34" charset="-122"/>
                </a:rPr>
                <a:t>缩小数字化差距</a:t>
              </a:r>
              <a:endParaRPr lang="zh-CN" altLang="en-US" sz="1600" dirty="0">
                <a:latin typeface="微软雅黑" pitchFamily="34" charset="-122"/>
                <a:ea typeface="微软雅黑" pitchFamily="34" charset="-122"/>
              </a:endParaRPr>
            </a:p>
          </p:txBody>
        </p:sp>
        <p:sp>
          <p:nvSpPr>
            <p:cNvPr id="99" name="TextBox 98"/>
            <p:cNvSpPr txBox="1"/>
            <p:nvPr/>
          </p:nvSpPr>
          <p:spPr>
            <a:xfrm>
              <a:off x="3426733" y="2428868"/>
              <a:ext cx="430887" cy="3143272"/>
            </a:xfrm>
            <a:prstGeom prst="rect">
              <a:avLst/>
            </a:prstGeom>
            <a:noFill/>
          </p:spPr>
          <p:txBody>
            <a:bodyPr vert="eaVert" wrap="square" rtlCol="0" anchor="b" anchorCtr="0">
              <a:spAutoFit/>
            </a:bodyPr>
            <a:lstStyle/>
            <a:p>
              <a:r>
                <a:rPr lang="zh-CN" altLang="en-US" sz="1600" dirty="0" smtClean="0">
                  <a:solidFill>
                    <a:srgbClr val="FF0000"/>
                  </a:solidFill>
                  <a:latin typeface="微软雅黑" pitchFamily="34" charset="-122"/>
                  <a:ea typeface="微软雅黑" pitchFamily="34" charset="-122"/>
                </a:rPr>
                <a:t>信息技术与教学融合</a:t>
              </a:r>
              <a:endParaRPr lang="zh-CN" altLang="en-US" sz="1600" dirty="0">
                <a:solidFill>
                  <a:srgbClr val="FF0000"/>
                </a:solidFill>
                <a:latin typeface="微软雅黑" pitchFamily="34" charset="-122"/>
                <a:ea typeface="微软雅黑" pitchFamily="34" charset="-122"/>
              </a:endParaRPr>
            </a:p>
          </p:txBody>
        </p:sp>
        <p:sp>
          <p:nvSpPr>
            <p:cNvPr id="100" name="TextBox 99"/>
            <p:cNvSpPr txBox="1"/>
            <p:nvPr/>
          </p:nvSpPr>
          <p:spPr>
            <a:xfrm>
              <a:off x="3712485" y="2428868"/>
              <a:ext cx="430887" cy="3143272"/>
            </a:xfrm>
            <a:prstGeom prst="rect">
              <a:avLst/>
            </a:prstGeom>
            <a:noFill/>
          </p:spPr>
          <p:txBody>
            <a:bodyPr vert="eaVert" wrap="square" rtlCol="0" anchor="b" anchorCtr="0">
              <a:spAutoFit/>
            </a:bodyPr>
            <a:lstStyle/>
            <a:p>
              <a:r>
                <a:rPr lang="zh-CN" altLang="en-US" sz="1600" dirty="0" smtClean="0">
                  <a:latin typeface="微软雅黑" pitchFamily="34" charset="-122"/>
                  <a:ea typeface="微软雅黑" pitchFamily="34" charset="-122"/>
                </a:rPr>
                <a:t>信息化环境下学习能力</a:t>
              </a:r>
              <a:endParaRPr lang="zh-CN" altLang="en-US" sz="1600" dirty="0">
                <a:latin typeface="微软雅黑" pitchFamily="34" charset="-122"/>
                <a:ea typeface="微软雅黑" pitchFamily="34" charset="-122"/>
              </a:endParaRPr>
            </a:p>
          </p:txBody>
        </p:sp>
      </p:grpSp>
      <p:grpSp>
        <p:nvGrpSpPr>
          <p:cNvPr id="109" name="组合 108"/>
          <p:cNvGrpSpPr/>
          <p:nvPr/>
        </p:nvGrpSpPr>
        <p:grpSpPr>
          <a:xfrm>
            <a:off x="1096938" y="3698860"/>
            <a:ext cx="1143008" cy="3286148"/>
            <a:chOff x="1071538" y="2285992"/>
            <a:chExt cx="1143008" cy="3286148"/>
          </a:xfrm>
        </p:grpSpPr>
        <p:sp>
          <p:nvSpPr>
            <p:cNvPr id="93" name="对角圆角矩形 92"/>
            <p:cNvSpPr/>
            <p:nvPr/>
          </p:nvSpPr>
          <p:spPr>
            <a:xfrm>
              <a:off x="1071538" y="2285992"/>
              <a:ext cx="1143008" cy="2286016"/>
            </a:xfrm>
            <a:prstGeom prst="round2DiagRect">
              <a:avLst>
                <a:gd name="adj1" fmla="val 0"/>
                <a:gd name="adj2" fmla="val 19769"/>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b="1">
                <a:solidFill>
                  <a:srgbClr val="000000"/>
                </a:solidFill>
                <a:latin typeface="微软雅黑" pitchFamily="34" charset="-122"/>
                <a:ea typeface="微软雅黑" pitchFamily="34" charset="-122"/>
              </a:endParaRPr>
            </a:p>
          </p:txBody>
        </p:sp>
        <p:sp>
          <p:nvSpPr>
            <p:cNvPr id="84" name="TextBox 83"/>
            <p:cNvSpPr txBox="1"/>
            <p:nvPr/>
          </p:nvSpPr>
          <p:spPr>
            <a:xfrm>
              <a:off x="1142976" y="2428868"/>
              <a:ext cx="430887" cy="3143272"/>
            </a:xfrm>
            <a:prstGeom prst="rect">
              <a:avLst/>
            </a:prstGeom>
            <a:noFill/>
          </p:spPr>
          <p:txBody>
            <a:bodyPr vert="eaVert" wrap="square" rtlCol="0" anchor="b" anchorCtr="0">
              <a:spAutoFit/>
            </a:bodyPr>
            <a:lstStyle/>
            <a:p>
              <a:r>
                <a:rPr lang="zh-CN" altLang="en-US" sz="1600" dirty="0" smtClean="0">
                  <a:latin typeface="微软雅黑" pitchFamily="34" charset="-122"/>
                  <a:ea typeface="微软雅黑" pitchFamily="34" charset="-122"/>
                </a:rPr>
                <a:t>形成信息化学习环境</a:t>
              </a:r>
              <a:endParaRPr lang="zh-CN" altLang="en-US" sz="1600" dirty="0">
                <a:latin typeface="微软雅黑" pitchFamily="34" charset="-122"/>
                <a:ea typeface="微软雅黑" pitchFamily="34" charset="-122"/>
              </a:endParaRPr>
            </a:p>
          </p:txBody>
        </p:sp>
        <p:sp>
          <p:nvSpPr>
            <p:cNvPr id="91" name="TextBox 90"/>
            <p:cNvSpPr txBox="1"/>
            <p:nvPr/>
          </p:nvSpPr>
          <p:spPr>
            <a:xfrm>
              <a:off x="1426469" y="2428868"/>
              <a:ext cx="430887" cy="2500330"/>
            </a:xfrm>
            <a:prstGeom prst="rect">
              <a:avLst/>
            </a:prstGeom>
            <a:noFill/>
          </p:spPr>
          <p:txBody>
            <a:bodyPr vert="eaVert" wrap="square" rtlCol="0">
              <a:spAutoFit/>
            </a:bodyPr>
            <a:lstStyle/>
            <a:p>
              <a:r>
                <a:rPr lang="zh-CN" altLang="en-US" sz="1600" dirty="0" smtClean="0">
                  <a:latin typeface="微软雅黑" pitchFamily="34" charset="-122"/>
                  <a:ea typeface="微软雅黑" pitchFamily="34" charset="-122"/>
                </a:rPr>
                <a:t>教育管理水平显著提升</a:t>
              </a:r>
              <a:endParaRPr lang="zh-CN" altLang="en-US" sz="1600" dirty="0">
                <a:latin typeface="微软雅黑" pitchFamily="34" charset="-122"/>
                <a:ea typeface="微软雅黑" pitchFamily="34" charset="-122"/>
              </a:endParaRPr>
            </a:p>
          </p:txBody>
        </p:sp>
        <p:sp>
          <p:nvSpPr>
            <p:cNvPr id="101" name="TextBox 100"/>
            <p:cNvSpPr txBox="1"/>
            <p:nvPr/>
          </p:nvSpPr>
          <p:spPr>
            <a:xfrm>
              <a:off x="1712221" y="2428868"/>
              <a:ext cx="430887" cy="2500330"/>
            </a:xfrm>
            <a:prstGeom prst="rect">
              <a:avLst/>
            </a:prstGeom>
            <a:noFill/>
          </p:spPr>
          <p:txBody>
            <a:bodyPr vert="eaVert" wrap="square" rtlCol="0">
              <a:spAutoFit/>
            </a:bodyPr>
            <a:lstStyle/>
            <a:p>
              <a:r>
                <a:rPr lang="zh-CN" altLang="en-US" sz="1600" dirty="0" smtClean="0">
                  <a:solidFill>
                    <a:srgbClr val="FF0000"/>
                  </a:solidFill>
                  <a:latin typeface="微软雅黑" pitchFamily="34" charset="-122"/>
                  <a:ea typeface="微软雅黑" pitchFamily="34" charset="-122"/>
                </a:rPr>
                <a:t>技术与教育融合加深</a:t>
              </a:r>
              <a:endParaRPr lang="zh-CN" altLang="en-US" sz="1600" dirty="0">
                <a:solidFill>
                  <a:srgbClr val="FF0000"/>
                </a:solidFill>
                <a:latin typeface="微软雅黑" pitchFamily="34" charset="-122"/>
                <a:ea typeface="微软雅黑" pitchFamily="34" charset="-122"/>
              </a:endParaRPr>
            </a:p>
          </p:txBody>
        </p:sp>
      </p:grpSp>
      <p:grpSp>
        <p:nvGrpSpPr>
          <p:cNvPr id="38" name="组合 37"/>
          <p:cNvGrpSpPr/>
          <p:nvPr/>
        </p:nvGrpSpPr>
        <p:grpSpPr>
          <a:xfrm>
            <a:off x="558772" y="2449959"/>
            <a:ext cx="1600273" cy="771776"/>
            <a:chOff x="3491880" y="1779662"/>
            <a:chExt cx="1600273" cy="771776"/>
          </a:xfrm>
        </p:grpSpPr>
        <p:sp>
          <p:nvSpPr>
            <p:cNvPr id="39" name="对角圆角矩形 38"/>
            <p:cNvSpPr/>
            <p:nvPr/>
          </p:nvSpPr>
          <p:spPr>
            <a:xfrm>
              <a:off x="3491880" y="1779662"/>
              <a:ext cx="1600273" cy="720080"/>
            </a:xfrm>
            <a:prstGeom prst="round2DiagRect">
              <a:avLst>
                <a:gd name="adj1" fmla="val 0"/>
                <a:gd name="adj2" fmla="val 17124"/>
              </a:avLst>
            </a:prstGeom>
            <a:solidFill>
              <a:srgbClr val="EEECE1">
                <a:lumMod val="75000"/>
              </a:srgbClr>
            </a:solidFill>
            <a:ln w="25400" cap="flat" cmpd="sng" algn="ctr">
              <a:solidFill>
                <a:srgbClr val="EEECE1">
                  <a:lumMod val="75000"/>
                </a:srgbClr>
              </a:solid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0" name="对角圆角矩形 39"/>
            <p:cNvSpPr/>
            <p:nvPr/>
          </p:nvSpPr>
          <p:spPr>
            <a:xfrm>
              <a:off x="3510363" y="1794520"/>
              <a:ext cx="1565693" cy="489198"/>
            </a:xfrm>
            <a:prstGeom prst="round2DiagRect">
              <a:avLst>
                <a:gd name="adj1" fmla="val 0"/>
                <a:gd name="adj2" fmla="val 25505"/>
              </a:avLst>
            </a:prstGeom>
            <a:solidFill>
              <a:sysClr val="window" lastClr="FFFFFF"/>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 name="TextBox 40"/>
            <p:cNvSpPr txBox="1"/>
            <p:nvPr/>
          </p:nvSpPr>
          <p:spPr>
            <a:xfrm>
              <a:off x="3849362" y="2243661"/>
              <a:ext cx="902811"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400" b="1" kern="0" dirty="0" smtClean="0">
                  <a:solidFill>
                    <a:sysClr val="window" lastClr="FFFFFF"/>
                  </a:solidFill>
                  <a:latin typeface="微软雅黑" pitchFamily="34" charset="-122"/>
                  <a:ea typeface="微软雅黑" pitchFamily="34" charset="-122"/>
                </a:rPr>
                <a:t>第一部分</a:t>
              </a:r>
              <a:endParaRPr kumimoji="0" lang="zh-CN" altLang="en-US" sz="1400"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endParaRPr>
            </a:p>
          </p:txBody>
        </p:sp>
        <p:sp>
          <p:nvSpPr>
            <p:cNvPr id="5" name="TextBox 41"/>
            <p:cNvSpPr txBox="1"/>
            <p:nvPr/>
          </p:nvSpPr>
          <p:spPr>
            <a:xfrm>
              <a:off x="3849070" y="1858161"/>
              <a:ext cx="1005404" cy="338554"/>
            </a:xfrm>
            <a:prstGeom prst="rect">
              <a:avLst/>
            </a:prstGeom>
            <a:noFill/>
          </p:spPr>
          <p:txBody>
            <a:bodyPr wrap="none" rtlCol="0">
              <a:spAutoFit/>
            </a:bodyPr>
            <a:lstStyle/>
            <a:p>
              <a:pPr marL="342900" marR="0" lvl="0" indent="-342900" algn="ctr" defTabSz="914400" eaLnBrk="1" fontAlgn="auto" latinLnBrk="0" hangingPunct="1">
                <a:lnSpc>
                  <a:spcPct val="100000"/>
                </a:lnSpc>
                <a:spcBef>
                  <a:spcPts val="0"/>
                </a:spcBef>
                <a:spcAft>
                  <a:spcPts val="0"/>
                </a:spcAft>
                <a:buClrTx/>
                <a:buSzTx/>
                <a:defRPr/>
              </a:pPr>
              <a:r>
                <a:rPr lang="zh-CN" altLang="en-US" sz="1600" b="1" kern="0" dirty="0" smtClean="0">
                  <a:solidFill>
                    <a:sysClr val="windowText" lastClr="000000"/>
                  </a:solidFill>
                  <a:latin typeface="微软雅黑" pitchFamily="34" charset="-122"/>
                  <a:ea typeface="微软雅黑" pitchFamily="34" charset="-122"/>
                </a:rPr>
                <a:t>总体战略</a:t>
              </a:r>
              <a:endParaRPr kumimoji="0" lang="en-US" altLang="zh-CN" sz="1600" b="1"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endParaRPr>
            </a:p>
          </p:txBody>
        </p:sp>
      </p:grpSp>
      <p:grpSp>
        <p:nvGrpSpPr>
          <p:cNvPr id="81" name="组合 80"/>
          <p:cNvGrpSpPr/>
          <p:nvPr/>
        </p:nvGrpSpPr>
        <p:grpSpPr>
          <a:xfrm>
            <a:off x="2559036" y="2462944"/>
            <a:ext cx="1600273" cy="771776"/>
            <a:chOff x="2571736" y="1167544"/>
            <a:chExt cx="1600273" cy="771776"/>
          </a:xfrm>
        </p:grpSpPr>
        <p:grpSp>
          <p:nvGrpSpPr>
            <p:cNvPr id="7" name="组合 6"/>
            <p:cNvGrpSpPr/>
            <p:nvPr/>
          </p:nvGrpSpPr>
          <p:grpSpPr>
            <a:xfrm>
              <a:off x="2571736" y="1167544"/>
              <a:ext cx="1600273" cy="771776"/>
              <a:chOff x="3491880" y="1779662"/>
              <a:chExt cx="1600273" cy="771776"/>
            </a:xfrm>
          </p:grpSpPr>
          <p:sp>
            <p:nvSpPr>
              <p:cNvPr id="8" name="对角圆角矩形 7"/>
              <p:cNvSpPr/>
              <p:nvPr/>
            </p:nvSpPr>
            <p:spPr>
              <a:xfrm>
                <a:off x="3491880" y="1779662"/>
                <a:ext cx="1600273" cy="720080"/>
              </a:xfrm>
              <a:prstGeom prst="round2DiagRect">
                <a:avLst>
                  <a:gd name="adj1" fmla="val 0"/>
                  <a:gd name="adj2" fmla="val 17124"/>
                </a:avLst>
              </a:prstGeom>
              <a:solidFill>
                <a:srgbClr val="EEECE1">
                  <a:lumMod val="75000"/>
                </a:srgbClr>
              </a:solidFill>
              <a:ln w="25400" cap="flat" cmpd="sng" algn="ctr">
                <a:solidFill>
                  <a:srgbClr val="EEECE1">
                    <a:lumMod val="75000"/>
                  </a:srgbClr>
                </a:solid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9" name="对角圆角矩形 8"/>
              <p:cNvSpPr/>
              <p:nvPr/>
            </p:nvSpPr>
            <p:spPr>
              <a:xfrm>
                <a:off x="3510363" y="1794520"/>
                <a:ext cx="1565693" cy="489198"/>
              </a:xfrm>
              <a:prstGeom prst="round2DiagRect">
                <a:avLst>
                  <a:gd name="adj1" fmla="val 0"/>
                  <a:gd name="adj2" fmla="val 25505"/>
                </a:avLst>
              </a:prstGeom>
              <a:solidFill>
                <a:sysClr val="window" lastClr="FFFFFF"/>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10" name="TextBox 47"/>
              <p:cNvSpPr txBox="1"/>
              <p:nvPr/>
            </p:nvSpPr>
            <p:spPr>
              <a:xfrm>
                <a:off x="3849070" y="2243661"/>
                <a:ext cx="902811"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400" b="1" kern="0" dirty="0" smtClean="0">
                    <a:solidFill>
                      <a:sysClr val="window" lastClr="FFFFFF"/>
                    </a:solidFill>
                    <a:latin typeface="微软雅黑" pitchFamily="34" charset="-122"/>
                    <a:ea typeface="微软雅黑" pitchFamily="34" charset="-122"/>
                  </a:rPr>
                  <a:t>第二部分</a:t>
                </a:r>
                <a:endParaRPr kumimoji="0" lang="zh-CN" altLang="en-US" sz="2000"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endParaRPr>
              </a:p>
            </p:txBody>
          </p:sp>
        </p:grpSp>
        <p:sp>
          <p:nvSpPr>
            <p:cNvPr id="12" name="TextBox 54"/>
            <p:cNvSpPr txBox="1"/>
            <p:nvPr/>
          </p:nvSpPr>
          <p:spPr>
            <a:xfrm>
              <a:off x="2852217" y="1233058"/>
              <a:ext cx="1005403" cy="338554"/>
            </a:xfrm>
            <a:prstGeom prst="rect">
              <a:avLst/>
            </a:prstGeom>
            <a:noFill/>
          </p:spPr>
          <p:txBody>
            <a:bodyPr wrap="none" rtlCol="0">
              <a:spAutoFit/>
            </a:bodyPr>
            <a:lstStyle/>
            <a:p>
              <a:pPr marL="342900" marR="0" lvl="0" indent="-342900" algn="ctr" defTabSz="914400" eaLnBrk="1" fontAlgn="auto" latinLnBrk="0" hangingPunct="1">
                <a:lnSpc>
                  <a:spcPct val="100000"/>
                </a:lnSpc>
                <a:spcBef>
                  <a:spcPts val="0"/>
                </a:spcBef>
                <a:spcAft>
                  <a:spcPts val="0"/>
                </a:spcAft>
                <a:buClrTx/>
                <a:buSzTx/>
                <a:defRPr/>
              </a:pPr>
              <a:r>
                <a:rPr kumimoji="0" lang="zh-CN" altLang="en-US" sz="1600" b="1"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发展任务</a:t>
              </a:r>
              <a:endParaRPr kumimoji="0" lang="en-US" altLang="zh-CN" sz="1600" b="1"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endParaRPr>
            </a:p>
          </p:txBody>
        </p:sp>
      </p:grpSp>
      <p:grpSp>
        <p:nvGrpSpPr>
          <p:cNvPr id="82" name="组合 81"/>
          <p:cNvGrpSpPr/>
          <p:nvPr/>
        </p:nvGrpSpPr>
        <p:grpSpPr>
          <a:xfrm>
            <a:off x="4573464" y="2462944"/>
            <a:ext cx="1600273" cy="771776"/>
            <a:chOff x="4471925" y="1167544"/>
            <a:chExt cx="1600273" cy="771776"/>
          </a:xfrm>
        </p:grpSpPr>
        <p:grpSp>
          <p:nvGrpSpPr>
            <p:cNvPr id="66" name="组合 65"/>
            <p:cNvGrpSpPr/>
            <p:nvPr/>
          </p:nvGrpSpPr>
          <p:grpSpPr>
            <a:xfrm>
              <a:off x="4471925" y="1167544"/>
              <a:ext cx="1600273" cy="771776"/>
              <a:chOff x="3491880" y="1779662"/>
              <a:chExt cx="1600273" cy="771776"/>
            </a:xfrm>
          </p:grpSpPr>
          <p:sp>
            <p:nvSpPr>
              <p:cNvPr id="67" name="对角圆角矩形 66"/>
              <p:cNvSpPr/>
              <p:nvPr/>
            </p:nvSpPr>
            <p:spPr>
              <a:xfrm>
                <a:off x="3491880" y="1779662"/>
                <a:ext cx="1600273" cy="720080"/>
              </a:xfrm>
              <a:prstGeom prst="round2DiagRect">
                <a:avLst>
                  <a:gd name="adj1" fmla="val 0"/>
                  <a:gd name="adj2" fmla="val 17124"/>
                </a:avLst>
              </a:prstGeom>
              <a:solidFill>
                <a:srgbClr val="EEECE1">
                  <a:lumMod val="75000"/>
                </a:srgbClr>
              </a:solidFill>
              <a:ln w="25400" cap="flat" cmpd="sng" algn="ctr">
                <a:solidFill>
                  <a:srgbClr val="EEECE1">
                    <a:lumMod val="75000"/>
                  </a:srgbClr>
                </a:solid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68" name="对角圆角矩形 67"/>
              <p:cNvSpPr/>
              <p:nvPr/>
            </p:nvSpPr>
            <p:spPr>
              <a:xfrm>
                <a:off x="3510363" y="1794520"/>
                <a:ext cx="1565693" cy="489198"/>
              </a:xfrm>
              <a:prstGeom prst="round2DiagRect">
                <a:avLst>
                  <a:gd name="adj1" fmla="val 0"/>
                  <a:gd name="adj2" fmla="val 25505"/>
                </a:avLst>
              </a:prstGeom>
              <a:solidFill>
                <a:sysClr val="window" lastClr="FFFFFF"/>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69" name="TextBox 68"/>
              <p:cNvSpPr txBox="1"/>
              <p:nvPr/>
            </p:nvSpPr>
            <p:spPr>
              <a:xfrm>
                <a:off x="3832152" y="2243661"/>
                <a:ext cx="902811"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400" b="1" kern="0" dirty="0" smtClean="0">
                    <a:solidFill>
                      <a:sysClr val="window" lastClr="FFFFFF"/>
                    </a:solidFill>
                    <a:latin typeface="微软雅黑" pitchFamily="34" charset="-122"/>
                    <a:ea typeface="微软雅黑" pitchFamily="34" charset="-122"/>
                  </a:rPr>
                  <a:t>第三部分</a:t>
                </a:r>
                <a:endParaRPr kumimoji="0" lang="zh-CN" altLang="en-US" sz="2000"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endParaRPr>
              </a:p>
            </p:txBody>
          </p:sp>
        </p:grpSp>
        <p:sp>
          <p:nvSpPr>
            <p:cNvPr id="70" name="TextBox 69"/>
            <p:cNvSpPr txBox="1"/>
            <p:nvPr/>
          </p:nvSpPr>
          <p:spPr>
            <a:xfrm>
              <a:off x="4781043" y="1233058"/>
              <a:ext cx="1005403" cy="338554"/>
            </a:xfrm>
            <a:prstGeom prst="rect">
              <a:avLst/>
            </a:prstGeom>
            <a:noFill/>
          </p:spPr>
          <p:txBody>
            <a:bodyPr wrap="none" rtlCol="0">
              <a:spAutoFit/>
            </a:bodyPr>
            <a:lstStyle/>
            <a:p>
              <a:pPr marL="342900" marR="0" lvl="0" indent="-342900" algn="ctr" defTabSz="914400" eaLnBrk="1" fontAlgn="auto" latinLnBrk="0" hangingPunct="1">
                <a:lnSpc>
                  <a:spcPct val="100000"/>
                </a:lnSpc>
                <a:spcBef>
                  <a:spcPts val="0"/>
                </a:spcBef>
                <a:spcAft>
                  <a:spcPts val="0"/>
                </a:spcAft>
                <a:buClrTx/>
                <a:buSzTx/>
                <a:defRPr/>
              </a:pPr>
              <a:r>
                <a:rPr kumimoji="0" lang="zh-CN" altLang="en-US" sz="1600" b="1"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行动计划</a:t>
              </a:r>
              <a:endParaRPr kumimoji="0" lang="en-US" altLang="zh-CN" sz="1600" b="1"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endParaRPr>
            </a:p>
          </p:txBody>
        </p:sp>
      </p:grpSp>
      <p:grpSp>
        <p:nvGrpSpPr>
          <p:cNvPr id="75" name="组合 74"/>
          <p:cNvGrpSpPr/>
          <p:nvPr/>
        </p:nvGrpSpPr>
        <p:grpSpPr>
          <a:xfrm>
            <a:off x="6530927" y="2452426"/>
            <a:ext cx="1600273" cy="771776"/>
            <a:chOff x="3491880" y="1779662"/>
            <a:chExt cx="1600273" cy="771776"/>
          </a:xfrm>
        </p:grpSpPr>
        <p:sp>
          <p:nvSpPr>
            <p:cNvPr id="76" name="对角圆角矩形 75"/>
            <p:cNvSpPr/>
            <p:nvPr/>
          </p:nvSpPr>
          <p:spPr>
            <a:xfrm>
              <a:off x="3491880" y="1779662"/>
              <a:ext cx="1600273" cy="720080"/>
            </a:xfrm>
            <a:prstGeom prst="round2DiagRect">
              <a:avLst>
                <a:gd name="adj1" fmla="val 0"/>
                <a:gd name="adj2" fmla="val 17124"/>
              </a:avLst>
            </a:prstGeom>
            <a:solidFill>
              <a:srgbClr val="EEECE1">
                <a:lumMod val="75000"/>
              </a:srgbClr>
            </a:solidFill>
            <a:ln w="25400" cap="flat" cmpd="sng" algn="ctr">
              <a:solidFill>
                <a:srgbClr val="EEECE1">
                  <a:lumMod val="75000"/>
                </a:srgbClr>
              </a:solid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77" name="对角圆角矩形 76"/>
            <p:cNvSpPr/>
            <p:nvPr/>
          </p:nvSpPr>
          <p:spPr>
            <a:xfrm>
              <a:off x="3510363" y="1794520"/>
              <a:ext cx="1565693" cy="489198"/>
            </a:xfrm>
            <a:prstGeom prst="round2DiagRect">
              <a:avLst>
                <a:gd name="adj1" fmla="val 0"/>
                <a:gd name="adj2" fmla="val 25505"/>
              </a:avLst>
            </a:prstGeom>
            <a:solidFill>
              <a:sysClr val="window" lastClr="FFFFFF"/>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1"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78" name="TextBox 77"/>
            <p:cNvSpPr txBox="1"/>
            <p:nvPr/>
          </p:nvSpPr>
          <p:spPr>
            <a:xfrm>
              <a:off x="3849362" y="2243661"/>
              <a:ext cx="902811"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400" b="1" kern="0" dirty="0" smtClean="0">
                  <a:solidFill>
                    <a:sysClr val="window" lastClr="FFFFFF"/>
                  </a:solidFill>
                  <a:latin typeface="微软雅黑" pitchFamily="34" charset="-122"/>
                  <a:ea typeface="微软雅黑" pitchFamily="34" charset="-122"/>
                </a:rPr>
                <a:t>第四部分</a:t>
              </a:r>
              <a:endParaRPr kumimoji="0" lang="zh-CN" altLang="en-US" sz="1400"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endParaRPr>
            </a:p>
          </p:txBody>
        </p:sp>
        <p:sp>
          <p:nvSpPr>
            <p:cNvPr id="79" name="TextBox 78"/>
            <p:cNvSpPr txBox="1"/>
            <p:nvPr/>
          </p:nvSpPr>
          <p:spPr>
            <a:xfrm>
              <a:off x="3849070" y="1858161"/>
              <a:ext cx="1005403" cy="338554"/>
            </a:xfrm>
            <a:prstGeom prst="rect">
              <a:avLst/>
            </a:prstGeom>
            <a:noFill/>
          </p:spPr>
          <p:txBody>
            <a:bodyPr wrap="none" rtlCol="0">
              <a:spAutoFit/>
            </a:bodyPr>
            <a:lstStyle/>
            <a:p>
              <a:pPr marL="342900" marR="0" lvl="0" indent="-342900" algn="ctr" defTabSz="914400" eaLnBrk="1" fontAlgn="auto" latinLnBrk="0" hangingPunct="1">
                <a:lnSpc>
                  <a:spcPct val="100000"/>
                </a:lnSpc>
                <a:spcBef>
                  <a:spcPts val="0"/>
                </a:spcBef>
                <a:spcAft>
                  <a:spcPts val="0"/>
                </a:spcAft>
                <a:buClrTx/>
                <a:buSzTx/>
                <a:defRPr/>
              </a:pPr>
              <a:r>
                <a:rPr kumimoji="0" lang="zh-CN" altLang="en-US" sz="1600" b="1"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保障措施</a:t>
              </a:r>
              <a:endParaRPr kumimoji="0" lang="en-US" altLang="zh-CN" sz="1600" b="1"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endParaRPr>
            </a:p>
          </p:txBody>
        </p:sp>
      </p:grpSp>
      <p:cxnSp>
        <p:nvCxnSpPr>
          <p:cNvPr id="80" name="肘形连接符 9"/>
          <p:cNvCxnSpPr/>
          <p:nvPr/>
        </p:nvCxnSpPr>
        <p:spPr>
          <a:xfrm rot="16200000" flipH="1">
            <a:off x="351046" y="3574805"/>
            <a:ext cx="1310952" cy="323995"/>
          </a:xfrm>
          <a:prstGeom prst="bentConnector2">
            <a:avLst/>
          </a:prstGeom>
          <a:ln w="22225">
            <a:solidFill>
              <a:schemeClr val="tx1">
                <a:lumMod val="50000"/>
                <a:lumOff val="50000"/>
              </a:scheme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97" name="肘形连接符 9"/>
          <p:cNvCxnSpPr/>
          <p:nvPr/>
        </p:nvCxnSpPr>
        <p:spPr>
          <a:xfrm rot="16200000" flipH="1">
            <a:off x="2351310" y="3574805"/>
            <a:ext cx="1310952" cy="323995"/>
          </a:xfrm>
          <a:prstGeom prst="bentConnector2">
            <a:avLst/>
          </a:prstGeom>
          <a:ln w="22225">
            <a:solidFill>
              <a:schemeClr val="tx1">
                <a:lumMod val="50000"/>
                <a:lumOff val="50000"/>
              </a:scheme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03" name="肘形连接符 9"/>
          <p:cNvCxnSpPr/>
          <p:nvPr/>
        </p:nvCxnSpPr>
        <p:spPr>
          <a:xfrm rot="16200000" flipH="1">
            <a:off x="4351574" y="3574805"/>
            <a:ext cx="1310952" cy="323995"/>
          </a:xfrm>
          <a:prstGeom prst="bentConnector2">
            <a:avLst/>
          </a:prstGeom>
          <a:ln w="22225">
            <a:solidFill>
              <a:schemeClr val="tx1">
                <a:lumMod val="50000"/>
                <a:lumOff val="50000"/>
              </a:scheme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07" name="肘形连接符 9"/>
          <p:cNvCxnSpPr/>
          <p:nvPr/>
        </p:nvCxnSpPr>
        <p:spPr>
          <a:xfrm rot="16200000" flipH="1">
            <a:off x="6351838" y="3574805"/>
            <a:ext cx="1310952" cy="323995"/>
          </a:xfrm>
          <a:prstGeom prst="bentConnector2">
            <a:avLst/>
          </a:prstGeom>
          <a:ln w="22225">
            <a:solidFill>
              <a:schemeClr val="tx1">
                <a:lumMod val="50000"/>
                <a:lumOff val="50000"/>
              </a:scheme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16" name="组合 3"/>
          <p:cNvGrpSpPr/>
          <p:nvPr/>
        </p:nvGrpSpPr>
        <p:grpSpPr>
          <a:xfrm>
            <a:off x="774065" y="1099820"/>
            <a:ext cx="7456170" cy="1036955"/>
            <a:chOff x="857224" y="4214818"/>
            <a:chExt cx="9144032" cy="1881194"/>
          </a:xfrm>
        </p:grpSpPr>
        <p:pic>
          <p:nvPicPr>
            <p:cNvPr id="17" name="Picture 1" descr="教育部发布教育信息化十年发展规划"/>
            <p:cNvPicPr>
              <a:picLocks noChangeAspect="1" noChangeArrowheads="1"/>
            </p:cNvPicPr>
            <p:nvPr/>
          </p:nvPicPr>
          <p:blipFill>
            <a:blip r:embed="rId1" cstate="print"/>
            <a:srcRect/>
            <a:stretch>
              <a:fillRect/>
            </a:stretch>
          </p:blipFill>
          <p:spPr bwMode="auto">
            <a:xfrm>
              <a:off x="857224" y="4214818"/>
              <a:ext cx="4572000" cy="952500"/>
            </a:xfrm>
            <a:prstGeom prst="rect">
              <a:avLst/>
            </a:prstGeom>
            <a:noFill/>
          </p:spPr>
        </p:pic>
        <p:pic>
          <p:nvPicPr>
            <p:cNvPr id="18" name="Picture 2" descr="教育部发布教育信息化十年发展规划"/>
            <p:cNvPicPr>
              <a:picLocks noChangeAspect="1" noChangeArrowheads="1"/>
            </p:cNvPicPr>
            <p:nvPr/>
          </p:nvPicPr>
          <p:blipFill>
            <a:blip r:embed="rId2" cstate="print"/>
            <a:srcRect/>
            <a:stretch>
              <a:fillRect/>
            </a:stretch>
          </p:blipFill>
          <p:spPr bwMode="auto">
            <a:xfrm>
              <a:off x="5429256" y="4214818"/>
              <a:ext cx="4572000" cy="952500"/>
            </a:xfrm>
            <a:prstGeom prst="rect">
              <a:avLst/>
            </a:prstGeom>
            <a:noFill/>
          </p:spPr>
        </p:pic>
        <p:pic>
          <p:nvPicPr>
            <p:cNvPr id="19" name="Picture 3" descr="教育部发布教育信息化十年发展规划"/>
            <p:cNvPicPr>
              <a:picLocks noChangeAspect="1" noChangeArrowheads="1"/>
            </p:cNvPicPr>
            <p:nvPr/>
          </p:nvPicPr>
          <p:blipFill>
            <a:blip r:embed="rId3" cstate="print"/>
            <a:srcRect/>
            <a:stretch>
              <a:fillRect/>
            </a:stretch>
          </p:blipFill>
          <p:spPr bwMode="auto">
            <a:xfrm>
              <a:off x="857224" y="5143512"/>
              <a:ext cx="4572000" cy="952500"/>
            </a:xfrm>
            <a:prstGeom prst="rect">
              <a:avLst/>
            </a:prstGeom>
            <a:noFill/>
          </p:spPr>
        </p:pic>
        <p:pic>
          <p:nvPicPr>
            <p:cNvPr id="20" name="Picture 8" descr="教育部发布教育信息化十年发展规划"/>
            <p:cNvPicPr>
              <a:picLocks noChangeAspect="1" noChangeArrowheads="1"/>
            </p:cNvPicPr>
            <p:nvPr/>
          </p:nvPicPr>
          <p:blipFill>
            <a:blip r:embed="rId4" cstate="print"/>
            <a:srcRect/>
            <a:stretch>
              <a:fillRect/>
            </a:stretch>
          </p:blipFill>
          <p:spPr bwMode="auto">
            <a:xfrm>
              <a:off x="5429256" y="5143512"/>
              <a:ext cx="4572000" cy="952500"/>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1"/>
                                        </p:tgtEl>
                                        <p:attrNameLst>
                                          <p:attrName>style.visibility</p:attrName>
                                        </p:attrNameLst>
                                      </p:cBhvr>
                                      <p:to>
                                        <p:strVal val="visible"/>
                                      </p:to>
                                    </p:set>
                                    <p:animEffect transition="in" filter="wipe(left)">
                                      <p:cBhvr>
                                        <p:cTn id="11" dur="500"/>
                                        <p:tgtEl>
                                          <p:spTgt spid="8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wipe(left)">
                                      <p:cBhvr>
                                        <p:cTn id="15" dur="500"/>
                                        <p:tgtEl>
                                          <p:spTgt spid="8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wipe(left)">
                                      <p:cBhvr>
                                        <p:cTn id="19" dur="500"/>
                                        <p:tgtEl>
                                          <p:spTgt spid="7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80"/>
                                        </p:tgtEl>
                                        <p:attrNameLst>
                                          <p:attrName>style.visibility</p:attrName>
                                        </p:attrNameLst>
                                      </p:cBhvr>
                                      <p:to>
                                        <p:strVal val="visible"/>
                                      </p:to>
                                    </p:set>
                                    <p:animEffect transition="in" filter="wipe(up)">
                                      <p:cBhvr>
                                        <p:cTn id="24" dur="500"/>
                                        <p:tgtEl>
                                          <p:spTgt spid="80"/>
                                        </p:tgtEl>
                                      </p:cBhvr>
                                    </p:animEffect>
                                  </p:childTnLst>
                                </p:cTn>
                              </p:par>
                            </p:childTnLst>
                          </p:cTn>
                        </p:par>
                        <p:par>
                          <p:cTn id="25" fill="hold">
                            <p:stCondLst>
                              <p:cond delay="500"/>
                            </p:stCondLst>
                            <p:childTnLst>
                              <p:par>
                                <p:cTn id="26" presetID="4" presetClass="entr" presetSubtype="16" fill="hold" nodeType="afterEffect">
                                  <p:stCondLst>
                                    <p:cond delay="0"/>
                                  </p:stCondLst>
                                  <p:childTnLst>
                                    <p:set>
                                      <p:cBhvr>
                                        <p:cTn id="27" dur="1" fill="hold">
                                          <p:stCondLst>
                                            <p:cond delay="0"/>
                                          </p:stCondLst>
                                        </p:cTn>
                                        <p:tgtEl>
                                          <p:spTgt spid="109"/>
                                        </p:tgtEl>
                                        <p:attrNameLst>
                                          <p:attrName>style.visibility</p:attrName>
                                        </p:attrNameLst>
                                      </p:cBhvr>
                                      <p:to>
                                        <p:strVal val="visible"/>
                                      </p:to>
                                    </p:set>
                                    <p:animEffect transition="in" filter="box(in)">
                                      <p:cBhvr>
                                        <p:cTn id="28" dur="500"/>
                                        <p:tgtEl>
                                          <p:spTgt spid="10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97"/>
                                        </p:tgtEl>
                                        <p:attrNameLst>
                                          <p:attrName>style.visibility</p:attrName>
                                        </p:attrNameLst>
                                      </p:cBhvr>
                                      <p:to>
                                        <p:strVal val="visible"/>
                                      </p:to>
                                    </p:set>
                                    <p:animEffect transition="in" filter="wipe(up)">
                                      <p:cBhvr>
                                        <p:cTn id="33" dur="500"/>
                                        <p:tgtEl>
                                          <p:spTgt spid="97"/>
                                        </p:tgtEl>
                                      </p:cBhvr>
                                    </p:animEffect>
                                  </p:childTnLst>
                                </p:cTn>
                              </p:par>
                            </p:childTnLst>
                          </p:cTn>
                        </p:par>
                        <p:par>
                          <p:cTn id="34" fill="hold">
                            <p:stCondLst>
                              <p:cond delay="500"/>
                            </p:stCondLst>
                            <p:childTnLst>
                              <p:par>
                                <p:cTn id="35" presetID="4" presetClass="entr" presetSubtype="16" fill="hold" nodeType="afterEffect">
                                  <p:stCondLst>
                                    <p:cond delay="0"/>
                                  </p:stCondLst>
                                  <p:childTnLst>
                                    <p:set>
                                      <p:cBhvr>
                                        <p:cTn id="36" dur="1" fill="hold">
                                          <p:stCondLst>
                                            <p:cond delay="0"/>
                                          </p:stCondLst>
                                        </p:cTn>
                                        <p:tgtEl>
                                          <p:spTgt spid="110"/>
                                        </p:tgtEl>
                                        <p:attrNameLst>
                                          <p:attrName>style.visibility</p:attrName>
                                        </p:attrNameLst>
                                      </p:cBhvr>
                                      <p:to>
                                        <p:strVal val="visible"/>
                                      </p:to>
                                    </p:set>
                                    <p:animEffect transition="in" filter="box(in)">
                                      <p:cBhvr>
                                        <p:cTn id="37" dur="500"/>
                                        <p:tgtEl>
                                          <p:spTgt spid="1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3"/>
                                        </p:tgtEl>
                                        <p:attrNameLst>
                                          <p:attrName>style.visibility</p:attrName>
                                        </p:attrNameLst>
                                      </p:cBhvr>
                                      <p:to>
                                        <p:strVal val="visible"/>
                                      </p:to>
                                    </p:set>
                                    <p:animEffect transition="in" filter="wipe(up)">
                                      <p:cBhvr>
                                        <p:cTn id="42" dur="500"/>
                                        <p:tgtEl>
                                          <p:spTgt spid="103"/>
                                        </p:tgtEl>
                                      </p:cBhvr>
                                    </p:animEffect>
                                  </p:childTnLst>
                                </p:cTn>
                              </p:par>
                            </p:childTnLst>
                          </p:cTn>
                        </p:par>
                        <p:par>
                          <p:cTn id="43" fill="hold">
                            <p:stCondLst>
                              <p:cond delay="500"/>
                            </p:stCondLst>
                            <p:childTnLst>
                              <p:par>
                                <p:cTn id="44" presetID="4" presetClass="entr" presetSubtype="16" fill="hold" nodeType="afterEffect">
                                  <p:stCondLst>
                                    <p:cond delay="0"/>
                                  </p:stCondLst>
                                  <p:childTnLst>
                                    <p:set>
                                      <p:cBhvr>
                                        <p:cTn id="45" dur="1" fill="hold">
                                          <p:stCondLst>
                                            <p:cond delay="0"/>
                                          </p:stCondLst>
                                        </p:cTn>
                                        <p:tgtEl>
                                          <p:spTgt spid="111"/>
                                        </p:tgtEl>
                                        <p:attrNameLst>
                                          <p:attrName>style.visibility</p:attrName>
                                        </p:attrNameLst>
                                      </p:cBhvr>
                                      <p:to>
                                        <p:strVal val="visible"/>
                                      </p:to>
                                    </p:set>
                                    <p:animEffect transition="in" filter="box(in)">
                                      <p:cBhvr>
                                        <p:cTn id="46" dur="500"/>
                                        <p:tgtEl>
                                          <p:spTgt spid="1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107"/>
                                        </p:tgtEl>
                                        <p:attrNameLst>
                                          <p:attrName>style.visibility</p:attrName>
                                        </p:attrNameLst>
                                      </p:cBhvr>
                                      <p:to>
                                        <p:strVal val="visible"/>
                                      </p:to>
                                    </p:set>
                                    <p:animEffect transition="in" filter="wipe(up)">
                                      <p:cBhvr>
                                        <p:cTn id="51" dur="500"/>
                                        <p:tgtEl>
                                          <p:spTgt spid="107"/>
                                        </p:tgtEl>
                                      </p:cBhvr>
                                    </p:animEffect>
                                  </p:childTnLst>
                                </p:cTn>
                              </p:par>
                            </p:childTnLst>
                          </p:cTn>
                        </p:par>
                        <p:par>
                          <p:cTn id="52" fill="hold">
                            <p:stCondLst>
                              <p:cond delay="500"/>
                            </p:stCondLst>
                            <p:childTnLst>
                              <p:par>
                                <p:cTn id="53" presetID="4" presetClass="entr" presetSubtype="16" fill="hold" nodeType="afterEffect">
                                  <p:stCondLst>
                                    <p:cond delay="0"/>
                                  </p:stCondLst>
                                  <p:childTnLst>
                                    <p:set>
                                      <p:cBhvr>
                                        <p:cTn id="54" dur="1" fill="hold">
                                          <p:stCondLst>
                                            <p:cond delay="0"/>
                                          </p:stCondLst>
                                        </p:cTn>
                                        <p:tgtEl>
                                          <p:spTgt spid="112"/>
                                        </p:tgtEl>
                                        <p:attrNameLst>
                                          <p:attrName>style.visibility</p:attrName>
                                        </p:attrNameLst>
                                      </p:cBhvr>
                                      <p:to>
                                        <p:strVal val="visible"/>
                                      </p:to>
                                    </p:set>
                                    <p:animEffect transition="in" filter="box(in)">
                                      <p:cBhvr>
                                        <p:cTn id="55"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a:t>智慧校园建设的需求</a:t>
            </a:r>
            <a:endParaRPr lang="en-US" altLang="zh-CN" sz="2800"/>
          </a:p>
        </p:txBody>
      </p:sp>
      <p:sp>
        <p:nvSpPr>
          <p:cNvPr id="16" name="三十二角星 15"/>
          <p:cNvSpPr/>
          <p:nvPr/>
        </p:nvSpPr>
        <p:spPr>
          <a:xfrm>
            <a:off x="625950" y="1845729"/>
            <a:ext cx="2917370" cy="792877"/>
          </a:xfrm>
          <a:prstGeom prst="star32">
            <a:avLst/>
          </a:prstGeom>
          <a:solidFill>
            <a:srgbClr val="FFAB57">
              <a:alpha val="89804"/>
            </a:srgb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pic>
        <p:nvPicPr>
          <p:cNvPr id="14340" name="Picture 6" descr="j0428519"/>
          <p:cNvPicPr>
            <a:picLocks noChangeAspect="1" noChangeArrowheads="1"/>
          </p:cNvPicPr>
          <p:nvPr/>
        </p:nvPicPr>
        <p:blipFill>
          <a:blip r:embed="rId1" cstate="print">
            <a:clrChange>
              <a:clrFrom>
                <a:srgbClr val="F2F2F2"/>
              </a:clrFrom>
              <a:clrTo>
                <a:srgbClr val="F2F2F2">
                  <a:alpha val="0"/>
                </a:srgbClr>
              </a:clrTo>
            </a:clrChange>
          </a:blip>
          <a:srcRect r="3952"/>
          <a:stretch>
            <a:fillRect/>
          </a:stretch>
        </p:blipFill>
        <p:spPr bwMode="auto">
          <a:xfrm>
            <a:off x="764532" y="2673918"/>
            <a:ext cx="2235378" cy="1831822"/>
          </a:xfrm>
          <a:prstGeom prst="rect">
            <a:avLst/>
          </a:prstGeom>
          <a:noFill/>
          <a:ln w="9525">
            <a:noFill/>
            <a:miter lim="800000"/>
            <a:headEnd/>
            <a:tailEnd/>
          </a:ln>
        </p:spPr>
      </p:pic>
      <p:sp>
        <p:nvSpPr>
          <p:cNvPr id="12" name="标题 1"/>
          <p:cNvSpPr txBox="1"/>
          <p:nvPr/>
        </p:nvSpPr>
        <p:spPr>
          <a:xfrm>
            <a:off x="862703" y="2055482"/>
            <a:ext cx="2055536" cy="515440"/>
          </a:xfrm>
          <a:prstGeom prst="rect">
            <a:avLst/>
          </a:prstGeom>
        </p:spPr>
        <p:txBody>
          <a:bodyPr/>
          <a:lstStyle/>
          <a:p>
            <a:pPr marL="914400" indent="-914400" algn="ctr">
              <a:lnSpc>
                <a:spcPts val="3000"/>
              </a:lnSpc>
              <a:defRPr/>
            </a:pPr>
            <a:r>
              <a:rPr lang="en-US" altLang="zh-CN" sz="2200" b="1" kern="0" dirty="0">
                <a:solidFill>
                  <a:schemeClr val="bg2"/>
                </a:solidFill>
                <a:latin typeface="微软雅黑" pitchFamily="34" charset="-122"/>
                <a:ea typeface="微软雅黑" pitchFamily="34" charset="-122"/>
                <a:cs typeface="+mj-cs"/>
                <a:sym typeface="Calibri" pitchFamily="34" charset="0"/>
              </a:rPr>
              <a:t>21</a:t>
            </a:r>
            <a:r>
              <a:rPr lang="zh-CN" altLang="en-US" sz="2200" b="1" kern="0" dirty="0">
                <a:solidFill>
                  <a:schemeClr val="bg2"/>
                </a:solidFill>
                <a:latin typeface="微软雅黑" pitchFamily="34" charset="-122"/>
                <a:ea typeface="微软雅黑" pitchFamily="34" charset="-122"/>
                <a:cs typeface="+mj-cs"/>
                <a:sym typeface="Calibri" pitchFamily="34" charset="0"/>
              </a:rPr>
              <a:t>世纪的学生</a:t>
            </a:r>
            <a:endParaRPr lang="zh-CN" altLang="en-US" sz="2200" b="1" kern="0" dirty="0">
              <a:solidFill>
                <a:schemeClr val="bg2"/>
              </a:solidFill>
              <a:latin typeface="微软雅黑" pitchFamily="34" charset="-122"/>
              <a:ea typeface="微软雅黑" pitchFamily="34" charset="-122"/>
              <a:cs typeface="+mj-cs"/>
              <a:sym typeface="Calibri" pitchFamily="34" charset="0"/>
            </a:endParaRPr>
          </a:p>
        </p:txBody>
      </p:sp>
      <p:grpSp>
        <p:nvGrpSpPr>
          <p:cNvPr id="4" name="组合 12"/>
          <p:cNvGrpSpPr/>
          <p:nvPr/>
        </p:nvGrpSpPr>
        <p:grpSpPr>
          <a:xfrm>
            <a:off x="3916777" y="1782417"/>
            <a:ext cx="4587253" cy="2968487"/>
            <a:chOff x="523875" y="714375"/>
            <a:chExt cx="8035925" cy="4256088"/>
          </a:xfrm>
        </p:grpSpPr>
        <p:cxnSp>
          <p:nvCxnSpPr>
            <p:cNvPr id="14" name="直接连接符 3"/>
            <p:cNvCxnSpPr>
              <a:cxnSpLocks noChangeShapeType="1"/>
            </p:cNvCxnSpPr>
            <p:nvPr/>
          </p:nvCxnSpPr>
          <p:spPr bwMode="auto">
            <a:xfrm>
              <a:off x="3333750" y="2843213"/>
              <a:ext cx="2339975" cy="1587"/>
            </a:xfrm>
            <a:prstGeom prst="line">
              <a:avLst/>
            </a:prstGeom>
            <a:noFill/>
            <a:ln w="57150">
              <a:solidFill>
                <a:srgbClr val="314255"/>
              </a:solidFill>
              <a:round/>
            </a:ln>
          </p:spPr>
        </p:cxnSp>
        <p:cxnSp>
          <p:nvCxnSpPr>
            <p:cNvPr id="15" name="直接箭头连接符 57"/>
            <p:cNvCxnSpPr>
              <a:cxnSpLocks noChangeShapeType="1"/>
            </p:cNvCxnSpPr>
            <p:nvPr/>
          </p:nvCxnSpPr>
          <p:spPr bwMode="auto">
            <a:xfrm rot="-5400000">
              <a:off x="3529807" y="2836069"/>
              <a:ext cx="1979612" cy="0"/>
            </a:xfrm>
            <a:prstGeom prst="straightConnector1">
              <a:avLst/>
            </a:prstGeom>
            <a:noFill/>
            <a:ln w="57150">
              <a:solidFill>
                <a:srgbClr val="314255"/>
              </a:solidFill>
              <a:round/>
            </a:ln>
          </p:spPr>
        </p:cxnSp>
        <p:sp>
          <p:nvSpPr>
            <p:cNvPr id="17" name="矩形 12"/>
            <p:cNvSpPr>
              <a:spLocks noChangeArrowheads="1"/>
            </p:cNvSpPr>
            <p:nvPr/>
          </p:nvSpPr>
          <p:spPr bwMode="auto">
            <a:xfrm>
              <a:off x="1646238" y="1125538"/>
              <a:ext cx="5734051" cy="629111"/>
            </a:xfrm>
            <a:prstGeom prst="rect">
              <a:avLst/>
            </a:prstGeom>
            <a:noFill/>
            <a:ln w="9525">
              <a:noFill/>
              <a:miter lim="800000"/>
            </a:ln>
          </p:spPr>
          <p:txBody>
            <a:bodyPr>
              <a:spAutoFit/>
            </a:bodyPr>
            <a:lstStyle/>
            <a:p>
              <a:pPr algn="ctr" eaLnBrk="1" hangingPunct="1"/>
              <a:r>
                <a:rPr lang="zh-CN" altLang="en-US" sz="1100" b="1" dirty="0">
                  <a:solidFill>
                    <a:srgbClr val="000000"/>
                  </a:solidFill>
                  <a:latin typeface="微软雅黑" charset="0"/>
                  <a:ea typeface="微软雅黑" charset="0"/>
                  <a:cs typeface="Times New Roman" panose="02020603050405020304" pitchFamily="18" charset="0"/>
                </a:rPr>
                <a:t>批判性思维与解决问题的能力</a:t>
              </a:r>
              <a:endParaRPr lang="en-US" altLang="zh-CN" sz="1100" b="1" dirty="0">
                <a:solidFill>
                  <a:srgbClr val="000000"/>
                </a:solidFill>
                <a:latin typeface="微软雅黑" charset="0"/>
                <a:ea typeface="微软雅黑" charset="0"/>
                <a:cs typeface="Times New Roman" panose="02020603050405020304" pitchFamily="18" charset="0"/>
              </a:endParaRPr>
            </a:p>
            <a:p>
              <a:pPr algn="ctr" eaLnBrk="1" hangingPunct="1"/>
              <a:r>
                <a:rPr lang="zh-CN" altLang="en-US" sz="1100" b="1" dirty="0">
                  <a:latin typeface="微软雅黑" charset="0"/>
                  <a:ea typeface="微软雅黑" charset="0"/>
                  <a:cs typeface="Times New Roman" panose="02020603050405020304" pitchFamily="18" charset="0"/>
                </a:rPr>
                <a:t>（</a:t>
              </a:r>
              <a:r>
                <a:rPr lang="en-US" altLang="zh-CN" sz="1100" b="1" dirty="0">
                  <a:latin typeface="微软雅黑" charset="0"/>
                  <a:ea typeface="微软雅黑" charset="0"/>
                  <a:cs typeface="Times New Roman" panose="02020603050405020304" pitchFamily="18" charset="0"/>
                </a:rPr>
                <a:t>Critical thinking and problem solving</a:t>
              </a:r>
              <a:r>
                <a:rPr lang="zh-CN" altLang="en-US" sz="1100" b="1" dirty="0">
                  <a:latin typeface="微软雅黑" charset="0"/>
                  <a:ea typeface="微软雅黑" charset="0"/>
                  <a:cs typeface="Times New Roman" panose="02020603050405020304" pitchFamily="18" charset="0"/>
                </a:rPr>
                <a:t>）</a:t>
              </a:r>
              <a:endParaRPr lang="en-US" altLang="zh-CN" sz="1100" b="1" dirty="0">
                <a:latin typeface="微软雅黑" charset="0"/>
                <a:ea typeface="微软雅黑" charset="0"/>
                <a:cs typeface="Times New Roman" panose="02020603050405020304" pitchFamily="18" charset="0"/>
              </a:endParaRPr>
            </a:p>
          </p:txBody>
        </p:sp>
        <p:sp>
          <p:nvSpPr>
            <p:cNvPr id="18" name="矩形 13"/>
            <p:cNvSpPr>
              <a:spLocks noChangeArrowheads="1"/>
            </p:cNvSpPr>
            <p:nvPr/>
          </p:nvSpPr>
          <p:spPr bwMode="auto">
            <a:xfrm>
              <a:off x="973138" y="2290763"/>
              <a:ext cx="2603500" cy="815513"/>
            </a:xfrm>
            <a:prstGeom prst="rect">
              <a:avLst/>
            </a:prstGeom>
            <a:noFill/>
            <a:ln w="9525">
              <a:noFill/>
              <a:miter lim="800000"/>
            </a:ln>
          </p:spPr>
          <p:txBody>
            <a:bodyPr>
              <a:spAutoFit/>
            </a:bodyPr>
            <a:lstStyle/>
            <a:p>
              <a:pPr algn="ctr" eaLnBrk="1" hangingPunct="1"/>
              <a:r>
                <a:rPr lang="zh-CN" altLang="en-US" sz="1100" b="1" dirty="0">
                  <a:solidFill>
                    <a:srgbClr val="000000"/>
                  </a:solidFill>
                  <a:latin typeface="微软雅黑" charset="0"/>
                  <a:ea typeface="微软雅黑" charset="0"/>
                  <a:cs typeface="Times New Roman" panose="02020603050405020304" pitchFamily="18" charset="0"/>
                </a:rPr>
                <a:t>有效的沟通能力</a:t>
              </a:r>
              <a:endParaRPr lang="en-US" altLang="zh-CN" sz="1100" b="1" dirty="0">
                <a:solidFill>
                  <a:srgbClr val="000000"/>
                </a:solidFill>
                <a:latin typeface="微软雅黑" charset="0"/>
                <a:ea typeface="微软雅黑" charset="0"/>
                <a:cs typeface="Times New Roman" panose="02020603050405020304" pitchFamily="18" charset="0"/>
              </a:endParaRPr>
            </a:p>
            <a:p>
              <a:pPr algn="ctr" eaLnBrk="1" hangingPunct="1"/>
              <a:r>
                <a:rPr lang="zh-CN" altLang="en-US" sz="1100" b="1" dirty="0">
                  <a:latin typeface="微软雅黑" charset="0"/>
                  <a:ea typeface="微软雅黑" charset="0"/>
                  <a:cs typeface="Times New Roman" panose="02020603050405020304" pitchFamily="18" charset="0"/>
                </a:rPr>
                <a:t>（</a:t>
              </a:r>
              <a:r>
                <a:rPr lang="en-US" altLang="zh-CN" sz="1100" b="1" dirty="0">
                  <a:latin typeface="微软雅黑" charset="0"/>
                  <a:ea typeface="微软雅黑" charset="0"/>
                  <a:cs typeface="Times New Roman" panose="02020603050405020304" pitchFamily="18" charset="0"/>
                </a:rPr>
                <a:t>Effective</a:t>
              </a:r>
              <a:endParaRPr lang="en-US" altLang="zh-CN" sz="1100" b="1" dirty="0">
                <a:latin typeface="微软雅黑" charset="0"/>
                <a:ea typeface="微软雅黑" charset="0"/>
                <a:cs typeface="Times New Roman" panose="02020603050405020304" pitchFamily="18" charset="0"/>
              </a:endParaRPr>
            </a:p>
            <a:p>
              <a:pPr algn="ctr" eaLnBrk="1" hangingPunct="1"/>
              <a:r>
                <a:rPr lang="en-US" altLang="zh-CN" sz="1100" b="1" dirty="0">
                  <a:latin typeface="微软雅黑" charset="0"/>
                  <a:ea typeface="微软雅黑" charset="0"/>
                  <a:cs typeface="Times New Roman" panose="02020603050405020304" pitchFamily="18" charset="0"/>
                </a:rPr>
                <a:t> communication</a:t>
              </a:r>
              <a:r>
                <a:rPr lang="zh-CN" altLang="en-US" sz="1100" b="1" dirty="0">
                  <a:latin typeface="微软雅黑" charset="0"/>
                  <a:ea typeface="微软雅黑" charset="0"/>
                  <a:cs typeface="Times New Roman" panose="02020603050405020304" pitchFamily="18" charset="0"/>
                </a:rPr>
                <a:t>）</a:t>
              </a:r>
              <a:endParaRPr lang="zh-CN" altLang="en-US" sz="1100" b="1" dirty="0">
                <a:latin typeface="微软雅黑" charset="0"/>
                <a:ea typeface="微软雅黑" charset="0"/>
                <a:cs typeface="Times New Roman" panose="02020603050405020304" pitchFamily="18" charset="0"/>
              </a:endParaRPr>
            </a:p>
          </p:txBody>
        </p:sp>
        <p:sp>
          <p:nvSpPr>
            <p:cNvPr id="19" name="矩形 14"/>
            <p:cNvSpPr>
              <a:spLocks noChangeArrowheads="1"/>
            </p:cNvSpPr>
            <p:nvPr/>
          </p:nvSpPr>
          <p:spPr bwMode="auto">
            <a:xfrm>
              <a:off x="5530849" y="2290763"/>
              <a:ext cx="2357153" cy="836423"/>
            </a:xfrm>
            <a:prstGeom prst="rect">
              <a:avLst/>
            </a:prstGeom>
            <a:noFill/>
            <a:ln w="9525">
              <a:noFill/>
              <a:miter lim="800000"/>
            </a:ln>
          </p:spPr>
          <p:txBody>
            <a:bodyPr wrap="square">
              <a:spAutoFit/>
            </a:bodyPr>
            <a:lstStyle/>
            <a:p>
              <a:pPr algn="ctr" eaLnBrk="1" hangingPunct="1"/>
              <a:r>
                <a:rPr lang="zh-CN" altLang="en-US" sz="1100" b="1" dirty="0">
                  <a:solidFill>
                    <a:srgbClr val="000000"/>
                  </a:solidFill>
                  <a:latin typeface="微软雅黑" charset="0"/>
                  <a:ea typeface="微软雅黑" charset="0"/>
                  <a:cs typeface="Times New Roman" panose="02020603050405020304" pitchFamily="18" charset="0"/>
                </a:rPr>
                <a:t>协作能力</a:t>
              </a:r>
              <a:endParaRPr lang="en-US" altLang="zh-CN" sz="1100" b="1" dirty="0">
                <a:solidFill>
                  <a:srgbClr val="000000"/>
                </a:solidFill>
                <a:latin typeface="微软雅黑" charset="0"/>
                <a:ea typeface="微软雅黑" charset="0"/>
                <a:cs typeface="Times New Roman" panose="02020603050405020304" pitchFamily="18" charset="0"/>
              </a:endParaRPr>
            </a:p>
            <a:p>
              <a:pPr algn="ctr" eaLnBrk="1" hangingPunct="1"/>
              <a:r>
                <a:rPr lang="zh-CN" altLang="en-US" sz="1100" b="1" dirty="0">
                  <a:latin typeface="微软雅黑" charset="0"/>
                  <a:ea typeface="微软雅黑" charset="0"/>
                  <a:cs typeface="Times New Roman" panose="02020603050405020304" pitchFamily="18" charset="0"/>
                </a:rPr>
                <a:t>（</a:t>
              </a:r>
              <a:r>
                <a:rPr lang="en-US" altLang="zh-CN" sz="1100" b="1" dirty="0">
                  <a:latin typeface="微软雅黑" charset="0"/>
                  <a:ea typeface="微软雅黑" charset="0"/>
                  <a:cs typeface="Times New Roman" panose="02020603050405020304" pitchFamily="18" charset="0"/>
                </a:rPr>
                <a:t>Collaboration</a:t>
              </a:r>
              <a:endParaRPr lang="en-US" altLang="zh-CN" sz="1100" b="1" dirty="0">
                <a:latin typeface="微软雅黑" charset="0"/>
                <a:ea typeface="微软雅黑" charset="0"/>
                <a:cs typeface="Times New Roman" panose="02020603050405020304" pitchFamily="18" charset="0"/>
              </a:endParaRPr>
            </a:p>
            <a:p>
              <a:pPr algn="ctr" eaLnBrk="1" hangingPunct="1"/>
              <a:r>
                <a:rPr lang="en-US" altLang="zh-CN" sz="1100" b="1" dirty="0">
                  <a:latin typeface="微软雅黑" charset="0"/>
                  <a:ea typeface="微软雅黑" charset="0"/>
                  <a:cs typeface="Times New Roman" panose="02020603050405020304" pitchFamily="18" charset="0"/>
                </a:rPr>
                <a:t> and building</a:t>
              </a:r>
              <a:r>
                <a:rPr lang="zh-CN" altLang="en-US" sz="1100" b="1" dirty="0">
                  <a:latin typeface="微软雅黑" charset="0"/>
                  <a:ea typeface="微软雅黑" charset="0"/>
                  <a:cs typeface="Times New Roman" panose="02020603050405020304" pitchFamily="18" charset="0"/>
                </a:rPr>
                <a:t>）</a:t>
              </a:r>
              <a:r>
                <a:rPr lang="zh-CN" altLang="en-US" sz="1200" b="1" dirty="0">
                  <a:latin typeface="微软雅黑" charset="0"/>
                  <a:ea typeface="微软雅黑" charset="0"/>
                  <a:cs typeface="Times New Roman" panose="02020603050405020304" pitchFamily="18" charset="0"/>
                </a:rPr>
                <a:t> </a:t>
              </a:r>
              <a:endParaRPr lang="zh-CN" altLang="en-US" sz="1200" b="1" dirty="0">
                <a:latin typeface="微软雅黑" charset="0"/>
                <a:ea typeface="微软雅黑" charset="0"/>
                <a:cs typeface="Times New Roman" panose="02020603050405020304" pitchFamily="18" charset="0"/>
              </a:endParaRPr>
            </a:p>
          </p:txBody>
        </p:sp>
        <p:sp>
          <p:nvSpPr>
            <p:cNvPr id="20" name="矩形 15"/>
            <p:cNvSpPr>
              <a:spLocks noChangeArrowheads="1"/>
            </p:cNvSpPr>
            <p:nvPr/>
          </p:nvSpPr>
          <p:spPr bwMode="auto">
            <a:xfrm>
              <a:off x="2436814" y="3794124"/>
              <a:ext cx="4179887" cy="585496"/>
            </a:xfrm>
            <a:prstGeom prst="rect">
              <a:avLst/>
            </a:prstGeom>
            <a:noFill/>
            <a:ln w="9525">
              <a:noFill/>
              <a:miter lim="800000"/>
            </a:ln>
          </p:spPr>
          <p:txBody>
            <a:bodyPr>
              <a:spAutoFit/>
            </a:bodyPr>
            <a:lstStyle/>
            <a:p>
              <a:pPr algn="ctr"/>
              <a:r>
                <a:rPr lang="zh-CN" altLang="en-US" sz="1100" b="1" dirty="0">
                  <a:solidFill>
                    <a:srgbClr val="000000"/>
                  </a:solidFill>
                  <a:latin typeface="微软雅黑" charset="0"/>
                  <a:ea typeface="微软雅黑" charset="0"/>
                  <a:cs typeface="Times New Roman" panose="02020603050405020304" pitchFamily="18" charset="0"/>
                </a:rPr>
                <a:t>创新能力</a:t>
              </a:r>
              <a:endParaRPr lang="en-US" altLang="zh-CN" sz="1100" b="1" dirty="0">
                <a:solidFill>
                  <a:srgbClr val="000000"/>
                </a:solidFill>
                <a:latin typeface="微软雅黑" charset="0"/>
                <a:ea typeface="微软雅黑" charset="0"/>
                <a:cs typeface="Times New Roman" panose="02020603050405020304" pitchFamily="18" charset="0"/>
              </a:endParaRPr>
            </a:p>
            <a:p>
              <a:pPr algn="ctr"/>
              <a:r>
                <a:rPr lang="zh-CN" altLang="en-US" sz="1100" b="1" dirty="0">
                  <a:latin typeface="微软雅黑" charset="0"/>
                  <a:ea typeface="微软雅黑" charset="0"/>
                  <a:cs typeface="Times New Roman" panose="02020603050405020304" pitchFamily="18" charset="0"/>
                </a:rPr>
                <a:t>（</a:t>
              </a:r>
              <a:r>
                <a:rPr lang="en-US" altLang="zh-CN" sz="1100" b="1" dirty="0">
                  <a:latin typeface="微软雅黑" charset="0"/>
                  <a:ea typeface="微软雅黑" charset="0"/>
                  <a:cs typeface="Times New Roman" panose="02020603050405020304" pitchFamily="18" charset="0"/>
                </a:rPr>
                <a:t>Creativity and innovation</a:t>
              </a:r>
              <a:r>
                <a:rPr lang="zh-CN" altLang="en-US" sz="1100" b="1" dirty="0">
                  <a:latin typeface="微软雅黑" charset="0"/>
                  <a:ea typeface="微软雅黑" charset="0"/>
                  <a:cs typeface="Times New Roman" panose="02020603050405020304" pitchFamily="18" charset="0"/>
                </a:rPr>
                <a:t>）</a:t>
              </a:r>
              <a:endParaRPr lang="zh-CN" altLang="en-US" sz="1100" b="1" dirty="0">
                <a:latin typeface="微软雅黑" charset="0"/>
                <a:ea typeface="微软雅黑" charset="0"/>
                <a:cs typeface="Times New Roman" panose="02020603050405020304" pitchFamily="18" charset="0"/>
              </a:endParaRPr>
            </a:p>
          </p:txBody>
        </p:sp>
        <p:grpSp>
          <p:nvGrpSpPr>
            <p:cNvPr id="5" name="组合 31"/>
            <p:cNvGrpSpPr/>
            <p:nvPr/>
          </p:nvGrpSpPr>
          <p:grpSpPr bwMode="auto">
            <a:xfrm>
              <a:off x="3643313" y="1947863"/>
              <a:ext cx="1752600" cy="1752600"/>
              <a:chOff x="3632278" y="1673820"/>
              <a:chExt cx="1752944" cy="1753054"/>
            </a:xfrm>
          </p:grpSpPr>
          <p:sp>
            <p:nvSpPr>
              <p:cNvPr id="38" name="椭圆 58"/>
              <p:cNvSpPr>
                <a:spLocks noChangeArrowheads="1"/>
              </p:cNvSpPr>
              <p:nvPr/>
            </p:nvSpPr>
            <p:spPr bwMode="auto">
              <a:xfrm rot="1267204">
                <a:off x="3632278" y="1673820"/>
                <a:ext cx="1752944" cy="1753054"/>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微软雅黑" charset="0"/>
                  <a:ea typeface="微软雅黑" charset="0"/>
                  <a:sym typeface="宋体" panose="02010600030101010101" pitchFamily="2" charset="-122"/>
                </a:endParaRPr>
              </a:p>
            </p:txBody>
          </p:sp>
          <p:sp>
            <p:nvSpPr>
              <p:cNvPr id="39" name="椭圆 59"/>
              <p:cNvSpPr>
                <a:spLocks noChangeArrowheads="1"/>
              </p:cNvSpPr>
              <p:nvPr/>
            </p:nvSpPr>
            <p:spPr bwMode="auto">
              <a:xfrm>
                <a:off x="3770750" y="1812347"/>
                <a:ext cx="1476000" cy="1476000"/>
              </a:xfrm>
              <a:prstGeom prst="ellipse">
                <a:avLst/>
              </a:prstGeom>
              <a:solidFill>
                <a:srgbClr val="314255"/>
              </a:solidFill>
              <a:ln w="25400" cap="flat" cmpd="sng">
                <a:noFill/>
                <a:round/>
              </a:ln>
              <a:effectLst>
                <a:innerShdw blurRad="63500" dist="50800" dir="13500000">
                  <a:prstClr val="black">
                    <a:alpha val="50000"/>
                  </a:prstClr>
                </a:innerShdw>
              </a:effectLst>
            </p:spPr>
            <p:txBody>
              <a:bodyPr anchor="ctr"/>
              <a:lstStyle/>
              <a:p>
                <a:pPr algn="ctr" eaLnBrk="1" hangingPunct="1">
                  <a:defRPr/>
                </a:pPr>
                <a:endParaRPr lang="zh-CN" altLang="zh-CN" sz="2000" b="1" dirty="0">
                  <a:solidFill>
                    <a:srgbClr val="1F497D"/>
                  </a:solidFill>
                  <a:latin typeface="微软雅黑" charset="0"/>
                  <a:ea typeface="微软雅黑" charset="0"/>
                  <a:sym typeface="宋体" panose="02010600030101010101" pitchFamily="2" charset="-122"/>
                </a:endParaRPr>
              </a:p>
            </p:txBody>
          </p:sp>
          <p:sp>
            <p:nvSpPr>
              <p:cNvPr id="40" name="矩形 16"/>
              <p:cNvSpPr>
                <a:spLocks noChangeArrowheads="1"/>
              </p:cNvSpPr>
              <p:nvPr/>
            </p:nvSpPr>
            <p:spPr bwMode="auto">
              <a:xfrm>
                <a:off x="3846285" y="2039192"/>
                <a:ext cx="1393371" cy="896884"/>
              </a:xfrm>
              <a:prstGeom prst="rect">
                <a:avLst/>
              </a:prstGeom>
              <a:noFill/>
              <a:ln w="9525">
                <a:noFill/>
                <a:miter lim="800000"/>
              </a:ln>
            </p:spPr>
            <p:txBody>
              <a:bodyPr>
                <a:spAutoFit/>
              </a:bodyPr>
              <a:lstStyle/>
              <a:p>
                <a:pPr algn="ctr" eaLnBrk="1" hangingPunct="1"/>
                <a:r>
                  <a:rPr lang="en-US" altLang="zh-CN" sz="2000" b="1" dirty="0">
                    <a:solidFill>
                      <a:schemeClr val="bg1"/>
                    </a:solidFill>
                    <a:latin typeface="微软雅黑" charset="0"/>
                    <a:ea typeface="微软雅黑" charset="0"/>
                    <a:sym typeface="宋体" panose="02010600030101010101" pitchFamily="2" charset="-122"/>
                  </a:rPr>
                  <a:t>“4C”</a:t>
                </a:r>
                <a:endParaRPr lang="en-US" altLang="zh-CN" sz="2000" b="1" dirty="0">
                  <a:solidFill>
                    <a:schemeClr val="bg1"/>
                  </a:solidFill>
                  <a:latin typeface="微软雅黑" charset="0"/>
                  <a:ea typeface="微软雅黑" charset="0"/>
                  <a:sym typeface="宋体" panose="02010600030101010101" pitchFamily="2" charset="-122"/>
                </a:endParaRPr>
              </a:p>
              <a:p>
                <a:pPr algn="ctr" eaLnBrk="1" hangingPunct="1"/>
                <a:r>
                  <a:rPr lang="zh-CN" altLang="en-US" sz="2000" b="1" dirty="0">
                    <a:solidFill>
                      <a:schemeClr val="bg1"/>
                    </a:solidFill>
                    <a:latin typeface="微软雅黑" charset="0"/>
                    <a:ea typeface="微软雅黑" charset="0"/>
                    <a:sym typeface="宋体" panose="02010600030101010101" pitchFamily="2" charset="-122"/>
                  </a:rPr>
                  <a:t>能力</a:t>
                </a:r>
                <a:endParaRPr lang="zh-CN" altLang="zh-CN" sz="2000" b="1" dirty="0">
                  <a:solidFill>
                    <a:schemeClr val="bg1"/>
                  </a:solidFill>
                  <a:latin typeface="微软雅黑" charset="0"/>
                  <a:ea typeface="微软雅黑" charset="0"/>
                  <a:sym typeface="宋体" panose="02010600030101010101" pitchFamily="2" charset="-122"/>
                </a:endParaRPr>
              </a:p>
            </p:txBody>
          </p:sp>
        </p:grpSp>
        <p:cxnSp>
          <p:nvCxnSpPr>
            <p:cNvPr id="22" name="直接连接符 26"/>
            <p:cNvCxnSpPr>
              <a:cxnSpLocks noChangeShapeType="1"/>
            </p:cNvCxnSpPr>
            <p:nvPr/>
          </p:nvCxnSpPr>
          <p:spPr bwMode="auto">
            <a:xfrm>
              <a:off x="7883525" y="2843213"/>
              <a:ext cx="576263" cy="1587"/>
            </a:xfrm>
            <a:prstGeom prst="line">
              <a:avLst/>
            </a:prstGeom>
            <a:noFill/>
            <a:ln w="57150">
              <a:solidFill>
                <a:srgbClr val="314255"/>
              </a:solidFill>
              <a:round/>
            </a:ln>
          </p:spPr>
        </p:cxnSp>
        <p:grpSp>
          <p:nvGrpSpPr>
            <p:cNvPr id="7" name="组合 30"/>
            <p:cNvGrpSpPr/>
            <p:nvPr/>
          </p:nvGrpSpPr>
          <p:grpSpPr bwMode="auto">
            <a:xfrm>
              <a:off x="8199438" y="2665413"/>
              <a:ext cx="360362" cy="358775"/>
              <a:chOff x="5673531" y="2425440"/>
              <a:chExt cx="360000" cy="360000"/>
            </a:xfrm>
          </p:grpSpPr>
          <p:sp>
            <p:nvSpPr>
              <p:cNvPr id="36" name="椭圆 53"/>
              <p:cNvSpPr>
                <a:spLocks noChangeArrowheads="1"/>
              </p:cNvSpPr>
              <p:nvPr/>
            </p:nvSpPr>
            <p:spPr bwMode="auto">
              <a:xfrm>
                <a:off x="5673531" y="2425440"/>
                <a:ext cx="360000" cy="360000"/>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微软雅黑" charset="0"/>
                  <a:ea typeface="微软雅黑" charset="0"/>
                  <a:sym typeface="宋体" panose="02010600030101010101" pitchFamily="2" charset="-122"/>
                </a:endParaRPr>
              </a:p>
            </p:txBody>
          </p:sp>
          <p:sp>
            <p:nvSpPr>
              <p:cNvPr id="37" name="椭圆 53"/>
              <p:cNvSpPr>
                <a:spLocks noChangeArrowheads="1"/>
              </p:cNvSpPr>
              <p:nvPr/>
            </p:nvSpPr>
            <p:spPr bwMode="auto">
              <a:xfrm>
                <a:off x="5727531" y="2479440"/>
                <a:ext cx="252000" cy="252000"/>
              </a:xfrm>
              <a:prstGeom prst="ellipse">
                <a:avLst/>
              </a:prstGeom>
              <a:solidFill>
                <a:srgbClr val="FF9900"/>
              </a:solidFill>
              <a:ln w="25400">
                <a:noFill/>
                <a:round/>
              </a:ln>
            </p:spPr>
            <p:txBody>
              <a:bodyPr anchor="ctr"/>
              <a:lstStyle/>
              <a:p>
                <a:pPr algn="ctr" eaLnBrk="1" hangingPunct="1"/>
                <a:endParaRPr lang="zh-CN" altLang="zh-CN">
                  <a:solidFill>
                    <a:srgbClr val="FFFFFF"/>
                  </a:solidFill>
                  <a:latin typeface="微软雅黑" charset="0"/>
                  <a:ea typeface="微软雅黑" charset="0"/>
                  <a:sym typeface="宋体" panose="02010600030101010101" pitchFamily="2" charset="-122"/>
                </a:endParaRPr>
              </a:p>
            </p:txBody>
          </p:sp>
        </p:grpSp>
        <p:cxnSp>
          <p:nvCxnSpPr>
            <p:cNvPr id="24" name="直接连接符 27"/>
            <p:cNvCxnSpPr>
              <a:cxnSpLocks noChangeShapeType="1"/>
            </p:cNvCxnSpPr>
            <p:nvPr/>
          </p:nvCxnSpPr>
          <p:spPr bwMode="auto">
            <a:xfrm>
              <a:off x="742950" y="2854325"/>
              <a:ext cx="431800" cy="1588"/>
            </a:xfrm>
            <a:prstGeom prst="line">
              <a:avLst/>
            </a:prstGeom>
            <a:noFill/>
            <a:ln w="57150">
              <a:solidFill>
                <a:srgbClr val="314255"/>
              </a:solidFill>
              <a:round/>
            </a:ln>
          </p:spPr>
        </p:cxnSp>
        <p:grpSp>
          <p:nvGrpSpPr>
            <p:cNvPr id="8" name="组合 28"/>
            <p:cNvGrpSpPr/>
            <p:nvPr/>
          </p:nvGrpSpPr>
          <p:grpSpPr bwMode="auto">
            <a:xfrm>
              <a:off x="523875" y="2674938"/>
              <a:ext cx="360363" cy="360362"/>
              <a:chOff x="3115388" y="2425440"/>
              <a:chExt cx="360000" cy="360000"/>
            </a:xfrm>
          </p:grpSpPr>
          <p:sp>
            <p:nvSpPr>
              <p:cNvPr id="34" name="椭圆 53"/>
              <p:cNvSpPr>
                <a:spLocks noChangeArrowheads="1"/>
              </p:cNvSpPr>
              <p:nvPr/>
            </p:nvSpPr>
            <p:spPr bwMode="auto">
              <a:xfrm>
                <a:off x="3115388" y="2425440"/>
                <a:ext cx="360000" cy="360000"/>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微软雅黑" charset="0"/>
                  <a:ea typeface="微软雅黑" charset="0"/>
                  <a:sym typeface="宋体" panose="02010600030101010101" pitchFamily="2" charset="-122"/>
                </a:endParaRPr>
              </a:p>
            </p:txBody>
          </p:sp>
          <p:sp>
            <p:nvSpPr>
              <p:cNvPr id="35" name="椭圆 53"/>
              <p:cNvSpPr>
                <a:spLocks noChangeArrowheads="1"/>
              </p:cNvSpPr>
              <p:nvPr/>
            </p:nvSpPr>
            <p:spPr bwMode="auto">
              <a:xfrm>
                <a:off x="3169388" y="2479440"/>
                <a:ext cx="252000" cy="252000"/>
              </a:xfrm>
              <a:prstGeom prst="ellipse">
                <a:avLst/>
              </a:prstGeom>
              <a:solidFill>
                <a:srgbClr val="158493"/>
              </a:solidFill>
              <a:ln w="25400">
                <a:noFill/>
                <a:round/>
              </a:ln>
            </p:spPr>
            <p:txBody>
              <a:bodyPr anchor="ctr"/>
              <a:lstStyle/>
              <a:p>
                <a:pPr algn="ctr" eaLnBrk="1" hangingPunct="1"/>
                <a:endParaRPr lang="zh-CN" altLang="zh-CN">
                  <a:solidFill>
                    <a:srgbClr val="FFFFFF"/>
                  </a:solidFill>
                  <a:latin typeface="微软雅黑" charset="0"/>
                  <a:ea typeface="微软雅黑" charset="0"/>
                  <a:sym typeface="宋体" panose="02010600030101010101" pitchFamily="2" charset="-122"/>
                </a:endParaRPr>
              </a:p>
            </p:txBody>
          </p:sp>
        </p:grpSp>
        <p:cxnSp>
          <p:nvCxnSpPr>
            <p:cNvPr id="26" name="直接箭头连接符 57"/>
            <p:cNvCxnSpPr>
              <a:cxnSpLocks noChangeShapeType="1"/>
            </p:cNvCxnSpPr>
            <p:nvPr/>
          </p:nvCxnSpPr>
          <p:spPr bwMode="auto">
            <a:xfrm rot="-5400000">
              <a:off x="4339431" y="989807"/>
              <a:ext cx="360363" cy="0"/>
            </a:xfrm>
            <a:prstGeom prst="straightConnector1">
              <a:avLst/>
            </a:prstGeom>
            <a:noFill/>
            <a:ln w="57150">
              <a:solidFill>
                <a:srgbClr val="314255"/>
              </a:solidFill>
              <a:round/>
            </a:ln>
          </p:spPr>
        </p:cxnSp>
        <p:cxnSp>
          <p:nvCxnSpPr>
            <p:cNvPr id="27" name="直接箭头连接符 57"/>
            <p:cNvCxnSpPr>
              <a:cxnSpLocks noChangeShapeType="1"/>
            </p:cNvCxnSpPr>
            <p:nvPr/>
          </p:nvCxnSpPr>
          <p:spPr bwMode="auto">
            <a:xfrm rot="-5400000">
              <a:off x="4339432" y="4693444"/>
              <a:ext cx="360362" cy="0"/>
            </a:xfrm>
            <a:prstGeom prst="straightConnector1">
              <a:avLst/>
            </a:prstGeom>
            <a:noFill/>
            <a:ln w="57150">
              <a:solidFill>
                <a:srgbClr val="314255"/>
              </a:solidFill>
              <a:round/>
            </a:ln>
          </p:spPr>
        </p:cxnSp>
        <p:grpSp>
          <p:nvGrpSpPr>
            <p:cNvPr id="9" name="组合 27"/>
            <p:cNvGrpSpPr/>
            <p:nvPr/>
          </p:nvGrpSpPr>
          <p:grpSpPr bwMode="auto">
            <a:xfrm>
              <a:off x="4340225" y="4611688"/>
              <a:ext cx="360363" cy="358775"/>
              <a:chOff x="4301931" y="3524897"/>
              <a:chExt cx="360000" cy="360000"/>
            </a:xfrm>
          </p:grpSpPr>
          <p:sp>
            <p:nvSpPr>
              <p:cNvPr id="32" name="椭圆 53"/>
              <p:cNvSpPr>
                <a:spLocks noChangeArrowheads="1"/>
              </p:cNvSpPr>
              <p:nvPr/>
            </p:nvSpPr>
            <p:spPr bwMode="auto">
              <a:xfrm>
                <a:off x="4301931" y="3524897"/>
                <a:ext cx="360000" cy="360000"/>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微软雅黑" charset="0"/>
                  <a:ea typeface="微软雅黑" charset="0"/>
                  <a:sym typeface="宋体" panose="02010600030101010101" pitchFamily="2" charset="-122"/>
                </a:endParaRPr>
              </a:p>
            </p:txBody>
          </p:sp>
          <p:sp>
            <p:nvSpPr>
              <p:cNvPr id="33" name="椭圆 53"/>
              <p:cNvSpPr>
                <a:spLocks noChangeArrowheads="1"/>
              </p:cNvSpPr>
              <p:nvPr/>
            </p:nvSpPr>
            <p:spPr bwMode="auto">
              <a:xfrm>
                <a:off x="4355931" y="3578897"/>
                <a:ext cx="252000" cy="252000"/>
              </a:xfrm>
              <a:prstGeom prst="ellipse">
                <a:avLst/>
              </a:prstGeom>
              <a:solidFill>
                <a:srgbClr val="83C937"/>
              </a:solidFill>
              <a:ln w="25400">
                <a:noFill/>
                <a:round/>
              </a:ln>
            </p:spPr>
            <p:txBody>
              <a:bodyPr anchor="ctr"/>
              <a:lstStyle/>
              <a:p>
                <a:pPr algn="ctr" eaLnBrk="1" hangingPunct="1"/>
                <a:endParaRPr lang="zh-CN" altLang="zh-CN">
                  <a:solidFill>
                    <a:srgbClr val="FFFFFF"/>
                  </a:solidFill>
                  <a:latin typeface="微软雅黑" charset="0"/>
                  <a:ea typeface="微软雅黑" charset="0"/>
                  <a:sym typeface="宋体" panose="02010600030101010101" pitchFamily="2" charset="-122"/>
                </a:endParaRPr>
              </a:p>
            </p:txBody>
          </p:sp>
        </p:grpSp>
        <p:grpSp>
          <p:nvGrpSpPr>
            <p:cNvPr id="10" name="组合 29"/>
            <p:cNvGrpSpPr/>
            <p:nvPr/>
          </p:nvGrpSpPr>
          <p:grpSpPr bwMode="auto">
            <a:xfrm>
              <a:off x="4340225" y="714375"/>
              <a:ext cx="360363" cy="358775"/>
              <a:chOff x="4269274" y="1075611"/>
              <a:chExt cx="360000" cy="360000"/>
            </a:xfrm>
          </p:grpSpPr>
          <p:sp>
            <p:nvSpPr>
              <p:cNvPr id="30" name="椭圆 53"/>
              <p:cNvSpPr>
                <a:spLocks noChangeArrowheads="1"/>
              </p:cNvSpPr>
              <p:nvPr/>
            </p:nvSpPr>
            <p:spPr bwMode="auto">
              <a:xfrm>
                <a:off x="4269274" y="1075611"/>
                <a:ext cx="360000" cy="360000"/>
              </a:xfrm>
              <a:prstGeom prst="ellipse">
                <a:avLst/>
              </a:prstGeom>
              <a:solidFill>
                <a:schemeClr val="bg1"/>
              </a:solidFill>
              <a:ln w="25400" cap="flat" cmpd="sng">
                <a:noFill/>
                <a:round/>
              </a:ln>
              <a:effectLst>
                <a:outerShdw blurRad="50800" dist="38100" dir="2700000" algn="tl" rotWithShape="0">
                  <a:prstClr val="black">
                    <a:alpha val="40000"/>
                  </a:prstClr>
                </a:outerShdw>
              </a:effectLst>
            </p:spPr>
            <p:txBody>
              <a:bodyPr anchor="ctr"/>
              <a:lstStyle/>
              <a:p>
                <a:pPr algn="ctr" eaLnBrk="1" hangingPunct="1">
                  <a:defRPr/>
                </a:pPr>
                <a:endParaRPr lang="zh-CN" altLang="zh-CN">
                  <a:solidFill>
                    <a:srgbClr val="FFFFFF"/>
                  </a:solidFill>
                  <a:latin typeface="微软雅黑" charset="0"/>
                  <a:ea typeface="微软雅黑" charset="0"/>
                  <a:sym typeface="宋体" panose="02010600030101010101" pitchFamily="2" charset="-122"/>
                </a:endParaRPr>
              </a:p>
            </p:txBody>
          </p:sp>
          <p:sp>
            <p:nvSpPr>
              <p:cNvPr id="31" name="椭圆 53"/>
              <p:cNvSpPr>
                <a:spLocks noChangeArrowheads="1"/>
              </p:cNvSpPr>
              <p:nvPr/>
            </p:nvSpPr>
            <p:spPr bwMode="auto">
              <a:xfrm>
                <a:off x="4323274" y="1129611"/>
                <a:ext cx="252000" cy="252000"/>
              </a:xfrm>
              <a:prstGeom prst="ellipse">
                <a:avLst/>
              </a:prstGeom>
              <a:solidFill>
                <a:srgbClr val="C53103"/>
              </a:solidFill>
              <a:ln w="25400">
                <a:noFill/>
                <a:round/>
              </a:ln>
            </p:spPr>
            <p:txBody>
              <a:bodyPr anchor="ctr"/>
              <a:lstStyle/>
              <a:p>
                <a:pPr algn="ctr" eaLnBrk="1" hangingPunct="1"/>
                <a:endParaRPr lang="zh-CN" altLang="zh-CN">
                  <a:solidFill>
                    <a:srgbClr val="FFFFFF"/>
                  </a:solidFill>
                  <a:latin typeface="微软雅黑" charset="0"/>
                  <a:ea typeface="微软雅黑" charset="0"/>
                  <a:sym typeface="宋体" panose="02010600030101010101" pitchFamily="2" charset="-122"/>
                </a:endParaRPr>
              </a:p>
            </p:txBody>
          </p:sp>
        </p:grpSp>
      </p:gr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MH" val="20150925153645"/>
  <p:tag name="MH_LIBRARY" val="GRAPHIC"/>
  <p:tag name="MH_TYPE" val="Other"/>
  <p:tag name="MH_ORDER" val="1"/>
</p:tagLst>
</file>

<file path=ppt/tags/tag10.xml><?xml version="1.0" encoding="utf-8"?>
<p:tagLst xmlns:p="http://schemas.openxmlformats.org/presentationml/2006/main">
  <p:tag name="KSO_WM_TEMPLATE_CATEGORY" val="diagram"/>
  <p:tag name="KSO_WM_TEMPLATE_INDEX" val="455"/>
  <p:tag name="KSO_WM_UNIT_TYPE" val="l_i"/>
  <p:tag name="KSO_WM_UNIT_INDEX" val="1_2"/>
  <p:tag name="KSO_WM_UNIT_ID" val="257*l_i*1_2"/>
  <p:tag name="KSO_WM_UNIT_CLEAR" val="1"/>
  <p:tag name="KSO_WM_UNIT_LAYERLEVEL" val="1_1"/>
  <p:tag name="KSO_WM_BEAUTIFY_FLAG" val="#wm#"/>
  <p:tag name="KSO_WM_TAG_VERSION" val="1.0"/>
  <p:tag name="KSO_WM_DIAGRAM_GROUP_CODE" val="l1-1"/>
</p:tagLst>
</file>

<file path=ppt/tags/tag100.xml><?xml version="1.0" encoding="utf-8"?>
<p:tagLst xmlns:p="http://schemas.openxmlformats.org/presentationml/2006/main">
  <p:tag name="MH" val="20160326174151"/>
  <p:tag name="MH_LIBRARY" val="GRAPHIC"/>
  <p:tag name="MH_ORDER" val="Oval 7"/>
</p:tagLst>
</file>

<file path=ppt/tags/tag101.xml><?xml version="1.0" encoding="utf-8"?>
<p:tagLst xmlns:p="http://schemas.openxmlformats.org/presentationml/2006/main">
  <p:tag name="MH" val="20160326174151"/>
  <p:tag name="MH_LIBRARY" val="GRAPHIC"/>
  <p:tag name="MH_ORDER" val="Oval 8"/>
</p:tagLst>
</file>

<file path=ppt/tags/tag102.xml><?xml version="1.0" encoding="utf-8"?>
<p:tagLst xmlns:p="http://schemas.openxmlformats.org/presentationml/2006/main">
  <p:tag name="MH" val="20160326174151"/>
  <p:tag name="MH_LIBRARY" val="GRAPHIC"/>
  <p:tag name="MH_ORDER" val="Oval 9"/>
</p:tagLst>
</file>

<file path=ppt/tags/tag103.xml><?xml version="1.0" encoding="utf-8"?>
<p:tagLst xmlns:p="http://schemas.openxmlformats.org/presentationml/2006/main">
  <p:tag name="MH" val="20160326174151"/>
  <p:tag name="MH_LIBRARY" val="GRAPHIC"/>
  <p:tag name="MH_ORDER" val="Freeform 52"/>
</p:tagLst>
</file>

<file path=ppt/tags/tag104.xml><?xml version="1.0" encoding="utf-8"?>
<p:tagLst xmlns:p="http://schemas.openxmlformats.org/presentationml/2006/main">
  <p:tag name="MH" val="20160326174151"/>
  <p:tag name="MH_LIBRARY" val="GRAPHIC"/>
</p:tagLst>
</file>

<file path=ppt/tags/tag11.xml><?xml version="1.0" encoding="utf-8"?>
<p:tagLst xmlns:p="http://schemas.openxmlformats.org/presentationml/2006/main">
  <p:tag name="KSO_WM_TEMPLATE_CATEGORY" val="diagram"/>
  <p:tag name="KSO_WM_TEMPLATE_INDEX" val="455"/>
  <p:tag name="KSO_WM_UNIT_TYPE" val="l_i"/>
  <p:tag name="KSO_WM_UNIT_INDEX" val="1_3"/>
  <p:tag name="KSO_WM_UNIT_ID" val="257*l_i*1_3"/>
  <p:tag name="KSO_WM_UNIT_CLEAR" val="1"/>
  <p:tag name="KSO_WM_UNIT_LAYERLEVEL" val="1_1"/>
  <p:tag name="KSO_WM_BEAUTIFY_FLAG" val="#wm#"/>
  <p:tag name="KSO_WM_TAG_VERSION" val="1.0"/>
  <p:tag name="KSO_WM_DIAGRAM_GROUP_CODE" val="l1-1"/>
</p:tagLst>
</file>

<file path=ppt/tags/tag12.xml><?xml version="1.0" encoding="utf-8"?>
<p:tagLst xmlns:p="http://schemas.openxmlformats.org/presentationml/2006/main">
  <p:tag name="KSO_WM_TEMPLATE_CATEGORY" val="diagram"/>
  <p:tag name="KSO_WM_TEMPLATE_INDEX" val="455"/>
  <p:tag name="KSO_WM_UNIT_TYPE" val="l_h_f"/>
  <p:tag name="KSO_WM_UNIT_INDEX" val="1_1_1"/>
  <p:tag name="KSO_WM_UNIT_ID" val="257*l_h_f*1_1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13.xml><?xml version="1.0" encoding="utf-8"?>
<p:tagLst xmlns:p="http://schemas.openxmlformats.org/presentationml/2006/main">
  <p:tag name="KSO_WM_TAG_VERSION" val="1.0"/>
  <p:tag name="KSO_WM_BEAUTIFY_FLAG" val="#wm#"/>
  <p:tag name="KSO_WM_UNIT_TYPE" val="i"/>
  <p:tag name="KSO_WM_UNIT_ID" val="150995201*i*12"/>
  <p:tag name="KSO_WM_TEMPLATE_CATEGORY" val="diagram"/>
  <p:tag name="KSO_WM_TEMPLATE_INDEX" val="455"/>
</p:tagLst>
</file>

<file path=ppt/tags/tag14.xml><?xml version="1.0" encoding="utf-8"?>
<p:tagLst xmlns:p="http://schemas.openxmlformats.org/presentationml/2006/main">
  <p:tag name="KSO_WM_TEMPLATE_CATEGORY" val="diagram"/>
  <p:tag name="KSO_WM_TEMPLATE_INDEX" val="455"/>
  <p:tag name="KSO_WM_UNIT_TYPE" val="l_i"/>
  <p:tag name="KSO_WM_UNIT_INDEX" val="1_4"/>
  <p:tag name="KSO_WM_UNIT_ID" val="257*l_i*1_4"/>
  <p:tag name="KSO_WM_UNIT_CLEAR" val="1"/>
  <p:tag name="KSO_WM_UNIT_LAYERLEVEL" val="1_1"/>
  <p:tag name="KSO_WM_BEAUTIFY_FLAG" val="#wm#"/>
  <p:tag name="KSO_WM_TAG_VERSION" val="1.0"/>
  <p:tag name="KSO_WM_DIAGRAM_GROUP_CODE" val="l1-1"/>
</p:tagLst>
</file>

<file path=ppt/tags/tag15.xml><?xml version="1.0" encoding="utf-8"?>
<p:tagLst xmlns:p="http://schemas.openxmlformats.org/presentationml/2006/main">
  <p:tag name="KSO_WM_TEMPLATE_CATEGORY" val="diagram"/>
  <p:tag name="KSO_WM_TEMPLATE_INDEX" val="455"/>
  <p:tag name="KSO_WM_UNIT_TYPE" val="l_h_a"/>
  <p:tag name="KSO_WM_UNIT_INDEX" val="1_2_1"/>
  <p:tag name="KSO_WM_UNIT_ID" val="257*l_h_a*1_2_1"/>
  <p:tag name="KSO_WM_UNIT_CLEAR" val="1"/>
  <p:tag name="KSO_WM_UNIT_LAYERLEVEL" val="1_1_1"/>
  <p:tag name="KSO_WM_UNIT_VALUE" val="12"/>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16.xml><?xml version="1.0" encoding="utf-8"?>
<p:tagLst xmlns:p="http://schemas.openxmlformats.org/presentationml/2006/main">
  <p:tag name="KSO_WM_TEMPLATE_CATEGORY" val="diagram"/>
  <p:tag name="KSO_WM_TEMPLATE_INDEX" val="455"/>
  <p:tag name="KSO_WM_UNIT_TYPE" val="l_i"/>
  <p:tag name="KSO_WM_UNIT_INDEX" val="1_5"/>
  <p:tag name="KSO_WM_UNIT_ID" val="257*l_i*1_5"/>
  <p:tag name="KSO_WM_UNIT_CLEAR" val="1"/>
  <p:tag name="KSO_WM_UNIT_LAYERLEVEL" val="1_1"/>
  <p:tag name="KSO_WM_BEAUTIFY_FLAG" val="#wm#"/>
  <p:tag name="KSO_WM_TAG_VERSION" val="1.0"/>
  <p:tag name="KSO_WM_DIAGRAM_GROUP_CODE" val="l1-1"/>
</p:tagLst>
</file>

<file path=ppt/tags/tag17.xml><?xml version="1.0" encoding="utf-8"?>
<p:tagLst xmlns:p="http://schemas.openxmlformats.org/presentationml/2006/main">
  <p:tag name="KSO_WM_TEMPLATE_CATEGORY" val="diagram"/>
  <p:tag name="KSO_WM_TEMPLATE_INDEX" val="455"/>
  <p:tag name="KSO_WM_UNIT_TYPE" val="l_i"/>
  <p:tag name="KSO_WM_UNIT_INDEX" val="1_6"/>
  <p:tag name="KSO_WM_UNIT_ID" val="257*l_i*1_6"/>
  <p:tag name="KSO_WM_UNIT_CLEAR" val="1"/>
  <p:tag name="KSO_WM_UNIT_LAYERLEVEL" val="1_1"/>
  <p:tag name="KSO_WM_BEAUTIFY_FLAG" val="#wm#"/>
  <p:tag name="KSO_WM_TAG_VERSION" val="1.0"/>
  <p:tag name="KSO_WM_DIAGRAM_GROUP_CODE" val="l1-1"/>
</p:tagLst>
</file>

<file path=ppt/tags/tag18.xml><?xml version="1.0" encoding="utf-8"?>
<p:tagLst xmlns:p="http://schemas.openxmlformats.org/presentationml/2006/main">
  <p:tag name="KSO_WM_TEMPLATE_CATEGORY" val="diagram"/>
  <p:tag name="KSO_WM_TEMPLATE_INDEX" val="455"/>
  <p:tag name="KSO_WM_UNIT_TYPE" val="l_h_f"/>
  <p:tag name="KSO_WM_UNIT_INDEX" val="1_2_1"/>
  <p:tag name="KSO_WM_UNIT_ID" val="257*l_h_f*1_2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19.xml><?xml version="1.0" encoding="utf-8"?>
<p:tagLst xmlns:p="http://schemas.openxmlformats.org/presentationml/2006/main">
  <p:tag name="KSO_WM_TAG_VERSION" val="1.0"/>
  <p:tag name="KSO_WM_BEAUTIFY_FLAG" val="#wm#"/>
  <p:tag name="KSO_WM_UNIT_TYPE" val="i"/>
  <p:tag name="KSO_WM_UNIT_ID" val="150995201*i*23"/>
  <p:tag name="KSO_WM_TEMPLATE_CATEGORY" val="diagram"/>
  <p:tag name="KSO_WM_TEMPLATE_INDEX" val="455"/>
</p:tagLst>
</file>

<file path=ppt/tags/tag2.xml><?xml version="1.0" encoding="utf-8"?>
<p:tagLst xmlns:p="http://schemas.openxmlformats.org/presentationml/2006/main">
  <p:tag name="MH" val="20150925153645"/>
  <p:tag name="MH_LIBRARY" val="GRAPHIC"/>
  <p:tag name="MH_TYPE" val="Other"/>
  <p:tag name="MH_ORDER" val="2"/>
</p:tagLst>
</file>

<file path=ppt/tags/tag20.xml><?xml version="1.0" encoding="utf-8"?>
<p:tagLst xmlns:p="http://schemas.openxmlformats.org/presentationml/2006/main">
  <p:tag name="KSO_WM_TEMPLATE_CATEGORY" val="diagram"/>
  <p:tag name="KSO_WM_TEMPLATE_INDEX" val="455"/>
  <p:tag name="KSO_WM_UNIT_TYPE" val="l_i"/>
  <p:tag name="KSO_WM_UNIT_INDEX" val="1_7"/>
  <p:tag name="KSO_WM_UNIT_ID" val="257*l_i*1_7"/>
  <p:tag name="KSO_WM_UNIT_CLEAR" val="1"/>
  <p:tag name="KSO_WM_UNIT_LAYERLEVEL" val="1_1"/>
  <p:tag name="KSO_WM_BEAUTIFY_FLAG" val="#wm#"/>
  <p:tag name="KSO_WM_TAG_VERSION" val="1.0"/>
  <p:tag name="KSO_WM_DIAGRAM_GROUP_CODE" val="l1-1"/>
</p:tagLst>
</file>

<file path=ppt/tags/tag21.xml><?xml version="1.0" encoding="utf-8"?>
<p:tagLst xmlns:p="http://schemas.openxmlformats.org/presentationml/2006/main">
  <p:tag name="KSO_WM_TEMPLATE_CATEGORY" val="diagram"/>
  <p:tag name="KSO_WM_TEMPLATE_INDEX" val="455"/>
  <p:tag name="KSO_WM_UNIT_TYPE" val="l_h_a"/>
  <p:tag name="KSO_WM_UNIT_INDEX" val="1_3_1"/>
  <p:tag name="KSO_WM_UNIT_ID" val="257*l_h_a*1_3_1"/>
  <p:tag name="KSO_WM_UNIT_CLEAR" val="1"/>
  <p:tag name="KSO_WM_UNIT_LAYERLEVEL" val="1_1_1"/>
  <p:tag name="KSO_WM_UNIT_VALUE" val="12"/>
  <p:tag name="KSO_WM_UNIT_HIGHLIGHT" val="0"/>
  <p:tag name="KSO_WM_UNIT_COMPATIBLE" val="0"/>
  <p:tag name="KSO_WM_UNIT_PRESET_TEXT_INDEX" val="3"/>
  <p:tag name="KSO_WM_UNIT_PRESET_TEXT_LEN" val="5"/>
  <p:tag name="KSO_WM_BEAUTIFY_FLAG" val="#wm#"/>
  <p:tag name="KSO_WM_TAG_VERSION" val="1.0"/>
  <p:tag name="KSO_WM_DIAGRAM_GROUP_CODE" val="l1-1"/>
</p:tagLst>
</file>

<file path=ppt/tags/tag22.xml><?xml version="1.0" encoding="utf-8"?>
<p:tagLst xmlns:p="http://schemas.openxmlformats.org/presentationml/2006/main">
  <p:tag name="KSO_WM_TEMPLATE_CATEGORY" val="diagram"/>
  <p:tag name="KSO_WM_TEMPLATE_INDEX" val="455"/>
  <p:tag name="KSO_WM_UNIT_TYPE" val="l_i"/>
  <p:tag name="KSO_WM_UNIT_INDEX" val="1_8"/>
  <p:tag name="KSO_WM_UNIT_ID" val="257*l_i*1_8"/>
  <p:tag name="KSO_WM_UNIT_CLEAR" val="1"/>
  <p:tag name="KSO_WM_UNIT_LAYERLEVEL" val="1_1"/>
  <p:tag name="KSO_WM_BEAUTIFY_FLAG" val="#wm#"/>
  <p:tag name="KSO_WM_TAG_VERSION" val="1.0"/>
  <p:tag name="KSO_WM_DIAGRAM_GROUP_CODE" val="l1-1"/>
</p:tagLst>
</file>

<file path=ppt/tags/tag23.xml><?xml version="1.0" encoding="utf-8"?>
<p:tagLst xmlns:p="http://schemas.openxmlformats.org/presentationml/2006/main">
  <p:tag name="KSO_WM_TEMPLATE_CATEGORY" val="diagram"/>
  <p:tag name="KSO_WM_TEMPLATE_INDEX" val="455"/>
  <p:tag name="KSO_WM_UNIT_TYPE" val="l_i"/>
  <p:tag name="KSO_WM_UNIT_INDEX" val="1_9"/>
  <p:tag name="KSO_WM_UNIT_ID" val="257*l_i*1_9"/>
  <p:tag name="KSO_WM_UNIT_CLEAR" val="1"/>
  <p:tag name="KSO_WM_UNIT_LAYERLEVEL" val="1_1"/>
  <p:tag name="KSO_WM_BEAUTIFY_FLAG" val="#wm#"/>
  <p:tag name="KSO_WM_TAG_VERSION" val="1.0"/>
  <p:tag name="KSO_WM_DIAGRAM_GROUP_CODE" val="l1-1"/>
</p:tagLst>
</file>

<file path=ppt/tags/tag24.xml><?xml version="1.0" encoding="utf-8"?>
<p:tagLst xmlns:p="http://schemas.openxmlformats.org/presentationml/2006/main">
  <p:tag name="KSO_WM_TEMPLATE_CATEGORY" val="diagram"/>
  <p:tag name="KSO_WM_TEMPLATE_INDEX" val="455"/>
  <p:tag name="KSO_WM_UNIT_TYPE" val="l_h_f"/>
  <p:tag name="KSO_WM_UNIT_INDEX" val="1_3_1"/>
  <p:tag name="KSO_WM_UNIT_ID" val="257*l_h_f*1_3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25.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OTHERS"/>
  <p:tag name="ID" val="553516"/>
  <p:tag name="KSO_WM_UNIT_TYPE" val="a"/>
  <p:tag name="KSO_WM_UNIT_INDEX" val="1"/>
  <p:tag name="KSO_WM_UNIT_ID" val="custom215_10*a*1"/>
  <p:tag name="KSO_WM_UNIT_CLEAR" val="1"/>
  <p:tag name="KSO_WM_UNIT_LAYERLEVEL" val="1"/>
  <p:tag name="KSO_WM_UNIT_ISCONTENTSTITLE" val="1"/>
  <p:tag name="KSO_WM_UNIT_VALUE" val="3"/>
  <p:tag name="KSO_WM_UNIT_HIGHLIGHT" val="0"/>
  <p:tag name="KSO_WM_UNIT_COMPATIBLE" val="0"/>
  <p:tag name="KSO_WM_UNIT_BIND_DECORATION_IDS" val="custom215_10*i*36"/>
  <p:tag name="KSO_WM_UNIT_PRESET_TEXT" val="目&#10;录"/>
</p:tagLst>
</file>

<file path=ppt/tags/tag26.xml><?xml version="1.0" encoding="utf-8"?>
<p:tagLst xmlns:p="http://schemas.openxmlformats.org/presentationml/2006/main">
  <p:tag name="MH" val="20150925144728"/>
  <p:tag name="MH_LIBRARY" val="CONTENTS"/>
  <p:tag name="MH_TYPE" val="OTHERS"/>
  <p:tag name="ID" val="553516"/>
  <p:tag name="KSO_WM_TAG_VERSION" val="1.0"/>
  <p:tag name="KSO_WM_BEAUTIFY_FLAG" val="#wm#"/>
  <p:tag name="KSO_WM_UNIT_TYPE" val="i"/>
  <p:tag name="KSO_WM_UNIT_ID" val="custom215_10*i*36"/>
  <p:tag name="KSO_WM_TEMPLATE_CATEGORY" val="custom"/>
  <p:tag name="KSO_WM_TEMPLATE_INDEX" val="215"/>
  <p:tag name="KSO_WM_UNIT_INDEX" val="36"/>
</p:tagLst>
</file>

<file path=ppt/tags/tag27.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28.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29.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3.xml><?xml version="1.0" encoding="utf-8"?>
<p:tagLst xmlns:p="http://schemas.openxmlformats.org/presentationml/2006/main">
  <p:tag name="MH" val="20150925153645"/>
  <p:tag name="MH_LIBRARY" val="GRAPHIC"/>
  <p:tag name="MH_TYPE" val="Other"/>
  <p:tag name="MH_ORDER" val="1"/>
</p:tagLst>
</file>

<file path=ppt/tags/tag30.xml><?xml version="1.0" encoding="utf-8"?>
<p:tagLst xmlns:p="http://schemas.openxmlformats.org/presentationml/2006/main">
  <p:tag name="KSO_WM_SLIDE_ID" val="150995201"/>
  <p:tag name="KSO_WM_SLIDE_INDEX" val="3"/>
  <p:tag name="KSO_WM_SLIDE_ITEM_CNT" val="3"/>
  <p:tag name="KSO_WM_SLIDE_LAYOUT" val="a_l"/>
  <p:tag name="KSO_WM_SLIDE_LAYOUT_CNT" val="1_1"/>
  <p:tag name="KSO_WM_SLIDE_TYPE" val="contents"/>
  <p:tag name="KSO_WM_BEAUTIFY_FLAG" val="#wm#"/>
  <p:tag name="KSO_WM_TEMPLATE_CATEGORY" val="diagram"/>
  <p:tag name="KSO_WM_TEMPLATE_INDEX" val="455"/>
  <p:tag name="KSO_WM_DIAGRAM_GROUP_CODE" val="l1-1"/>
  <p:tag name="KSO_WM_TAG_VERSION" val="1.0"/>
</p:tagLst>
</file>

<file path=ppt/tags/tag31.xml><?xml version="1.0" encoding="utf-8"?>
<p:tagLst xmlns:p="http://schemas.openxmlformats.org/presentationml/2006/main">
  <p:tag name="KSO_WM_TAG_VERSION" val="1.0"/>
  <p:tag name="KSO_WM_BEAUTIFY_FLAG" val="#wm#"/>
  <p:tag name="KSO_WM_TEMPLATE_CATEGORY" val="custom"/>
  <p:tag name="KSO_WM_TEMPLATE_INDEX" val="215"/>
  <p:tag name="KSO_WM_UNIT_TYPE" val="a"/>
  <p:tag name="KSO_WM_UNIT_INDEX" val="1"/>
  <p:tag name="KSO_WM_UNIT_ID" val="custom215_16*a*1"/>
  <p:tag name="KSO_WM_UNIT_CLEAR" val="1"/>
  <p:tag name="KSO_WM_UNIT_LAYERLEVEL" val="1"/>
  <p:tag name="KSO_WM_UNIT_VALUE" val="29"/>
  <p:tag name="KSO_WM_UNIT_ISCONTENTSTITLE" val="0"/>
  <p:tag name="KSO_WM_UNIT_HIGHLIGHT" val="0"/>
  <p:tag name="KSO_WM_UNIT_COMPATIBLE" val="0"/>
  <p:tag name="KSO_WM_UNIT_PRESET_TEXT_INDEX" val="3"/>
  <p:tag name="KSO_WM_UNIT_PRESET_TEXT_LEN" val="24"/>
</p:tagLst>
</file>

<file path=ppt/tags/tag32.xml><?xml version="1.0" encoding="utf-8"?>
<p:tagLst xmlns:p="http://schemas.openxmlformats.org/presentationml/2006/main">
  <p:tag name="KSO_WM_TEMPLATE_CATEGORY" val="custom"/>
  <p:tag name="KSO_WM_TEMPLATE_INDEX" val="215"/>
  <p:tag name="KSO_WM_SLIDE_ID" val="custom215_16"/>
  <p:tag name="KSO_WM_SLIDE_INDEX" val="16"/>
  <p:tag name="KSO_WM_SLIDE_ITEM_CNT" val="4"/>
  <p:tag name="KSO_WM_SLIDE_LAYOUT" val="a_m"/>
  <p:tag name="KSO_WM_SLIDE_LAYOUT_CNT" val="1_1"/>
  <p:tag name="KSO_WM_SLIDE_TYPE" val="text"/>
  <p:tag name="KSO_WM_BEAUTIFY_FLAG" val="#wm#"/>
  <p:tag name="KSO_WM_TAG_VERSION" val="1.0"/>
  <p:tag name="KSO_WM_SLIDE_POSITION" val="51*169"/>
  <p:tag name="KSO_WM_SLIDE_SIZE" val="619*292"/>
  <p:tag name="KSO_WM_DIAGRAM_GROUP_CODE" val="m1-1"/>
</p:tagLst>
</file>

<file path=ppt/tags/tag33.xml><?xml version="1.0" encoding="utf-8"?>
<p:tagLst xmlns:p="http://schemas.openxmlformats.org/presentationml/2006/main">
  <p:tag name="KSO_WM_TAG_VERSION" val="1.0"/>
  <p:tag name="KSO_WM_BEAUTIFY_FLAG" val="#wm#"/>
  <p:tag name="KSO_WM_UNIT_TYPE" val="i"/>
  <p:tag name="KSO_WM_UNIT_ID" val="150995201*i*1"/>
  <p:tag name="KSO_WM_TEMPLATE_CATEGORY" val="diagram"/>
  <p:tag name="KSO_WM_TEMPLATE_INDEX" val="455"/>
</p:tagLst>
</file>

<file path=ppt/tags/tag34.xml><?xml version="1.0" encoding="utf-8"?>
<p:tagLst xmlns:p="http://schemas.openxmlformats.org/presentationml/2006/main">
  <p:tag name="KSO_WM_TEMPLATE_CATEGORY" val="diagram"/>
  <p:tag name="KSO_WM_TEMPLATE_INDEX" val="455"/>
  <p:tag name="KSO_WM_UNIT_TYPE" val="l_i"/>
  <p:tag name="KSO_WM_UNIT_INDEX" val="1_1"/>
  <p:tag name="KSO_WM_UNIT_ID" val="257*l_i*1_1"/>
  <p:tag name="KSO_WM_UNIT_CLEAR" val="1"/>
  <p:tag name="KSO_WM_UNIT_LAYERLEVEL" val="1_1"/>
  <p:tag name="KSO_WM_BEAUTIFY_FLAG" val="#wm#"/>
  <p:tag name="KSO_WM_TAG_VERSION" val="1.0"/>
  <p:tag name="KSO_WM_DIAGRAM_GROUP_CODE" val="l1-1"/>
</p:tagLst>
</file>

<file path=ppt/tags/tag35.xml><?xml version="1.0" encoding="utf-8"?>
<p:tagLst xmlns:p="http://schemas.openxmlformats.org/presentationml/2006/main">
  <p:tag name="KSO_WM_TEMPLATE_CATEGORY" val="diagram"/>
  <p:tag name="KSO_WM_TEMPLATE_INDEX" val="455"/>
  <p:tag name="KSO_WM_UNIT_TYPE" val="l_h_a"/>
  <p:tag name="KSO_WM_UNIT_INDEX" val="1_1_1"/>
  <p:tag name="KSO_WM_UNIT_ID" val="257*l_h_a*1_1_1"/>
  <p:tag name="KSO_WM_UNIT_CLEAR" val="1"/>
  <p:tag name="KSO_WM_UNIT_LAYERLEVEL" val="1_1_1"/>
  <p:tag name="KSO_WM_UNIT_VALUE" val="12"/>
  <p:tag name="KSO_WM_UNIT_HIGHLIGHT" val="0"/>
  <p:tag name="KSO_WM_UNIT_COMPATIBLE" val="0"/>
  <p:tag name="KSO_WM_UNIT_PRESET_TEXT_INDEX" val="3"/>
  <p:tag name="KSO_WM_UNIT_PRESET_TEXT_LEN" val="5"/>
  <p:tag name="KSO_WM_BEAUTIFY_FLAG" val="#wm#"/>
  <p:tag name="KSO_WM_TAG_VERSION" val="1.0"/>
  <p:tag name="KSO_WM_DIAGRAM_GROUP_CODE" val="l1-1"/>
</p:tagLst>
</file>

<file path=ppt/tags/tag36.xml><?xml version="1.0" encoding="utf-8"?>
<p:tagLst xmlns:p="http://schemas.openxmlformats.org/presentationml/2006/main">
  <p:tag name="KSO_WM_TEMPLATE_CATEGORY" val="diagram"/>
  <p:tag name="KSO_WM_TEMPLATE_INDEX" val="455"/>
  <p:tag name="KSO_WM_UNIT_TYPE" val="l_i"/>
  <p:tag name="KSO_WM_UNIT_INDEX" val="1_2"/>
  <p:tag name="KSO_WM_UNIT_ID" val="257*l_i*1_2"/>
  <p:tag name="KSO_WM_UNIT_CLEAR" val="1"/>
  <p:tag name="KSO_WM_UNIT_LAYERLEVEL" val="1_1"/>
  <p:tag name="KSO_WM_BEAUTIFY_FLAG" val="#wm#"/>
  <p:tag name="KSO_WM_TAG_VERSION" val="1.0"/>
  <p:tag name="KSO_WM_DIAGRAM_GROUP_CODE" val="l1-1"/>
</p:tagLst>
</file>

<file path=ppt/tags/tag37.xml><?xml version="1.0" encoding="utf-8"?>
<p:tagLst xmlns:p="http://schemas.openxmlformats.org/presentationml/2006/main">
  <p:tag name="KSO_WM_TEMPLATE_CATEGORY" val="diagram"/>
  <p:tag name="KSO_WM_TEMPLATE_INDEX" val="455"/>
  <p:tag name="KSO_WM_UNIT_TYPE" val="l_i"/>
  <p:tag name="KSO_WM_UNIT_INDEX" val="1_3"/>
  <p:tag name="KSO_WM_UNIT_ID" val="257*l_i*1_3"/>
  <p:tag name="KSO_WM_UNIT_CLEAR" val="1"/>
  <p:tag name="KSO_WM_UNIT_LAYERLEVEL" val="1_1"/>
  <p:tag name="KSO_WM_BEAUTIFY_FLAG" val="#wm#"/>
  <p:tag name="KSO_WM_TAG_VERSION" val="1.0"/>
  <p:tag name="KSO_WM_DIAGRAM_GROUP_CODE" val="l1-1"/>
</p:tagLst>
</file>

<file path=ppt/tags/tag38.xml><?xml version="1.0" encoding="utf-8"?>
<p:tagLst xmlns:p="http://schemas.openxmlformats.org/presentationml/2006/main">
  <p:tag name="KSO_WM_TEMPLATE_CATEGORY" val="diagram"/>
  <p:tag name="KSO_WM_TEMPLATE_INDEX" val="455"/>
  <p:tag name="KSO_WM_UNIT_TYPE" val="l_h_f"/>
  <p:tag name="KSO_WM_UNIT_INDEX" val="1_1_1"/>
  <p:tag name="KSO_WM_UNIT_ID" val="257*l_h_f*1_1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39.xml><?xml version="1.0" encoding="utf-8"?>
<p:tagLst xmlns:p="http://schemas.openxmlformats.org/presentationml/2006/main">
  <p:tag name="KSO_WM_TAG_VERSION" val="1.0"/>
  <p:tag name="KSO_WM_BEAUTIFY_FLAG" val="#wm#"/>
  <p:tag name="KSO_WM_UNIT_TYPE" val="i"/>
  <p:tag name="KSO_WM_UNIT_ID" val="150995201*i*12"/>
  <p:tag name="KSO_WM_TEMPLATE_CATEGORY" val="diagram"/>
  <p:tag name="KSO_WM_TEMPLATE_INDEX" val="455"/>
</p:tagLst>
</file>

<file path=ppt/tags/tag4.xml><?xml version="1.0" encoding="utf-8"?>
<p:tagLst xmlns:p="http://schemas.openxmlformats.org/presentationml/2006/main">
  <p:tag name="MH" val="20150925153645"/>
  <p:tag name="MH_LIBRARY" val="GRAPHIC"/>
  <p:tag name="MH_TYPE" val="Other"/>
  <p:tag name="MH_ORDER" val="2"/>
</p:tagLst>
</file>

<file path=ppt/tags/tag40.xml><?xml version="1.0" encoding="utf-8"?>
<p:tagLst xmlns:p="http://schemas.openxmlformats.org/presentationml/2006/main">
  <p:tag name="KSO_WM_TEMPLATE_CATEGORY" val="diagram"/>
  <p:tag name="KSO_WM_TEMPLATE_INDEX" val="455"/>
  <p:tag name="KSO_WM_UNIT_TYPE" val="l_i"/>
  <p:tag name="KSO_WM_UNIT_INDEX" val="1_4"/>
  <p:tag name="KSO_WM_UNIT_ID" val="257*l_i*1_4"/>
  <p:tag name="KSO_WM_UNIT_CLEAR" val="1"/>
  <p:tag name="KSO_WM_UNIT_LAYERLEVEL" val="1_1"/>
  <p:tag name="KSO_WM_BEAUTIFY_FLAG" val="#wm#"/>
  <p:tag name="KSO_WM_TAG_VERSION" val="1.0"/>
  <p:tag name="KSO_WM_DIAGRAM_GROUP_CODE" val="l1-1"/>
</p:tagLst>
</file>

<file path=ppt/tags/tag41.xml><?xml version="1.0" encoding="utf-8"?>
<p:tagLst xmlns:p="http://schemas.openxmlformats.org/presentationml/2006/main">
  <p:tag name="KSO_WM_TEMPLATE_CATEGORY" val="diagram"/>
  <p:tag name="KSO_WM_TEMPLATE_INDEX" val="455"/>
  <p:tag name="KSO_WM_UNIT_TYPE" val="l_h_a"/>
  <p:tag name="KSO_WM_UNIT_INDEX" val="1_2_1"/>
  <p:tag name="KSO_WM_UNIT_ID" val="257*l_h_a*1_2_1"/>
  <p:tag name="KSO_WM_UNIT_CLEAR" val="1"/>
  <p:tag name="KSO_WM_UNIT_LAYERLEVEL" val="1_1_1"/>
  <p:tag name="KSO_WM_UNIT_VALUE" val="12"/>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42.xml><?xml version="1.0" encoding="utf-8"?>
<p:tagLst xmlns:p="http://schemas.openxmlformats.org/presentationml/2006/main">
  <p:tag name="KSO_WM_TEMPLATE_CATEGORY" val="diagram"/>
  <p:tag name="KSO_WM_TEMPLATE_INDEX" val="455"/>
  <p:tag name="KSO_WM_UNIT_TYPE" val="l_i"/>
  <p:tag name="KSO_WM_UNIT_INDEX" val="1_5"/>
  <p:tag name="KSO_WM_UNIT_ID" val="257*l_i*1_5"/>
  <p:tag name="KSO_WM_UNIT_CLEAR" val="1"/>
  <p:tag name="KSO_WM_UNIT_LAYERLEVEL" val="1_1"/>
  <p:tag name="KSO_WM_BEAUTIFY_FLAG" val="#wm#"/>
  <p:tag name="KSO_WM_TAG_VERSION" val="1.0"/>
  <p:tag name="KSO_WM_DIAGRAM_GROUP_CODE" val="l1-1"/>
</p:tagLst>
</file>

<file path=ppt/tags/tag43.xml><?xml version="1.0" encoding="utf-8"?>
<p:tagLst xmlns:p="http://schemas.openxmlformats.org/presentationml/2006/main">
  <p:tag name="KSO_WM_TEMPLATE_CATEGORY" val="diagram"/>
  <p:tag name="KSO_WM_TEMPLATE_INDEX" val="455"/>
  <p:tag name="KSO_WM_UNIT_TYPE" val="l_i"/>
  <p:tag name="KSO_WM_UNIT_INDEX" val="1_6"/>
  <p:tag name="KSO_WM_UNIT_ID" val="257*l_i*1_6"/>
  <p:tag name="KSO_WM_UNIT_CLEAR" val="1"/>
  <p:tag name="KSO_WM_UNIT_LAYERLEVEL" val="1_1"/>
  <p:tag name="KSO_WM_BEAUTIFY_FLAG" val="#wm#"/>
  <p:tag name="KSO_WM_TAG_VERSION" val="1.0"/>
  <p:tag name="KSO_WM_DIAGRAM_GROUP_CODE" val="l1-1"/>
</p:tagLst>
</file>

<file path=ppt/tags/tag44.xml><?xml version="1.0" encoding="utf-8"?>
<p:tagLst xmlns:p="http://schemas.openxmlformats.org/presentationml/2006/main">
  <p:tag name="KSO_WM_TEMPLATE_CATEGORY" val="diagram"/>
  <p:tag name="KSO_WM_TEMPLATE_INDEX" val="455"/>
  <p:tag name="KSO_WM_UNIT_TYPE" val="l_h_f"/>
  <p:tag name="KSO_WM_UNIT_INDEX" val="1_2_1"/>
  <p:tag name="KSO_WM_UNIT_ID" val="257*l_h_f*1_2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45.xml><?xml version="1.0" encoding="utf-8"?>
<p:tagLst xmlns:p="http://schemas.openxmlformats.org/presentationml/2006/main">
  <p:tag name="KSO_WM_TAG_VERSION" val="1.0"/>
  <p:tag name="KSO_WM_BEAUTIFY_FLAG" val="#wm#"/>
  <p:tag name="KSO_WM_UNIT_TYPE" val="i"/>
  <p:tag name="KSO_WM_UNIT_ID" val="150995201*i*23"/>
  <p:tag name="KSO_WM_TEMPLATE_CATEGORY" val="diagram"/>
  <p:tag name="KSO_WM_TEMPLATE_INDEX" val="455"/>
</p:tagLst>
</file>

<file path=ppt/tags/tag46.xml><?xml version="1.0" encoding="utf-8"?>
<p:tagLst xmlns:p="http://schemas.openxmlformats.org/presentationml/2006/main">
  <p:tag name="KSO_WM_TEMPLATE_CATEGORY" val="diagram"/>
  <p:tag name="KSO_WM_TEMPLATE_INDEX" val="455"/>
  <p:tag name="KSO_WM_UNIT_TYPE" val="l_i"/>
  <p:tag name="KSO_WM_UNIT_INDEX" val="1_7"/>
  <p:tag name="KSO_WM_UNIT_ID" val="257*l_i*1_7"/>
  <p:tag name="KSO_WM_UNIT_CLEAR" val="1"/>
  <p:tag name="KSO_WM_UNIT_LAYERLEVEL" val="1_1"/>
  <p:tag name="KSO_WM_BEAUTIFY_FLAG" val="#wm#"/>
  <p:tag name="KSO_WM_TAG_VERSION" val="1.0"/>
  <p:tag name="KSO_WM_DIAGRAM_GROUP_CODE" val="l1-1"/>
</p:tagLst>
</file>

<file path=ppt/tags/tag47.xml><?xml version="1.0" encoding="utf-8"?>
<p:tagLst xmlns:p="http://schemas.openxmlformats.org/presentationml/2006/main">
  <p:tag name="KSO_WM_TEMPLATE_CATEGORY" val="diagram"/>
  <p:tag name="KSO_WM_TEMPLATE_INDEX" val="455"/>
  <p:tag name="KSO_WM_UNIT_TYPE" val="l_h_a"/>
  <p:tag name="KSO_WM_UNIT_INDEX" val="1_3_1"/>
  <p:tag name="KSO_WM_UNIT_ID" val="257*l_h_a*1_3_1"/>
  <p:tag name="KSO_WM_UNIT_CLEAR" val="1"/>
  <p:tag name="KSO_WM_UNIT_LAYERLEVEL" val="1_1_1"/>
  <p:tag name="KSO_WM_UNIT_VALUE" val="12"/>
  <p:tag name="KSO_WM_UNIT_HIGHLIGHT" val="0"/>
  <p:tag name="KSO_WM_UNIT_COMPATIBLE" val="0"/>
  <p:tag name="KSO_WM_UNIT_PRESET_TEXT_INDEX" val="3"/>
  <p:tag name="KSO_WM_UNIT_PRESET_TEXT_LEN" val="5"/>
  <p:tag name="KSO_WM_BEAUTIFY_FLAG" val="#wm#"/>
  <p:tag name="KSO_WM_TAG_VERSION" val="1.0"/>
  <p:tag name="KSO_WM_DIAGRAM_GROUP_CODE" val="l1-1"/>
</p:tagLst>
</file>

<file path=ppt/tags/tag48.xml><?xml version="1.0" encoding="utf-8"?>
<p:tagLst xmlns:p="http://schemas.openxmlformats.org/presentationml/2006/main">
  <p:tag name="KSO_WM_TEMPLATE_CATEGORY" val="diagram"/>
  <p:tag name="KSO_WM_TEMPLATE_INDEX" val="455"/>
  <p:tag name="KSO_WM_UNIT_TYPE" val="l_i"/>
  <p:tag name="KSO_WM_UNIT_INDEX" val="1_8"/>
  <p:tag name="KSO_WM_UNIT_ID" val="257*l_i*1_8"/>
  <p:tag name="KSO_WM_UNIT_CLEAR" val="1"/>
  <p:tag name="KSO_WM_UNIT_LAYERLEVEL" val="1_1"/>
  <p:tag name="KSO_WM_BEAUTIFY_FLAG" val="#wm#"/>
  <p:tag name="KSO_WM_TAG_VERSION" val="1.0"/>
  <p:tag name="KSO_WM_DIAGRAM_GROUP_CODE" val="l1-1"/>
</p:tagLst>
</file>

<file path=ppt/tags/tag49.xml><?xml version="1.0" encoding="utf-8"?>
<p:tagLst xmlns:p="http://schemas.openxmlformats.org/presentationml/2006/main">
  <p:tag name="KSO_WM_TEMPLATE_CATEGORY" val="diagram"/>
  <p:tag name="KSO_WM_TEMPLATE_INDEX" val="455"/>
  <p:tag name="KSO_WM_UNIT_TYPE" val="l_i"/>
  <p:tag name="KSO_WM_UNIT_INDEX" val="1_9"/>
  <p:tag name="KSO_WM_UNIT_ID" val="257*l_i*1_9"/>
  <p:tag name="KSO_WM_UNIT_CLEAR" val="1"/>
  <p:tag name="KSO_WM_UNIT_LAYERLEVEL" val="1_1"/>
  <p:tag name="KSO_WM_BEAUTIFY_FLAG" val="#wm#"/>
  <p:tag name="KSO_WM_TAG_VERSION" val="1.0"/>
  <p:tag name="KSO_WM_DIAGRAM_GROUP_CODE" val="l1-1"/>
</p:tagLst>
</file>

<file path=ppt/tags/tag5.xml><?xml version="1.0" encoding="utf-8"?>
<p:tagLst xmlns:p="http://schemas.openxmlformats.org/presentationml/2006/main">
  <p:tag name="MH" val="20150925142203"/>
  <p:tag name="MH_LIBRARY" val="GRAPHIC"/>
  <p:tag name="MH_ORDER" val="图片 6"/>
  <p:tag name="KSO_WM_TAG_VERSION" val="1.0"/>
  <p:tag name="KSO_WM_BEAUTIFY_FLAG" val="#wm#"/>
  <p:tag name="KSO_WM_UNIT_TYPE" val="i"/>
  <p:tag name="KSO_WM_UNIT_ID" val="258*i*0"/>
  <p:tag name="KSO_WM_TEMPLATE_CATEGORY" val="custom"/>
  <p:tag name="KSO_WM_TEMPLATE_INDEX" val="160115"/>
</p:tagLst>
</file>

<file path=ppt/tags/tag50.xml><?xml version="1.0" encoding="utf-8"?>
<p:tagLst xmlns:p="http://schemas.openxmlformats.org/presentationml/2006/main">
  <p:tag name="KSO_WM_TEMPLATE_CATEGORY" val="diagram"/>
  <p:tag name="KSO_WM_TEMPLATE_INDEX" val="455"/>
  <p:tag name="KSO_WM_UNIT_TYPE" val="l_h_f"/>
  <p:tag name="KSO_WM_UNIT_INDEX" val="1_3_1"/>
  <p:tag name="KSO_WM_UNIT_ID" val="257*l_h_f*1_3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51.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OTHERS"/>
  <p:tag name="ID" val="553516"/>
  <p:tag name="KSO_WM_UNIT_TYPE" val="a"/>
  <p:tag name="KSO_WM_UNIT_INDEX" val="1"/>
  <p:tag name="KSO_WM_UNIT_ID" val="custom215_10*a*1"/>
  <p:tag name="KSO_WM_UNIT_CLEAR" val="1"/>
  <p:tag name="KSO_WM_UNIT_LAYERLEVEL" val="1"/>
  <p:tag name="KSO_WM_UNIT_ISCONTENTSTITLE" val="1"/>
  <p:tag name="KSO_WM_UNIT_VALUE" val="3"/>
  <p:tag name="KSO_WM_UNIT_HIGHLIGHT" val="0"/>
  <p:tag name="KSO_WM_UNIT_COMPATIBLE" val="0"/>
  <p:tag name="KSO_WM_UNIT_BIND_DECORATION_IDS" val="custom215_10*i*36"/>
  <p:tag name="KSO_WM_UNIT_PRESET_TEXT" val="目&#10;录"/>
</p:tagLst>
</file>

<file path=ppt/tags/tag52.xml><?xml version="1.0" encoding="utf-8"?>
<p:tagLst xmlns:p="http://schemas.openxmlformats.org/presentationml/2006/main">
  <p:tag name="MH" val="20150925144728"/>
  <p:tag name="MH_LIBRARY" val="CONTENTS"/>
  <p:tag name="MH_TYPE" val="OTHERS"/>
  <p:tag name="ID" val="553516"/>
  <p:tag name="KSO_WM_TAG_VERSION" val="1.0"/>
  <p:tag name="KSO_WM_BEAUTIFY_FLAG" val="#wm#"/>
  <p:tag name="KSO_WM_UNIT_TYPE" val="i"/>
  <p:tag name="KSO_WM_UNIT_ID" val="custom215_10*i*36"/>
  <p:tag name="KSO_WM_TEMPLATE_CATEGORY" val="custom"/>
  <p:tag name="KSO_WM_TEMPLATE_INDEX" val="215"/>
  <p:tag name="KSO_WM_UNIT_INDEX" val="36"/>
</p:tagLst>
</file>

<file path=ppt/tags/tag53.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54.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55.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56.xml><?xml version="1.0" encoding="utf-8"?>
<p:tagLst xmlns:p="http://schemas.openxmlformats.org/presentationml/2006/main">
  <p:tag name="KSO_WM_SLIDE_ID" val="150995201"/>
  <p:tag name="KSO_WM_SLIDE_INDEX" val="3"/>
  <p:tag name="KSO_WM_SLIDE_ITEM_CNT" val="3"/>
  <p:tag name="KSO_WM_SLIDE_LAYOUT" val="a_l"/>
  <p:tag name="KSO_WM_SLIDE_LAYOUT_CNT" val="1_1"/>
  <p:tag name="KSO_WM_SLIDE_TYPE" val="contents"/>
  <p:tag name="KSO_WM_BEAUTIFY_FLAG" val="#wm#"/>
  <p:tag name="KSO_WM_TEMPLATE_CATEGORY" val="diagram"/>
  <p:tag name="KSO_WM_TEMPLATE_INDEX" val="455"/>
  <p:tag name="KSO_WM_DIAGRAM_GROUP_CODE" val="l1-1"/>
  <p:tag name="KSO_WM_TAG_VERSION" val="1.0"/>
</p:tagLst>
</file>

<file path=ppt/tags/tag57.xml><?xml version="1.0" encoding="utf-8"?>
<p:tagLst xmlns:p="http://schemas.openxmlformats.org/presentationml/2006/main">
  <p:tag name="KSO_WM_TAG_VERSION" val="1.0"/>
  <p:tag name="KSO_WM_BEAUTIFY_FLAG" val="#wm#"/>
  <p:tag name="KSO_WM_UNIT_TYPE" val="i"/>
  <p:tag name="KSO_WM_UNIT_ID" val="150995201*i*1"/>
  <p:tag name="KSO_WM_TEMPLATE_CATEGORY" val="diagram"/>
  <p:tag name="KSO_WM_TEMPLATE_INDEX" val="455"/>
</p:tagLst>
</file>

<file path=ppt/tags/tag58.xml><?xml version="1.0" encoding="utf-8"?>
<p:tagLst xmlns:p="http://schemas.openxmlformats.org/presentationml/2006/main">
  <p:tag name="KSO_WM_TEMPLATE_CATEGORY" val="diagram"/>
  <p:tag name="KSO_WM_TEMPLATE_INDEX" val="455"/>
  <p:tag name="KSO_WM_UNIT_TYPE" val="l_i"/>
  <p:tag name="KSO_WM_UNIT_INDEX" val="1_1"/>
  <p:tag name="KSO_WM_UNIT_ID" val="257*l_i*1_1"/>
  <p:tag name="KSO_WM_UNIT_CLEAR" val="1"/>
  <p:tag name="KSO_WM_UNIT_LAYERLEVEL" val="1_1"/>
  <p:tag name="KSO_WM_BEAUTIFY_FLAG" val="#wm#"/>
  <p:tag name="KSO_WM_TAG_VERSION" val="1.0"/>
  <p:tag name="KSO_WM_DIAGRAM_GROUP_CODE" val="l1-1"/>
</p:tagLst>
</file>

<file path=ppt/tags/tag59.xml><?xml version="1.0" encoding="utf-8"?>
<p:tagLst xmlns:p="http://schemas.openxmlformats.org/presentationml/2006/main">
  <p:tag name="KSO_WM_TEMPLATE_CATEGORY" val="diagram"/>
  <p:tag name="KSO_WM_TEMPLATE_INDEX" val="455"/>
  <p:tag name="KSO_WM_UNIT_TYPE" val="l_h_a"/>
  <p:tag name="KSO_WM_UNIT_INDEX" val="1_1_1"/>
  <p:tag name="KSO_WM_UNIT_ID" val="257*l_h_a*1_1_1"/>
  <p:tag name="KSO_WM_UNIT_CLEAR" val="1"/>
  <p:tag name="KSO_WM_UNIT_LAYERLEVEL" val="1_1_1"/>
  <p:tag name="KSO_WM_UNIT_VALUE" val="12"/>
  <p:tag name="KSO_WM_UNIT_HIGHLIGHT" val="0"/>
  <p:tag name="KSO_WM_UNIT_COMPATIBLE" val="0"/>
  <p:tag name="KSO_WM_UNIT_PRESET_TEXT_INDEX" val="3"/>
  <p:tag name="KSO_WM_UNIT_PRESET_TEXT_LEN" val="5"/>
  <p:tag name="KSO_WM_BEAUTIFY_FLAG" val="#wm#"/>
  <p:tag name="KSO_WM_TAG_VERSION" val="1.0"/>
  <p:tag name="KSO_WM_DIAGRAM_GROUP_CODE" val="l1-1"/>
</p:tagLst>
</file>

<file path=ppt/tags/tag6.xml><?xml version="1.0" encoding="utf-8"?>
<p:tagLst xmlns:p="http://schemas.openxmlformats.org/presentationml/2006/main">
  <p:tag name="KSO_WM_TEMPLATE_CATEGORY" val="custom"/>
  <p:tag name="KSO_WM_TEMPLATE_INDEX" val="215"/>
</p:tagLst>
</file>

<file path=ppt/tags/tag60.xml><?xml version="1.0" encoding="utf-8"?>
<p:tagLst xmlns:p="http://schemas.openxmlformats.org/presentationml/2006/main">
  <p:tag name="KSO_WM_TEMPLATE_CATEGORY" val="diagram"/>
  <p:tag name="KSO_WM_TEMPLATE_INDEX" val="455"/>
  <p:tag name="KSO_WM_UNIT_TYPE" val="l_i"/>
  <p:tag name="KSO_WM_UNIT_INDEX" val="1_2"/>
  <p:tag name="KSO_WM_UNIT_ID" val="257*l_i*1_2"/>
  <p:tag name="KSO_WM_UNIT_CLEAR" val="1"/>
  <p:tag name="KSO_WM_UNIT_LAYERLEVEL" val="1_1"/>
  <p:tag name="KSO_WM_BEAUTIFY_FLAG" val="#wm#"/>
  <p:tag name="KSO_WM_TAG_VERSION" val="1.0"/>
  <p:tag name="KSO_WM_DIAGRAM_GROUP_CODE" val="l1-1"/>
</p:tagLst>
</file>

<file path=ppt/tags/tag61.xml><?xml version="1.0" encoding="utf-8"?>
<p:tagLst xmlns:p="http://schemas.openxmlformats.org/presentationml/2006/main">
  <p:tag name="KSO_WM_TEMPLATE_CATEGORY" val="diagram"/>
  <p:tag name="KSO_WM_TEMPLATE_INDEX" val="455"/>
  <p:tag name="KSO_WM_UNIT_TYPE" val="l_i"/>
  <p:tag name="KSO_WM_UNIT_INDEX" val="1_3"/>
  <p:tag name="KSO_WM_UNIT_ID" val="257*l_i*1_3"/>
  <p:tag name="KSO_WM_UNIT_CLEAR" val="1"/>
  <p:tag name="KSO_WM_UNIT_LAYERLEVEL" val="1_1"/>
  <p:tag name="KSO_WM_BEAUTIFY_FLAG" val="#wm#"/>
  <p:tag name="KSO_WM_TAG_VERSION" val="1.0"/>
  <p:tag name="KSO_WM_DIAGRAM_GROUP_CODE" val="l1-1"/>
</p:tagLst>
</file>

<file path=ppt/tags/tag62.xml><?xml version="1.0" encoding="utf-8"?>
<p:tagLst xmlns:p="http://schemas.openxmlformats.org/presentationml/2006/main">
  <p:tag name="KSO_WM_TEMPLATE_CATEGORY" val="diagram"/>
  <p:tag name="KSO_WM_TEMPLATE_INDEX" val="455"/>
  <p:tag name="KSO_WM_UNIT_TYPE" val="l_h_f"/>
  <p:tag name="KSO_WM_UNIT_INDEX" val="1_1_1"/>
  <p:tag name="KSO_WM_UNIT_ID" val="257*l_h_f*1_1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63.xml><?xml version="1.0" encoding="utf-8"?>
<p:tagLst xmlns:p="http://schemas.openxmlformats.org/presentationml/2006/main">
  <p:tag name="KSO_WM_TAG_VERSION" val="1.0"/>
  <p:tag name="KSO_WM_BEAUTIFY_FLAG" val="#wm#"/>
  <p:tag name="KSO_WM_UNIT_TYPE" val="i"/>
  <p:tag name="KSO_WM_UNIT_ID" val="150995201*i*12"/>
  <p:tag name="KSO_WM_TEMPLATE_CATEGORY" val="diagram"/>
  <p:tag name="KSO_WM_TEMPLATE_INDEX" val="455"/>
</p:tagLst>
</file>

<file path=ppt/tags/tag64.xml><?xml version="1.0" encoding="utf-8"?>
<p:tagLst xmlns:p="http://schemas.openxmlformats.org/presentationml/2006/main">
  <p:tag name="KSO_WM_TEMPLATE_CATEGORY" val="diagram"/>
  <p:tag name="KSO_WM_TEMPLATE_INDEX" val="455"/>
  <p:tag name="KSO_WM_UNIT_TYPE" val="l_i"/>
  <p:tag name="KSO_WM_UNIT_INDEX" val="1_4"/>
  <p:tag name="KSO_WM_UNIT_ID" val="257*l_i*1_4"/>
  <p:tag name="KSO_WM_UNIT_CLEAR" val="1"/>
  <p:tag name="KSO_WM_UNIT_LAYERLEVEL" val="1_1"/>
  <p:tag name="KSO_WM_BEAUTIFY_FLAG" val="#wm#"/>
  <p:tag name="KSO_WM_TAG_VERSION" val="1.0"/>
  <p:tag name="KSO_WM_DIAGRAM_GROUP_CODE" val="l1-1"/>
</p:tagLst>
</file>

<file path=ppt/tags/tag65.xml><?xml version="1.0" encoding="utf-8"?>
<p:tagLst xmlns:p="http://schemas.openxmlformats.org/presentationml/2006/main">
  <p:tag name="KSO_WM_TEMPLATE_CATEGORY" val="diagram"/>
  <p:tag name="KSO_WM_TEMPLATE_INDEX" val="455"/>
  <p:tag name="KSO_WM_UNIT_TYPE" val="l_h_a"/>
  <p:tag name="KSO_WM_UNIT_INDEX" val="1_2_1"/>
  <p:tag name="KSO_WM_UNIT_ID" val="257*l_h_a*1_2_1"/>
  <p:tag name="KSO_WM_UNIT_CLEAR" val="1"/>
  <p:tag name="KSO_WM_UNIT_LAYERLEVEL" val="1_1_1"/>
  <p:tag name="KSO_WM_UNIT_VALUE" val="12"/>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66.xml><?xml version="1.0" encoding="utf-8"?>
<p:tagLst xmlns:p="http://schemas.openxmlformats.org/presentationml/2006/main">
  <p:tag name="KSO_WM_TEMPLATE_CATEGORY" val="diagram"/>
  <p:tag name="KSO_WM_TEMPLATE_INDEX" val="455"/>
  <p:tag name="KSO_WM_UNIT_TYPE" val="l_i"/>
  <p:tag name="KSO_WM_UNIT_INDEX" val="1_5"/>
  <p:tag name="KSO_WM_UNIT_ID" val="257*l_i*1_5"/>
  <p:tag name="KSO_WM_UNIT_CLEAR" val="1"/>
  <p:tag name="KSO_WM_UNIT_LAYERLEVEL" val="1_1"/>
  <p:tag name="KSO_WM_BEAUTIFY_FLAG" val="#wm#"/>
  <p:tag name="KSO_WM_TAG_VERSION" val="1.0"/>
  <p:tag name="KSO_WM_DIAGRAM_GROUP_CODE" val="l1-1"/>
</p:tagLst>
</file>

<file path=ppt/tags/tag67.xml><?xml version="1.0" encoding="utf-8"?>
<p:tagLst xmlns:p="http://schemas.openxmlformats.org/presentationml/2006/main">
  <p:tag name="KSO_WM_TEMPLATE_CATEGORY" val="diagram"/>
  <p:tag name="KSO_WM_TEMPLATE_INDEX" val="455"/>
  <p:tag name="KSO_WM_UNIT_TYPE" val="l_i"/>
  <p:tag name="KSO_WM_UNIT_INDEX" val="1_6"/>
  <p:tag name="KSO_WM_UNIT_ID" val="257*l_i*1_6"/>
  <p:tag name="KSO_WM_UNIT_CLEAR" val="1"/>
  <p:tag name="KSO_WM_UNIT_LAYERLEVEL" val="1_1"/>
  <p:tag name="KSO_WM_BEAUTIFY_FLAG" val="#wm#"/>
  <p:tag name="KSO_WM_TAG_VERSION" val="1.0"/>
  <p:tag name="KSO_WM_DIAGRAM_GROUP_CODE" val="l1-1"/>
</p:tagLst>
</file>

<file path=ppt/tags/tag68.xml><?xml version="1.0" encoding="utf-8"?>
<p:tagLst xmlns:p="http://schemas.openxmlformats.org/presentationml/2006/main">
  <p:tag name="KSO_WM_TEMPLATE_CATEGORY" val="diagram"/>
  <p:tag name="KSO_WM_TEMPLATE_INDEX" val="455"/>
  <p:tag name="KSO_WM_UNIT_TYPE" val="l_h_f"/>
  <p:tag name="KSO_WM_UNIT_INDEX" val="1_2_1"/>
  <p:tag name="KSO_WM_UNIT_ID" val="257*l_h_f*1_2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69.xml><?xml version="1.0" encoding="utf-8"?>
<p:tagLst xmlns:p="http://schemas.openxmlformats.org/presentationml/2006/main">
  <p:tag name="KSO_WM_TAG_VERSION" val="1.0"/>
  <p:tag name="KSO_WM_BEAUTIFY_FLAG" val="#wm#"/>
  <p:tag name="KSO_WM_UNIT_TYPE" val="i"/>
  <p:tag name="KSO_WM_UNIT_ID" val="150995201*i*23"/>
  <p:tag name="KSO_WM_TEMPLATE_CATEGORY" val="diagram"/>
  <p:tag name="KSO_WM_TEMPLATE_INDEX" val="455"/>
</p:tagLst>
</file>

<file path=ppt/tags/tag7.xml><?xml version="1.0" encoding="utf-8"?>
<p:tagLst xmlns:p="http://schemas.openxmlformats.org/presentationml/2006/main">
  <p:tag name="KSO_WM_TAG_VERSION" val="1.0"/>
  <p:tag name="KSO_WM_BEAUTIFY_FLAG" val="#wm#"/>
  <p:tag name="KSO_WM_UNIT_TYPE" val="i"/>
  <p:tag name="KSO_WM_UNIT_ID" val="150995201*i*1"/>
  <p:tag name="KSO_WM_TEMPLATE_CATEGORY" val="diagram"/>
  <p:tag name="KSO_WM_TEMPLATE_INDEX" val="455"/>
</p:tagLst>
</file>

<file path=ppt/tags/tag70.xml><?xml version="1.0" encoding="utf-8"?>
<p:tagLst xmlns:p="http://schemas.openxmlformats.org/presentationml/2006/main">
  <p:tag name="KSO_WM_TEMPLATE_CATEGORY" val="diagram"/>
  <p:tag name="KSO_WM_TEMPLATE_INDEX" val="455"/>
  <p:tag name="KSO_WM_UNIT_TYPE" val="l_i"/>
  <p:tag name="KSO_WM_UNIT_INDEX" val="1_7"/>
  <p:tag name="KSO_WM_UNIT_ID" val="257*l_i*1_7"/>
  <p:tag name="KSO_WM_UNIT_CLEAR" val="1"/>
  <p:tag name="KSO_WM_UNIT_LAYERLEVEL" val="1_1"/>
  <p:tag name="KSO_WM_BEAUTIFY_FLAG" val="#wm#"/>
  <p:tag name="KSO_WM_TAG_VERSION" val="1.0"/>
  <p:tag name="KSO_WM_DIAGRAM_GROUP_CODE" val="l1-1"/>
</p:tagLst>
</file>

<file path=ppt/tags/tag71.xml><?xml version="1.0" encoding="utf-8"?>
<p:tagLst xmlns:p="http://schemas.openxmlformats.org/presentationml/2006/main">
  <p:tag name="KSO_WM_TEMPLATE_CATEGORY" val="diagram"/>
  <p:tag name="KSO_WM_TEMPLATE_INDEX" val="455"/>
  <p:tag name="KSO_WM_UNIT_TYPE" val="l_h_a"/>
  <p:tag name="KSO_WM_UNIT_INDEX" val="1_3_1"/>
  <p:tag name="KSO_WM_UNIT_ID" val="257*l_h_a*1_3_1"/>
  <p:tag name="KSO_WM_UNIT_CLEAR" val="1"/>
  <p:tag name="KSO_WM_UNIT_LAYERLEVEL" val="1_1_1"/>
  <p:tag name="KSO_WM_UNIT_VALUE" val="12"/>
  <p:tag name="KSO_WM_UNIT_HIGHLIGHT" val="0"/>
  <p:tag name="KSO_WM_UNIT_COMPATIBLE" val="0"/>
  <p:tag name="KSO_WM_UNIT_PRESET_TEXT_INDEX" val="3"/>
  <p:tag name="KSO_WM_UNIT_PRESET_TEXT_LEN" val="5"/>
  <p:tag name="KSO_WM_BEAUTIFY_FLAG" val="#wm#"/>
  <p:tag name="KSO_WM_TAG_VERSION" val="1.0"/>
  <p:tag name="KSO_WM_DIAGRAM_GROUP_CODE" val="l1-1"/>
</p:tagLst>
</file>

<file path=ppt/tags/tag72.xml><?xml version="1.0" encoding="utf-8"?>
<p:tagLst xmlns:p="http://schemas.openxmlformats.org/presentationml/2006/main">
  <p:tag name="KSO_WM_TEMPLATE_CATEGORY" val="diagram"/>
  <p:tag name="KSO_WM_TEMPLATE_INDEX" val="455"/>
  <p:tag name="KSO_WM_UNIT_TYPE" val="l_i"/>
  <p:tag name="KSO_WM_UNIT_INDEX" val="1_8"/>
  <p:tag name="KSO_WM_UNIT_ID" val="257*l_i*1_8"/>
  <p:tag name="KSO_WM_UNIT_CLEAR" val="1"/>
  <p:tag name="KSO_WM_UNIT_LAYERLEVEL" val="1_1"/>
  <p:tag name="KSO_WM_BEAUTIFY_FLAG" val="#wm#"/>
  <p:tag name="KSO_WM_TAG_VERSION" val="1.0"/>
  <p:tag name="KSO_WM_DIAGRAM_GROUP_CODE" val="l1-1"/>
</p:tagLst>
</file>

<file path=ppt/tags/tag73.xml><?xml version="1.0" encoding="utf-8"?>
<p:tagLst xmlns:p="http://schemas.openxmlformats.org/presentationml/2006/main">
  <p:tag name="KSO_WM_TEMPLATE_CATEGORY" val="diagram"/>
  <p:tag name="KSO_WM_TEMPLATE_INDEX" val="455"/>
  <p:tag name="KSO_WM_UNIT_TYPE" val="l_i"/>
  <p:tag name="KSO_WM_UNIT_INDEX" val="1_9"/>
  <p:tag name="KSO_WM_UNIT_ID" val="257*l_i*1_9"/>
  <p:tag name="KSO_WM_UNIT_CLEAR" val="1"/>
  <p:tag name="KSO_WM_UNIT_LAYERLEVEL" val="1_1"/>
  <p:tag name="KSO_WM_BEAUTIFY_FLAG" val="#wm#"/>
  <p:tag name="KSO_WM_TAG_VERSION" val="1.0"/>
  <p:tag name="KSO_WM_DIAGRAM_GROUP_CODE" val="l1-1"/>
</p:tagLst>
</file>

<file path=ppt/tags/tag74.xml><?xml version="1.0" encoding="utf-8"?>
<p:tagLst xmlns:p="http://schemas.openxmlformats.org/presentationml/2006/main">
  <p:tag name="KSO_WM_TEMPLATE_CATEGORY" val="diagram"/>
  <p:tag name="KSO_WM_TEMPLATE_INDEX" val="455"/>
  <p:tag name="KSO_WM_UNIT_TYPE" val="l_h_f"/>
  <p:tag name="KSO_WM_UNIT_INDEX" val="1_3_1"/>
  <p:tag name="KSO_WM_UNIT_ID" val="257*l_h_f*1_3_1"/>
  <p:tag name="KSO_WM_UNIT_CLEAR" val="1"/>
  <p:tag name="KSO_WM_UNIT_LAYERLEVEL" val="1_1_1"/>
  <p:tag name="KSO_WM_UNIT_VALUE" val="36"/>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75.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OTHERS"/>
  <p:tag name="ID" val="553516"/>
  <p:tag name="KSO_WM_UNIT_TYPE" val="a"/>
  <p:tag name="KSO_WM_UNIT_INDEX" val="1"/>
  <p:tag name="KSO_WM_UNIT_ID" val="custom215_10*a*1"/>
  <p:tag name="KSO_WM_UNIT_CLEAR" val="1"/>
  <p:tag name="KSO_WM_UNIT_LAYERLEVEL" val="1"/>
  <p:tag name="KSO_WM_UNIT_ISCONTENTSTITLE" val="1"/>
  <p:tag name="KSO_WM_UNIT_VALUE" val="3"/>
  <p:tag name="KSO_WM_UNIT_HIGHLIGHT" val="0"/>
  <p:tag name="KSO_WM_UNIT_COMPATIBLE" val="0"/>
  <p:tag name="KSO_WM_UNIT_BIND_DECORATION_IDS" val="custom215_10*i*36"/>
  <p:tag name="KSO_WM_UNIT_PRESET_TEXT" val="目&#10;录"/>
</p:tagLst>
</file>

<file path=ppt/tags/tag76.xml><?xml version="1.0" encoding="utf-8"?>
<p:tagLst xmlns:p="http://schemas.openxmlformats.org/presentationml/2006/main">
  <p:tag name="MH" val="20150925144728"/>
  <p:tag name="MH_LIBRARY" val="CONTENTS"/>
  <p:tag name="MH_TYPE" val="OTHERS"/>
  <p:tag name="ID" val="553516"/>
  <p:tag name="KSO_WM_TAG_VERSION" val="1.0"/>
  <p:tag name="KSO_WM_BEAUTIFY_FLAG" val="#wm#"/>
  <p:tag name="KSO_WM_UNIT_TYPE" val="i"/>
  <p:tag name="KSO_WM_UNIT_ID" val="custom215_10*i*36"/>
  <p:tag name="KSO_WM_TEMPLATE_CATEGORY" val="custom"/>
  <p:tag name="KSO_WM_TEMPLATE_INDEX" val="215"/>
  <p:tag name="KSO_WM_UNIT_INDEX" val="36"/>
</p:tagLst>
</file>

<file path=ppt/tags/tag77.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78.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79.xml><?xml version="1.0" encoding="utf-8"?>
<p:tagLst xmlns:p="http://schemas.openxmlformats.org/presentationml/2006/main">
  <p:tag name="KSO_WM_TAG_VERSION" val="1.0"/>
  <p:tag name="KSO_WM_BEAUTIFY_FLAG" val="#wm#"/>
  <p:tag name="KSO_WM_TEMPLATE_CATEGORY" val="custom"/>
  <p:tag name="KSO_WM_TEMPLATE_INDEX" val="215"/>
  <p:tag name="MH" val="20150925144728"/>
  <p:tag name="MH_LIBRARY" val="CONTENTS"/>
  <p:tag name="MH_TYPE" val="NUMBER"/>
  <p:tag name="ID" val="553516"/>
  <p:tag name="MH_ORDER" val="3"/>
  <p:tag name="KSO_WM_UNIT_TYPE" val="l_i"/>
  <p:tag name="KSO_WM_UNIT_INDEX" val="1_5"/>
  <p:tag name="KSO_WM_UNIT_ID" val="custom215_10*l_i*1_5"/>
  <p:tag name="KSO_WM_UNIT_CLEAR" val="1"/>
  <p:tag name="KSO_WM_UNIT_LAYERLEVEL" val="1_1"/>
  <p:tag name="KSO_WM_DIAGRAM_GROUP_CODE" val="l1-1"/>
</p:tagLst>
</file>

<file path=ppt/tags/tag8.xml><?xml version="1.0" encoding="utf-8"?>
<p:tagLst xmlns:p="http://schemas.openxmlformats.org/presentationml/2006/main">
  <p:tag name="KSO_WM_TEMPLATE_CATEGORY" val="diagram"/>
  <p:tag name="KSO_WM_TEMPLATE_INDEX" val="455"/>
  <p:tag name="KSO_WM_UNIT_TYPE" val="l_i"/>
  <p:tag name="KSO_WM_UNIT_INDEX" val="1_1"/>
  <p:tag name="KSO_WM_UNIT_ID" val="257*l_i*1_1"/>
  <p:tag name="KSO_WM_UNIT_CLEAR" val="1"/>
  <p:tag name="KSO_WM_UNIT_LAYERLEVEL" val="1_1"/>
  <p:tag name="KSO_WM_BEAUTIFY_FLAG" val="#wm#"/>
  <p:tag name="KSO_WM_TAG_VERSION" val="1.0"/>
  <p:tag name="KSO_WM_DIAGRAM_GROUP_CODE" val="l1-1"/>
</p:tagLst>
</file>

<file path=ppt/tags/tag80.xml><?xml version="1.0" encoding="utf-8"?>
<p:tagLst xmlns:p="http://schemas.openxmlformats.org/presentationml/2006/main">
  <p:tag name="KSO_WM_SLIDE_ID" val="150995201"/>
  <p:tag name="KSO_WM_SLIDE_INDEX" val="3"/>
  <p:tag name="KSO_WM_SLIDE_ITEM_CNT" val="3"/>
  <p:tag name="KSO_WM_SLIDE_LAYOUT" val="a_l"/>
  <p:tag name="KSO_WM_SLIDE_LAYOUT_CNT" val="1_1"/>
  <p:tag name="KSO_WM_SLIDE_TYPE" val="contents"/>
  <p:tag name="KSO_WM_BEAUTIFY_FLAG" val="#wm#"/>
  <p:tag name="KSO_WM_TEMPLATE_CATEGORY" val="diagram"/>
  <p:tag name="KSO_WM_TEMPLATE_INDEX" val="455"/>
  <p:tag name="KSO_WM_DIAGRAM_GROUP_CODE" val="l1-1"/>
  <p:tag name="KSO_WM_TAG_VERSION" val="1.0"/>
</p:tagLst>
</file>

<file path=ppt/tags/tag81.xml><?xml version="1.0" encoding="utf-8"?>
<p:tagLst xmlns:p="http://schemas.openxmlformats.org/presentationml/2006/main">
  <p:tag name="MH" val="20160326165452"/>
  <p:tag name="MH_LIBRARY" val="GRAPHIC"/>
  <p:tag name="MH_TYPE" val="Other"/>
  <p:tag name="MH_ORDER" val="1"/>
</p:tagLst>
</file>

<file path=ppt/tags/tag82.xml><?xml version="1.0" encoding="utf-8"?>
<p:tagLst xmlns:p="http://schemas.openxmlformats.org/presentationml/2006/main">
  <p:tag name="MH" val="20160326165452"/>
  <p:tag name="MH_LIBRARY" val="GRAPHIC"/>
  <p:tag name="MH_TYPE" val="Other"/>
  <p:tag name="MH_ORDER" val="2"/>
</p:tagLst>
</file>

<file path=ppt/tags/tag83.xml><?xml version="1.0" encoding="utf-8"?>
<p:tagLst xmlns:p="http://schemas.openxmlformats.org/presentationml/2006/main">
  <p:tag name="MH" val="20160326165452"/>
  <p:tag name="MH_LIBRARY" val="GRAPHIC"/>
  <p:tag name="MH_TYPE" val="Other"/>
  <p:tag name="MH_ORDER" val="3"/>
</p:tagLst>
</file>

<file path=ppt/tags/tag84.xml><?xml version="1.0" encoding="utf-8"?>
<p:tagLst xmlns:p="http://schemas.openxmlformats.org/presentationml/2006/main">
  <p:tag name="MH" val="20160326165452"/>
  <p:tag name="MH_LIBRARY" val="GRAPHIC"/>
  <p:tag name="MH_TYPE" val="Other"/>
  <p:tag name="MH_ORDER" val="4"/>
</p:tagLst>
</file>

<file path=ppt/tags/tag85.xml><?xml version="1.0" encoding="utf-8"?>
<p:tagLst xmlns:p="http://schemas.openxmlformats.org/presentationml/2006/main">
  <p:tag name="MH" val="20160326165452"/>
  <p:tag name="MH_LIBRARY" val="GRAPHIC"/>
  <p:tag name="MH_TYPE" val="Other"/>
  <p:tag name="MH_ORDER" val="5"/>
</p:tagLst>
</file>

<file path=ppt/tags/tag86.xml><?xml version="1.0" encoding="utf-8"?>
<p:tagLst xmlns:p="http://schemas.openxmlformats.org/presentationml/2006/main">
  <p:tag name="MH" val="20160326165452"/>
  <p:tag name="MH_LIBRARY" val="GRAPHIC"/>
  <p:tag name="MH_TYPE" val="Other"/>
  <p:tag name="MH_ORDER" val="6"/>
</p:tagLst>
</file>

<file path=ppt/tags/tag87.xml><?xml version="1.0" encoding="utf-8"?>
<p:tagLst xmlns:p="http://schemas.openxmlformats.org/presentationml/2006/main">
  <p:tag name="MH" val="20160326165452"/>
  <p:tag name="MH_LIBRARY" val="GRAPHIC"/>
  <p:tag name="MH_TYPE" val="Other"/>
  <p:tag name="MH_ORDER" val="7"/>
</p:tagLst>
</file>

<file path=ppt/tags/tag88.xml><?xml version="1.0" encoding="utf-8"?>
<p:tagLst xmlns:p="http://schemas.openxmlformats.org/presentationml/2006/main">
  <p:tag name="MH" val="20160326165452"/>
  <p:tag name="MH_LIBRARY" val="GRAPHIC"/>
  <p:tag name="MH_TYPE" val="SubTitle"/>
  <p:tag name="MH_ORDER" val="7"/>
</p:tagLst>
</file>

<file path=ppt/tags/tag89.xml><?xml version="1.0" encoding="utf-8"?>
<p:tagLst xmlns:p="http://schemas.openxmlformats.org/presentationml/2006/main">
  <p:tag name="MH" val="20160326165452"/>
  <p:tag name="MH_LIBRARY" val="GRAPHIC"/>
  <p:tag name="MH_TYPE" val="SubTitle"/>
  <p:tag name="MH_ORDER" val="6"/>
</p:tagLst>
</file>

<file path=ppt/tags/tag9.xml><?xml version="1.0" encoding="utf-8"?>
<p:tagLst xmlns:p="http://schemas.openxmlformats.org/presentationml/2006/main">
  <p:tag name="KSO_WM_TEMPLATE_CATEGORY" val="diagram"/>
  <p:tag name="KSO_WM_TEMPLATE_INDEX" val="455"/>
  <p:tag name="KSO_WM_UNIT_TYPE" val="l_h_a"/>
  <p:tag name="KSO_WM_UNIT_INDEX" val="1_1_1"/>
  <p:tag name="KSO_WM_UNIT_ID" val="257*l_h_a*1_1_1"/>
  <p:tag name="KSO_WM_UNIT_CLEAR" val="1"/>
  <p:tag name="KSO_WM_UNIT_LAYERLEVEL" val="1_1_1"/>
  <p:tag name="KSO_WM_UNIT_VALUE" val="12"/>
  <p:tag name="KSO_WM_UNIT_HIGHLIGHT" val="0"/>
  <p:tag name="KSO_WM_UNIT_COMPATIBLE" val="0"/>
  <p:tag name="KSO_WM_UNIT_PRESET_TEXT_INDEX" val="3"/>
  <p:tag name="KSO_WM_UNIT_PRESET_TEXT_LEN" val="5"/>
  <p:tag name="KSO_WM_BEAUTIFY_FLAG" val="#wm#"/>
  <p:tag name="KSO_WM_TAG_VERSION" val="1.0"/>
  <p:tag name="KSO_WM_DIAGRAM_GROUP_CODE" val="l1-1"/>
</p:tagLst>
</file>

<file path=ppt/tags/tag90.xml><?xml version="1.0" encoding="utf-8"?>
<p:tagLst xmlns:p="http://schemas.openxmlformats.org/presentationml/2006/main">
  <p:tag name="MH" val="20160326165452"/>
  <p:tag name="MH_LIBRARY" val="GRAPHIC"/>
  <p:tag name="MH_TYPE" val="SubTitle"/>
  <p:tag name="MH_ORDER" val="5"/>
</p:tagLst>
</file>

<file path=ppt/tags/tag91.xml><?xml version="1.0" encoding="utf-8"?>
<p:tagLst xmlns:p="http://schemas.openxmlformats.org/presentationml/2006/main">
  <p:tag name="MH" val="20160326165452"/>
  <p:tag name="MH_LIBRARY" val="GRAPHIC"/>
  <p:tag name="MH_TYPE" val="SubTitle"/>
  <p:tag name="MH_ORDER" val="4"/>
</p:tagLst>
</file>

<file path=ppt/tags/tag92.xml><?xml version="1.0" encoding="utf-8"?>
<p:tagLst xmlns:p="http://schemas.openxmlformats.org/presentationml/2006/main">
  <p:tag name="MH" val="20160326165452"/>
  <p:tag name="MH_LIBRARY" val="GRAPHIC"/>
  <p:tag name="MH_TYPE" val="SubTitle"/>
  <p:tag name="MH_ORDER" val="3"/>
</p:tagLst>
</file>

<file path=ppt/tags/tag93.xml><?xml version="1.0" encoding="utf-8"?>
<p:tagLst xmlns:p="http://schemas.openxmlformats.org/presentationml/2006/main">
  <p:tag name="MH" val="20160326165452"/>
  <p:tag name="MH_LIBRARY" val="GRAPHIC"/>
  <p:tag name="MH_TYPE" val="SubTitle"/>
  <p:tag name="MH_ORDER" val="2"/>
</p:tagLst>
</file>

<file path=ppt/tags/tag94.xml><?xml version="1.0" encoding="utf-8"?>
<p:tagLst xmlns:p="http://schemas.openxmlformats.org/presentationml/2006/main">
  <p:tag name="MH" val="20160326165452"/>
  <p:tag name="MH_LIBRARY" val="GRAPHIC"/>
  <p:tag name="MH_TYPE" val="SubTitle"/>
  <p:tag name="MH_ORDER" val="1"/>
</p:tagLst>
</file>

<file path=ppt/tags/tag95.xml><?xml version="1.0" encoding="utf-8"?>
<p:tagLst xmlns:p="http://schemas.openxmlformats.org/presentationml/2006/main">
  <p:tag name="MH" val="20160326165452"/>
  <p:tag name="MH_LIBRARY" val="GRAPHIC"/>
  <p:tag name="MH_TYPE" val="Other"/>
  <p:tag name="MH_ORDER" val="7"/>
</p:tagLst>
</file>

<file path=ppt/tags/tag96.xml><?xml version="1.0" encoding="utf-8"?>
<p:tagLst xmlns:p="http://schemas.openxmlformats.org/presentationml/2006/main">
  <p:tag name="MH" val="20160326165452"/>
  <p:tag name="MH_LIBRARY" val="GRAPHIC"/>
  <p:tag name="MH_TYPE" val="SubTitle"/>
  <p:tag name="MH_ORDER" val="1"/>
</p:tagLst>
</file>

<file path=ppt/tags/tag97.xml><?xml version="1.0" encoding="utf-8"?>
<p:tagLst xmlns:p="http://schemas.openxmlformats.org/presentationml/2006/main">
  <p:tag name="MH" val="20160326174151"/>
  <p:tag name="MH_LIBRARY" val="GRAPHIC"/>
  <p:tag name="MH_ORDER" val="Oval 41"/>
</p:tagLst>
</file>

<file path=ppt/tags/tag98.xml><?xml version="1.0" encoding="utf-8"?>
<p:tagLst xmlns:p="http://schemas.openxmlformats.org/presentationml/2006/main">
  <p:tag name="MH" val="20160326174151"/>
  <p:tag name="MH_LIBRARY" val="GRAPHIC"/>
  <p:tag name="MH_ORDER" val="Oval 28"/>
</p:tagLst>
</file>

<file path=ppt/tags/tag99.xml><?xml version="1.0" encoding="utf-8"?>
<p:tagLst xmlns:p="http://schemas.openxmlformats.org/presentationml/2006/main">
  <p:tag name="MH" val="20160326174151"/>
  <p:tag name="MH_LIBRARY" val="GRAPHIC"/>
  <p:tag name="MH_ORDER" val="Oval 6"/>
</p:tagLst>
</file>

<file path=ppt/theme/theme1.xml><?xml version="1.0" encoding="utf-8"?>
<a:theme xmlns:a="http://schemas.openxmlformats.org/drawingml/2006/main" name="1_Office 主题">
  <a:themeElements>
    <a:clrScheme name="21515">
      <a:dk1>
        <a:srgbClr val="5F5F5F"/>
      </a:dk1>
      <a:lt1>
        <a:srgbClr val="FFFFFF"/>
      </a:lt1>
      <a:dk2>
        <a:srgbClr val="4D4D4D"/>
      </a:dk2>
      <a:lt2>
        <a:srgbClr val="FFFFFF"/>
      </a:lt2>
      <a:accent1>
        <a:srgbClr val="47B6E7"/>
      </a:accent1>
      <a:accent2>
        <a:srgbClr val="628EE3"/>
      </a:accent2>
      <a:accent3>
        <a:srgbClr val="2BC3B5"/>
      </a:accent3>
      <a:accent4>
        <a:srgbClr val="92D050"/>
      </a:accent4>
      <a:accent5>
        <a:srgbClr val="CEB9A3"/>
      </a:accent5>
      <a:accent6>
        <a:srgbClr val="FFC000"/>
      </a:accent6>
      <a:hlink>
        <a:srgbClr val="00B0F0"/>
      </a:hlink>
      <a:folHlink>
        <a:srgbClr val="AFB2B4"/>
      </a:folHlink>
    </a:clrScheme>
    <a:fontScheme name="自定义 2">
      <a:majorFont>
        <a:latin typeface="Arial"/>
        <a:ea typeface="黑体"/>
        <a:cs typeface=""/>
      </a:majorFont>
      <a:minorFont>
        <a:latin typeface="Arial"/>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7482</Words>
  <Application>WPS 演示</Application>
  <PresentationFormat>全屏显示(4:3)</PresentationFormat>
  <Paragraphs>714</Paragraphs>
  <Slides>40</Slides>
  <Notes>1</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40</vt:i4>
      </vt:variant>
    </vt:vector>
  </HeadingPairs>
  <TitlesOfParts>
    <vt:vector size="63" baseType="lpstr">
      <vt:lpstr>Arial</vt:lpstr>
      <vt:lpstr>宋体</vt:lpstr>
      <vt:lpstr>Wingdings</vt:lpstr>
      <vt:lpstr>方正舒体</vt:lpstr>
      <vt:lpstr>微软雅黑</vt:lpstr>
      <vt:lpstr>Times New Roman</vt:lpstr>
      <vt:lpstr>Calibri</vt:lpstr>
      <vt:lpstr>Verdana</vt:lpstr>
      <vt:lpstr>微软雅黑</vt:lpstr>
      <vt:lpstr>Times New Roman</vt:lpstr>
      <vt:lpstr>仿宋_GB2312</vt:lpstr>
      <vt:lpstr>汉仪中圆简</vt:lpstr>
      <vt:lpstr>Calibri</vt:lpstr>
      <vt:lpstr>黑体</vt:lpstr>
      <vt:lpstr>Arial Unicode MS</vt:lpstr>
      <vt:lpstr>Lucida Sans Unicode</vt:lpstr>
      <vt:lpstr>华文细黑</vt:lpstr>
      <vt:lpstr>微软雅黑</vt:lpstr>
      <vt:lpstr>Broadway BT</vt:lpstr>
      <vt:lpstr>汉仪丫丫体简</vt:lpstr>
      <vt:lpstr>Stencil Std</vt:lpstr>
      <vt:lpstr>Courier New</vt:lpstr>
      <vt:lpstr>1_Office 主题</vt:lpstr>
      <vt:lpstr>智慧校园理念及建设方案</vt:lpstr>
      <vt:lpstr>PowerPoint 演示文稿</vt:lpstr>
      <vt:lpstr>PowerPoint 演示文稿</vt:lpstr>
      <vt:lpstr>智慧校园建设的机遇与挑战</vt:lpstr>
      <vt:lpstr>智慧校园建设的机遇与挑战</vt:lpstr>
      <vt:lpstr>智慧校园建设的机遇与挑战</vt:lpstr>
      <vt:lpstr>智慧校园建设的机遇与挑战</vt:lpstr>
      <vt:lpstr>智慧校园建设的政策支持</vt:lpstr>
      <vt:lpstr>智慧校园建设的需求</vt:lpstr>
      <vt:lpstr>智慧校园建设的需求</vt:lpstr>
      <vt:lpstr>智慧校园建设的内涵</vt:lpstr>
      <vt:lpstr>智慧校园建设的特征</vt:lpstr>
      <vt:lpstr>智慧校园建设的特征</vt:lpstr>
      <vt:lpstr>智慧校园建设的特征</vt:lpstr>
      <vt:lpstr>智慧校园建设的定位</vt:lpstr>
      <vt:lpstr>PowerPoint 演示文稿</vt:lpstr>
      <vt:lpstr>注重战略规划和顶层设计</vt:lpstr>
      <vt:lpstr>注重战略规划和顶层设计</vt:lpstr>
      <vt:lpstr>注重战略规划和顶层设计</vt:lpstr>
      <vt:lpstr>注重战略规划和顶层设计</vt:lpstr>
      <vt:lpstr>注重应用驱动和整体融合</vt:lpstr>
      <vt:lpstr>注重应用驱动和整体融合</vt:lpstr>
      <vt:lpstr>智慧校园建设策略</vt:lpstr>
      <vt:lpstr>智慧校园建设策略</vt:lpstr>
      <vt:lpstr>PowerPoint 演示文稿</vt:lpstr>
      <vt:lpstr>建设内容整体解决方案</vt:lpstr>
      <vt:lpstr>搭建基于云计算的基础平台</vt:lpstr>
      <vt:lpstr>搭建基于云计算的基础平台</vt:lpstr>
      <vt:lpstr>构建高效的校园管理体系-通信网络</vt:lpstr>
      <vt:lpstr>构建高效的校园管理体系-平安校园</vt:lpstr>
      <vt:lpstr>构建高效的校园管理体系-能源管理</vt:lpstr>
      <vt:lpstr>构建高效的校园管理体系-教务管理</vt:lpstr>
      <vt:lpstr>构建高效的校园管理体系-资产管理</vt:lpstr>
      <vt:lpstr>智能化的教学过程体系-智能教室</vt:lpstr>
      <vt:lpstr>智能化的教学过程体系-虚拟实验室</vt:lpstr>
      <vt:lpstr>智能化的教学过程体系-教学资源共享库</vt:lpstr>
      <vt:lpstr>幸福的校园生活过程体系-校园一卡通</vt:lpstr>
      <vt:lpstr>幸福的校园生活过程体系-掌上校园</vt:lpstr>
      <vt:lpstr>智慧校园建设内容总结</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智慧校园建设方案</dc:title>
  <dc:creator>langoo</dc:creator>
  <cp:lastModifiedBy>Administrator</cp:lastModifiedBy>
  <cp:revision>87</cp:revision>
  <dcterms:created xsi:type="dcterms:W3CDTF">2015-05-05T08:02:00Z</dcterms:created>
  <dcterms:modified xsi:type="dcterms:W3CDTF">2017-09-12T11:51:43Z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2052-10.1.0.6749</vt:lpwstr>
  </property>
</Properties>
</file>