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a" ContentType="audio/x-ms-wma"/>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media/image60.jpg" ContentType="image/png"/>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1.xml" ContentType="application/vnd.openxmlformats-officedocument.drawingml.chart+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2.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webextensions/taskpanes.xml" ContentType="application/vnd.ms-office.webextensiontaskpanes+xml"/>
  <Override PartName="/ppt/revisionInfo.xml" ContentType="application/vnd.ms-powerpoint.revisioninfo+xml"/>
  <Override PartName="/ppt/webextensions/webextension1.xml" ContentType="application/vnd.ms-office.webextension+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717" r:id="rId3"/>
  </p:sldMasterIdLst>
  <p:notesMasterIdLst>
    <p:notesMasterId r:id="rId147"/>
  </p:notesMasterIdLst>
  <p:sldIdLst>
    <p:sldId id="319" r:id="rId4"/>
    <p:sldId id="620" r:id="rId5"/>
    <p:sldId id="532" r:id="rId6"/>
    <p:sldId id="330" r:id="rId7"/>
    <p:sldId id="333" r:id="rId8"/>
    <p:sldId id="526" r:id="rId9"/>
    <p:sldId id="628" r:id="rId10"/>
    <p:sldId id="629" r:id="rId11"/>
    <p:sldId id="617" r:id="rId12"/>
    <p:sldId id="522" r:id="rId13"/>
    <p:sldId id="436" r:id="rId14"/>
    <p:sldId id="507" r:id="rId15"/>
    <p:sldId id="508" r:id="rId16"/>
    <p:sldId id="509" r:id="rId17"/>
    <p:sldId id="510" r:id="rId18"/>
    <p:sldId id="511" r:id="rId19"/>
    <p:sldId id="534" r:id="rId20"/>
    <p:sldId id="535" r:id="rId21"/>
    <p:sldId id="536" r:id="rId22"/>
    <p:sldId id="512" r:id="rId23"/>
    <p:sldId id="513" r:id="rId24"/>
    <p:sldId id="541" r:id="rId25"/>
    <p:sldId id="542" r:id="rId26"/>
    <p:sldId id="543" r:id="rId27"/>
    <p:sldId id="514" r:id="rId28"/>
    <p:sldId id="515" r:id="rId29"/>
    <p:sldId id="516" r:id="rId30"/>
    <p:sldId id="612" r:id="rId31"/>
    <p:sldId id="517" r:id="rId32"/>
    <p:sldId id="518" r:id="rId33"/>
    <p:sldId id="519" r:id="rId34"/>
    <p:sldId id="520" r:id="rId35"/>
    <p:sldId id="528" r:id="rId36"/>
    <p:sldId id="529" r:id="rId37"/>
    <p:sldId id="530" r:id="rId38"/>
    <p:sldId id="618" r:id="rId39"/>
    <p:sldId id="619" r:id="rId40"/>
    <p:sldId id="616" r:id="rId41"/>
    <p:sldId id="613" r:id="rId42"/>
    <p:sldId id="614" r:id="rId43"/>
    <p:sldId id="495" r:id="rId44"/>
    <p:sldId id="527" r:id="rId45"/>
    <p:sldId id="496" r:id="rId46"/>
    <p:sldId id="609" r:id="rId47"/>
    <p:sldId id="615" r:id="rId48"/>
    <p:sldId id="501" r:id="rId49"/>
    <p:sldId id="504" r:id="rId50"/>
    <p:sldId id="544" r:id="rId51"/>
    <p:sldId id="503" r:id="rId52"/>
    <p:sldId id="505" r:id="rId53"/>
    <p:sldId id="506" r:id="rId54"/>
    <p:sldId id="347" r:id="rId55"/>
    <p:sldId id="348" r:id="rId56"/>
    <p:sldId id="349" r:id="rId57"/>
    <p:sldId id="350" r:id="rId58"/>
    <p:sldId id="419" r:id="rId59"/>
    <p:sldId id="428" r:id="rId60"/>
    <p:sldId id="421" r:id="rId61"/>
    <p:sldId id="359" r:id="rId62"/>
    <p:sldId id="361" r:id="rId63"/>
    <p:sldId id="363" r:id="rId64"/>
    <p:sldId id="531" r:id="rId65"/>
    <p:sldId id="610" r:id="rId66"/>
    <p:sldId id="364" r:id="rId67"/>
    <p:sldId id="366" r:id="rId68"/>
    <p:sldId id="367" r:id="rId69"/>
    <p:sldId id="368" r:id="rId70"/>
    <p:sldId id="369" r:id="rId71"/>
    <p:sldId id="429" r:id="rId72"/>
    <p:sldId id="372" r:id="rId73"/>
    <p:sldId id="432" r:id="rId74"/>
    <p:sldId id="433" r:id="rId75"/>
    <p:sldId id="621" r:id="rId76"/>
    <p:sldId id="622" r:id="rId77"/>
    <p:sldId id="623" r:id="rId78"/>
    <p:sldId id="624" r:id="rId79"/>
    <p:sldId id="625" r:id="rId80"/>
    <p:sldId id="626" r:id="rId81"/>
    <p:sldId id="627" r:id="rId82"/>
    <p:sldId id="373" r:id="rId83"/>
    <p:sldId id="605" r:id="rId84"/>
    <p:sldId id="606" r:id="rId85"/>
    <p:sldId id="374" r:id="rId86"/>
    <p:sldId id="431" r:id="rId87"/>
    <p:sldId id="533" r:id="rId88"/>
    <p:sldId id="376" r:id="rId89"/>
    <p:sldId id="422" r:id="rId90"/>
    <p:sldId id="378" r:id="rId91"/>
    <p:sldId id="423" r:id="rId92"/>
    <p:sldId id="424" r:id="rId93"/>
    <p:sldId id="381" r:id="rId94"/>
    <p:sldId id="425" r:id="rId95"/>
    <p:sldId id="384" r:id="rId96"/>
    <p:sldId id="388" r:id="rId97"/>
    <p:sldId id="389" r:id="rId98"/>
    <p:sldId id="390" r:id="rId99"/>
    <p:sldId id="391" r:id="rId100"/>
    <p:sldId id="394" r:id="rId101"/>
    <p:sldId id="395" r:id="rId102"/>
    <p:sldId id="397" r:id="rId103"/>
    <p:sldId id="398" r:id="rId104"/>
    <p:sldId id="552" r:id="rId105"/>
    <p:sldId id="561" r:id="rId106"/>
    <p:sldId id="562" r:id="rId107"/>
    <p:sldId id="563" r:id="rId108"/>
    <p:sldId id="564" r:id="rId109"/>
    <p:sldId id="565" r:id="rId110"/>
    <p:sldId id="566" r:id="rId111"/>
    <p:sldId id="567" r:id="rId112"/>
    <p:sldId id="568" r:id="rId113"/>
    <p:sldId id="569" r:id="rId114"/>
    <p:sldId id="586" r:id="rId115"/>
    <p:sldId id="587" r:id="rId116"/>
    <p:sldId id="588" r:id="rId117"/>
    <p:sldId id="589" r:id="rId118"/>
    <p:sldId id="590" r:id="rId119"/>
    <p:sldId id="591" r:id="rId120"/>
    <p:sldId id="592" r:id="rId121"/>
    <p:sldId id="593" r:id="rId122"/>
    <p:sldId id="594" r:id="rId123"/>
    <p:sldId id="607" r:id="rId124"/>
    <p:sldId id="608" r:id="rId125"/>
    <p:sldId id="595" r:id="rId126"/>
    <p:sldId id="596" r:id="rId127"/>
    <p:sldId id="597" r:id="rId128"/>
    <p:sldId id="598" r:id="rId129"/>
    <p:sldId id="599" r:id="rId130"/>
    <p:sldId id="600" r:id="rId131"/>
    <p:sldId id="601" r:id="rId132"/>
    <p:sldId id="603" r:id="rId133"/>
    <p:sldId id="604" r:id="rId134"/>
    <p:sldId id="404" r:id="rId135"/>
    <p:sldId id="405" r:id="rId136"/>
    <p:sldId id="406" r:id="rId137"/>
    <p:sldId id="407" r:id="rId138"/>
    <p:sldId id="409" r:id="rId139"/>
    <p:sldId id="410" r:id="rId140"/>
    <p:sldId id="411" r:id="rId141"/>
    <p:sldId id="525" r:id="rId142"/>
    <p:sldId id="413" r:id="rId143"/>
    <p:sldId id="412" r:id="rId144"/>
    <p:sldId id="417" r:id="rId145"/>
    <p:sldId id="427" r:id="rId1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B3B9"/>
    <a:srgbClr val="0774D6"/>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2" autoAdjust="0"/>
    <p:restoredTop sz="94660"/>
  </p:normalViewPr>
  <p:slideViewPr>
    <p:cSldViewPr snapToGrid="0">
      <p:cViewPr varScale="1">
        <p:scale>
          <a:sx n="68" d="100"/>
          <a:sy n="68" d="100"/>
        </p:scale>
        <p:origin x="-468"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viewProps" Target="viewProps.xml"/><Relationship Id="rId5" Type="http://schemas.openxmlformats.org/officeDocument/2006/relationships/slide" Target="slides/slide2.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theme" Target="theme/theme1.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 Type="http://schemas.openxmlformats.org/officeDocument/2006/relationships/customXml" Target="../customXml/item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tableStyles" Target="tableStyles.xml"/><Relationship Id="rId198" Type="http://schemas.microsoft.com/office/2015/10/relationships/revisionInfo" Target="revisionInfo.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1.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2.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1111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ln>
              <a:noFill/>
            </a:ln>
          </c:spPr>
          <c:dPt>
            <c:idx val="0"/>
            <c:bubble3D val="0"/>
            <c:spPr>
              <a:solidFill>
                <a:srgbClr val="FFDF00"/>
              </a:solidFill>
              <a:ln w="19050">
                <a:noFill/>
              </a:ln>
              <a:effectLst/>
            </c:spPr>
            <c:extLst xmlns:c16r2="http://schemas.microsoft.com/office/drawing/2015/06/chart">
              <c:ext xmlns:c16="http://schemas.microsoft.com/office/drawing/2014/chart" uri="{C3380CC4-5D6E-409C-BE32-E72D297353CC}">
                <c16:uniqueId val="{00000001-B566-48A1-BE17-8ED6F755FF50}"/>
              </c:ext>
            </c:extLst>
          </c:dPt>
          <c:dPt>
            <c:idx val="1"/>
            <c:bubble3D val="0"/>
            <c:spPr>
              <a:solidFill>
                <a:schemeClr val="accent4"/>
              </a:solidFill>
              <a:ln w="19050">
                <a:noFill/>
              </a:ln>
              <a:effectLst/>
            </c:spPr>
            <c:extLst xmlns:c16r2="http://schemas.microsoft.com/office/drawing/2015/06/chart">
              <c:ext xmlns:c16="http://schemas.microsoft.com/office/drawing/2014/chart" uri="{C3380CC4-5D6E-409C-BE32-E72D297353CC}">
                <c16:uniqueId val="{00000003-B566-48A1-BE17-8ED6F755FF50}"/>
              </c:ext>
            </c:extLst>
          </c:dPt>
          <c:cat>
            <c:strRef>
              <c:f>Sheet1!$A$2:$A$3</c:f>
              <c:strCache>
                <c:ptCount val="2"/>
                <c:pt idx="0">
                  <c:v>第一季度</c:v>
                </c:pt>
                <c:pt idx="1">
                  <c:v>第二季度</c:v>
                </c:pt>
              </c:strCache>
            </c:strRef>
          </c:cat>
          <c:val>
            <c:numRef>
              <c:f>Sheet1!$B$2:$B$3</c:f>
              <c:numCache>
                <c:formatCode>General</c:formatCode>
                <c:ptCount val="2"/>
                <c:pt idx="0">
                  <c:v>8.2000000000000011</c:v>
                </c:pt>
                <c:pt idx="1">
                  <c:v>3.2</c:v>
                </c:pt>
              </c:numCache>
            </c:numRef>
          </c:val>
          <c:extLst xmlns:c16r2="http://schemas.microsoft.com/office/drawing/2015/06/chart">
            <c:ext xmlns:c16="http://schemas.microsoft.com/office/drawing/2014/chart" uri="{C3380CC4-5D6E-409C-BE32-E72D297353CC}">
              <c16:uniqueId val="{00000004-B566-48A1-BE17-8ED6F755FF5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zh-CN"/>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132363-76DB-4C17-99BC-1FF18A7DEFB7}"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zh-CN" altLang="en-US"/>
        </a:p>
      </dgm:t>
    </dgm:pt>
    <dgm:pt modelId="{2E0861A5-7705-4D00-9C49-EB2720BCD426}">
      <dgm:prSet phldrT="[文本]" custT="1"/>
      <dgm:spPr/>
      <dgm:t>
        <a:bodyPr/>
        <a:lstStyle/>
        <a:p>
          <a:r>
            <a:rPr lang="zh-CN" altLang="en-US" sz="16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架构设计参考</a:t>
          </a:r>
          <a:endParaRPr lang="zh-CN" altLang="en-US" sz="1600" dirty="0">
            <a:solidFill>
              <a:schemeClr val="bg1"/>
            </a:solidFill>
          </a:endParaRPr>
        </a:p>
      </dgm:t>
    </dgm:pt>
    <dgm:pt modelId="{796772D8-696C-4EB8-AC7F-F0666A193958}" type="parTrans" cxnId="{394983A5-EADD-4C9A-B4F1-8F43D5C2DC30}">
      <dgm:prSet/>
      <dgm:spPr/>
      <dgm:t>
        <a:bodyPr/>
        <a:lstStyle/>
        <a:p>
          <a:endParaRPr lang="zh-CN" altLang="en-US"/>
        </a:p>
      </dgm:t>
    </dgm:pt>
    <dgm:pt modelId="{EC92715C-D3B3-4C75-B9CC-804C4D054982}" type="sibTrans" cxnId="{394983A5-EADD-4C9A-B4F1-8F43D5C2DC30}">
      <dgm:prSet/>
      <dgm:spPr/>
      <dgm:t>
        <a:bodyPr/>
        <a:lstStyle/>
        <a:p>
          <a:endParaRPr lang="zh-CN" altLang="en-US"/>
        </a:p>
      </dgm:t>
    </dgm:pt>
    <dgm:pt modelId="{FD1C3E64-A9DD-4D63-BD4D-92010051FCDC}">
      <dgm:prSet phldrT="[文本]" custT="1"/>
      <dgm:spPr/>
      <dgm:t>
        <a:bodyPr/>
        <a:lstStyle/>
        <a:p>
          <a:r>
            <a:rPr lang="en-US" altLang="zh-CN" sz="16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API </a:t>
          </a:r>
          <a:r>
            <a:rPr lang="zh-CN" altLang="en-US" sz="16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接口测试</a:t>
          </a:r>
          <a:endParaRPr lang="zh-CN" altLang="en-US" sz="1600" dirty="0">
            <a:solidFill>
              <a:schemeClr val="bg1"/>
            </a:solidFill>
          </a:endParaRPr>
        </a:p>
      </dgm:t>
    </dgm:pt>
    <dgm:pt modelId="{DC93C753-71D9-4B4B-A0CA-66431392FA0B}" type="parTrans" cxnId="{6870B3E2-DD01-422A-8E90-CD8424AF7E46}">
      <dgm:prSet/>
      <dgm:spPr/>
      <dgm:t>
        <a:bodyPr/>
        <a:lstStyle/>
        <a:p>
          <a:endParaRPr lang="zh-CN" altLang="en-US"/>
        </a:p>
      </dgm:t>
    </dgm:pt>
    <dgm:pt modelId="{2EF8006E-3B1D-4006-A95A-260AADE41899}" type="sibTrans" cxnId="{6870B3E2-DD01-422A-8E90-CD8424AF7E46}">
      <dgm:prSet/>
      <dgm:spPr/>
      <dgm:t>
        <a:bodyPr/>
        <a:lstStyle/>
        <a:p>
          <a:endParaRPr lang="zh-CN" altLang="en-US"/>
        </a:p>
      </dgm:t>
    </dgm:pt>
    <dgm:pt modelId="{F09D21E8-98D4-402F-A5D4-F5EA2112F612}">
      <dgm:prSet phldrT="[文本]" custT="1"/>
      <dgm:spPr/>
      <dgm:t>
        <a:bodyPr/>
        <a:lstStyle/>
        <a:p>
          <a:r>
            <a:rPr lang="zh-CN" altLang="en-US" sz="16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认证技术支持</a:t>
          </a:r>
          <a:endParaRPr lang="zh-CN" altLang="en-US" sz="1600" dirty="0">
            <a:solidFill>
              <a:schemeClr val="bg1"/>
            </a:solidFill>
          </a:endParaRPr>
        </a:p>
      </dgm:t>
    </dgm:pt>
    <dgm:pt modelId="{AA3415A8-73D6-499C-BA82-3F3B025B5807}" type="parTrans" cxnId="{36DA648B-8DB8-4AA8-A5BF-20E4051F1868}">
      <dgm:prSet/>
      <dgm:spPr/>
      <dgm:t>
        <a:bodyPr/>
        <a:lstStyle/>
        <a:p>
          <a:endParaRPr lang="zh-CN" altLang="en-US"/>
        </a:p>
      </dgm:t>
    </dgm:pt>
    <dgm:pt modelId="{EDCCF821-5C5D-481C-BF7C-A46C7A72750C}" type="sibTrans" cxnId="{36DA648B-8DB8-4AA8-A5BF-20E4051F1868}">
      <dgm:prSet/>
      <dgm:spPr/>
      <dgm:t>
        <a:bodyPr/>
        <a:lstStyle/>
        <a:p>
          <a:endParaRPr lang="zh-CN" altLang="en-US"/>
        </a:p>
      </dgm:t>
    </dgm:pt>
    <dgm:pt modelId="{189784D6-ED87-4A38-BA0E-D7F66373733F}">
      <dgm:prSet phldrT="[文本]" custT="1"/>
      <dgm:spPr/>
      <dgm:t>
        <a:bodyPr/>
        <a:lstStyle/>
        <a:p>
          <a:r>
            <a:rPr lang="zh-CN" altLang="en-US" sz="16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部署方案支持</a:t>
          </a:r>
          <a:endParaRPr lang="zh-CN" altLang="en-US" sz="1600" dirty="0">
            <a:solidFill>
              <a:schemeClr val="bg1"/>
            </a:solidFill>
          </a:endParaRPr>
        </a:p>
      </dgm:t>
    </dgm:pt>
    <dgm:pt modelId="{7D4D5187-B044-4C5A-92FF-1EAC6F785DE9}" type="parTrans" cxnId="{01391072-A8F2-4191-8324-37B89A7CFA74}">
      <dgm:prSet/>
      <dgm:spPr/>
      <dgm:t>
        <a:bodyPr/>
        <a:lstStyle/>
        <a:p>
          <a:endParaRPr lang="zh-CN" altLang="en-US"/>
        </a:p>
      </dgm:t>
    </dgm:pt>
    <dgm:pt modelId="{2659ED85-12C5-4B57-ADF1-78FEE04199CE}" type="sibTrans" cxnId="{01391072-A8F2-4191-8324-37B89A7CFA74}">
      <dgm:prSet/>
      <dgm:spPr/>
      <dgm:t>
        <a:bodyPr/>
        <a:lstStyle/>
        <a:p>
          <a:endParaRPr lang="zh-CN" altLang="en-US"/>
        </a:p>
      </dgm:t>
    </dgm:pt>
    <dgm:pt modelId="{475459F6-8D70-46C5-9453-D4CA08FE940B}" type="pres">
      <dgm:prSet presAssocID="{A0132363-76DB-4C17-99BC-1FF18A7DEFB7}" presName="cycle" presStyleCnt="0">
        <dgm:presLayoutVars>
          <dgm:dir/>
          <dgm:resizeHandles val="exact"/>
        </dgm:presLayoutVars>
      </dgm:prSet>
      <dgm:spPr/>
      <dgm:t>
        <a:bodyPr/>
        <a:lstStyle/>
        <a:p>
          <a:endParaRPr lang="zh-CN" altLang="en-US"/>
        </a:p>
      </dgm:t>
    </dgm:pt>
    <dgm:pt modelId="{B2410C41-A2D1-4938-8D81-9ACABBC28D6B}" type="pres">
      <dgm:prSet presAssocID="{2E0861A5-7705-4D00-9C49-EB2720BCD426}" presName="node" presStyleLbl="node1" presStyleIdx="0" presStyleCnt="4" custScaleX="95326" custScaleY="77333">
        <dgm:presLayoutVars>
          <dgm:bulletEnabled val="1"/>
        </dgm:presLayoutVars>
      </dgm:prSet>
      <dgm:spPr/>
      <dgm:t>
        <a:bodyPr/>
        <a:lstStyle/>
        <a:p>
          <a:endParaRPr lang="zh-CN" altLang="en-US"/>
        </a:p>
      </dgm:t>
    </dgm:pt>
    <dgm:pt modelId="{33957D57-CE17-4190-8D04-061A838967BD}" type="pres">
      <dgm:prSet presAssocID="{2E0861A5-7705-4D00-9C49-EB2720BCD426}" presName="spNode" presStyleCnt="0"/>
      <dgm:spPr/>
    </dgm:pt>
    <dgm:pt modelId="{7B9A6333-FEED-4610-AB70-ED0F4F46D204}" type="pres">
      <dgm:prSet presAssocID="{EC92715C-D3B3-4C75-B9CC-804C4D054982}" presName="sibTrans" presStyleLbl="sibTrans1D1" presStyleIdx="0" presStyleCnt="4"/>
      <dgm:spPr/>
      <dgm:t>
        <a:bodyPr/>
        <a:lstStyle/>
        <a:p>
          <a:endParaRPr lang="zh-CN" altLang="en-US"/>
        </a:p>
      </dgm:t>
    </dgm:pt>
    <dgm:pt modelId="{DAB20316-E173-4EF1-B8E4-4C557DEDD408}" type="pres">
      <dgm:prSet presAssocID="{FD1C3E64-A9DD-4D63-BD4D-92010051FCDC}" presName="node" presStyleLbl="node1" presStyleIdx="1" presStyleCnt="4" custScaleX="81538" custScaleY="81538">
        <dgm:presLayoutVars>
          <dgm:bulletEnabled val="1"/>
        </dgm:presLayoutVars>
      </dgm:prSet>
      <dgm:spPr/>
      <dgm:t>
        <a:bodyPr/>
        <a:lstStyle/>
        <a:p>
          <a:endParaRPr lang="zh-CN" altLang="en-US"/>
        </a:p>
      </dgm:t>
    </dgm:pt>
    <dgm:pt modelId="{EC52D206-C95B-442A-A83F-0C131542225F}" type="pres">
      <dgm:prSet presAssocID="{FD1C3E64-A9DD-4D63-BD4D-92010051FCDC}" presName="spNode" presStyleCnt="0"/>
      <dgm:spPr/>
    </dgm:pt>
    <dgm:pt modelId="{4872401C-C79C-4CE5-A9CF-3D794E414A4D}" type="pres">
      <dgm:prSet presAssocID="{2EF8006E-3B1D-4006-A95A-260AADE41899}" presName="sibTrans" presStyleLbl="sibTrans1D1" presStyleIdx="1" presStyleCnt="4"/>
      <dgm:spPr/>
      <dgm:t>
        <a:bodyPr/>
        <a:lstStyle/>
        <a:p>
          <a:endParaRPr lang="zh-CN" altLang="en-US"/>
        </a:p>
      </dgm:t>
    </dgm:pt>
    <dgm:pt modelId="{564BF5AF-05E9-4657-80B1-CCD986974190}" type="pres">
      <dgm:prSet presAssocID="{F09D21E8-98D4-402F-A5D4-F5EA2112F612}" presName="node" presStyleLbl="node1" presStyleIdx="2" presStyleCnt="4" custScaleX="81538" custScaleY="81538">
        <dgm:presLayoutVars>
          <dgm:bulletEnabled val="1"/>
        </dgm:presLayoutVars>
      </dgm:prSet>
      <dgm:spPr/>
      <dgm:t>
        <a:bodyPr/>
        <a:lstStyle/>
        <a:p>
          <a:endParaRPr lang="zh-CN" altLang="en-US"/>
        </a:p>
      </dgm:t>
    </dgm:pt>
    <dgm:pt modelId="{DEF0AA84-1E9D-42DC-817C-6AB5C68BB89A}" type="pres">
      <dgm:prSet presAssocID="{F09D21E8-98D4-402F-A5D4-F5EA2112F612}" presName="spNode" presStyleCnt="0"/>
      <dgm:spPr/>
    </dgm:pt>
    <dgm:pt modelId="{E56F96D3-6136-4028-89E4-1DE5677D4F7D}" type="pres">
      <dgm:prSet presAssocID="{EDCCF821-5C5D-481C-BF7C-A46C7A72750C}" presName="sibTrans" presStyleLbl="sibTrans1D1" presStyleIdx="2" presStyleCnt="4"/>
      <dgm:spPr/>
      <dgm:t>
        <a:bodyPr/>
        <a:lstStyle/>
        <a:p>
          <a:endParaRPr lang="zh-CN" altLang="en-US"/>
        </a:p>
      </dgm:t>
    </dgm:pt>
    <dgm:pt modelId="{9BD75F36-C4A4-41A1-8AC7-97F63F3E4649}" type="pres">
      <dgm:prSet presAssocID="{189784D6-ED87-4A38-BA0E-D7F66373733F}" presName="node" presStyleLbl="node1" presStyleIdx="3" presStyleCnt="4" custScaleX="81538" custScaleY="81538">
        <dgm:presLayoutVars>
          <dgm:bulletEnabled val="1"/>
        </dgm:presLayoutVars>
      </dgm:prSet>
      <dgm:spPr/>
      <dgm:t>
        <a:bodyPr/>
        <a:lstStyle/>
        <a:p>
          <a:endParaRPr lang="zh-CN" altLang="en-US"/>
        </a:p>
      </dgm:t>
    </dgm:pt>
    <dgm:pt modelId="{FF85318C-D884-4FD1-AD4E-1DCD17F38D9D}" type="pres">
      <dgm:prSet presAssocID="{189784D6-ED87-4A38-BA0E-D7F66373733F}" presName="spNode" presStyleCnt="0"/>
      <dgm:spPr/>
    </dgm:pt>
    <dgm:pt modelId="{2AE1AA8B-D12E-4D52-9D44-5F3876C29370}" type="pres">
      <dgm:prSet presAssocID="{2659ED85-12C5-4B57-ADF1-78FEE04199CE}" presName="sibTrans" presStyleLbl="sibTrans1D1" presStyleIdx="3" presStyleCnt="4"/>
      <dgm:spPr/>
      <dgm:t>
        <a:bodyPr/>
        <a:lstStyle/>
        <a:p>
          <a:endParaRPr lang="zh-CN" altLang="en-US"/>
        </a:p>
      </dgm:t>
    </dgm:pt>
  </dgm:ptLst>
  <dgm:cxnLst>
    <dgm:cxn modelId="{6870B3E2-DD01-422A-8E90-CD8424AF7E46}" srcId="{A0132363-76DB-4C17-99BC-1FF18A7DEFB7}" destId="{FD1C3E64-A9DD-4D63-BD4D-92010051FCDC}" srcOrd="1" destOrd="0" parTransId="{DC93C753-71D9-4B4B-A0CA-66431392FA0B}" sibTransId="{2EF8006E-3B1D-4006-A95A-260AADE41899}"/>
    <dgm:cxn modelId="{01391072-A8F2-4191-8324-37B89A7CFA74}" srcId="{A0132363-76DB-4C17-99BC-1FF18A7DEFB7}" destId="{189784D6-ED87-4A38-BA0E-D7F66373733F}" srcOrd="3" destOrd="0" parTransId="{7D4D5187-B044-4C5A-92FF-1EAC6F785DE9}" sibTransId="{2659ED85-12C5-4B57-ADF1-78FEE04199CE}"/>
    <dgm:cxn modelId="{78BE9F35-3091-4879-8605-4213FFA6EC3D}" type="presOf" srcId="{2E0861A5-7705-4D00-9C49-EB2720BCD426}" destId="{B2410C41-A2D1-4938-8D81-9ACABBC28D6B}" srcOrd="0" destOrd="0" presId="urn:microsoft.com/office/officeart/2005/8/layout/cycle6"/>
    <dgm:cxn modelId="{F7F641E7-E185-4823-9622-1A98D5138291}" type="presOf" srcId="{EC92715C-D3B3-4C75-B9CC-804C4D054982}" destId="{7B9A6333-FEED-4610-AB70-ED0F4F46D204}" srcOrd="0" destOrd="0" presId="urn:microsoft.com/office/officeart/2005/8/layout/cycle6"/>
    <dgm:cxn modelId="{BC8E9934-C2CF-4002-9690-DBAF5F00C7A6}" type="presOf" srcId="{A0132363-76DB-4C17-99BC-1FF18A7DEFB7}" destId="{475459F6-8D70-46C5-9453-D4CA08FE940B}" srcOrd="0" destOrd="0" presId="urn:microsoft.com/office/officeart/2005/8/layout/cycle6"/>
    <dgm:cxn modelId="{5FB042CA-84B3-434C-85F2-A483650D0F50}" type="presOf" srcId="{EDCCF821-5C5D-481C-BF7C-A46C7A72750C}" destId="{E56F96D3-6136-4028-89E4-1DE5677D4F7D}" srcOrd="0" destOrd="0" presId="urn:microsoft.com/office/officeart/2005/8/layout/cycle6"/>
    <dgm:cxn modelId="{6722E5AB-7E7A-42C0-A038-E508DE3DFC39}" type="presOf" srcId="{2659ED85-12C5-4B57-ADF1-78FEE04199CE}" destId="{2AE1AA8B-D12E-4D52-9D44-5F3876C29370}" srcOrd="0" destOrd="0" presId="urn:microsoft.com/office/officeart/2005/8/layout/cycle6"/>
    <dgm:cxn modelId="{FC35F6F6-68EE-4683-8068-71381F000160}" type="presOf" srcId="{2EF8006E-3B1D-4006-A95A-260AADE41899}" destId="{4872401C-C79C-4CE5-A9CF-3D794E414A4D}" srcOrd="0" destOrd="0" presId="urn:microsoft.com/office/officeart/2005/8/layout/cycle6"/>
    <dgm:cxn modelId="{4A08ABEB-A316-45FB-B669-EA6EE6D41657}" type="presOf" srcId="{F09D21E8-98D4-402F-A5D4-F5EA2112F612}" destId="{564BF5AF-05E9-4657-80B1-CCD986974190}" srcOrd="0" destOrd="0" presId="urn:microsoft.com/office/officeart/2005/8/layout/cycle6"/>
    <dgm:cxn modelId="{36DA648B-8DB8-4AA8-A5BF-20E4051F1868}" srcId="{A0132363-76DB-4C17-99BC-1FF18A7DEFB7}" destId="{F09D21E8-98D4-402F-A5D4-F5EA2112F612}" srcOrd="2" destOrd="0" parTransId="{AA3415A8-73D6-499C-BA82-3F3B025B5807}" sibTransId="{EDCCF821-5C5D-481C-BF7C-A46C7A72750C}"/>
    <dgm:cxn modelId="{AC060BA3-0AD8-47C1-8945-E734BE6AAD00}" type="presOf" srcId="{FD1C3E64-A9DD-4D63-BD4D-92010051FCDC}" destId="{DAB20316-E173-4EF1-B8E4-4C557DEDD408}" srcOrd="0" destOrd="0" presId="urn:microsoft.com/office/officeart/2005/8/layout/cycle6"/>
    <dgm:cxn modelId="{C40327FC-94D8-452E-98D3-8D0251DA41ED}" type="presOf" srcId="{189784D6-ED87-4A38-BA0E-D7F66373733F}" destId="{9BD75F36-C4A4-41A1-8AC7-97F63F3E4649}" srcOrd="0" destOrd="0" presId="urn:microsoft.com/office/officeart/2005/8/layout/cycle6"/>
    <dgm:cxn modelId="{394983A5-EADD-4C9A-B4F1-8F43D5C2DC30}" srcId="{A0132363-76DB-4C17-99BC-1FF18A7DEFB7}" destId="{2E0861A5-7705-4D00-9C49-EB2720BCD426}" srcOrd="0" destOrd="0" parTransId="{796772D8-696C-4EB8-AC7F-F0666A193958}" sibTransId="{EC92715C-D3B3-4C75-B9CC-804C4D054982}"/>
    <dgm:cxn modelId="{B56C0108-4543-41B0-ABE9-C0AD1BB35133}" type="presParOf" srcId="{475459F6-8D70-46C5-9453-D4CA08FE940B}" destId="{B2410C41-A2D1-4938-8D81-9ACABBC28D6B}" srcOrd="0" destOrd="0" presId="urn:microsoft.com/office/officeart/2005/8/layout/cycle6"/>
    <dgm:cxn modelId="{15ED2C6F-8973-4869-8031-9F7F3D0FD1A6}" type="presParOf" srcId="{475459F6-8D70-46C5-9453-D4CA08FE940B}" destId="{33957D57-CE17-4190-8D04-061A838967BD}" srcOrd="1" destOrd="0" presId="urn:microsoft.com/office/officeart/2005/8/layout/cycle6"/>
    <dgm:cxn modelId="{A90C2E8B-EC02-4812-92A6-65AA238E5DE6}" type="presParOf" srcId="{475459F6-8D70-46C5-9453-D4CA08FE940B}" destId="{7B9A6333-FEED-4610-AB70-ED0F4F46D204}" srcOrd="2" destOrd="0" presId="urn:microsoft.com/office/officeart/2005/8/layout/cycle6"/>
    <dgm:cxn modelId="{E18D6BD0-E4AF-4579-BA1D-BFB4FBDF308E}" type="presParOf" srcId="{475459F6-8D70-46C5-9453-D4CA08FE940B}" destId="{DAB20316-E173-4EF1-B8E4-4C557DEDD408}" srcOrd="3" destOrd="0" presId="urn:microsoft.com/office/officeart/2005/8/layout/cycle6"/>
    <dgm:cxn modelId="{E03033A1-0D1C-46CE-8728-96ADAAE569B3}" type="presParOf" srcId="{475459F6-8D70-46C5-9453-D4CA08FE940B}" destId="{EC52D206-C95B-442A-A83F-0C131542225F}" srcOrd="4" destOrd="0" presId="urn:microsoft.com/office/officeart/2005/8/layout/cycle6"/>
    <dgm:cxn modelId="{BA367317-9206-4790-92F0-810CA271C423}" type="presParOf" srcId="{475459F6-8D70-46C5-9453-D4CA08FE940B}" destId="{4872401C-C79C-4CE5-A9CF-3D794E414A4D}" srcOrd="5" destOrd="0" presId="urn:microsoft.com/office/officeart/2005/8/layout/cycle6"/>
    <dgm:cxn modelId="{02A248AA-A872-4B08-89C2-BEEF90A0E80B}" type="presParOf" srcId="{475459F6-8D70-46C5-9453-D4CA08FE940B}" destId="{564BF5AF-05E9-4657-80B1-CCD986974190}" srcOrd="6" destOrd="0" presId="urn:microsoft.com/office/officeart/2005/8/layout/cycle6"/>
    <dgm:cxn modelId="{BF44FD80-C328-4B37-BD40-4E894B005ECF}" type="presParOf" srcId="{475459F6-8D70-46C5-9453-D4CA08FE940B}" destId="{DEF0AA84-1E9D-42DC-817C-6AB5C68BB89A}" srcOrd="7" destOrd="0" presId="urn:microsoft.com/office/officeart/2005/8/layout/cycle6"/>
    <dgm:cxn modelId="{74ECF5B9-5319-4661-9B85-176A8191D169}" type="presParOf" srcId="{475459F6-8D70-46C5-9453-D4CA08FE940B}" destId="{E56F96D3-6136-4028-89E4-1DE5677D4F7D}" srcOrd="8" destOrd="0" presId="urn:microsoft.com/office/officeart/2005/8/layout/cycle6"/>
    <dgm:cxn modelId="{25DD8F6F-0F00-456D-8DD6-4939AA8B5C81}" type="presParOf" srcId="{475459F6-8D70-46C5-9453-D4CA08FE940B}" destId="{9BD75F36-C4A4-41A1-8AC7-97F63F3E4649}" srcOrd="9" destOrd="0" presId="urn:microsoft.com/office/officeart/2005/8/layout/cycle6"/>
    <dgm:cxn modelId="{34B5CB16-15CB-4B86-AF6C-54D5AA00A24B}" type="presParOf" srcId="{475459F6-8D70-46C5-9453-D4CA08FE940B}" destId="{FF85318C-D884-4FD1-AD4E-1DCD17F38D9D}" srcOrd="10" destOrd="0" presId="urn:microsoft.com/office/officeart/2005/8/layout/cycle6"/>
    <dgm:cxn modelId="{376BF00A-DF91-448F-9F29-18B88EE6B300}" type="presParOf" srcId="{475459F6-8D70-46C5-9453-D4CA08FE940B}" destId="{2AE1AA8B-D12E-4D52-9D44-5F3876C29370}"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66C055-4582-4810-A7CE-919B43E5D045}" type="doc">
      <dgm:prSet loTypeId="urn:microsoft.com/office/officeart/2005/8/layout/radial6" loCatId="cycle" qsTypeId="urn:microsoft.com/office/officeart/2005/8/quickstyle/simple1" qsCatId="simple" csTypeId="urn:microsoft.com/office/officeart/2005/8/colors/accent0_2" csCatId="mainScheme" phldr="1"/>
      <dgm:spPr/>
      <dgm:t>
        <a:bodyPr/>
        <a:lstStyle/>
        <a:p>
          <a:endParaRPr lang="zh-CN" altLang="en-US"/>
        </a:p>
      </dgm:t>
    </dgm:pt>
    <dgm:pt modelId="{19F9EB97-5D63-45C9-975F-8FD3F3D52CAE}">
      <dgm:prSet phldrT="[文本]"/>
      <dgm:spPr/>
      <dgm:t>
        <a:bodyPr/>
        <a:lstStyle/>
        <a:p>
          <a:r>
            <a:rPr lang="zh-CN" altLang="en-US">
              <a:latin typeface="微软雅黑 Light" panose="020B0502040204020203" pitchFamily="34" charset="-122"/>
              <a:ea typeface="微软雅黑 Light" panose="020B0502040204020203" pitchFamily="34" charset="-122"/>
              <a:cs typeface="华文细黑"/>
            </a:rPr>
            <a:t>加强区域信息化</a:t>
          </a:r>
          <a:r>
            <a:rPr lang="zh-CN" altLang="en-US" dirty="0">
              <a:latin typeface="微软雅黑 Light" panose="020B0502040204020203" pitchFamily="34" charset="-122"/>
              <a:ea typeface="微软雅黑 Light" panose="020B0502040204020203" pitchFamily="34" charset="-122"/>
              <a:cs typeface="华文细黑"/>
            </a:rPr>
            <a:t>的顶层设计</a:t>
          </a:r>
        </a:p>
      </dgm:t>
    </dgm:pt>
    <dgm:pt modelId="{D6E8B4DC-009E-4B7C-B111-AB070213A17F}" type="parTrans" cxnId="{21FFD33A-3768-43F9-9EB3-2E8BB8F90CD2}">
      <dgm:prSet/>
      <dgm:spPr/>
      <dgm:t>
        <a:bodyPr/>
        <a:lstStyle/>
        <a:p>
          <a:endParaRPr lang="zh-CN" altLang="en-US">
            <a:solidFill>
              <a:schemeClr val="bg1"/>
            </a:solidFill>
            <a:latin typeface="华文细黑"/>
            <a:ea typeface="华文细黑"/>
            <a:cs typeface="华文细黑"/>
          </a:endParaRPr>
        </a:p>
      </dgm:t>
    </dgm:pt>
    <dgm:pt modelId="{998EF36F-86B4-4114-AEC4-758850791CC0}" type="sibTrans" cxnId="{21FFD33A-3768-43F9-9EB3-2E8BB8F90CD2}">
      <dgm:prSet/>
      <dgm:spPr/>
      <dgm:t>
        <a:bodyPr/>
        <a:lstStyle/>
        <a:p>
          <a:endParaRPr lang="zh-CN" altLang="en-US">
            <a:solidFill>
              <a:schemeClr val="bg1"/>
            </a:solidFill>
            <a:latin typeface="华文细黑"/>
            <a:ea typeface="华文细黑"/>
            <a:cs typeface="华文细黑"/>
          </a:endParaRPr>
        </a:p>
      </dgm:t>
    </dgm:pt>
    <dgm:pt modelId="{AFEE7E59-A667-4DA1-BAFF-B168BFDC6B0E}">
      <dgm:prSet phldrT="[文本]" custT="1"/>
      <dgm:spPr/>
      <dgm:t>
        <a:bodyPr/>
        <a:lstStyle/>
        <a:p>
          <a:r>
            <a:rPr lang="zh-CN" altLang="en-US" sz="1200" dirty="0">
              <a:latin typeface="微软雅黑 Light" panose="020B0502040204020203" pitchFamily="34" charset="-122"/>
              <a:ea typeface="微软雅黑 Light" panose="020B0502040204020203" pitchFamily="34" charset="-122"/>
              <a:cs typeface="华文细黑"/>
            </a:rPr>
            <a:t>功能定位</a:t>
          </a:r>
        </a:p>
      </dgm:t>
    </dgm:pt>
    <dgm:pt modelId="{72D9B67B-F756-44CC-B182-5A97643A348F}" type="parTrans" cxnId="{E4614107-5A3F-476D-9632-9DD1F2C24AAA}">
      <dgm:prSet/>
      <dgm:spPr/>
      <dgm:t>
        <a:bodyPr/>
        <a:lstStyle/>
        <a:p>
          <a:endParaRPr lang="zh-CN" altLang="en-US">
            <a:solidFill>
              <a:schemeClr val="bg1"/>
            </a:solidFill>
            <a:latin typeface="华文细黑"/>
            <a:ea typeface="华文细黑"/>
            <a:cs typeface="华文细黑"/>
          </a:endParaRPr>
        </a:p>
      </dgm:t>
    </dgm:pt>
    <dgm:pt modelId="{9BAD2A47-3528-42CF-98E4-454A032BED11}" type="sibTrans" cxnId="{E4614107-5A3F-476D-9632-9DD1F2C24AAA}">
      <dgm:prSet/>
      <dgm:spPr/>
      <dgm:t>
        <a:bodyPr/>
        <a:lstStyle/>
        <a:p>
          <a:endParaRPr lang="zh-CN" altLang="en-US">
            <a:solidFill>
              <a:schemeClr val="bg1"/>
            </a:solidFill>
            <a:latin typeface="华文细黑"/>
            <a:ea typeface="华文细黑"/>
            <a:cs typeface="华文细黑"/>
          </a:endParaRPr>
        </a:p>
      </dgm:t>
    </dgm:pt>
    <dgm:pt modelId="{AC85DFED-396A-475A-81C1-967AA0598B35}">
      <dgm:prSet phldrT="[文本]" custT="1"/>
      <dgm:spPr/>
      <dgm:t>
        <a:bodyPr/>
        <a:lstStyle/>
        <a:p>
          <a:r>
            <a:rPr lang="zh-CN" altLang="en-US" sz="1200" dirty="0">
              <a:latin typeface="微软雅黑 Light" panose="020B0502040204020203" pitchFamily="34" charset="-122"/>
              <a:ea typeface="微软雅黑 Light" panose="020B0502040204020203" pitchFamily="34" charset="-122"/>
              <a:cs typeface="华文细黑"/>
            </a:rPr>
            <a:t>建设内容</a:t>
          </a:r>
        </a:p>
      </dgm:t>
    </dgm:pt>
    <dgm:pt modelId="{E628E3FC-06C6-44BD-B995-9B25ED02C8F5}" type="parTrans" cxnId="{3E0B80BE-27C2-46F2-B469-BB1DA0A6A654}">
      <dgm:prSet/>
      <dgm:spPr/>
      <dgm:t>
        <a:bodyPr/>
        <a:lstStyle/>
        <a:p>
          <a:endParaRPr lang="zh-CN" altLang="en-US">
            <a:solidFill>
              <a:schemeClr val="bg1"/>
            </a:solidFill>
            <a:latin typeface="华文细黑"/>
            <a:ea typeface="华文细黑"/>
            <a:cs typeface="华文细黑"/>
          </a:endParaRPr>
        </a:p>
      </dgm:t>
    </dgm:pt>
    <dgm:pt modelId="{1D004256-A575-4F92-AF00-A46B9D00AC9C}" type="sibTrans" cxnId="{3E0B80BE-27C2-46F2-B469-BB1DA0A6A654}">
      <dgm:prSet/>
      <dgm:spPr/>
      <dgm:t>
        <a:bodyPr/>
        <a:lstStyle/>
        <a:p>
          <a:endParaRPr lang="zh-CN" altLang="en-US">
            <a:solidFill>
              <a:schemeClr val="bg1"/>
            </a:solidFill>
            <a:latin typeface="华文细黑"/>
            <a:ea typeface="华文细黑"/>
            <a:cs typeface="华文细黑"/>
          </a:endParaRPr>
        </a:p>
      </dgm:t>
    </dgm:pt>
    <dgm:pt modelId="{2D90C395-B743-4288-BA48-2698D7FD6599}">
      <dgm:prSet phldrT="[文本]" custT="1"/>
      <dgm:spPr/>
      <dgm:t>
        <a:bodyPr/>
        <a:lstStyle/>
        <a:p>
          <a:r>
            <a:rPr lang="zh-CN" altLang="en-US" sz="1200" dirty="0">
              <a:latin typeface="微软雅黑 Light" panose="020B0502040204020203" pitchFamily="34" charset="-122"/>
              <a:ea typeface="微软雅黑 Light" panose="020B0502040204020203" pitchFamily="34" charset="-122"/>
              <a:cs typeface="华文细黑"/>
            </a:rPr>
            <a:t>应用方式</a:t>
          </a:r>
        </a:p>
      </dgm:t>
    </dgm:pt>
    <dgm:pt modelId="{44E2EF33-2857-49E4-BF68-E9813947EA66}" type="parTrans" cxnId="{4EB6F9E5-2A54-44E7-9746-9D90BD0621E1}">
      <dgm:prSet/>
      <dgm:spPr/>
      <dgm:t>
        <a:bodyPr/>
        <a:lstStyle/>
        <a:p>
          <a:endParaRPr lang="zh-CN" altLang="en-US">
            <a:solidFill>
              <a:schemeClr val="bg1"/>
            </a:solidFill>
            <a:latin typeface="华文细黑"/>
            <a:ea typeface="华文细黑"/>
            <a:cs typeface="华文细黑"/>
          </a:endParaRPr>
        </a:p>
      </dgm:t>
    </dgm:pt>
    <dgm:pt modelId="{3B44FC68-3DD9-4AF8-8009-4217DE835328}" type="sibTrans" cxnId="{4EB6F9E5-2A54-44E7-9746-9D90BD0621E1}">
      <dgm:prSet/>
      <dgm:spPr/>
      <dgm:t>
        <a:bodyPr/>
        <a:lstStyle/>
        <a:p>
          <a:endParaRPr lang="zh-CN" altLang="en-US">
            <a:solidFill>
              <a:schemeClr val="bg1"/>
            </a:solidFill>
            <a:latin typeface="华文细黑"/>
            <a:ea typeface="华文细黑"/>
            <a:cs typeface="华文细黑"/>
          </a:endParaRPr>
        </a:p>
      </dgm:t>
    </dgm:pt>
    <dgm:pt modelId="{82303347-CA86-4519-A156-83147F9F6D92}">
      <dgm:prSet phldrT="[文本]" custT="1"/>
      <dgm:spPr/>
      <dgm:t>
        <a:bodyPr/>
        <a:lstStyle/>
        <a:p>
          <a:r>
            <a:rPr lang="zh-CN" altLang="en-US" sz="1200" dirty="0">
              <a:latin typeface="微软雅黑 Light" panose="020B0502040204020203" pitchFamily="34" charset="-122"/>
              <a:ea typeface="微软雅黑 Light" panose="020B0502040204020203" pitchFamily="34" charset="-122"/>
              <a:cs typeface="华文细黑"/>
            </a:rPr>
            <a:t>各方权责</a:t>
          </a:r>
        </a:p>
      </dgm:t>
    </dgm:pt>
    <dgm:pt modelId="{1F5551D3-18FA-4AC9-AA95-B8DF0EED61C4}" type="parTrans" cxnId="{6AEF0801-67C1-4C7D-9313-CC42F3E23AED}">
      <dgm:prSet/>
      <dgm:spPr/>
      <dgm:t>
        <a:bodyPr/>
        <a:lstStyle/>
        <a:p>
          <a:endParaRPr lang="zh-CN" altLang="en-US">
            <a:solidFill>
              <a:schemeClr val="bg1"/>
            </a:solidFill>
            <a:latin typeface="华文细黑"/>
            <a:ea typeface="华文细黑"/>
            <a:cs typeface="华文细黑"/>
          </a:endParaRPr>
        </a:p>
      </dgm:t>
    </dgm:pt>
    <dgm:pt modelId="{33A7F578-4722-43D7-9832-32D235C558F4}" type="sibTrans" cxnId="{6AEF0801-67C1-4C7D-9313-CC42F3E23AED}">
      <dgm:prSet/>
      <dgm:spPr/>
      <dgm:t>
        <a:bodyPr/>
        <a:lstStyle/>
        <a:p>
          <a:endParaRPr lang="zh-CN" altLang="en-US">
            <a:solidFill>
              <a:schemeClr val="bg1"/>
            </a:solidFill>
            <a:latin typeface="华文细黑"/>
            <a:ea typeface="华文细黑"/>
            <a:cs typeface="华文细黑"/>
          </a:endParaRPr>
        </a:p>
      </dgm:t>
    </dgm:pt>
    <dgm:pt modelId="{88597229-DDC4-43A0-B263-5AA369B78058}">
      <dgm:prSet phldrT="[文本]" custT="1"/>
      <dgm:spPr/>
      <dgm:t>
        <a:bodyPr/>
        <a:lstStyle/>
        <a:p>
          <a:r>
            <a:rPr lang="zh-CN" altLang="en-US" sz="1200">
              <a:latin typeface="微软雅黑 Light" panose="020B0502040204020203" pitchFamily="34" charset="-122"/>
              <a:ea typeface="微软雅黑 Light" panose="020B0502040204020203" pitchFamily="34" charset="-122"/>
              <a:cs typeface="华文细黑"/>
            </a:rPr>
            <a:t>推进步骤</a:t>
          </a:r>
          <a:endParaRPr lang="zh-CN" altLang="en-US" sz="1200" dirty="0">
            <a:latin typeface="微软雅黑 Light" panose="020B0502040204020203" pitchFamily="34" charset="-122"/>
            <a:ea typeface="微软雅黑 Light" panose="020B0502040204020203" pitchFamily="34" charset="-122"/>
            <a:cs typeface="华文细黑"/>
          </a:endParaRPr>
        </a:p>
      </dgm:t>
    </dgm:pt>
    <dgm:pt modelId="{63824859-EEF5-430B-B313-CE19A7C94DED}" type="parTrans" cxnId="{439F47E3-78BC-4CD5-8501-EBBBEAB82650}">
      <dgm:prSet/>
      <dgm:spPr/>
      <dgm:t>
        <a:bodyPr/>
        <a:lstStyle/>
        <a:p>
          <a:endParaRPr lang="zh-CN" altLang="en-US">
            <a:solidFill>
              <a:schemeClr val="bg1"/>
            </a:solidFill>
            <a:latin typeface="华文细黑"/>
            <a:ea typeface="华文细黑"/>
            <a:cs typeface="华文细黑"/>
          </a:endParaRPr>
        </a:p>
      </dgm:t>
    </dgm:pt>
    <dgm:pt modelId="{0955799D-2B99-4B2E-9299-A7C2595ECD46}" type="sibTrans" cxnId="{439F47E3-78BC-4CD5-8501-EBBBEAB82650}">
      <dgm:prSet/>
      <dgm:spPr/>
      <dgm:t>
        <a:bodyPr/>
        <a:lstStyle/>
        <a:p>
          <a:endParaRPr lang="zh-CN" altLang="en-US">
            <a:solidFill>
              <a:schemeClr val="bg1"/>
            </a:solidFill>
            <a:latin typeface="华文细黑"/>
            <a:ea typeface="华文细黑"/>
            <a:cs typeface="华文细黑"/>
          </a:endParaRPr>
        </a:p>
      </dgm:t>
    </dgm:pt>
    <dgm:pt modelId="{71E7417E-7E82-4905-AC79-C30045E2BEFE}">
      <dgm:prSet phldrT="[文本]" custT="1"/>
      <dgm:spPr/>
      <dgm:t>
        <a:bodyPr/>
        <a:lstStyle/>
        <a:p>
          <a:r>
            <a:rPr lang="zh-CN" altLang="en-US" sz="1200">
              <a:latin typeface="微软雅黑 Light" panose="020B0502040204020203" pitchFamily="34" charset="-122"/>
              <a:ea typeface="微软雅黑 Light" panose="020B0502040204020203" pitchFamily="34" charset="-122"/>
              <a:cs typeface="华文细黑"/>
            </a:rPr>
            <a:t>实施策略</a:t>
          </a:r>
          <a:endParaRPr lang="zh-CN" altLang="en-US" sz="1200" dirty="0">
            <a:latin typeface="微软雅黑 Light" panose="020B0502040204020203" pitchFamily="34" charset="-122"/>
            <a:ea typeface="微软雅黑 Light" panose="020B0502040204020203" pitchFamily="34" charset="-122"/>
            <a:cs typeface="华文细黑"/>
          </a:endParaRPr>
        </a:p>
      </dgm:t>
    </dgm:pt>
    <dgm:pt modelId="{F65EF6CE-119E-4839-B679-F2E6C57FA943}" type="parTrans" cxnId="{7D2F857B-B06B-4054-8B36-C2B7283FEA22}">
      <dgm:prSet/>
      <dgm:spPr/>
      <dgm:t>
        <a:bodyPr/>
        <a:lstStyle/>
        <a:p>
          <a:endParaRPr lang="zh-CN" altLang="en-US">
            <a:solidFill>
              <a:schemeClr val="bg1"/>
            </a:solidFill>
            <a:latin typeface="华文细黑"/>
            <a:ea typeface="华文细黑"/>
            <a:cs typeface="华文细黑"/>
          </a:endParaRPr>
        </a:p>
      </dgm:t>
    </dgm:pt>
    <dgm:pt modelId="{5514FEE2-ACBB-4AF6-A12D-07FFAF2EDA06}" type="sibTrans" cxnId="{7D2F857B-B06B-4054-8B36-C2B7283FEA22}">
      <dgm:prSet/>
      <dgm:spPr/>
      <dgm:t>
        <a:bodyPr/>
        <a:lstStyle/>
        <a:p>
          <a:endParaRPr lang="zh-CN" altLang="en-US">
            <a:solidFill>
              <a:schemeClr val="bg1"/>
            </a:solidFill>
            <a:latin typeface="华文细黑"/>
            <a:ea typeface="华文细黑"/>
            <a:cs typeface="华文细黑"/>
          </a:endParaRPr>
        </a:p>
      </dgm:t>
    </dgm:pt>
    <dgm:pt modelId="{947123B4-EEF0-4474-8919-23FD62438312}">
      <dgm:prSet phldrT="[文本]" custT="1"/>
      <dgm:spPr/>
      <dgm:t>
        <a:bodyPr/>
        <a:lstStyle/>
        <a:p>
          <a:r>
            <a:rPr lang="zh-CN" altLang="en-US" sz="1200" dirty="0">
              <a:latin typeface="微软雅黑 Light" panose="020B0502040204020203" pitchFamily="34" charset="-122"/>
              <a:ea typeface="微软雅黑 Light" panose="020B0502040204020203" pitchFamily="34" charset="-122"/>
              <a:cs typeface="华文细黑"/>
            </a:rPr>
            <a:t>保障机制</a:t>
          </a:r>
        </a:p>
      </dgm:t>
    </dgm:pt>
    <dgm:pt modelId="{16D92CF9-6545-4846-820E-5A9477F902DA}" type="parTrans" cxnId="{11E743DC-E89D-4D86-8592-EF6A52D15C6C}">
      <dgm:prSet/>
      <dgm:spPr/>
      <dgm:t>
        <a:bodyPr/>
        <a:lstStyle/>
        <a:p>
          <a:endParaRPr lang="zh-CN" altLang="en-US">
            <a:solidFill>
              <a:schemeClr val="bg1"/>
            </a:solidFill>
            <a:latin typeface="华文细黑"/>
            <a:ea typeface="华文细黑"/>
            <a:cs typeface="华文细黑"/>
          </a:endParaRPr>
        </a:p>
      </dgm:t>
    </dgm:pt>
    <dgm:pt modelId="{7B38C31A-21E7-45DA-BF83-D496F334F9D7}" type="sibTrans" cxnId="{11E743DC-E89D-4D86-8592-EF6A52D15C6C}">
      <dgm:prSet/>
      <dgm:spPr/>
      <dgm:t>
        <a:bodyPr/>
        <a:lstStyle/>
        <a:p>
          <a:endParaRPr lang="zh-CN" altLang="en-US">
            <a:solidFill>
              <a:schemeClr val="bg1"/>
            </a:solidFill>
            <a:latin typeface="华文细黑"/>
            <a:ea typeface="华文细黑"/>
            <a:cs typeface="华文细黑"/>
          </a:endParaRPr>
        </a:p>
      </dgm:t>
    </dgm:pt>
    <dgm:pt modelId="{CF58ECDD-3F3A-4956-88EE-B1FDCDBD38A2}" type="pres">
      <dgm:prSet presAssocID="{C866C055-4582-4810-A7CE-919B43E5D045}" presName="Name0" presStyleCnt="0">
        <dgm:presLayoutVars>
          <dgm:chMax val="1"/>
          <dgm:dir/>
          <dgm:animLvl val="ctr"/>
          <dgm:resizeHandles val="exact"/>
        </dgm:presLayoutVars>
      </dgm:prSet>
      <dgm:spPr/>
      <dgm:t>
        <a:bodyPr/>
        <a:lstStyle/>
        <a:p>
          <a:endParaRPr lang="zh-CN" altLang="en-US"/>
        </a:p>
      </dgm:t>
    </dgm:pt>
    <dgm:pt modelId="{C6D35D13-62F8-48EF-9927-DB2AD16F019E}" type="pres">
      <dgm:prSet presAssocID="{19F9EB97-5D63-45C9-975F-8FD3F3D52CAE}" presName="centerShape" presStyleLbl="node0" presStyleIdx="0" presStyleCnt="1"/>
      <dgm:spPr/>
      <dgm:t>
        <a:bodyPr/>
        <a:lstStyle/>
        <a:p>
          <a:endParaRPr lang="zh-CN" altLang="en-US"/>
        </a:p>
      </dgm:t>
    </dgm:pt>
    <dgm:pt modelId="{985C3B3D-C263-472E-92DF-AF94550971A7}" type="pres">
      <dgm:prSet presAssocID="{AFEE7E59-A667-4DA1-BAFF-B168BFDC6B0E}" presName="node" presStyleLbl="node1" presStyleIdx="0" presStyleCnt="7">
        <dgm:presLayoutVars>
          <dgm:bulletEnabled val="1"/>
        </dgm:presLayoutVars>
      </dgm:prSet>
      <dgm:spPr/>
      <dgm:t>
        <a:bodyPr/>
        <a:lstStyle/>
        <a:p>
          <a:endParaRPr lang="zh-CN" altLang="en-US"/>
        </a:p>
      </dgm:t>
    </dgm:pt>
    <dgm:pt modelId="{9B928473-6D9A-468C-B1CE-6FBE88209455}" type="pres">
      <dgm:prSet presAssocID="{AFEE7E59-A667-4DA1-BAFF-B168BFDC6B0E}" presName="dummy" presStyleCnt="0"/>
      <dgm:spPr/>
    </dgm:pt>
    <dgm:pt modelId="{CA2B4747-5816-4280-B3A2-A58BED55CAE0}" type="pres">
      <dgm:prSet presAssocID="{9BAD2A47-3528-42CF-98E4-454A032BED11}" presName="sibTrans" presStyleLbl="sibTrans2D1" presStyleIdx="0" presStyleCnt="7"/>
      <dgm:spPr/>
      <dgm:t>
        <a:bodyPr/>
        <a:lstStyle/>
        <a:p>
          <a:endParaRPr lang="zh-CN" altLang="en-US"/>
        </a:p>
      </dgm:t>
    </dgm:pt>
    <dgm:pt modelId="{62C11FA1-4FBD-4E26-BE94-16F048B1A639}" type="pres">
      <dgm:prSet presAssocID="{AC85DFED-396A-475A-81C1-967AA0598B35}" presName="node" presStyleLbl="node1" presStyleIdx="1" presStyleCnt="7">
        <dgm:presLayoutVars>
          <dgm:bulletEnabled val="1"/>
        </dgm:presLayoutVars>
      </dgm:prSet>
      <dgm:spPr/>
      <dgm:t>
        <a:bodyPr/>
        <a:lstStyle/>
        <a:p>
          <a:endParaRPr lang="zh-CN" altLang="en-US"/>
        </a:p>
      </dgm:t>
    </dgm:pt>
    <dgm:pt modelId="{30CBEF8B-B988-4091-8EF7-83C0A84EC5B9}" type="pres">
      <dgm:prSet presAssocID="{AC85DFED-396A-475A-81C1-967AA0598B35}" presName="dummy" presStyleCnt="0"/>
      <dgm:spPr/>
    </dgm:pt>
    <dgm:pt modelId="{2ECE49D4-7163-48BD-B6D3-EA49B13DFED7}" type="pres">
      <dgm:prSet presAssocID="{1D004256-A575-4F92-AF00-A46B9D00AC9C}" presName="sibTrans" presStyleLbl="sibTrans2D1" presStyleIdx="1" presStyleCnt="7"/>
      <dgm:spPr/>
      <dgm:t>
        <a:bodyPr/>
        <a:lstStyle/>
        <a:p>
          <a:endParaRPr lang="zh-CN" altLang="en-US"/>
        </a:p>
      </dgm:t>
    </dgm:pt>
    <dgm:pt modelId="{55E22E21-3FEA-481A-8923-699A74BB2BEE}" type="pres">
      <dgm:prSet presAssocID="{2D90C395-B743-4288-BA48-2698D7FD6599}" presName="node" presStyleLbl="node1" presStyleIdx="2" presStyleCnt="7">
        <dgm:presLayoutVars>
          <dgm:bulletEnabled val="1"/>
        </dgm:presLayoutVars>
      </dgm:prSet>
      <dgm:spPr/>
      <dgm:t>
        <a:bodyPr/>
        <a:lstStyle/>
        <a:p>
          <a:endParaRPr lang="zh-CN" altLang="en-US"/>
        </a:p>
      </dgm:t>
    </dgm:pt>
    <dgm:pt modelId="{0D9F7284-D866-4E0E-A53E-869D965B760C}" type="pres">
      <dgm:prSet presAssocID="{2D90C395-B743-4288-BA48-2698D7FD6599}" presName="dummy" presStyleCnt="0"/>
      <dgm:spPr/>
    </dgm:pt>
    <dgm:pt modelId="{C872F05A-89EA-423C-8BAC-4BB6523B6E6E}" type="pres">
      <dgm:prSet presAssocID="{3B44FC68-3DD9-4AF8-8009-4217DE835328}" presName="sibTrans" presStyleLbl="sibTrans2D1" presStyleIdx="2" presStyleCnt="7"/>
      <dgm:spPr/>
      <dgm:t>
        <a:bodyPr/>
        <a:lstStyle/>
        <a:p>
          <a:endParaRPr lang="zh-CN" altLang="en-US"/>
        </a:p>
      </dgm:t>
    </dgm:pt>
    <dgm:pt modelId="{906A0A83-4B71-439E-B780-963D450F22AD}" type="pres">
      <dgm:prSet presAssocID="{82303347-CA86-4519-A156-83147F9F6D92}" presName="node" presStyleLbl="node1" presStyleIdx="3" presStyleCnt="7">
        <dgm:presLayoutVars>
          <dgm:bulletEnabled val="1"/>
        </dgm:presLayoutVars>
      </dgm:prSet>
      <dgm:spPr/>
      <dgm:t>
        <a:bodyPr/>
        <a:lstStyle/>
        <a:p>
          <a:endParaRPr lang="zh-CN" altLang="en-US"/>
        </a:p>
      </dgm:t>
    </dgm:pt>
    <dgm:pt modelId="{EB85DE4C-578C-4DCB-8AC1-853EC18CF87A}" type="pres">
      <dgm:prSet presAssocID="{82303347-CA86-4519-A156-83147F9F6D92}" presName="dummy" presStyleCnt="0"/>
      <dgm:spPr/>
    </dgm:pt>
    <dgm:pt modelId="{38832428-1BA9-430D-A1C5-CEBA038DA888}" type="pres">
      <dgm:prSet presAssocID="{33A7F578-4722-43D7-9832-32D235C558F4}" presName="sibTrans" presStyleLbl="sibTrans2D1" presStyleIdx="3" presStyleCnt="7"/>
      <dgm:spPr/>
      <dgm:t>
        <a:bodyPr/>
        <a:lstStyle/>
        <a:p>
          <a:endParaRPr lang="zh-CN" altLang="en-US"/>
        </a:p>
      </dgm:t>
    </dgm:pt>
    <dgm:pt modelId="{F1CE0C24-33FD-4C28-B6D1-8526E9E566E0}" type="pres">
      <dgm:prSet presAssocID="{88597229-DDC4-43A0-B263-5AA369B78058}" presName="node" presStyleLbl="node1" presStyleIdx="4" presStyleCnt="7">
        <dgm:presLayoutVars>
          <dgm:bulletEnabled val="1"/>
        </dgm:presLayoutVars>
      </dgm:prSet>
      <dgm:spPr/>
      <dgm:t>
        <a:bodyPr/>
        <a:lstStyle/>
        <a:p>
          <a:endParaRPr lang="zh-CN" altLang="en-US"/>
        </a:p>
      </dgm:t>
    </dgm:pt>
    <dgm:pt modelId="{20368A10-9242-4EF1-82D5-56BA5A76D69C}" type="pres">
      <dgm:prSet presAssocID="{88597229-DDC4-43A0-B263-5AA369B78058}" presName="dummy" presStyleCnt="0"/>
      <dgm:spPr/>
    </dgm:pt>
    <dgm:pt modelId="{8B7E0337-898E-453C-8C8E-2379CD7C561A}" type="pres">
      <dgm:prSet presAssocID="{0955799D-2B99-4B2E-9299-A7C2595ECD46}" presName="sibTrans" presStyleLbl="sibTrans2D1" presStyleIdx="4" presStyleCnt="7"/>
      <dgm:spPr/>
      <dgm:t>
        <a:bodyPr/>
        <a:lstStyle/>
        <a:p>
          <a:endParaRPr lang="zh-CN" altLang="en-US"/>
        </a:p>
      </dgm:t>
    </dgm:pt>
    <dgm:pt modelId="{057C898A-4983-4E97-9DD1-36130B3E031D}" type="pres">
      <dgm:prSet presAssocID="{71E7417E-7E82-4905-AC79-C30045E2BEFE}" presName="node" presStyleLbl="node1" presStyleIdx="5" presStyleCnt="7">
        <dgm:presLayoutVars>
          <dgm:bulletEnabled val="1"/>
        </dgm:presLayoutVars>
      </dgm:prSet>
      <dgm:spPr/>
      <dgm:t>
        <a:bodyPr/>
        <a:lstStyle/>
        <a:p>
          <a:endParaRPr lang="zh-CN" altLang="en-US"/>
        </a:p>
      </dgm:t>
    </dgm:pt>
    <dgm:pt modelId="{22A1034A-F0FD-4DD4-A708-EDDA569F9873}" type="pres">
      <dgm:prSet presAssocID="{71E7417E-7E82-4905-AC79-C30045E2BEFE}" presName="dummy" presStyleCnt="0"/>
      <dgm:spPr/>
    </dgm:pt>
    <dgm:pt modelId="{9C431967-CB61-430D-B5AA-6546BCA27CB0}" type="pres">
      <dgm:prSet presAssocID="{5514FEE2-ACBB-4AF6-A12D-07FFAF2EDA06}" presName="sibTrans" presStyleLbl="sibTrans2D1" presStyleIdx="5" presStyleCnt="7"/>
      <dgm:spPr/>
      <dgm:t>
        <a:bodyPr/>
        <a:lstStyle/>
        <a:p>
          <a:endParaRPr lang="zh-CN" altLang="en-US"/>
        </a:p>
      </dgm:t>
    </dgm:pt>
    <dgm:pt modelId="{738619C4-A884-49BC-98C1-9E658A6468E3}" type="pres">
      <dgm:prSet presAssocID="{947123B4-EEF0-4474-8919-23FD62438312}" presName="node" presStyleLbl="node1" presStyleIdx="6" presStyleCnt="7">
        <dgm:presLayoutVars>
          <dgm:bulletEnabled val="1"/>
        </dgm:presLayoutVars>
      </dgm:prSet>
      <dgm:spPr/>
      <dgm:t>
        <a:bodyPr/>
        <a:lstStyle/>
        <a:p>
          <a:endParaRPr lang="zh-CN" altLang="en-US"/>
        </a:p>
      </dgm:t>
    </dgm:pt>
    <dgm:pt modelId="{A423DD08-E43B-4C6A-A30D-5F38CDD9734B}" type="pres">
      <dgm:prSet presAssocID="{947123B4-EEF0-4474-8919-23FD62438312}" presName="dummy" presStyleCnt="0"/>
      <dgm:spPr/>
    </dgm:pt>
    <dgm:pt modelId="{E4BE9A3A-5BC7-4700-9A1B-5B64FD87BD33}" type="pres">
      <dgm:prSet presAssocID="{7B38C31A-21E7-45DA-BF83-D496F334F9D7}" presName="sibTrans" presStyleLbl="sibTrans2D1" presStyleIdx="6" presStyleCnt="7"/>
      <dgm:spPr/>
      <dgm:t>
        <a:bodyPr/>
        <a:lstStyle/>
        <a:p>
          <a:endParaRPr lang="zh-CN" altLang="en-US"/>
        </a:p>
      </dgm:t>
    </dgm:pt>
  </dgm:ptLst>
  <dgm:cxnLst>
    <dgm:cxn modelId="{9523CF6C-42BE-4188-9ED4-C32B824B2A70}" type="presOf" srcId="{82303347-CA86-4519-A156-83147F9F6D92}" destId="{906A0A83-4B71-439E-B780-963D450F22AD}" srcOrd="0" destOrd="0" presId="urn:microsoft.com/office/officeart/2005/8/layout/radial6"/>
    <dgm:cxn modelId="{D6DEB945-0C3D-4AFE-A981-3429C8007CE3}" type="presOf" srcId="{7B38C31A-21E7-45DA-BF83-D496F334F9D7}" destId="{E4BE9A3A-5BC7-4700-9A1B-5B64FD87BD33}" srcOrd="0" destOrd="0" presId="urn:microsoft.com/office/officeart/2005/8/layout/radial6"/>
    <dgm:cxn modelId="{B0D8EDCA-78A8-431F-A425-01EB3BBCA149}" type="presOf" srcId="{88597229-DDC4-43A0-B263-5AA369B78058}" destId="{F1CE0C24-33FD-4C28-B6D1-8526E9E566E0}" srcOrd="0" destOrd="0" presId="urn:microsoft.com/office/officeart/2005/8/layout/radial6"/>
    <dgm:cxn modelId="{3E0B80BE-27C2-46F2-B469-BB1DA0A6A654}" srcId="{19F9EB97-5D63-45C9-975F-8FD3F3D52CAE}" destId="{AC85DFED-396A-475A-81C1-967AA0598B35}" srcOrd="1" destOrd="0" parTransId="{E628E3FC-06C6-44BD-B995-9B25ED02C8F5}" sibTransId="{1D004256-A575-4F92-AF00-A46B9D00AC9C}"/>
    <dgm:cxn modelId="{11E743DC-E89D-4D86-8592-EF6A52D15C6C}" srcId="{19F9EB97-5D63-45C9-975F-8FD3F3D52CAE}" destId="{947123B4-EEF0-4474-8919-23FD62438312}" srcOrd="6" destOrd="0" parTransId="{16D92CF9-6545-4846-820E-5A9477F902DA}" sibTransId="{7B38C31A-21E7-45DA-BF83-D496F334F9D7}"/>
    <dgm:cxn modelId="{21FFD33A-3768-43F9-9EB3-2E8BB8F90CD2}" srcId="{C866C055-4582-4810-A7CE-919B43E5D045}" destId="{19F9EB97-5D63-45C9-975F-8FD3F3D52CAE}" srcOrd="0" destOrd="0" parTransId="{D6E8B4DC-009E-4B7C-B111-AB070213A17F}" sibTransId="{998EF36F-86B4-4114-AEC4-758850791CC0}"/>
    <dgm:cxn modelId="{7D2F857B-B06B-4054-8B36-C2B7283FEA22}" srcId="{19F9EB97-5D63-45C9-975F-8FD3F3D52CAE}" destId="{71E7417E-7E82-4905-AC79-C30045E2BEFE}" srcOrd="5" destOrd="0" parTransId="{F65EF6CE-119E-4839-B679-F2E6C57FA943}" sibTransId="{5514FEE2-ACBB-4AF6-A12D-07FFAF2EDA06}"/>
    <dgm:cxn modelId="{4EB6F9E5-2A54-44E7-9746-9D90BD0621E1}" srcId="{19F9EB97-5D63-45C9-975F-8FD3F3D52CAE}" destId="{2D90C395-B743-4288-BA48-2698D7FD6599}" srcOrd="2" destOrd="0" parTransId="{44E2EF33-2857-49E4-BF68-E9813947EA66}" sibTransId="{3B44FC68-3DD9-4AF8-8009-4217DE835328}"/>
    <dgm:cxn modelId="{DD6E7400-FA80-4BF7-B958-49D77385F38B}" type="presOf" srcId="{5514FEE2-ACBB-4AF6-A12D-07FFAF2EDA06}" destId="{9C431967-CB61-430D-B5AA-6546BCA27CB0}" srcOrd="0" destOrd="0" presId="urn:microsoft.com/office/officeart/2005/8/layout/radial6"/>
    <dgm:cxn modelId="{33104D69-A1A2-4DC4-82B9-91E2A67C77D8}" type="presOf" srcId="{3B44FC68-3DD9-4AF8-8009-4217DE835328}" destId="{C872F05A-89EA-423C-8BAC-4BB6523B6E6E}" srcOrd="0" destOrd="0" presId="urn:microsoft.com/office/officeart/2005/8/layout/radial6"/>
    <dgm:cxn modelId="{668819A0-D7BA-4F01-832D-9ECC2FA6414E}" type="presOf" srcId="{33A7F578-4722-43D7-9832-32D235C558F4}" destId="{38832428-1BA9-430D-A1C5-CEBA038DA888}" srcOrd="0" destOrd="0" presId="urn:microsoft.com/office/officeart/2005/8/layout/radial6"/>
    <dgm:cxn modelId="{59E2CD07-1016-4080-B422-4B64BE471F53}" type="presOf" srcId="{71E7417E-7E82-4905-AC79-C30045E2BEFE}" destId="{057C898A-4983-4E97-9DD1-36130B3E031D}" srcOrd="0" destOrd="0" presId="urn:microsoft.com/office/officeart/2005/8/layout/radial6"/>
    <dgm:cxn modelId="{56BBB88B-41B9-4416-8EDA-61F615E21000}" type="presOf" srcId="{C866C055-4582-4810-A7CE-919B43E5D045}" destId="{CF58ECDD-3F3A-4956-88EE-B1FDCDBD38A2}" srcOrd="0" destOrd="0" presId="urn:microsoft.com/office/officeart/2005/8/layout/radial6"/>
    <dgm:cxn modelId="{74DB7884-00DD-46CA-86B3-FD4DA08F05CA}" type="presOf" srcId="{9BAD2A47-3528-42CF-98E4-454A032BED11}" destId="{CA2B4747-5816-4280-B3A2-A58BED55CAE0}" srcOrd="0" destOrd="0" presId="urn:microsoft.com/office/officeart/2005/8/layout/radial6"/>
    <dgm:cxn modelId="{6AEF0801-67C1-4C7D-9313-CC42F3E23AED}" srcId="{19F9EB97-5D63-45C9-975F-8FD3F3D52CAE}" destId="{82303347-CA86-4519-A156-83147F9F6D92}" srcOrd="3" destOrd="0" parTransId="{1F5551D3-18FA-4AC9-AA95-B8DF0EED61C4}" sibTransId="{33A7F578-4722-43D7-9832-32D235C558F4}"/>
    <dgm:cxn modelId="{B2F7CE8D-7AF2-4DCA-96D3-CDE056724394}" type="presOf" srcId="{AC85DFED-396A-475A-81C1-967AA0598B35}" destId="{62C11FA1-4FBD-4E26-BE94-16F048B1A639}" srcOrd="0" destOrd="0" presId="urn:microsoft.com/office/officeart/2005/8/layout/radial6"/>
    <dgm:cxn modelId="{439F47E3-78BC-4CD5-8501-EBBBEAB82650}" srcId="{19F9EB97-5D63-45C9-975F-8FD3F3D52CAE}" destId="{88597229-DDC4-43A0-B263-5AA369B78058}" srcOrd="4" destOrd="0" parTransId="{63824859-EEF5-430B-B313-CE19A7C94DED}" sibTransId="{0955799D-2B99-4B2E-9299-A7C2595ECD46}"/>
    <dgm:cxn modelId="{0B232844-3C35-4F32-BF2B-3B65B35ABB7F}" type="presOf" srcId="{AFEE7E59-A667-4DA1-BAFF-B168BFDC6B0E}" destId="{985C3B3D-C263-472E-92DF-AF94550971A7}" srcOrd="0" destOrd="0" presId="urn:microsoft.com/office/officeart/2005/8/layout/radial6"/>
    <dgm:cxn modelId="{3A86DBD6-E6F5-4946-8EA8-CA97709D991E}" type="presOf" srcId="{0955799D-2B99-4B2E-9299-A7C2595ECD46}" destId="{8B7E0337-898E-453C-8C8E-2379CD7C561A}" srcOrd="0" destOrd="0" presId="urn:microsoft.com/office/officeart/2005/8/layout/radial6"/>
    <dgm:cxn modelId="{E4614107-5A3F-476D-9632-9DD1F2C24AAA}" srcId="{19F9EB97-5D63-45C9-975F-8FD3F3D52CAE}" destId="{AFEE7E59-A667-4DA1-BAFF-B168BFDC6B0E}" srcOrd="0" destOrd="0" parTransId="{72D9B67B-F756-44CC-B182-5A97643A348F}" sibTransId="{9BAD2A47-3528-42CF-98E4-454A032BED11}"/>
    <dgm:cxn modelId="{2A2AD199-6050-4647-B057-52B8A7E69CB9}" type="presOf" srcId="{19F9EB97-5D63-45C9-975F-8FD3F3D52CAE}" destId="{C6D35D13-62F8-48EF-9927-DB2AD16F019E}" srcOrd="0" destOrd="0" presId="urn:microsoft.com/office/officeart/2005/8/layout/radial6"/>
    <dgm:cxn modelId="{80C979FC-D0F2-4FB3-8261-3856252630A7}" type="presOf" srcId="{947123B4-EEF0-4474-8919-23FD62438312}" destId="{738619C4-A884-49BC-98C1-9E658A6468E3}" srcOrd="0" destOrd="0" presId="urn:microsoft.com/office/officeart/2005/8/layout/radial6"/>
    <dgm:cxn modelId="{7CD73F61-DCF4-4DCB-8125-B42861C64C7B}" type="presOf" srcId="{1D004256-A575-4F92-AF00-A46B9D00AC9C}" destId="{2ECE49D4-7163-48BD-B6D3-EA49B13DFED7}" srcOrd="0" destOrd="0" presId="urn:microsoft.com/office/officeart/2005/8/layout/radial6"/>
    <dgm:cxn modelId="{067A8942-CE62-42CA-8FFF-409692C86BBF}" type="presOf" srcId="{2D90C395-B743-4288-BA48-2698D7FD6599}" destId="{55E22E21-3FEA-481A-8923-699A74BB2BEE}" srcOrd="0" destOrd="0" presId="urn:microsoft.com/office/officeart/2005/8/layout/radial6"/>
    <dgm:cxn modelId="{C3904ADB-69F2-496E-98E9-574033D074A5}" type="presParOf" srcId="{CF58ECDD-3F3A-4956-88EE-B1FDCDBD38A2}" destId="{C6D35D13-62F8-48EF-9927-DB2AD16F019E}" srcOrd="0" destOrd="0" presId="urn:microsoft.com/office/officeart/2005/8/layout/radial6"/>
    <dgm:cxn modelId="{7F3339E0-8795-4090-9A74-A7487E2040EA}" type="presParOf" srcId="{CF58ECDD-3F3A-4956-88EE-B1FDCDBD38A2}" destId="{985C3B3D-C263-472E-92DF-AF94550971A7}" srcOrd="1" destOrd="0" presId="urn:microsoft.com/office/officeart/2005/8/layout/radial6"/>
    <dgm:cxn modelId="{A7DA65C2-2F1F-4645-9307-61055B9A0745}" type="presParOf" srcId="{CF58ECDD-3F3A-4956-88EE-B1FDCDBD38A2}" destId="{9B928473-6D9A-468C-B1CE-6FBE88209455}" srcOrd="2" destOrd="0" presId="urn:microsoft.com/office/officeart/2005/8/layout/radial6"/>
    <dgm:cxn modelId="{26E04401-2C92-4133-B396-E37AB991821E}" type="presParOf" srcId="{CF58ECDD-3F3A-4956-88EE-B1FDCDBD38A2}" destId="{CA2B4747-5816-4280-B3A2-A58BED55CAE0}" srcOrd="3" destOrd="0" presId="urn:microsoft.com/office/officeart/2005/8/layout/radial6"/>
    <dgm:cxn modelId="{E84C88C9-CEDE-4B96-9B3E-5E6B1DD2190D}" type="presParOf" srcId="{CF58ECDD-3F3A-4956-88EE-B1FDCDBD38A2}" destId="{62C11FA1-4FBD-4E26-BE94-16F048B1A639}" srcOrd="4" destOrd="0" presId="urn:microsoft.com/office/officeart/2005/8/layout/radial6"/>
    <dgm:cxn modelId="{C9914466-5547-4350-9D4D-B7D84D175E0B}" type="presParOf" srcId="{CF58ECDD-3F3A-4956-88EE-B1FDCDBD38A2}" destId="{30CBEF8B-B988-4091-8EF7-83C0A84EC5B9}" srcOrd="5" destOrd="0" presId="urn:microsoft.com/office/officeart/2005/8/layout/radial6"/>
    <dgm:cxn modelId="{60EDADBC-EF4D-46DA-9268-1C7B07768BCF}" type="presParOf" srcId="{CF58ECDD-3F3A-4956-88EE-B1FDCDBD38A2}" destId="{2ECE49D4-7163-48BD-B6D3-EA49B13DFED7}" srcOrd="6" destOrd="0" presId="urn:microsoft.com/office/officeart/2005/8/layout/radial6"/>
    <dgm:cxn modelId="{A9537ED7-8A7A-4DD5-B77D-31F76D495646}" type="presParOf" srcId="{CF58ECDD-3F3A-4956-88EE-B1FDCDBD38A2}" destId="{55E22E21-3FEA-481A-8923-699A74BB2BEE}" srcOrd="7" destOrd="0" presId="urn:microsoft.com/office/officeart/2005/8/layout/radial6"/>
    <dgm:cxn modelId="{F1D23030-F3CA-4156-8A26-69C2196D5C71}" type="presParOf" srcId="{CF58ECDD-3F3A-4956-88EE-B1FDCDBD38A2}" destId="{0D9F7284-D866-4E0E-A53E-869D965B760C}" srcOrd="8" destOrd="0" presId="urn:microsoft.com/office/officeart/2005/8/layout/radial6"/>
    <dgm:cxn modelId="{9E7D6603-C951-46F8-B2FE-ED521B34356C}" type="presParOf" srcId="{CF58ECDD-3F3A-4956-88EE-B1FDCDBD38A2}" destId="{C872F05A-89EA-423C-8BAC-4BB6523B6E6E}" srcOrd="9" destOrd="0" presId="urn:microsoft.com/office/officeart/2005/8/layout/radial6"/>
    <dgm:cxn modelId="{961E4561-78E0-4C8B-9E8C-C7CB6DD12066}" type="presParOf" srcId="{CF58ECDD-3F3A-4956-88EE-B1FDCDBD38A2}" destId="{906A0A83-4B71-439E-B780-963D450F22AD}" srcOrd="10" destOrd="0" presId="urn:microsoft.com/office/officeart/2005/8/layout/radial6"/>
    <dgm:cxn modelId="{87B349EA-B2AF-41AD-912F-DFC928DCCFC1}" type="presParOf" srcId="{CF58ECDD-3F3A-4956-88EE-B1FDCDBD38A2}" destId="{EB85DE4C-578C-4DCB-8AC1-853EC18CF87A}" srcOrd="11" destOrd="0" presId="urn:microsoft.com/office/officeart/2005/8/layout/radial6"/>
    <dgm:cxn modelId="{7F743252-03FC-4849-90FC-E2B84426F31D}" type="presParOf" srcId="{CF58ECDD-3F3A-4956-88EE-B1FDCDBD38A2}" destId="{38832428-1BA9-430D-A1C5-CEBA038DA888}" srcOrd="12" destOrd="0" presId="urn:microsoft.com/office/officeart/2005/8/layout/radial6"/>
    <dgm:cxn modelId="{8C4BBB53-F88F-4EFA-81F6-817139467691}" type="presParOf" srcId="{CF58ECDD-3F3A-4956-88EE-B1FDCDBD38A2}" destId="{F1CE0C24-33FD-4C28-B6D1-8526E9E566E0}" srcOrd="13" destOrd="0" presId="urn:microsoft.com/office/officeart/2005/8/layout/radial6"/>
    <dgm:cxn modelId="{FD8BA704-5023-4606-A6D7-C42369951DEF}" type="presParOf" srcId="{CF58ECDD-3F3A-4956-88EE-B1FDCDBD38A2}" destId="{20368A10-9242-4EF1-82D5-56BA5A76D69C}" srcOrd="14" destOrd="0" presId="urn:microsoft.com/office/officeart/2005/8/layout/radial6"/>
    <dgm:cxn modelId="{0B680E1D-F639-4463-8521-AFEAB28EDDC4}" type="presParOf" srcId="{CF58ECDD-3F3A-4956-88EE-B1FDCDBD38A2}" destId="{8B7E0337-898E-453C-8C8E-2379CD7C561A}" srcOrd="15" destOrd="0" presId="urn:microsoft.com/office/officeart/2005/8/layout/radial6"/>
    <dgm:cxn modelId="{3D609004-B8F9-42CE-A57D-F96A4582C928}" type="presParOf" srcId="{CF58ECDD-3F3A-4956-88EE-B1FDCDBD38A2}" destId="{057C898A-4983-4E97-9DD1-36130B3E031D}" srcOrd="16" destOrd="0" presId="urn:microsoft.com/office/officeart/2005/8/layout/radial6"/>
    <dgm:cxn modelId="{298166E4-6213-44FB-A0C8-702922B29054}" type="presParOf" srcId="{CF58ECDD-3F3A-4956-88EE-B1FDCDBD38A2}" destId="{22A1034A-F0FD-4DD4-A708-EDDA569F9873}" srcOrd="17" destOrd="0" presId="urn:microsoft.com/office/officeart/2005/8/layout/radial6"/>
    <dgm:cxn modelId="{FF05689B-B716-42E5-A845-FB21C2C58C87}" type="presParOf" srcId="{CF58ECDD-3F3A-4956-88EE-B1FDCDBD38A2}" destId="{9C431967-CB61-430D-B5AA-6546BCA27CB0}" srcOrd="18" destOrd="0" presId="urn:microsoft.com/office/officeart/2005/8/layout/radial6"/>
    <dgm:cxn modelId="{C176D8E8-90D3-4FF4-A0A1-282A10EDD284}" type="presParOf" srcId="{CF58ECDD-3F3A-4956-88EE-B1FDCDBD38A2}" destId="{738619C4-A884-49BC-98C1-9E658A6468E3}" srcOrd="19" destOrd="0" presId="urn:microsoft.com/office/officeart/2005/8/layout/radial6"/>
    <dgm:cxn modelId="{6FFA0E82-EC0E-446E-A00D-E2406A7C010F}" type="presParOf" srcId="{CF58ECDD-3F3A-4956-88EE-B1FDCDBD38A2}" destId="{A423DD08-E43B-4C6A-A30D-5F38CDD9734B}" srcOrd="20" destOrd="0" presId="urn:microsoft.com/office/officeart/2005/8/layout/radial6"/>
    <dgm:cxn modelId="{D5636031-9192-4FA8-A4FC-103E8C6D3F24}" type="presParOf" srcId="{CF58ECDD-3F3A-4956-88EE-B1FDCDBD38A2}" destId="{E4BE9A3A-5BC7-4700-9A1B-5B64FD87BD33}"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1AA597-FB6E-483F-BD18-52F40A29D8A9}" type="datetimeFigureOut">
              <a:rPr lang="en-US" smtClean="0"/>
              <a:t>8/8/2019</a:t>
            </a:fld>
            <a:endParaRPr 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B5B622-8DD9-467A-B454-4FA8697C0467}" type="slidenum">
              <a:rPr lang="en-US" smtClean="0"/>
              <a:t>‹#›</a:t>
            </a:fld>
            <a:endParaRPr lang="en-US"/>
          </a:p>
        </p:txBody>
      </p:sp>
    </p:spTree>
    <p:extLst>
      <p:ext uri="{BB962C8B-B14F-4D97-AF65-F5344CB8AC3E}">
        <p14:creationId xmlns:p14="http://schemas.microsoft.com/office/powerpoint/2010/main" val="2451828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DF273AF-5923-4D78-B493-1B018D52F0B3}" type="slidenum">
              <a:rPr lang="zh-CN" altLang="en-US" smtClean="0"/>
              <a:t>8</a:t>
            </a:fld>
            <a:endParaRPr lang="zh-CN" altLang="en-US"/>
          </a:p>
        </p:txBody>
      </p:sp>
    </p:spTree>
    <p:extLst>
      <p:ext uri="{BB962C8B-B14F-4D97-AF65-F5344CB8AC3E}">
        <p14:creationId xmlns:p14="http://schemas.microsoft.com/office/powerpoint/2010/main" val="3157433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18</a:t>
            </a:fld>
            <a:endParaRPr lang="zh-CN" altLang="en-US"/>
          </a:p>
        </p:txBody>
      </p:sp>
    </p:spTree>
    <p:extLst>
      <p:ext uri="{BB962C8B-B14F-4D97-AF65-F5344CB8AC3E}">
        <p14:creationId xmlns:p14="http://schemas.microsoft.com/office/powerpoint/2010/main" val="413610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19</a:t>
            </a:fld>
            <a:endParaRPr lang="zh-CN" altLang="en-US"/>
          </a:p>
        </p:txBody>
      </p:sp>
    </p:spTree>
    <p:extLst>
      <p:ext uri="{BB962C8B-B14F-4D97-AF65-F5344CB8AC3E}">
        <p14:creationId xmlns:p14="http://schemas.microsoft.com/office/powerpoint/2010/main" val="105977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20</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21</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22</a:t>
            </a:fld>
            <a:endParaRPr lang="zh-CN" altLang="en-US"/>
          </a:p>
        </p:txBody>
      </p:sp>
    </p:spTree>
    <p:extLst>
      <p:ext uri="{BB962C8B-B14F-4D97-AF65-F5344CB8AC3E}">
        <p14:creationId xmlns:p14="http://schemas.microsoft.com/office/powerpoint/2010/main" val="1315698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23</a:t>
            </a:fld>
            <a:endParaRPr lang="zh-CN" altLang="en-US"/>
          </a:p>
        </p:txBody>
      </p:sp>
    </p:spTree>
    <p:extLst>
      <p:ext uri="{BB962C8B-B14F-4D97-AF65-F5344CB8AC3E}">
        <p14:creationId xmlns:p14="http://schemas.microsoft.com/office/powerpoint/2010/main" val="685135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24</a:t>
            </a:fld>
            <a:endParaRPr lang="zh-CN" altLang="en-US"/>
          </a:p>
        </p:txBody>
      </p:sp>
    </p:spTree>
    <p:extLst>
      <p:ext uri="{BB962C8B-B14F-4D97-AF65-F5344CB8AC3E}">
        <p14:creationId xmlns:p14="http://schemas.microsoft.com/office/powerpoint/2010/main" val="685135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25</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26</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27</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国际著名的教育心理学家、</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剑桥多媒体学习手册</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主编</a:t>
            </a:r>
            <a:r>
              <a:rPr lang="zh-CN" altLang="en-US" sz="1200" i="1" kern="1200" dirty="0" smtClean="0">
                <a:solidFill>
                  <a:schemeClr val="tx1"/>
                </a:solidFill>
                <a:effectLst/>
                <a:latin typeface="+mn-lt"/>
                <a:ea typeface="+mn-ea"/>
                <a:cs typeface="+mn-cs"/>
              </a:rPr>
              <a:t>理查德</a:t>
            </a:r>
            <a:r>
              <a:rPr lang="en-US" altLang="zh-CN" sz="1200" kern="1200" dirty="0" smtClean="0">
                <a:solidFill>
                  <a:schemeClr val="tx1"/>
                </a:solidFill>
                <a:effectLst/>
                <a:latin typeface="+mn-lt"/>
                <a:ea typeface="+mn-ea"/>
                <a:cs typeface="+mn-cs"/>
              </a:rPr>
              <a:t>·</a:t>
            </a:r>
            <a:r>
              <a:rPr lang="en-US" altLang="zh-CN" sz="1200" i="1" kern="1200" dirty="0" smtClean="0">
                <a:solidFill>
                  <a:schemeClr val="tx1"/>
                </a:solidFill>
                <a:effectLst/>
                <a:latin typeface="+mn-lt"/>
                <a:ea typeface="+mn-ea"/>
                <a:cs typeface="+mn-cs"/>
              </a:rPr>
              <a:t>E</a:t>
            </a:r>
            <a:r>
              <a:rPr lang="en-US" altLang="zh-CN" sz="1200" kern="1200" dirty="0" smtClean="0">
                <a:solidFill>
                  <a:schemeClr val="tx1"/>
                </a:solidFill>
                <a:effectLst/>
                <a:latin typeface="+mn-lt"/>
                <a:ea typeface="+mn-ea"/>
                <a:cs typeface="+mn-cs"/>
              </a:rPr>
              <a:t>·</a:t>
            </a:r>
            <a:r>
              <a:rPr lang="zh-CN" altLang="en-US" sz="1200" i="1" kern="1200" smtClean="0">
                <a:solidFill>
                  <a:schemeClr val="tx1"/>
                </a:solidFill>
                <a:effectLst/>
                <a:latin typeface="+mn-lt"/>
                <a:ea typeface="+mn-ea"/>
                <a:cs typeface="+mn-cs"/>
              </a:rPr>
              <a:t>梅尔</a:t>
            </a:r>
            <a:r>
              <a:rPr lang="zh-CN" altLang="en-US" sz="1200" kern="1200" smtClean="0">
                <a:solidFill>
                  <a:schemeClr val="tx1"/>
                </a:solidFill>
                <a:effectLst/>
                <a:latin typeface="+mn-lt"/>
                <a:ea typeface="+mn-ea"/>
                <a:cs typeface="+mn-cs"/>
              </a:rPr>
              <a:t>博士，教育信息化带动教育现代化，对教育产生革命性影响。著名的乔布斯之问；简波斯的小数点。</a:t>
            </a:r>
            <a:endParaRPr lang="zh-CN" altLang="en-US" dirty="0"/>
          </a:p>
        </p:txBody>
      </p:sp>
      <p:sp>
        <p:nvSpPr>
          <p:cNvPr id="4" name="灯片编号占位符 3"/>
          <p:cNvSpPr>
            <a:spLocks noGrp="1"/>
          </p:cNvSpPr>
          <p:nvPr>
            <p:ph type="sldNum" sz="quarter" idx="10"/>
          </p:nvPr>
        </p:nvSpPr>
        <p:spPr/>
        <p:txBody>
          <a:bodyPr/>
          <a:lstStyle/>
          <a:p>
            <a:fld id="{F9430742-9F68-4782-A6EF-0DEAC35372BF}" type="slidenum">
              <a:rPr lang="zh-CN" altLang="en-US" smtClean="0"/>
              <a:pPr/>
              <a:t>9</a:t>
            </a:fld>
            <a:endParaRPr lang="zh-CN" altLang="en-US"/>
          </a:p>
        </p:txBody>
      </p:sp>
    </p:spTree>
    <p:extLst>
      <p:ext uri="{BB962C8B-B14F-4D97-AF65-F5344CB8AC3E}">
        <p14:creationId xmlns:p14="http://schemas.microsoft.com/office/powerpoint/2010/main" val="36053864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28</a:t>
            </a:fld>
            <a:endParaRPr lang="zh-CN" altLang="en-US"/>
          </a:p>
        </p:txBody>
      </p:sp>
    </p:spTree>
    <p:extLst>
      <p:ext uri="{BB962C8B-B14F-4D97-AF65-F5344CB8AC3E}">
        <p14:creationId xmlns:p14="http://schemas.microsoft.com/office/powerpoint/2010/main" val="1422918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29</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30</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31</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32</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err="1"/>
              <a:t>xidada</a:t>
            </a:r>
            <a:endParaRPr kumimoji="1" lang="zh-CN" altLang="en-US" dirty="0"/>
          </a:p>
        </p:txBody>
      </p:sp>
      <p:sp>
        <p:nvSpPr>
          <p:cNvPr id="4" name="幻灯片编号占位符 3"/>
          <p:cNvSpPr>
            <a:spLocks noGrp="1"/>
          </p:cNvSpPr>
          <p:nvPr>
            <p:ph type="sldNum" sz="quarter" idx="10"/>
          </p:nvPr>
        </p:nvSpPr>
        <p:spPr/>
        <p:txBody>
          <a:bodyPr/>
          <a:lstStyle/>
          <a:p>
            <a:fld id="{B7522238-0D60-46EB-948E-7DCC2ACE6459}" type="slidenum">
              <a:rPr lang="zh-CN" altLang="en-US" smtClean="0"/>
              <a:t>41</a:t>
            </a:fld>
            <a:endParaRPr lang="zh-CN" altLang="en-US"/>
          </a:p>
        </p:txBody>
      </p:sp>
    </p:spTree>
    <p:extLst>
      <p:ext uri="{BB962C8B-B14F-4D97-AF65-F5344CB8AC3E}">
        <p14:creationId xmlns:p14="http://schemas.microsoft.com/office/powerpoint/2010/main" val="1042589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err="1"/>
              <a:t>xidada</a:t>
            </a:r>
            <a:endParaRPr kumimoji="1" lang="zh-CN" altLang="en-US" dirty="0"/>
          </a:p>
        </p:txBody>
      </p:sp>
      <p:sp>
        <p:nvSpPr>
          <p:cNvPr id="4" name="幻灯片编号占位符 3"/>
          <p:cNvSpPr>
            <a:spLocks noGrp="1"/>
          </p:cNvSpPr>
          <p:nvPr>
            <p:ph type="sldNum" sz="quarter" idx="10"/>
          </p:nvPr>
        </p:nvSpPr>
        <p:spPr/>
        <p:txBody>
          <a:bodyPr/>
          <a:lstStyle/>
          <a:p>
            <a:fld id="{B7522238-0D60-46EB-948E-7DCC2ACE6459}" type="slidenum">
              <a:rPr lang="zh-CN" altLang="en-US" smtClean="0"/>
              <a:t>42</a:t>
            </a:fld>
            <a:endParaRPr lang="zh-CN" altLang="en-US"/>
          </a:p>
        </p:txBody>
      </p:sp>
    </p:spTree>
    <p:extLst>
      <p:ext uri="{BB962C8B-B14F-4D97-AF65-F5344CB8AC3E}">
        <p14:creationId xmlns:p14="http://schemas.microsoft.com/office/powerpoint/2010/main" val="10425891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2CFB502-B0F8-4653-A0AD-185B7BE13F33}" type="slidenum">
              <a:rPr lang="zh-CN" altLang="en-US" smtClean="0"/>
              <a:t>44</a:t>
            </a:fld>
            <a:endParaRPr lang="zh-CN" altLang="en-US"/>
          </a:p>
        </p:txBody>
      </p:sp>
    </p:spTree>
    <p:extLst>
      <p:ext uri="{BB962C8B-B14F-4D97-AF65-F5344CB8AC3E}">
        <p14:creationId xmlns:p14="http://schemas.microsoft.com/office/powerpoint/2010/main" val="173402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B7522238-0D60-46EB-948E-7DCC2ACE6459}" type="slidenum">
              <a:rPr lang="zh-CN" altLang="en-US" smtClean="0"/>
              <a:t>45</a:t>
            </a:fld>
            <a:endParaRPr lang="zh-CN" altLang="en-US"/>
          </a:p>
        </p:txBody>
      </p:sp>
    </p:spTree>
    <p:extLst>
      <p:ext uri="{BB962C8B-B14F-4D97-AF65-F5344CB8AC3E}">
        <p14:creationId xmlns:p14="http://schemas.microsoft.com/office/powerpoint/2010/main" val="36439552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B7522238-0D60-46EB-948E-7DCC2ACE6459}" type="slidenum">
              <a:rPr lang="zh-CN" altLang="en-US" smtClean="0"/>
              <a:t>46</a:t>
            </a:fld>
            <a:endParaRPr lang="zh-CN" altLang="en-US"/>
          </a:p>
        </p:txBody>
      </p:sp>
    </p:spTree>
    <p:extLst>
      <p:ext uri="{BB962C8B-B14F-4D97-AF65-F5344CB8AC3E}">
        <p14:creationId xmlns:p14="http://schemas.microsoft.com/office/powerpoint/2010/main" val="3789450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11</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48</a:t>
            </a:fld>
            <a:endParaRPr lang="zh-CN" altLang="en-US"/>
          </a:p>
        </p:txBody>
      </p:sp>
    </p:spTree>
    <p:extLst>
      <p:ext uri="{BB962C8B-B14F-4D97-AF65-F5344CB8AC3E}">
        <p14:creationId xmlns:p14="http://schemas.microsoft.com/office/powerpoint/2010/main" val="5677722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fld id="{B7522238-0D60-46EB-948E-7DCC2ACE6459}" type="slidenum">
              <a:rPr lang="zh-CN" altLang="en-US" smtClean="0"/>
              <a:t>49</a:t>
            </a:fld>
            <a:endParaRPr lang="zh-CN" altLang="en-US"/>
          </a:p>
        </p:txBody>
      </p:sp>
    </p:spTree>
    <p:extLst>
      <p:ext uri="{BB962C8B-B14F-4D97-AF65-F5344CB8AC3E}">
        <p14:creationId xmlns:p14="http://schemas.microsoft.com/office/powerpoint/2010/main" val="3640399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6214FA1-FDF8-485E-9C19-509B4B0922DA}" type="slidenum">
              <a:rPr lang="zh-CN" altLang="en-US" smtClean="0"/>
              <a:t>53</a:t>
            </a:fld>
            <a:endParaRPr lang="zh-CN" altLang="en-US"/>
          </a:p>
        </p:txBody>
      </p:sp>
    </p:spTree>
    <p:extLst>
      <p:ext uri="{BB962C8B-B14F-4D97-AF65-F5344CB8AC3E}">
        <p14:creationId xmlns:p14="http://schemas.microsoft.com/office/powerpoint/2010/main" val="4133971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2720ABE-D440-44C1-9073-441D983D3ABB}" type="slidenum">
              <a:rPr lang="zh-CN" altLang="en-US" smtClean="0"/>
              <a:t>62</a:t>
            </a:fld>
            <a:endParaRPr lang="zh-CN" altLang="en-US"/>
          </a:p>
        </p:txBody>
      </p:sp>
    </p:spTree>
    <p:extLst>
      <p:ext uri="{BB962C8B-B14F-4D97-AF65-F5344CB8AC3E}">
        <p14:creationId xmlns:p14="http://schemas.microsoft.com/office/powerpoint/2010/main" val="15798021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6214FA1-FDF8-485E-9C19-509B4B0922DA}" type="slidenum">
              <a:rPr lang="zh-CN" altLang="en-US" smtClean="0"/>
              <a:t>70</a:t>
            </a:fld>
            <a:endParaRPr lang="zh-CN" altLang="en-US"/>
          </a:p>
        </p:txBody>
      </p:sp>
    </p:spTree>
    <p:extLst>
      <p:ext uri="{BB962C8B-B14F-4D97-AF65-F5344CB8AC3E}">
        <p14:creationId xmlns:p14="http://schemas.microsoft.com/office/powerpoint/2010/main" val="15116194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6214FA1-FDF8-485E-9C19-509B4B0922DA}" type="slidenum">
              <a:rPr lang="zh-CN" altLang="en-US" smtClean="0">
                <a:solidFill>
                  <a:prstClr val="black"/>
                </a:solidFill>
                <a:ea typeface="宋体"/>
              </a:rPr>
              <a:pPr/>
              <a:t>73</a:t>
            </a:fld>
            <a:endParaRPr lang="zh-CN" altLang="en-US">
              <a:solidFill>
                <a:prstClr val="black"/>
              </a:solidFill>
              <a:ea typeface="宋体"/>
            </a:endParaRPr>
          </a:p>
        </p:txBody>
      </p:sp>
    </p:spTree>
    <p:extLst>
      <p:ext uri="{BB962C8B-B14F-4D97-AF65-F5344CB8AC3E}">
        <p14:creationId xmlns:p14="http://schemas.microsoft.com/office/powerpoint/2010/main" val="13140260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t>81</a:t>
            </a:fld>
            <a:endParaRPr lang="zh-CN" altLang="en-US"/>
          </a:p>
        </p:txBody>
      </p:sp>
    </p:spTree>
    <p:extLst>
      <p:ext uri="{BB962C8B-B14F-4D97-AF65-F5344CB8AC3E}">
        <p14:creationId xmlns:p14="http://schemas.microsoft.com/office/powerpoint/2010/main" val="35151793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t>82</a:t>
            </a:fld>
            <a:endParaRPr lang="zh-CN" altLang="en-US"/>
          </a:p>
        </p:txBody>
      </p:sp>
    </p:spTree>
    <p:extLst>
      <p:ext uri="{BB962C8B-B14F-4D97-AF65-F5344CB8AC3E}">
        <p14:creationId xmlns:p14="http://schemas.microsoft.com/office/powerpoint/2010/main" val="11337110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8158F8D6-AB83-4C0D-BBAC-577FF7A8C329}" type="slidenum">
              <a:rPr lang="zh-CN" altLang="en-US" smtClean="0"/>
              <a:pPr/>
              <a:t>83</a:t>
            </a:fld>
            <a:endParaRPr lang="zh-CN" altLang="en-US"/>
          </a:p>
        </p:txBody>
      </p:sp>
    </p:spTree>
    <p:extLst>
      <p:ext uri="{BB962C8B-B14F-4D97-AF65-F5344CB8AC3E}">
        <p14:creationId xmlns:p14="http://schemas.microsoft.com/office/powerpoint/2010/main" val="27428981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403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8DEA28D8-9924-4A4A-A443-366022806791}" type="slidenum">
              <a:rPr lang="zh-CN" altLang="en-US" smtClean="0"/>
              <a:pPr/>
              <a:t>86</a:t>
            </a:fld>
            <a:endParaRPr lang="zh-CN" altLang="en-US"/>
          </a:p>
        </p:txBody>
      </p:sp>
    </p:spTree>
    <p:extLst>
      <p:ext uri="{BB962C8B-B14F-4D97-AF65-F5344CB8AC3E}">
        <p14:creationId xmlns:p14="http://schemas.microsoft.com/office/powerpoint/2010/main" val="248483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12</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506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B6F86543-C7AF-4C83-8097-984F4C2B60E9}" type="slidenum">
              <a:rPr lang="zh-CN" altLang="en-US" smtClean="0"/>
              <a:pPr/>
              <a:t>91</a:t>
            </a:fld>
            <a:endParaRPr lang="zh-CN" altLang="en-US"/>
          </a:p>
        </p:txBody>
      </p:sp>
    </p:spTree>
    <p:extLst>
      <p:ext uri="{BB962C8B-B14F-4D97-AF65-F5344CB8AC3E}">
        <p14:creationId xmlns:p14="http://schemas.microsoft.com/office/powerpoint/2010/main" val="17636198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6214FA1-FDF8-485E-9C19-509B4B0922DA}" type="slidenum">
              <a:rPr lang="zh-CN" altLang="en-US" smtClean="0"/>
              <a:t>100</a:t>
            </a:fld>
            <a:endParaRPr lang="zh-CN" altLang="en-US"/>
          </a:p>
        </p:txBody>
      </p:sp>
    </p:spTree>
    <p:extLst>
      <p:ext uri="{BB962C8B-B14F-4D97-AF65-F5344CB8AC3E}">
        <p14:creationId xmlns:p14="http://schemas.microsoft.com/office/powerpoint/2010/main" val="26320695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6214FA1-FDF8-485E-9C19-509B4B0922DA}" type="slidenum">
              <a:rPr lang="zh-CN" altLang="en-US" smtClean="0"/>
              <a:t>101</a:t>
            </a:fld>
            <a:endParaRPr lang="zh-CN" altLang="en-US"/>
          </a:p>
        </p:txBody>
      </p:sp>
    </p:spTree>
    <p:extLst>
      <p:ext uri="{BB962C8B-B14F-4D97-AF65-F5344CB8AC3E}">
        <p14:creationId xmlns:p14="http://schemas.microsoft.com/office/powerpoint/2010/main" val="31215051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全日制本专科、研究生约</a:t>
            </a:r>
            <a:r>
              <a:rPr lang="en-US" altLang="zh-CN" dirty="0"/>
              <a:t>3</a:t>
            </a:r>
            <a:r>
              <a:rPr lang="zh-CN" altLang="en-US" dirty="0"/>
              <a:t>万人，在职教职工</a:t>
            </a:r>
            <a:r>
              <a:rPr lang="en-US" altLang="zh-CN" dirty="0"/>
              <a:t>4</a:t>
            </a:r>
            <a:r>
              <a:rPr lang="zh-CN" altLang="en-US" dirty="0"/>
              <a:t>千</a:t>
            </a:r>
          </a:p>
        </p:txBody>
      </p:sp>
      <p:sp>
        <p:nvSpPr>
          <p:cNvPr id="4" name="灯片编号占位符 3"/>
          <p:cNvSpPr>
            <a:spLocks noGrp="1"/>
          </p:cNvSpPr>
          <p:nvPr>
            <p:ph type="sldNum" sz="quarter" idx="10"/>
          </p:nvPr>
        </p:nvSpPr>
        <p:spPr/>
        <p:txBody>
          <a:bodyPr/>
          <a:lstStyle/>
          <a:p>
            <a:fld id="{F9430742-9F68-4782-A6EF-0DEAC35372BF}" type="slidenum">
              <a:rPr lang="zh-CN" altLang="en-US" smtClean="0"/>
              <a:pPr/>
              <a:t>120</a:t>
            </a:fld>
            <a:endParaRPr lang="zh-CN" altLang="en-US"/>
          </a:p>
        </p:txBody>
      </p:sp>
    </p:spTree>
    <p:extLst>
      <p:ext uri="{BB962C8B-B14F-4D97-AF65-F5344CB8AC3E}">
        <p14:creationId xmlns:p14="http://schemas.microsoft.com/office/powerpoint/2010/main" val="3647336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t>121</a:t>
            </a:fld>
            <a:endParaRPr lang="zh-CN" altLang="en-US"/>
          </a:p>
        </p:txBody>
      </p:sp>
    </p:spTree>
    <p:extLst>
      <p:ext uri="{BB962C8B-B14F-4D97-AF65-F5344CB8AC3E}">
        <p14:creationId xmlns:p14="http://schemas.microsoft.com/office/powerpoint/2010/main" val="25558939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t>122</a:t>
            </a:fld>
            <a:endParaRPr lang="zh-CN" altLang="en-US"/>
          </a:p>
        </p:txBody>
      </p:sp>
    </p:spTree>
    <p:extLst>
      <p:ext uri="{BB962C8B-B14F-4D97-AF65-F5344CB8AC3E}">
        <p14:creationId xmlns:p14="http://schemas.microsoft.com/office/powerpoint/2010/main" val="20504675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几个第一</a:t>
            </a:r>
          </a:p>
        </p:txBody>
      </p:sp>
      <p:sp>
        <p:nvSpPr>
          <p:cNvPr id="4" name="幻灯片编号占位符 3"/>
          <p:cNvSpPr>
            <a:spLocks noGrp="1"/>
          </p:cNvSpPr>
          <p:nvPr>
            <p:ph type="sldNum" sz="quarter" idx="10"/>
          </p:nvPr>
        </p:nvSpPr>
        <p:spPr/>
        <p:txBody>
          <a:bodyPr/>
          <a:lstStyle/>
          <a:p>
            <a:fld id="{B7522238-0D60-46EB-948E-7DCC2ACE6459}" type="slidenum">
              <a:rPr lang="zh-CN" altLang="en-US" smtClean="0"/>
              <a:t>123</a:t>
            </a:fld>
            <a:endParaRPr lang="zh-CN" altLang="en-US"/>
          </a:p>
        </p:txBody>
      </p:sp>
    </p:spTree>
    <p:extLst>
      <p:ext uri="{BB962C8B-B14F-4D97-AF65-F5344CB8AC3E}">
        <p14:creationId xmlns:p14="http://schemas.microsoft.com/office/powerpoint/2010/main" val="698817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几个第一</a:t>
            </a:r>
          </a:p>
        </p:txBody>
      </p:sp>
      <p:sp>
        <p:nvSpPr>
          <p:cNvPr id="4" name="幻灯片编号占位符 3"/>
          <p:cNvSpPr>
            <a:spLocks noGrp="1"/>
          </p:cNvSpPr>
          <p:nvPr>
            <p:ph type="sldNum" sz="quarter" idx="10"/>
          </p:nvPr>
        </p:nvSpPr>
        <p:spPr/>
        <p:txBody>
          <a:bodyPr/>
          <a:lstStyle/>
          <a:p>
            <a:fld id="{B7522238-0D60-46EB-948E-7DCC2ACE6459}" type="slidenum">
              <a:rPr lang="zh-CN" altLang="en-US" smtClean="0"/>
              <a:t>129</a:t>
            </a:fld>
            <a:endParaRPr lang="zh-CN" altLang="en-US"/>
          </a:p>
        </p:txBody>
      </p:sp>
    </p:spTree>
    <p:extLst>
      <p:ext uri="{BB962C8B-B14F-4D97-AF65-F5344CB8AC3E}">
        <p14:creationId xmlns:p14="http://schemas.microsoft.com/office/powerpoint/2010/main" val="15382567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分析平台架构图</a:t>
            </a:r>
            <a:r>
              <a:rPr lang="en-US" altLang="zh-CN" dirty="0"/>
              <a:t>:</a:t>
            </a:r>
            <a:r>
              <a:rPr lang="zh-CN" altLang="zh-CN" sz="1200" kern="1200" dirty="0">
                <a:solidFill>
                  <a:schemeClr val="tx1"/>
                </a:solidFill>
                <a:effectLst/>
                <a:latin typeface="+mn-lt"/>
                <a:ea typeface="+mn-ea"/>
                <a:cs typeface="+mn-cs"/>
              </a:rPr>
              <a:t>分析平台通过一定的配置连接到</a:t>
            </a:r>
            <a:r>
              <a:rPr lang="en-US" altLang="zh-CN" sz="1200" kern="1200" dirty="0" err="1">
                <a:solidFill>
                  <a:schemeClr val="tx1"/>
                </a:solidFill>
                <a:effectLst/>
                <a:latin typeface="+mn-lt"/>
                <a:ea typeface="+mn-ea"/>
                <a:cs typeface="+mn-cs"/>
              </a:rPr>
              <a:t>EdX</a:t>
            </a:r>
            <a:r>
              <a:rPr lang="zh-CN" altLang="zh-CN" sz="1200" kern="1200" dirty="0">
                <a:solidFill>
                  <a:schemeClr val="tx1"/>
                </a:solidFill>
                <a:effectLst/>
                <a:latin typeface="+mn-lt"/>
                <a:ea typeface="+mn-ea"/>
                <a:cs typeface="+mn-cs"/>
              </a:rPr>
              <a:t>教学平台，使用</a:t>
            </a:r>
            <a:r>
              <a:rPr lang="en-US" altLang="zh-CN" sz="1200" kern="1200" dirty="0" err="1">
                <a:solidFill>
                  <a:schemeClr val="tx1"/>
                </a:solidFill>
                <a:effectLst/>
                <a:latin typeface="+mn-lt"/>
                <a:ea typeface="+mn-ea"/>
                <a:cs typeface="+mn-cs"/>
              </a:rPr>
              <a:t>Oauth2.0</a:t>
            </a:r>
            <a:r>
              <a:rPr lang="zh-CN" altLang="zh-CN" sz="1200" kern="1200" dirty="0">
                <a:solidFill>
                  <a:schemeClr val="tx1"/>
                </a:solidFill>
                <a:effectLst/>
                <a:latin typeface="+mn-lt"/>
                <a:ea typeface="+mn-ea"/>
                <a:cs typeface="+mn-cs"/>
              </a:rPr>
              <a:t>协议通过认证登录，与教学平台使用相同的用户数据库认证登录，认证成功之后，显示用户登录信息和用户相关的课程信息。</a:t>
            </a:r>
            <a:r>
              <a:rPr lang="en-US" altLang="zh-CN" sz="1200" kern="1200" dirty="0">
                <a:solidFill>
                  <a:schemeClr val="tx1"/>
                </a:solidFill>
                <a:effectLst/>
                <a:latin typeface="+mn-lt"/>
                <a:ea typeface="+mn-ea"/>
                <a:cs typeface="+mn-cs"/>
              </a:rPr>
              <a:t>Pipeline</a:t>
            </a:r>
            <a:r>
              <a:rPr lang="zh-CN" altLang="zh-CN" sz="1200" kern="1200" dirty="0">
                <a:solidFill>
                  <a:schemeClr val="tx1"/>
                </a:solidFill>
                <a:effectLst/>
                <a:latin typeface="+mn-lt"/>
                <a:ea typeface="+mn-ea"/>
                <a:cs typeface="+mn-cs"/>
              </a:rPr>
              <a:t>是运行在</a:t>
            </a:r>
            <a:r>
              <a:rPr lang="en-US" altLang="zh-CN" sz="1200" kern="1200" dirty="0">
                <a:solidFill>
                  <a:schemeClr val="tx1"/>
                </a:solidFill>
                <a:effectLst/>
                <a:latin typeface="+mn-lt"/>
                <a:ea typeface="+mn-ea"/>
                <a:cs typeface="+mn-cs"/>
              </a:rPr>
              <a:t>Hadoop</a:t>
            </a:r>
            <a:r>
              <a:rPr lang="zh-CN" altLang="zh-CN" sz="1200" kern="1200" dirty="0">
                <a:solidFill>
                  <a:schemeClr val="tx1"/>
                </a:solidFill>
                <a:effectLst/>
                <a:latin typeface="+mn-lt"/>
                <a:ea typeface="+mn-ea"/>
                <a:cs typeface="+mn-cs"/>
              </a:rPr>
              <a:t>集群之上，通过一定的配置，读取教学平台的用户信息、课程信息和事件日志，根据数据报表需求，运用</a:t>
            </a:r>
            <a:r>
              <a:rPr lang="en-US" altLang="zh-CN" sz="1200" kern="1200" dirty="0" err="1">
                <a:solidFill>
                  <a:schemeClr val="tx1"/>
                </a:solidFill>
                <a:effectLst/>
                <a:latin typeface="+mn-lt"/>
                <a:ea typeface="+mn-ea"/>
                <a:cs typeface="+mn-cs"/>
              </a:rPr>
              <a:t>MapReduce</a:t>
            </a:r>
            <a:r>
              <a:rPr lang="zh-CN" altLang="zh-CN" sz="1200" kern="1200" dirty="0">
                <a:solidFill>
                  <a:schemeClr val="tx1"/>
                </a:solidFill>
                <a:effectLst/>
                <a:latin typeface="+mn-lt"/>
                <a:ea typeface="+mn-ea"/>
                <a:cs typeface="+mn-cs"/>
              </a:rPr>
              <a:t>技术导出数据，最后得到分析之后的数据库；</a:t>
            </a:r>
            <a:r>
              <a:rPr lang="en-US" altLang="zh-CN" sz="1200" kern="1200" dirty="0">
                <a:solidFill>
                  <a:schemeClr val="tx1"/>
                </a:solidFill>
                <a:effectLst/>
                <a:latin typeface="+mn-lt"/>
                <a:ea typeface="+mn-ea"/>
                <a:cs typeface="+mn-cs"/>
              </a:rPr>
              <a:t>Data-API</a:t>
            </a:r>
            <a:r>
              <a:rPr lang="zh-CN" altLang="zh-CN" sz="1200" kern="1200" dirty="0">
                <a:solidFill>
                  <a:schemeClr val="tx1"/>
                </a:solidFill>
                <a:effectLst/>
                <a:latin typeface="+mn-lt"/>
                <a:ea typeface="+mn-ea"/>
                <a:cs typeface="+mn-cs"/>
              </a:rPr>
              <a:t>通过</a:t>
            </a:r>
            <a:r>
              <a:rPr lang="en-US" altLang="zh-CN" sz="1200" kern="1200" dirty="0">
                <a:solidFill>
                  <a:schemeClr val="tx1"/>
                </a:solidFill>
                <a:effectLst/>
                <a:latin typeface="+mn-lt"/>
                <a:ea typeface="+mn-ea"/>
                <a:cs typeface="+mn-cs"/>
              </a:rPr>
              <a:t>API</a:t>
            </a:r>
            <a:r>
              <a:rPr lang="zh-CN" altLang="zh-CN" sz="1200" kern="1200" dirty="0">
                <a:solidFill>
                  <a:schemeClr val="tx1"/>
                </a:solidFill>
                <a:effectLst/>
                <a:latin typeface="+mn-lt"/>
                <a:ea typeface="+mn-ea"/>
                <a:cs typeface="+mn-cs"/>
              </a:rPr>
              <a:t>接口查看统计好的数据；</a:t>
            </a:r>
            <a:r>
              <a:rPr lang="en-US" altLang="zh-CN" sz="1200" kern="1200" dirty="0">
                <a:solidFill>
                  <a:schemeClr val="tx1"/>
                </a:solidFill>
                <a:effectLst/>
                <a:latin typeface="+mn-lt"/>
                <a:ea typeface="+mn-ea"/>
                <a:cs typeface="+mn-cs"/>
              </a:rPr>
              <a:t>Dashboard</a:t>
            </a:r>
            <a:r>
              <a:rPr lang="zh-CN" altLang="zh-CN" sz="1200" kern="1200" dirty="0">
                <a:solidFill>
                  <a:schemeClr val="tx1"/>
                </a:solidFill>
                <a:effectLst/>
                <a:latin typeface="+mn-lt"/>
                <a:ea typeface="+mn-ea"/>
                <a:cs typeface="+mn-cs"/>
              </a:rPr>
              <a:t>主要从</a:t>
            </a:r>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个方面以图表的形式呈现学生的整体分布和学生的学习情况。</a:t>
            </a:r>
          </a:p>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教学平台上数据库中的数据能实时读取且正确的显示在分析平台中，分析日志数据是分析平台的重要任务，</a:t>
            </a:r>
            <a:r>
              <a:rPr lang="en-US" altLang="zh-CN" sz="1200" kern="1200" dirty="0">
                <a:solidFill>
                  <a:schemeClr val="tx1"/>
                </a:solidFill>
                <a:effectLst/>
                <a:latin typeface="+mn-lt"/>
                <a:ea typeface="+mn-ea"/>
                <a:cs typeface="+mn-cs"/>
              </a:rPr>
              <a:t>pipeline</a:t>
            </a:r>
            <a:r>
              <a:rPr lang="zh-CN" altLang="zh-CN" sz="1200" kern="1200" dirty="0">
                <a:solidFill>
                  <a:schemeClr val="tx1"/>
                </a:solidFill>
                <a:effectLst/>
                <a:latin typeface="+mn-lt"/>
                <a:ea typeface="+mn-ea"/>
                <a:cs typeface="+mn-cs"/>
              </a:rPr>
              <a:t>起到了关键的角色，每天都有固定的时间从</a:t>
            </a:r>
            <a:r>
              <a:rPr lang="en-US" altLang="zh-CN" sz="1200" kern="1200" dirty="0" err="1">
                <a:solidFill>
                  <a:schemeClr val="tx1"/>
                </a:solidFill>
                <a:effectLst/>
                <a:latin typeface="+mn-lt"/>
                <a:ea typeface="+mn-ea"/>
                <a:cs typeface="+mn-cs"/>
              </a:rPr>
              <a:t>LMS</a:t>
            </a:r>
            <a:r>
              <a:rPr lang="zh-CN" altLang="zh-CN" sz="1200" kern="1200" dirty="0">
                <a:solidFill>
                  <a:schemeClr val="tx1"/>
                </a:solidFill>
                <a:effectLst/>
                <a:latin typeface="+mn-lt"/>
                <a:ea typeface="+mn-ea"/>
                <a:cs typeface="+mn-cs"/>
              </a:rPr>
              <a:t>端读取当天的日志信息，然后在</a:t>
            </a:r>
            <a:r>
              <a:rPr lang="en-US" altLang="zh-CN" sz="1200" kern="1200" dirty="0" err="1">
                <a:solidFill>
                  <a:schemeClr val="tx1"/>
                </a:solidFill>
                <a:effectLst/>
                <a:latin typeface="+mn-lt"/>
                <a:ea typeface="+mn-ea"/>
                <a:cs typeface="+mn-cs"/>
              </a:rPr>
              <a:t>hadoop</a:t>
            </a:r>
            <a:r>
              <a:rPr lang="zh-CN" altLang="zh-CN" sz="1200" kern="1200" dirty="0">
                <a:solidFill>
                  <a:schemeClr val="tx1"/>
                </a:solidFill>
                <a:effectLst/>
                <a:latin typeface="+mn-lt"/>
                <a:ea typeface="+mn-ea"/>
                <a:cs typeface="+mn-cs"/>
              </a:rPr>
              <a:t>上运行</a:t>
            </a:r>
            <a:r>
              <a:rPr lang="en-US" altLang="zh-CN" sz="1200" kern="1200" dirty="0">
                <a:solidFill>
                  <a:schemeClr val="tx1"/>
                </a:solidFill>
                <a:effectLst/>
                <a:latin typeface="+mn-lt"/>
                <a:ea typeface="+mn-ea"/>
                <a:cs typeface="+mn-cs"/>
              </a:rPr>
              <a:t>task</a:t>
            </a:r>
            <a:r>
              <a:rPr lang="zh-CN" altLang="zh-CN" sz="1200" kern="1200" dirty="0">
                <a:solidFill>
                  <a:schemeClr val="tx1"/>
                </a:solidFill>
                <a:effectLst/>
                <a:latin typeface="+mn-lt"/>
                <a:ea typeface="+mn-ea"/>
                <a:cs typeface="+mn-cs"/>
              </a:rPr>
              <a:t>对日志进行分析统计，得到分析好之后的最新数据，写入数据库。</a:t>
            </a:r>
          </a:p>
          <a:p>
            <a:endParaRPr lang="zh-CN" altLang="en-US" dirty="0"/>
          </a:p>
        </p:txBody>
      </p:sp>
      <p:sp>
        <p:nvSpPr>
          <p:cNvPr id="4" name="灯片编号占位符 3"/>
          <p:cNvSpPr>
            <a:spLocks noGrp="1"/>
          </p:cNvSpPr>
          <p:nvPr>
            <p:ph type="sldNum" sz="quarter" idx="10"/>
          </p:nvPr>
        </p:nvSpPr>
        <p:spPr/>
        <p:txBody>
          <a:bodyPr/>
          <a:lstStyle/>
          <a:p>
            <a:fld id="{9991C223-C48E-4A74-B531-5D6A2CC72129}" type="slidenum">
              <a:rPr lang="zh-CN" altLang="en-US" smtClean="0"/>
              <a:t>130</a:t>
            </a:fld>
            <a:endParaRPr lang="zh-CN" altLang="en-US"/>
          </a:p>
        </p:txBody>
      </p:sp>
    </p:spTree>
    <p:extLst>
      <p:ext uri="{BB962C8B-B14F-4D97-AF65-F5344CB8AC3E}">
        <p14:creationId xmlns:p14="http://schemas.microsoft.com/office/powerpoint/2010/main" val="33796082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710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9A20FA7C-3856-402E-BE69-B2D8FE3798FC}" type="slidenum">
              <a:rPr lang="zh-CN" altLang="en-US" smtClean="0"/>
              <a:pPr/>
              <a:t>134</a:t>
            </a:fld>
            <a:endParaRPr lang="zh-CN" altLang="en-US"/>
          </a:p>
        </p:txBody>
      </p:sp>
    </p:spTree>
    <p:extLst>
      <p:ext uri="{BB962C8B-B14F-4D97-AF65-F5344CB8AC3E}">
        <p14:creationId xmlns:p14="http://schemas.microsoft.com/office/powerpoint/2010/main" val="3550550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13</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14</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15</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16</a:t>
            </a:fld>
            <a:endParaRPr lang="zh-CN" altLang="en-US"/>
          </a:p>
        </p:txBody>
      </p:sp>
    </p:spTree>
    <p:extLst>
      <p:ext uri="{BB962C8B-B14F-4D97-AF65-F5344CB8AC3E}">
        <p14:creationId xmlns:p14="http://schemas.microsoft.com/office/powerpoint/2010/main" val="1916805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17</a:t>
            </a:fld>
            <a:endParaRPr lang="zh-CN" altLang="en-US"/>
          </a:p>
        </p:txBody>
      </p:sp>
    </p:spTree>
    <p:extLst>
      <p:ext uri="{BB962C8B-B14F-4D97-AF65-F5344CB8AC3E}">
        <p14:creationId xmlns:p14="http://schemas.microsoft.com/office/powerpoint/2010/main" val="4103029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8">
    <p:spTree>
      <p:nvGrpSpPr>
        <p:cNvPr id="1" name=""/>
        <p:cNvGrpSpPr/>
        <p:nvPr/>
      </p:nvGrpSpPr>
      <p:grpSpPr>
        <a:xfrm>
          <a:off x="0" y="0"/>
          <a:ext cx="0" cy="0"/>
          <a:chOff x="0" y="0"/>
          <a:chExt cx="0" cy="0"/>
        </a:xfrm>
      </p:grpSpPr>
      <p:sp>
        <p:nvSpPr>
          <p:cNvPr id="14" name="图片占位符 13"/>
          <p:cNvSpPr>
            <a:spLocks noGrp="1"/>
          </p:cNvSpPr>
          <p:nvPr>
            <p:ph type="pic" sz="quarter" idx="10"/>
          </p:nvPr>
        </p:nvSpPr>
        <p:spPr>
          <a:xfrm>
            <a:off x="2456857" y="2880253"/>
            <a:ext cx="1106424" cy="1106424"/>
          </a:xfrm>
          <a:custGeom>
            <a:avLst/>
            <a:gdLst>
              <a:gd name="connsiteX0" fmla="*/ 553212 w 1106424"/>
              <a:gd name="connsiteY0" fmla="*/ 0 h 1106424"/>
              <a:gd name="connsiteX1" fmla="*/ 1106424 w 1106424"/>
              <a:gd name="connsiteY1" fmla="*/ 553212 h 1106424"/>
              <a:gd name="connsiteX2" fmla="*/ 553212 w 1106424"/>
              <a:gd name="connsiteY2" fmla="*/ 1106424 h 1106424"/>
              <a:gd name="connsiteX3" fmla="*/ 0 w 1106424"/>
              <a:gd name="connsiteY3" fmla="*/ 553212 h 1106424"/>
              <a:gd name="connsiteX4" fmla="*/ 553212 w 1106424"/>
              <a:gd name="connsiteY4" fmla="*/ 0 h 110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6424" h="1106424">
                <a:moveTo>
                  <a:pt x="553212" y="0"/>
                </a:moveTo>
                <a:cubicBezTo>
                  <a:pt x="858743" y="0"/>
                  <a:pt x="1106424" y="247681"/>
                  <a:pt x="1106424" y="553212"/>
                </a:cubicBezTo>
                <a:cubicBezTo>
                  <a:pt x="1106424" y="858743"/>
                  <a:pt x="858743" y="1106424"/>
                  <a:pt x="553212" y="1106424"/>
                </a:cubicBezTo>
                <a:cubicBezTo>
                  <a:pt x="247681" y="1106424"/>
                  <a:pt x="0" y="858743"/>
                  <a:pt x="0" y="553212"/>
                </a:cubicBezTo>
                <a:cubicBezTo>
                  <a:pt x="0" y="247681"/>
                  <a:pt x="247681" y="0"/>
                  <a:pt x="553212" y="0"/>
                </a:cubicBezTo>
                <a:close/>
              </a:path>
            </a:pathLst>
          </a:custGeom>
        </p:spPr>
        <p:txBody>
          <a:bodyPr wrap="square">
            <a:noAutofit/>
          </a:bodyPr>
          <a:lstStyle/>
          <a:p>
            <a:endParaRPr lang="zh-CN" altLang="en-US"/>
          </a:p>
        </p:txBody>
      </p:sp>
      <p:sp>
        <p:nvSpPr>
          <p:cNvPr id="15" name="图片占位符 14"/>
          <p:cNvSpPr>
            <a:spLocks noGrp="1"/>
          </p:cNvSpPr>
          <p:nvPr>
            <p:ph type="pic" sz="quarter" idx="11"/>
          </p:nvPr>
        </p:nvSpPr>
        <p:spPr>
          <a:xfrm>
            <a:off x="5542787" y="2880253"/>
            <a:ext cx="1106424" cy="1106424"/>
          </a:xfrm>
          <a:custGeom>
            <a:avLst/>
            <a:gdLst>
              <a:gd name="connsiteX0" fmla="*/ 553212 w 1106424"/>
              <a:gd name="connsiteY0" fmla="*/ 0 h 1106424"/>
              <a:gd name="connsiteX1" fmla="*/ 1106424 w 1106424"/>
              <a:gd name="connsiteY1" fmla="*/ 553212 h 1106424"/>
              <a:gd name="connsiteX2" fmla="*/ 553212 w 1106424"/>
              <a:gd name="connsiteY2" fmla="*/ 1106424 h 1106424"/>
              <a:gd name="connsiteX3" fmla="*/ 0 w 1106424"/>
              <a:gd name="connsiteY3" fmla="*/ 553212 h 1106424"/>
              <a:gd name="connsiteX4" fmla="*/ 553212 w 1106424"/>
              <a:gd name="connsiteY4" fmla="*/ 0 h 110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6424" h="1106424">
                <a:moveTo>
                  <a:pt x="553212" y="0"/>
                </a:moveTo>
                <a:cubicBezTo>
                  <a:pt x="858743" y="0"/>
                  <a:pt x="1106424" y="247681"/>
                  <a:pt x="1106424" y="553212"/>
                </a:cubicBezTo>
                <a:cubicBezTo>
                  <a:pt x="1106424" y="858743"/>
                  <a:pt x="858743" y="1106424"/>
                  <a:pt x="553212" y="1106424"/>
                </a:cubicBezTo>
                <a:cubicBezTo>
                  <a:pt x="247681" y="1106424"/>
                  <a:pt x="0" y="858743"/>
                  <a:pt x="0" y="553212"/>
                </a:cubicBezTo>
                <a:cubicBezTo>
                  <a:pt x="0" y="247681"/>
                  <a:pt x="247681" y="0"/>
                  <a:pt x="553212" y="0"/>
                </a:cubicBezTo>
                <a:close/>
              </a:path>
            </a:pathLst>
          </a:custGeom>
        </p:spPr>
        <p:txBody>
          <a:bodyPr wrap="square">
            <a:noAutofit/>
          </a:bodyPr>
          <a:lstStyle/>
          <a:p>
            <a:endParaRPr lang="zh-CN" altLang="en-US"/>
          </a:p>
        </p:txBody>
      </p:sp>
      <p:sp>
        <p:nvSpPr>
          <p:cNvPr id="16" name="图片占位符 15"/>
          <p:cNvSpPr>
            <a:spLocks noGrp="1"/>
          </p:cNvSpPr>
          <p:nvPr>
            <p:ph type="pic" sz="quarter" idx="12"/>
          </p:nvPr>
        </p:nvSpPr>
        <p:spPr>
          <a:xfrm>
            <a:off x="8630524" y="2880253"/>
            <a:ext cx="1106424" cy="1106424"/>
          </a:xfrm>
          <a:custGeom>
            <a:avLst/>
            <a:gdLst>
              <a:gd name="connsiteX0" fmla="*/ 553212 w 1106424"/>
              <a:gd name="connsiteY0" fmla="*/ 0 h 1106424"/>
              <a:gd name="connsiteX1" fmla="*/ 1106424 w 1106424"/>
              <a:gd name="connsiteY1" fmla="*/ 553212 h 1106424"/>
              <a:gd name="connsiteX2" fmla="*/ 553212 w 1106424"/>
              <a:gd name="connsiteY2" fmla="*/ 1106424 h 1106424"/>
              <a:gd name="connsiteX3" fmla="*/ 0 w 1106424"/>
              <a:gd name="connsiteY3" fmla="*/ 553212 h 1106424"/>
              <a:gd name="connsiteX4" fmla="*/ 553212 w 1106424"/>
              <a:gd name="connsiteY4" fmla="*/ 0 h 110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6424" h="1106424">
                <a:moveTo>
                  <a:pt x="553212" y="0"/>
                </a:moveTo>
                <a:cubicBezTo>
                  <a:pt x="858743" y="0"/>
                  <a:pt x="1106424" y="247681"/>
                  <a:pt x="1106424" y="553212"/>
                </a:cubicBezTo>
                <a:cubicBezTo>
                  <a:pt x="1106424" y="858743"/>
                  <a:pt x="858743" y="1106424"/>
                  <a:pt x="553212" y="1106424"/>
                </a:cubicBezTo>
                <a:cubicBezTo>
                  <a:pt x="247681" y="1106424"/>
                  <a:pt x="0" y="858743"/>
                  <a:pt x="0" y="553212"/>
                </a:cubicBezTo>
                <a:cubicBezTo>
                  <a:pt x="0" y="247681"/>
                  <a:pt x="247681" y="0"/>
                  <a:pt x="553212"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81621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3DAA20-52E0-4214-8B12-5D5B7943E59F}" type="slidenum">
              <a:rPr lang="zh-CN" altLang="en-US" smtClean="0"/>
              <a:t>‹#›</a:t>
            </a:fld>
            <a:endParaRPr lang="zh-CN" altLang="en-US"/>
          </a:p>
        </p:txBody>
      </p:sp>
    </p:spTree>
    <p:extLst>
      <p:ext uri="{BB962C8B-B14F-4D97-AF65-F5344CB8AC3E}">
        <p14:creationId xmlns:p14="http://schemas.microsoft.com/office/powerpoint/2010/main" val="2007399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a:p>
        </p:txBody>
      </p:sp>
      <p:sp>
        <p:nvSpPr>
          <p:cNvPr id="4" name="日期占位符 3"/>
          <p:cNvSpPr>
            <a:spLocks noGrp="1"/>
          </p:cNvSpPr>
          <p:nvPr>
            <p:ph type="dt" sz="half" idx="10"/>
          </p:nvPr>
        </p:nvSpPr>
        <p:spPr/>
        <p:txBody>
          <a:bodyPr/>
          <a:lstStyle/>
          <a:p>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C8BD9841-AFFA-4FC6-9DE7-56C09927DB1B}" type="slidenum">
              <a:rPr lang="en-US" smtClean="0"/>
              <a:t>‹#›</a:t>
            </a:fld>
            <a:endParaRPr lang="en-US"/>
          </a:p>
        </p:txBody>
      </p:sp>
    </p:spTree>
    <p:extLst>
      <p:ext uri="{BB962C8B-B14F-4D97-AF65-F5344CB8AC3E}">
        <p14:creationId xmlns:p14="http://schemas.microsoft.com/office/powerpoint/2010/main" val="2868220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642233"/>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3">
            <a:extLst>
              <a:ext uri="{28A0092B-C50C-407E-A947-70E740481C1C}">
                <a14:useLocalDpi xmlns:a14="http://schemas.microsoft.com/office/drawing/2010/main" val="0"/>
              </a:ext>
            </a:extLst>
          </a:blip>
          <a:srcRect l="50000"/>
          <a:stretch/>
        </p:blipFill>
        <p:spPr>
          <a:xfrm>
            <a:off x="6096000" y="0"/>
            <a:ext cx="6096000" cy="6858000"/>
          </a:xfrm>
          <a:prstGeom prst="rect">
            <a:avLst/>
          </a:prstGeom>
        </p:spPr>
      </p:pic>
    </p:spTree>
    <p:extLst>
      <p:ext uri="{BB962C8B-B14F-4D97-AF65-F5344CB8AC3E}">
        <p14:creationId xmlns:p14="http://schemas.microsoft.com/office/powerpoint/2010/main" val="258054204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内容与标题">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矩形 8"/>
          <p:cNvSpPr/>
          <p:nvPr userDrawn="1"/>
        </p:nvSpPr>
        <p:spPr>
          <a:xfrm>
            <a:off x="0" y="0"/>
            <a:ext cx="12192000" cy="873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36" tIns="45718" rIns="91436" bIns="45718"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600" b="1"/>
          </a:p>
        </p:txBody>
      </p:sp>
      <p:sp>
        <p:nvSpPr>
          <p:cNvPr id="10" name="Freeform 6"/>
          <p:cNvSpPr>
            <a:spLocks noEditPoints="1"/>
          </p:cNvSpPr>
          <p:nvPr userDrawn="1"/>
        </p:nvSpPr>
        <p:spPr bwMode="auto">
          <a:xfrm rot="5400000" flipV="1">
            <a:off x="2645341" y="-1502631"/>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36" tIns="45718" rIns="91436" bIns="45718"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 name="Freeform 6"/>
          <p:cNvSpPr>
            <a:spLocks noEditPoints="1"/>
          </p:cNvSpPr>
          <p:nvPr userDrawn="1"/>
        </p:nvSpPr>
        <p:spPr bwMode="auto">
          <a:xfrm rot="16200000">
            <a:off x="5726526" y="-1502629"/>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36" tIns="45718" rIns="91436" bIns="45718"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 name="Freeform 6"/>
          <p:cNvSpPr>
            <a:spLocks noEditPoints="1"/>
          </p:cNvSpPr>
          <p:nvPr userDrawn="1"/>
        </p:nvSpPr>
        <p:spPr bwMode="auto">
          <a:xfrm rot="5400000" flipV="1">
            <a:off x="9298327" y="-1502627"/>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36" tIns="45718" rIns="91436" bIns="45718"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 name="Freeform 6"/>
          <p:cNvSpPr>
            <a:spLocks noEditPoints="1"/>
          </p:cNvSpPr>
          <p:nvPr userDrawn="1"/>
        </p:nvSpPr>
        <p:spPr bwMode="auto">
          <a:xfrm rot="5400000" flipV="1">
            <a:off x="-1141000" y="-1477576"/>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36" tIns="45718" rIns="91436" bIns="45718"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幻灯片编号占位符 6"/>
          <p:cNvSpPr>
            <a:spLocks noGrp="1"/>
          </p:cNvSpPr>
          <p:nvPr>
            <p:ph type="sldNum" sz="quarter" idx="12"/>
          </p:nvPr>
        </p:nvSpPr>
        <p:spPr/>
        <p:txBody>
          <a:bodyPr/>
          <a:lstStyle/>
          <a:p>
            <a:fld id="{24AF7BFB-63EF-4579-8522-40F7C6C0448A}" type="slidenum">
              <a:rPr lang="zh-CN" altLang="en-US" smtClean="0"/>
              <a:t>‹#›</a:t>
            </a:fld>
            <a:endParaRPr lang="zh-CN" altLang="en-US"/>
          </a:p>
        </p:txBody>
      </p:sp>
    </p:spTree>
    <p:extLst>
      <p:ext uri="{BB962C8B-B14F-4D97-AF65-F5344CB8AC3E}">
        <p14:creationId xmlns:p14="http://schemas.microsoft.com/office/powerpoint/2010/main" val="2125311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grpSp>
        <p:nvGrpSpPr>
          <p:cNvPr id="5" name="组合 4"/>
          <p:cNvGrpSpPr/>
          <p:nvPr userDrawn="1"/>
        </p:nvGrpSpPr>
        <p:grpSpPr>
          <a:xfrm>
            <a:off x="0" y="0"/>
            <a:ext cx="12192000" cy="6858000"/>
            <a:chOff x="0" y="0"/>
            <a:chExt cx="12192000" cy="685800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6"/>
            <p:cNvSpPr/>
            <p:nvPr userDrawn="1"/>
          </p:nvSpPr>
          <p:spPr>
            <a:xfrm>
              <a:off x="0" y="0"/>
              <a:ext cx="12192000" cy="6858000"/>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grpSp>
      <p:sp>
        <p:nvSpPr>
          <p:cNvPr id="8" name="标题 7"/>
          <p:cNvSpPr>
            <a:spLocks noGrp="1"/>
          </p:cNvSpPr>
          <p:nvPr>
            <p:ph type="title" hasCustomPrompt="1"/>
          </p:nvPr>
        </p:nvSpPr>
        <p:spPr>
          <a:xfrm>
            <a:off x="2118360" y="273685"/>
            <a:ext cx="7955280" cy="777875"/>
          </a:xfrm>
          <a:prstGeom prst="rect">
            <a:avLst/>
          </a:prstGeom>
        </p:spPr>
        <p:txBody>
          <a:bodyPr anchor="ctr"/>
          <a:lstStyle>
            <a:lvl1pPr algn="ctr">
              <a:defRPr b="1" baseline="0"/>
            </a:lvl1pPr>
          </a:lstStyle>
          <a:p>
            <a:r>
              <a:rPr lang="en-US" altLang="zh-CN" dirty="0"/>
              <a:t>Click to add your title</a:t>
            </a:r>
            <a:endParaRPr lang="zh-CN" altLang="en-US" dirty="0"/>
          </a:p>
        </p:txBody>
      </p:sp>
      <p:sp>
        <p:nvSpPr>
          <p:cNvPr id="13" name="任意多边形 12"/>
          <p:cNvSpPr/>
          <p:nvPr userDrawn="1"/>
        </p:nvSpPr>
        <p:spPr>
          <a:xfrm rot="2700000">
            <a:off x="1268754" y="433855"/>
            <a:ext cx="457535" cy="457534"/>
          </a:xfrm>
          <a:custGeom>
            <a:avLst/>
            <a:gdLst>
              <a:gd name="connsiteX0" fmla="*/ 0 w 457535"/>
              <a:gd name="connsiteY0" fmla="*/ 385112 h 457534"/>
              <a:gd name="connsiteX1" fmla="*/ 36212 w 457535"/>
              <a:gd name="connsiteY1" fmla="*/ 385112 h 457534"/>
              <a:gd name="connsiteX2" fmla="*/ 36212 w 457535"/>
              <a:gd name="connsiteY2" fmla="*/ 421323 h 457534"/>
              <a:gd name="connsiteX3" fmla="*/ 72422 w 457535"/>
              <a:gd name="connsiteY3" fmla="*/ 421323 h 457534"/>
              <a:gd name="connsiteX4" fmla="*/ 72422 w 457535"/>
              <a:gd name="connsiteY4" fmla="*/ 457534 h 457534"/>
              <a:gd name="connsiteX5" fmla="*/ 0 w 457535"/>
              <a:gd name="connsiteY5" fmla="*/ 457534 h 457534"/>
              <a:gd name="connsiteX6" fmla="*/ 36212 w 457535"/>
              <a:gd name="connsiteY6" fmla="*/ 220269 h 457534"/>
              <a:gd name="connsiteX7" fmla="*/ 156953 w 457535"/>
              <a:gd name="connsiteY7" fmla="*/ 220269 h 457534"/>
              <a:gd name="connsiteX8" fmla="*/ 156953 w 457535"/>
              <a:gd name="connsiteY8" fmla="*/ 300582 h 457534"/>
              <a:gd name="connsiteX9" fmla="*/ 237266 w 457535"/>
              <a:gd name="connsiteY9" fmla="*/ 300582 h 457534"/>
              <a:gd name="connsiteX10" fmla="*/ 237266 w 457535"/>
              <a:gd name="connsiteY10" fmla="*/ 421323 h 457534"/>
              <a:gd name="connsiteX11" fmla="*/ 72422 w 457535"/>
              <a:gd name="connsiteY11" fmla="*/ 421323 h 457534"/>
              <a:gd name="connsiteX12" fmla="*/ 72422 w 457535"/>
              <a:gd name="connsiteY12" fmla="*/ 385112 h 457534"/>
              <a:gd name="connsiteX13" fmla="*/ 36212 w 457535"/>
              <a:gd name="connsiteY13" fmla="*/ 385112 h 457534"/>
              <a:gd name="connsiteX14" fmla="*/ 156953 w 457535"/>
              <a:gd name="connsiteY14" fmla="*/ 0 h 457534"/>
              <a:gd name="connsiteX15" fmla="*/ 457535 w 457535"/>
              <a:gd name="connsiteY15" fmla="*/ 0 h 457534"/>
              <a:gd name="connsiteX16" fmla="*/ 457535 w 457535"/>
              <a:gd name="connsiteY16" fmla="*/ 300582 h 457534"/>
              <a:gd name="connsiteX17" fmla="*/ 237266 w 457535"/>
              <a:gd name="connsiteY17" fmla="*/ 300582 h 457534"/>
              <a:gd name="connsiteX18" fmla="*/ 237266 w 457535"/>
              <a:gd name="connsiteY18" fmla="*/ 220269 h 457534"/>
              <a:gd name="connsiteX19" fmla="*/ 156953 w 457535"/>
              <a:gd name="connsiteY19" fmla="*/ 220269 h 45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535" h="457534">
                <a:moveTo>
                  <a:pt x="0" y="385112"/>
                </a:moveTo>
                <a:lnTo>
                  <a:pt x="36212" y="385112"/>
                </a:lnTo>
                <a:lnTo>
                  <a:pt x="36212" y="421323"/>
                </a:lnTo>
                <a:lnTo>
                  <a:pt x="72422" y="421323"/>
                </a:lnTo>
                <a:lnTo>
                  <a:pt x="72422" y="457534"/>
                </a:lnTo>
                <a:lnTo>
                  <a:pt x="0" y="457534"/>
                </a:lnTo>
                <a:close/>
                <a:moveTo>
                  <a:pt x="36212" y="220269"/>
                </a:moveTo>
                <a:lnTo>
                  <a:pt x="156953" y="220269"/>
                </a:lnTo>
                <a:lnTo>
                  <a:pt x="156953" y="300582"/>
                </a:lnTo>
                <a:lnTo>
                  <a:pt x="237266" y="300582"/>
                </a:lnTo>
                <a:lnTo>
                  <a:pt x="237266" y="421323"/>
                </a:lnTo>
                <a:lnTo>
                  <a:pt x="72422" y="421323"/>
                </a:lnTo>
                <a:lnTo>
                  <a:pt x="72422" y="385112"/>
                </a:lnTo>
                <a:lnTo>
                  <a:pt x="36212" y="385112"/>
                </a:lnTo>
                <a:close/>
                <a:moveTo>
                  <a:pt x="156953" y="0"/>
                </a:moveTo>
                <a:lnTo>
                  <a:pt x="457535" y="0"/>
                </a:lnTo>
                <a:lnTo>
                  <a:pt x="457535" y="300582"/>
                </a:lnTo>
                <a:lnTo>
                  <a:pt x="237266" y="300582"/>
                </a:lnTo>
                <a:lnTo>
                  <a:pt x="237266" y="220269"/>
                </a:lnTo>
                <a:lnTo>
                  <a:pt x="156953" y="22026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sp>
        <p:nvSpPr>
          <p:cNvPr id="14" name="任意多边形 13"/>
          <p:cNvSpPr/>
          <p:nvPr userDrawn="1"/>
        </p:nvSpPr>
        <p:spPr>
          <a:xfrm rot="18900000" flipH="1">
            <a:off x="10465710" y="433856"/>
            <a:ext cx="457535" cy="457534"/>
          </a:xfrm>
          <a:custGeom>
            <a:avLst/>
            <a:gdLst>
              <a:gd name="connsiteX0" fmla="*/ 0 w 457535"/>
              <a:gd name="connsiteY0" fmla="*/ 385112 h 457534"/>
              <a:gd name="connsiteX1" fmla="*/ 36212 w 457535"/>
              <a:gd name="connsiteY1" fmla="*/ 385112 h 457534"/>
              <a:gd name="connsiteX2" fmla="*/ 36212 w 457535"/>
              <a:gd name="connsiteY2" fmla="*/ 421323 h 457534"/>
              <a:gd name="connsiteX3" fmla="*/ 72422 w 457535"/>
              <a:gd name="connsiteY3" fmla="*/ 421323 h 457534"/>
              <a:gd name="connsiteX4" fmla="*/ 72422 w 457535"/>
              <a:gd name="connsiteY4" fmla="*/ 457534 h 457534"/>
              <a:gd name="connsiteX5" fmla="*/ 0 w 457535"/>
              <a:gd name="connsiteY5" fmla="*/ 457534 h 457534"/>
              <a:gd name="connsiteX6" fmla="*/ 36212 w 457535"/>
              <a:gd name="connsiteY6" fmla="*/ 220269 h 457534"/>
              <a:gd name="connsiteX7" fmla="*/ 156953 w 457535"/>
              <a:gd name="connsiteY7" fmla="*/ 220269 h 457534"/>
              <a:gd name="connsiteX8" fmla="*/ 156953 w 457535"/>
              <a:gd name="connsiteY8" fmla="*/ 300582 h 457534"/>
              <a:gd name="connsiteX9" fmla="*/ 237266 w 457535"/>
              <a:gd name="connsiteY9" fmla="*/ 300582 h 457534"/>
              <a:gd name="connsiteX10" fmla="*/ 237266 w 457535"/>
              <a:gd name="connsiteY10" fmla="*/ 421323 h 457534"/>
              <a:gd name="connsiteX11" fmla="*/ 72422 w 457535"/>
              <a:gd name="connsiteY11" fmla="*/ 421323 h 457534"/>
              <a:gd name="connsiteX12" fmla="*/ 72422 w 457535"/>
              <a:gd name="connsiteY12" fmla="*/ 385112 h 457534"/>
              <a:gd name="connsiteX13" fmla="*/ 36212 w 457535"/>
              <a:gd name="connsiteY13" fmla="*/ 385112 h 457534"/>
              <a:gd name="connsiteX14" fmla="*/ 156953 w 457535"/>
              <a:gd name="connsiteY14" fmla="*/ 0 h 457534"/>
              <a:gd name="connsiteX15" fmla="*/ 457535 w 457535"/>
              <a:gd name="connsiteY15" fmla="*/ 0 h 457534"/>
              <a:gd name="connsiteX16" fmla="*/ 457535 w 457535"/>
              <a:gd name="connsiteY16" fmla="*/ 300582 h 457534"/>
              <a:gd name="connsiteX17" fmla="*/ 237266 w 457535"/>
              <a:gd name="connsiteY17" fmla="*/ 300582 h 457534"/>
              <a:gd name="connsiteX18" fmla="*/ 237266 w 457535"/>
              <a:gd name="connsiteY18" fmla="*/ 220269 h 457534"/>
              <a:gd name="connsiteX19" fmla="*/ 156953 w 457535"/>
              <a:gd name="connsiteY19" fmla="*/ 220269 h 457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7535" h="457534">
                <a:moveTo>
                  <a:pt x="0" y="385112"/>
                </a:moveTo>
                <a:lnTo>
                  <a:pt x="36212" y="385112"/>
                </a:lnTo>
                <a:lnTo>
                  <a:pt x="36212" y="421323"/>
                </a:lnTo>
                <a:lnTo>
                  <a:pt x="72422" y="421323"/>
                </a:lnTo>
                <a:lnTo>
                  <a:pt x="72422" y="457534"/>
                </a:lnTo>
                <a:lnTo>
                  <a:pt x="0" y="457534"/>
                </a:lnTo>
                <a:close/>
                <a:moveTo>
                  <a:pt x="36212" y="220269"/>
                </a:moveTo>
                <a:lnTo>
                  <a:pt x="156953" y="220269"/>
                </a:lnTo>
                <a:lnTo>
                  <a:pt x="156953" y="300582"/>
                </a:lnTo>
                <a:lnTo>
                  <a:pt x="237266" y="300582"/>
                </a:lnTo>
                <a:lnTo>
                  <a:pt x="237266" y="421323"/>
                </a:lnTo>
                <a:lnTo>
                  <a:pt x="72422" y="421323"/>
                </a:lnTo>
                <a:lnTo>
                  <a:pt x="72422" y="385112"/>
                </a:lnTo>
                <a:lnTo>
                  <a:pt x="36212" y="385112"/>
                </a:lnTo>
                <a:close/>
                <a:moveTo>
                  <a:pt x="156953" y="0"/>
                </a:moveTo>
                <a:lnTo>
                  <a:pt x="457535" y="0"/>
                </a:lnTo>
                <a:lnTo>
                  <a:pt x="457535" y="300582"/>
                </a:lnTo>
                <a:lnTo>
                  <a:pt x="237266" y="300582"/>
                </a:lnTo>
                <a:lnTo>
                  <a:pt x="237266" y="220269"/>
                </a:lnTo>
                <a:lnTo>
                  <a:pt x="156953" y="22026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spTree>
    <p:extLst>
      <p:ext uri="{BB962C8B-B14F-4D97-AF65-F5344CB8AC3E}">
        <p14:creationId xmlns:p14="http://schemas.microsoft.com/office/powerpoint/2010/main" val="36116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2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5940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6" name="矩形 5"/>
          <p:cNvSpPr/>
          <p:nvPr userDrawn="1"/>
        </p:nvSpPr>
        <p:spPr>
          <a:xfrm rot="10800000">
            <a:off x="6115290" y="0"/>
            <a:ext cx="6076710" cy="6858000"/>
          </a:xfrm>
          <a:prstGeom prst="rect">
            <a:avLst/>
          </a:prstGeom>
          <a:gradFill flip="none" rotWithShape="1">
            <a:gsLst>
              <a:gs pos="0">
                <a:srgbClr val="163048"/>
              </a:gs>
              <a:gs pos="100000">
                <a:srgbClr val="0A172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2" y="0"/>
            <a:ext cx="6115291" cy="6858000"/>
          </a:xfrm>
          <a:prstGeom prst="rect">
            <a:avLst/>
          </a:prstGeom>
          <a:gradFill flip="none" rotWithShape="1">
            <a:gsLst>
              <a:gs pos="0">
                <a:srgbClr val="163048"/>
              </a:gs>
              <a:gs pos="100000">
                <a:srgbClr val="0A172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1"/>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幻灯片编号占位符 4"/>
          <p:cNvSpPr>
            <a:spLocks noGrp="1"/>
          </p:cNvSpPr>
          <p:nvPr>
            <p:ph type="sldNum" sz="quarter" idx="12"/>
          </p:nvPr>
        </p:nvSpPr>
        <p:spPr/>
        <p:txBody>
          <a:bodyPr/>
          <a:lstStyle/>
          <a:p>
            <a:fld id="{06BF085E-C51B-4E4D-A83F-EA34A2593F4E}" type="slidenum">
              <a:rPr lang="zh-CN" altLang="en-US" smtClean="0"/>
              <a:t>‹#›</a:t>
            </a:fld>
            <a:endParaRPr lang="zh-CN" altLang="en-US"/>
          </a:p>
        </p:txBody>
      </p:sp>
    </p:spTree>
    <p:extLst>
      <p:ext uri="{BB962C8B-B14F-4D97-AF65-F5344CB8AC3E}">
        <p14:creationId xmlns:p14="http://schemas.microsoft.com/office/powerpoint/2010/main" val="30943104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D81D40A-B933-465E-9F2B-01AED5A537F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1A45D48-9E02-4087-98A0-90B5F49F96B3}"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065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1">
    <p:spTree>
      <p:nvGrpSpPr>
        <p:cNvPr id="1" name=""/>
        <p:cNvGrpSpPr/>
        <p:nvPr/>
      </p:nvGrpSpPr>
      <p:grpSpPr>
        <a:xfrm>
          <a:off x="0" y="0"/>
          <a:ext cx="0" cy="0"/>
          <a:chOff x="0" y="0"/>
          <a:chExt cx="0" cy="0"/>
        </a:xfrm>
      </p:grpSpPr>
      <p:sp>
        <p:nvSpPr>
          <p:cNvPr id="8" name="媒体占位符 7"/>
          <p:cNvSpPr>
            <a:spLocks noGrp="1"/>
          </p:cNvSpPr>
          <p:nvPr>
            <p:ph type="media"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30122043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3829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8018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122980"/>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4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5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6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7">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744487" y="704262"/>
            <a:ext cx="6035040" cy="2565400"/>
          </a:xfrm>
        </p:spPr>
        <p:txBody>
          <a:bodyPr/>
          <a:lstStyle/>
          <a:p>
            <a:endParaRPr lang="en-US"/>
          </a:p>
        </p:txBody>
      </p:sp>
      <p:sp>
        <p:nvSpPr>
          <p:cNvPr id="10" name="图片占位符 8"/>
          <p:cNvSpPr>
            <a:spLocks noGrp="1"/>
          </p:cNvSpPr>
          <p:nvPr>
            <p:ph type="pic" sz="quarter" idx="11"/>
          </p:nvPr>
        </p:nvSpPr>
        <p:spPr>
          <a:xfrm>
            <a:off x="744487" y="3269661"/>
            <a:ext cx="2011680" cy="2884077"/>
          </a:xfrm>
        </p:spPr>
        <p:txBody>
          <a:bodyPr/>
          <a:lstStyle/>
          <a:p>
            <a:endParaRPr lang="en-US"/>
          </a:p>
        </p:txBody>
      </p:sp>
      <p:sp>
        <p:nvSpPr>
          <p:cNvPr id="11" name="图片占位符 8"/>
          <p:cNvSpPr>
            <a:spLocks noGrp="1"/>
          </p:cNvSpPr>
          <p:nvPr>
            <p:ph type="pic" sz="quarter" idx="12"/>
          </p:nvPr>
        </p:nvSpPr>
        <p:spPr>
          <a:xfrm>
            <a:off x="2756167" y="3269661"/>
            <a:ext cx="2011680" cy="2884077"/>
          </a:xfrm>
        </p:spPr>
        <p:txBody>
          <a:bodyPr/>
          <a:lstStyle/>
          <a:p>
            <a:endParaRPr lang="en-US"/>
          </a:p>
        </p:txBody>
      </p:sp>
      <p:sp>
        <p:nvSpPr>
          <p:cNvPr id="12" name="图片占位符 8"/>
          <p:cNvSpPr>
            <a:spLocks noGrp="1"/>
          </p:cNvSpPr>
          <p:nvPr>
            <p:ph type="pic" sz="quarter" idx="13"/>
          </p:nvPr>
        </p:nvSpPr>
        <p:spPr>
          <a:xfrm>
            <a:off x="4776696" y="3269661"/>
            <a:ext cx="2011680" cy="2884077"/>
          </a:xfrm>
        </p:spPr>
        <p:txBody>
          <a:bodyPr/>
          <a:lstStyle/>
          <a:p>
            <a:endParaRPr lang="en-US"/>
          </a:p>
        </p:txBody>
      </p:sp>
    </p:spTree>
    <p:extLst>
      <p:ext uri="{BB962C8B-B14F-4D97-AF65-F5344CB8AC3E}">
        <p14:creationId xmlns:p14="http://schemas.microsoft.com/office/powerpoint/2010/main" val="14447862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7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7904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122980"/>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标题和内容">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126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2_标题和内容">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42514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1_标题和内容">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029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4_标题和内容">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72668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7_标题和内容">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56642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4782034"/>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7825781"/>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631B509-0CE9-4262-8AE5-C4B47116BCE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BEF6F67A-1ED7-4AB7-A27F-7E5CCBC534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3E3E23E5-413F-4F04-994C-046FC41E1AB1}"/>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DCB8CFA1-CF18-4DBD-BF25-CB23E4017E6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04D5D997-DB0F-41B2-989B-AA0202C4F162}"/>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0891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3">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793759" y="1259488"/>
            <a:ext cx="3328416" cy="4343400"/>
          </a:xfrm>
        </p:spPr>
        <p:txBody>
          <a:bodyPr/>
          <a:lstStyle/>
          <a:p>
            <a:endParaRPr lang="en-US"/>
          </a:p>
        </p:txBody>
      </p:sp>
    </p:spTree>
    <p:extLst>
      <p:ext uri="{BB962C8B-B14F-4D97-AF65-F5344CB8AC3E}">
        <p14:creationId xmlns:p14="http://schemas.microsoft.com/office/powerpoint/2010/main" val="16778529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9C26F80-EE03-4690-BA3B-81C53B88AEF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3375B1C8-5739-466B-AAD7-27AF548F2AA9}"/>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CADFEF3-9D88-4830-91D1-9721357E5821}"/>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0C32513B-5207-46CA-A286-163A245A0D5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E9112884-6CF6-451D-A951-225532E61000}"/>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2231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15BA854-9DBB-456E-8444-119483983D8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B5657686-D9BC-4BFF-922F-71035973C3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B702F693-2E14-4D54-B7FE-51649A03E9AA}"/>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7F89701E-8FB3-490D-BF79-D8E10A950C4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F07CCE64-396F-44F1-BADC-47F7AC6AB916}"/>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401230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1AB8F07-F3BA-4C8F-BDC9-CBA4CECCD4B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6EEC4AE1-E97D-4884-8C5B-5DFB624F72C2}"/>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6C0196A7-0EA5-4D98-B7BE-0596CA679FBD}"/>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019A1E89-167C-4BA6-BC17-211B0D7E7596}"/>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xmlns="" id="{EA88D170-F509-43A6-91D6-09F9D919BEB3}"/>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xmlns="" id="{5601CF38-DBF6-4835-89ED-AEA7761586F5}"/>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861915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2BC25FE-E8B5-412A-A6E1-49AA9041EF5E}"/>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207CF57D-BA53-404D-ABD5-C5411D5179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94BCA14C-B2F8-4AB1-AB1C-FBEC1AC6A3DC}"/>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3B179787-AE58-47FD-B58B-BBBC6C5A74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72439D47-7AB6-41A3-9F0B-A733B62031EE}"/>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0A38FCD2-3EE2-4A25-B6C6-C3C11053F73D}"/>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xmlns="" id="{F0CB7B73-EF1F-460A-9ADD-EBF9D74EE86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xmlns="" id="{575A8C2B-24A1-41A0-9E01-E7B665E1D8B1}"/>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683476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4A8F7E6-FD12-4792-934F-E540038E61E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4A1D1AFB-0BFC-46F8-BE08-020AF6E3FB59}"/>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xmlns="" id="{0954CEE3-D621-42DB-97F2-7DAE48D5944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xmlns="" id="{12182C4B-4B40-40B0-86A9-9AF722D83936}"/>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681253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814A7E67-1A79-4F4A-8195-F49F2C51454E}"/>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xmlns="" id="{64F93F5B-7AE4-4922-9A73-033534FC977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xmlns="" id="{60ACA432-2718-4A17-9689-12BDF1F602C5}"/>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580957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2E2317C-DBE4-4388-93DA-DC5BD608E58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89C9DFD7-732D-401C-ABC7-A30ABA8C72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B12823DB-ADEE-4A5D-B85C-76FDBFAEA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BF1D2A79-FB5D-4F33-8F7E-695793890C41}"/>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xmlns="" id="{F78BC025-3416-4964-BF5E-73AE9F8E5D9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xmlns="" id="{B8AAFC85-FB2A-46C7-B7B6-FC97684DAE59}"/>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278735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FB5BA19-2E3E-458C-9153-F913F72699E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65B029C5-49D6-4BE1-B71C-A3E6EA2E02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D9EC7250-AD3C-4906-8933-6300B64246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68D6B651-EBA6-4A76-9AE4-0D2C2DA94575}"/>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xmlns="" id="{AD0EED49-D9A0-462A-A573-8A46A806A52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xmlns="" id="{3BEB7DA4-AEC6-45AA-A86D-D284CD2DEAAE}"/>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97079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D9AEBB2-90AB-4F0B-B452-65C9AD4C4AD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52408EC0-02FF-4D48-83C2-8C6F50AB960E}"/>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C319ED90-D271-4AB1-8548-A31EE0FACA3A}"/>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27E5DE5A-E48B-4ABF-89B5-BE92E87ABCA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A67ADD2E-A5A3-40A6-9D1A-FDB4EC1FA392}"/>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970830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71C279C8-D3F6-4CC5-B9FB-BE881D143929}"/>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CD496D6D-241B-40B4-A8A0-8EB76D064D92}"/>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C618699D-427F-49E8-AF39-87EDEE9C9530}"/>
              </a:ext>
            </a:extLst>
          </p:cNvPr>
          <p:cNvSpPr>
            <a:spLocks noGrp="1"/>
          </p:cNvSpPr>
          <p:nvPr>
            <p:ph type="dt" sz="half" idx="10"/>
          </p:nvPr>
        </p:nvSpPr>
        <p:spPr/>
        <p:txBody>
          <a:body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DEB60D34-F90C-481B-BF64-4768EC8FE86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76E52370-6BE6-44A8-8BC0-2AE0210AF236}"/>
              </a:ext>
            </a:extLst>
          </p:cNvPr>
          <p:cNvSpPr>
            <a:spLocks noGrp="1"/>
          </p:cNvSpPr>
          <p:nvPr>
            <p:ph type="sldNum" sz="quarter" idx="12"/>
          </p:nvPr>
        </p:nvSpPr>
        <p:spPr/>
        <p:txBody>
          <a:body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78611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7">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8086344" y="770603"/>
            <a:ext cx="3310128" cy="5321808"/>
          </a:xfrm>
        </p:spPr>
        <p:txBody>
          <a:bodyPr/>
          <a:lstStyle/>
          <a:p>
            <a:endParaRPr lang="en-US"/>
          </a:p>
        </p:txBody>
      </p:sp>
    </p:spTree>
    <p:extLst>
      <p:ext uri="{BB962C8B-B14F-4D97-AF65-F5344CB8AC3E}">
        <p14:creationId xmlns:p14="http://schemas.microsoft.com/office/powerpoint/2010/main" val="27064727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标题和内容">
    <p:bg>
      <p:bgPr>
        <a:solidFill>
          <a:srgbClr val="FCFCFC"/>
        </a:soli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2733FB87-5AD8-4624-BD41-AB454576A840}"/>
              </a:ext>
            </a:extLst>
          </p:cNvPr>
          <p:cNvSpPr/>
          <p:nvPr userDrawn="1"/>
        </p:nvSpPr>
        <p:spPr>
          <a:xfrm>
            <a:off x="1881" y="-1"/>
            <a:ext cx="12188238" cy="6858001"/>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prstClr val="white"/>
              </a:solidFill>
            </a:endParaRPr>
          </a:p>
        </p:txBody>
      </p:sp>
    </p:spTree>
    <p:extLst>
      <p:ext uri="{BB962C8B-B14F-4D97-AF65-F5344CB8AC3E}">
        <p14:creationId xmlns:p14="http://schemas.microsoft.com/office/powerpoint/2010/main" val="603925528"/>
      </p:ext>
    </p:extLst>
  </p:cSld>
  <p:clrMapOvr>
    <a:masterClrMapping/>
  </p:clrMapOvr>
  <p:transition spd="med" advClick="0" advTm="0">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6" name="矩形 5"/>
          <p:cNvSpPr/>
          <p:nvPr userDrawn="1"/>
        </p:nvSpPr>
        <p:spPr>
          <a:xfrm rot="10800000">
            <a:off x="6115290" y="0"/>
            <a:ext cx="6076710" cy="6858000"/>
          </a:xfrm>
          <a:prstGeom prst="rect">
            <a:avLst/>
          </a:prstGeom>
          <a:gradFill flip="none" rotWithShape="1">
            <a:gsLst>
              <a:gs pos="0">
                <a:srgbClr val="163048"/>
              </a:gs>
              <a:gs pos="100000">
                <a:srgbClr val="0A172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矩形 2"/>
          <p:cNvSpPr/>
          <p:nvPr userDrawn="1"/>
        </p:nvSpPr>
        <p:spPr>
          <a:xfrm>
            <a:off x="-2" y="0"/>
            <a:ext cx="6115291" cy="6858000"/>
          </a:xfrm>
          <a:prstGeom prst="rect">
            <a:avLst/>
          </a:prstGeom>
          <a:gradFill flip="none" rotWithShape="1">
            <a:gsLst>
              <a:gs pos="0">
                <a:srgbClr val="163048"/>
              </a:gs>
              <a:gs pos="100000">
                <a:srgbClr val="0A172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 name="日期占位符 1"/>
          <p:cNvSpPr>
            <a:spLocks noGrp="1"/>
          </p:cNvSpPr>
          <p:nvPr>
            <p:ph type="dt" sz="half" idx="10"/>
          </p:nvPr>
        </p:nvSpPr>
        <p:spPr/>
        <p:txBody>
          <a:bodyPr/>
          <a:lstStyle/>
          <a:p>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幻灯片编号占位符 4"/>
          <p:cNvSpPr>
            <a:spLocks noGrp="1"/>
          </p:cNvSpPr>
          <p:nvPr>
            <p:ph type="sldNum" sz="quarter" idx="12"/>
          </p:nvPr>
        </p:nvSpPr>
        <p:spPr/>
        <p:txBody>
          <a:bodyPr/>
          <a:lstStyle/>
          <a:p>
            <a:fld id="{06BF085E-C51B-4E4D-A83F-EA34A2593F4E}"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52195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背景2">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gradFill flip="none" rotWithShape="1">
            <a:gsLst>
              <a:gs pos="0">
                <a:srgbClr val="0A5DD7"/>
              </a:gs>
              <a:gs pos="100000">
                <a:srgbClr val="2BB4CB"/>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Tree>
    <p:extLst>
      <p:ext uri="{BB962C8B-B14F-4D97-AF65-F5344CB8AC3E}">
        <p14:creationId xmlns:p14="http://schemas.microsoft.com/office/powerpoint/2010/main" val="32757969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27140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563036"/>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5_内容与标题">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矩形 8"/>
          <p:cNvSpPr/>
          <p:nvPr userDrawn="1"/>
        </p:nvSpPr>
        <p:spPr>
          <a:xfrm>
            <a:off x="0" y="0"/>
            <a:ext cx="12192000" cy="8737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600" b="1" dirty="0">
              <a:solidFill>
                <a:prstClr val="white"/>
              </a:solidFill>
            </a:endParaRPr>
          </a:p>
        </p:txBody>
      </p:sp>
      <p:sp>
        <p:nvSpPr>
          <p:cNvPr id="10" name="Freeform 6"/>
          <p:cNvSpPr>
            <a:spLocks noEditPoints="1"/>
          </p:cNvSpPr>
          <p:nvPr userDrawn="1"/>
        </p:nvSpPr>
        <p:spPr bwMode="auto">
          <a:xfrm rot="5400000" flipV="1">
            <a:off x="2645338" y="-1502630"/>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1" name="Freeform 6"/>
          <p:cNvSpPr>
            <a:spLocks noEditPoints="1"/>
          </p:cNvSpPr>
          <p:nvPr userDrawn="1"/>
        </p:nvSpPr>
        <p:spPr bwMode="auto">
          <a:xfrm rot="16200000">
            <a:off x="5726523" y="-1502629"/>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2" name="Freeform 6"/>
          <p:cNvSpPr>
            <a:spLocks noEditPoints="1"/>
          </p:cNvSpPr>
          <p:nvPr userDrawn="1"/>
        </p:nvSpPr>
        <p:spPr bwMode="auto">
          <a:xfrm rot="5400000" flipV="1">
            <a:off x="9298325" y="-1502627"/>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14" name="Freeform 6"/>
          <p:cNvSpPr>
            <a:spLocks noEditPoints="1"/>
          </p:cNvSpPr>
          <p:nvPr userDrawn="1"/>
        </p:nvSpPr>
        <p:spPr bwMode="auto">
          <a:xfrm rot="5400000" flipV="1">
            <a:off x="-1141001" y="-1477576"/>
            <a:ext cx="1262527" cy="4217680"/>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50000"/>
            </a:schemeClr>
          </a:solidFill>
          <a:ln>
            <a:noFill/>
          </a:ln>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prstClr val="black"/>
              </a:solidFill>
            </a:endParaRPr>
          </a:p>
        </p:txBody>
      </p:sp>
      <p:sp>
        <p:nvSpPr>
          <p:cNvPr id="5" name="日期占位符 4"/>
          <p:cNvSpPr>
            <a:spLocks noGrp="1"/>
          </p:cNvSpPr>
          <p:nvPr>
            <p:ph type="dt" sz="half" idx="10"/>
          </p:nvPr>
        </p:nvSpPr>
        <p:spPr/>
        <p:txBody>
          <a:bodyPr/>
          <a:lstStyle/>
          <a:p>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幻灯片编号占位符 6"/>
          <p:cNvSpPr>
            <a:spLocks noGrp="1"/>
          </p:cNvSpPr>
          <p:nvPr>
            <p:ph type="sldNum" sz="quarter" idx="12"/>
          </p:nvPr>
        </p:nvSpPr>
        <p:spPr/>
        <p:txBody>
          <a:bodyPr/>
          <a:lstStyle/>
          <a:p>
            <a:fld id="{24AF7BFB-63EF-4579-8522-40F7C6C0448A}"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0513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4233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4240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自定义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901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93DAA20-52E0-4214-8B12-5D5B7943E59F}" type="slidenum">
              <a:rPr lang="zh-CN" altLang="en-US" smtClean="0"/>
              <a:t>‹#›</a:t>
            </a:fld>
            <a:endParaRPr lang="zh-CN" altLang="en-US"/>
          </a:p>
        </p:txBody>
      </p:sp>
    </p:spTree>
    <p:extLst>
      <p:ext uri="{BB962C8B-B14F-4D97-AF65-F5344CB8AC3E}">
        <p14:creationId xmlns:p14="http://schemas.microsoft.com/office/powerpoint/2010/main" val="307987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93DAA20-52E0-4214-8B12-5D5B7943E59F}" type="slidenum">
              <a:rPr lang="zh-CN" altLang="en-US" smtClean="0"/>
              <a:t>‹#›</a:t>
            </a:fld>
            <a:endParaRPr lang="zh-CN" altLang="en-US"/>
          </a:p>
        </p:txBody>
      </p:sp>
    </p:spTree>
    <p:extLst>
      <p:ext uri="{BB962C8B-B14F-4D97-AF65-F5344CB8AC3E}">
        <p14:creationId xmlns:p14="http://schemas.microsoft.com/office/powerpoint/2010/main" val="1011080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93DAA20-52E0-4214-8B12-5D5B7943E59F}" type="slidenum">
              <a:rPr lang="zh-CN" altLang="en-US" smtClean="0"/>
              <a:t>‹#›</a:t>
            </a:fld>
            <a:endParaRPr lang="zh-CN" altLang="en-US"/>
          </a:p>
        </p:txBody>
      </p:sp>
    </p:spTree>
    <p:extLst>
      <p:ext uri="{BB962C8B-B14F-4D97-AF65-F5344CB8AC3E}">
        <p14:creationId xmlns:p14="http://schemas.microsoft.com/office/powerpoint/2010/main" val="3393080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3DAA20-52E0-4214-8B12-5D5B7943E59F}" type="slidenum">
              <a:rPr lang="zh-CN" altLang="en-US" smtClean="0"/>
              <a:t>‹#›</a:t>
            </a:fld>
            <a:endParaRPr lang="zh-CN" altLang="en-US"/>
          </a:p>
        </p:txBody>
      </p:sp>
    </p:spTree>
    <p:extLst>
      <p:ext uri="{BB962C8B-B14F-4D97-AF65-F5344CB8AC3E}">
        <p14:creationId xmlns:p14="http://schemas.microsoft.com/office/powerpoint/2010/main" val="11205613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theme" Target="../theme/theme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DAA20-52E0-4214-8B12-5D5B7943E59F}" type="slidenum">
              <a:rPr lang="zh-CN" altLang="en-US" smtClean="0"/>
              <a:t>‹#›</a:t>
            </a:fld>
            <a:endParaRPr lang="zh-CN" altLang="en-US"/>
          </a:p>
        </p:txBody>
      </p:sp>
    </p:spTree>
    <p:extLst>
      <p:ext uri="{BB962C8B-B14F-4D97-AF65-F5344CB8AC3E}">
        <p14:creationId xmlns:p14="http://schemas.microsoft.com/office/powerpoint/2010/main" val="354905811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3" r:id="rId12"/>
    <p:sldLayoutId id="2147483664" r:id="rId13"/>
    <p:sldLayoutId id="2147483665" r:id="rId14"/>
    <p:sldLayoutId id="2147483666" r:id="rId15"/>
    <p:sldLayoutId id="2147483668" r:id="rId16"/>
    <p:sldLayoutId id="2147483669" r:id="rId17"/>
    <p:sldLayoutId id="2147483671" r:id="rId18"/>
    <p:sldLayoutId id="2147483672" r:id="rId19"/>
    <p:sldLayoutId id="2147483673" r:id="rId20"/>
    <p:sldLayoutId id="2147483674"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709" r:id="rId31"/>
    <p:sldLayoutId id="2147483710" r:id="rId32"/>
    <p:sldLayoutId id="2147483711" r:id="rId33"/>
    <p:sldLayoutId id="2147483712" r:id="rId34"/>
    <p:sldLayoutId id="2147483713" r:id="rId35"/>
    <p:sldLayoutId id="2147483714" r:id="rId36"/>
    <p:sldLayoutId id="2147483715" r:id="rId37"/>
    <p:sldLayoutId id="2147483716" r:id="rId3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7F20BA23-636F-4065-8BAD-F34A210809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05275654-9C63-45C6-927C-67018A5F62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09614731-25AE-4A68-B00C-376E9FF948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606A8D-460D-4BCC-837C-3F2394877977}" type="datetimeFigureOut">
              <a:rPr lang="zh-CN" altLang="en-US" smtClean="0">
                <a:solidFill>
                  <a:prstClr val="black">
                    <a:tint val="75000"/>
                  </a:prstClr>
                </a:solidFill>
              </a:rPr>
              <a:pPr/>
              <a:t>2019/8/8</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xmlns="" id="{36A9AEBE-3B06-44E9-B7D0-CC1942A2F7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xmlns="" id="{01A69603-2255-4B0F-AF18-BF3AD98392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EEFF48-075E-440B-9B06-FBED0039E67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2542759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5.xml"/></Relationships>
</file>

<file path=ppt/slides/_rels/slide10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6.xml"/><Relationship Id="rId4" Type="http://schemas.openxmlformats.org/officeDocument/2006/relationships/image" Target="../media/image93.jpeg"/></Relationships>
</file>

<file path=ppt/slides/_rels/slide10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notesSlide" Target="../notesSlides/notesSlide3.xml"/></Relationships>
</file>

<file path=ppt/slides/_rels/slide11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9.xml"/></Relationships>
</file>

<file path=ppt/slides/_rels/slide11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tiff"/><Relationship Id="rId1" Type="http://schemas.openxmlformats.org/officeDocument/2006/relationships/slideLayout" Target="../slideLayouts/slideLayout32.xml"/><Relationship Id="rId4" Type="http://schemas.openxmlformats.org/officeDocument/2006/relationships/image" Target="../media/image100.png"/></Relationships>
</file>

<file path=ppt/slides/_rels/slide1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media/image104.tiff"/><Relationship Id="rId7" Type="http://schemas.openxmlformats.org/officeDocument/2006/relationships/image" Target="../media/image108.jpeg"/><Relationship Id="rId2" Type="http://schemas.openxmlformats.org/officeDocument/2006/relationships/image" Target="../media/image103.tiff"/><Relationship Id="rId1" Type="http://schemas.openxmlformats.org/officeDocument/2006/relationships/slideLayout" Target="../slideLayouts/slideLayout14.xml"/><Relationship Id="rId6" Type="http://schemas.openxmlformats.org/officeDocument/2006/relationships/image" Target="../media/image107.png"/><Relationship Id="rId5" Type="http://schemas.openxmlformats.org/officeDocument/2006/relationships/image" Target="../media/image106.tiff"/><Relationship Id="rId4" Type="http://schemas.openxmlformats.org/officeDocument/2006/relationships/image" Target="../media/image105.tiff"/><Relationship Id="rId9" Type="http://schemas.openxmlformats.org/officeDocument/2006/relationships/image" Target="../media/image110.png"/></Relationships>
</file>

<file path=ppt/slides/_rels/slide11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4.xml"/></Relationships>
</file>

<file path=ppt/slides/_rels/slide12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3.xml"/><Relationship Id="rId1" Type="http://schemas.openxmlformats.org/officeDocument/2006/relationships/slideLayout" Target="../slideLayouts/slideLayout14.xml"/><Relationship Id="rId5" Type="http://schemas.openxmlformats.org/officeDocument/2006/relationships/image" Target="../media/image115.png"/><Relationship Id="rId4" Type="http://schemas.openxmlformats.org/officeDocument/2006/relationships/image" Target="../media/image114.png"/></Relationships>
</file>

<file path=ppt/slides/_rels/slide12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117.emf"/><Relationship Id="rId5" Type="http://schemas.openxmlformats.org/officeDocument/2006/relationships/oleObject" Target="../embeddings/oleObject1.bin"/><Relationship Id="rId4" Type="http://schemas.openxmlformats.org/officeDocument/2006/relationships/image" Target="../media/image118.emf"/></Relationships>
</file>

<file path=ppt/slides/_rels/slide12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6.xml"/><Relationship Id="rId1" Type="http://schemas.openxmlformats.org/officeDocument/2006/relationships/slideLayout" Target="../slideLayouts/slideLayout35.xml"/></Relationships>
</file>

<file path=ppt/slides/_rels/slide124.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14.xml"/><Relationship Id="rId4" Type="http://schemas.openxmlformats.org/officeDocument/2006/relationships/image" Target="../media/image123.png"/></Relationships>
</file>

<file path=ppt/slides/_rels/slide126.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image" Target="../media/image124.jpg"/><Relationship Id="rId1" Type="http://schemas.openxmlformats.org/officeDocument/2006/relationships/slideLayout" Target="../slideLayouts/slideLayout14.xml"/><Relationship Id="rId4" Type="http://schemas.openxmlformats.org/officeDocument/2006/relationships/image" Target="../media/image126.jpg"/></Relationships>
</file>

<file path=ppt/slides/_rels/slide127.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36.xml"/><Relationship Id="rId5" Type="http://schemas.openxmlformats.org/officeDocument/2006/relationships/image" Target="../media/image132.png"/><Relationship Id="rId4" Type="http://schemas.openxmlformats.org/officeDocument/2006/relationships/image" Target="../media/image131.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130.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13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notesSlide" Target="../notesSlides/notesSlide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6.xml"/><Relationship Id="rId5" Type="http://schemas.openxmlformats.org/officeDocument/2006/relationships/image" Target="../media/image138.png"/><Relationship Id="rId4" Type="http://schemas.openxmlformats.org/officeDocument/2006/relationships/image" Target="../media/image137.png"/></Relationships>
</file>

<file path=ppt/slides/_rels/slide142.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4.png"/><Relationship Id="rId5" Type="http://schemas.openxmlformats.org/officeDocument/2006/relationships/image" Target="../media/image20.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5.png"/><Relationship Id="rId5" Type="http://schemas.openxmlformats.org/officeDocument/2006/relationships/image" Target="../media/image20.png"/><Relationship Id="rId4"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7.png"/><Relationship Id="rId5" Type="http://schemas.openxmlformats.org/officeDocument/2006/relationships/image" Target="../media/image20.png"/><Relationship Id="rId4"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8.png"/><Relationship Id="rId5" Type="http://schemas.openxmlformats.org/officeDocument/2006/relationships/image" Target="../media/image20.png"/><Relationship Id="rId4"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29.png"/><Relationship Id="rId5" Type="http://schemas.openxmlformats.org/officeDocument/2006/relationships/image" Target="../media/image20.png"/><Relationship Id="rId4"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0.png"/><Relationship Id="rId5" Type="http://schemas.openxmlformats.org/officeDocument/2006/relationships/image" Target="../media/image20.png"/><Relationship Id="rId4"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1.png"/><Relationship Id="rId5" Type="http://schemas.openxmlformats.org/officeDocument/2006/relationships/image" Target="../media/image20.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2.png"/><Relationship Id="rId5" Type="http://schemas.openxmlformats.org/officeDocument/2006/relationships/image" Target="../media/image20.png"/><Relationship Id="rId4"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3.png"/><Relationship Id="rId5" Type="http://schemas.openxmlformats.org/officeDocument/2006/relationships/image" Target="../media/image20.png"/><Relationship Id="rId4"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4.png"/><Relationship Id="rId5" Type="http://schemas.openxmlformats.org/officeDocument/2006/relationships/image" Target="../media/image20.png"/><Relationship Id="rId4" Type="http://schemas.openxmlformats.org/officeDocument/2006/relationships/notesSlide" Target="../notesSlides/notesSlide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7.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18.xml"/><Relationship Id="rId4" Type="http://schemas.openxmlformats.org/officeDocument/2006/relationships/image" Target="../media/image47.tiff"/></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18.xml"/><Relationship Id="rId5" Type="http://schemas.openxmlformats.org/officeDocument/2006/relationships/image" Target="../media/image49.tiff"/><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6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5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45.xml"/></Relationships>
</file>

<file path=ppt/slides/_rels/slide76.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45.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3.xml.rels><?xml version="1.0" encoding="UTF-8" standalone="yes"?>
<Relationships xmlns="http://schemas.openxmlformats.org/package/2006/relationships"><Relationship Id="rId8" Type="http://schemas.openxmlformats.org/officeDocument/2006/relationships/image" Target="../media/image74.jpeg"/><Relationship Id="rId13" Type="http://schemas.openxmlformats.org/officeDocument/2006/relationships/image" Target="../media/image79.jpeg"/><Relationship Id="rId3" Type="http://schemas.openxmlformats.org/officeDocument/2006/relationships/image" Target="../media/image69.jpeg"/><Relationship Id="rId7" Type="http://schemas.openxmlformats.org/officeDocument/2006/relationships/image" Target="../media/image73.jpeg"/><Relationship Id="rId12" Type="http://schemas.openxmlformats.org/officeDocument/2006/relationships/image" Target="../media/image78.jpeg"/><Relationship Id="rId2" Type="http://schemas.openxmlformats.org/officeDocument/2006/relationships/image" Target="../media/image68.jpeg"/><Relationship Id="rId1" Type="http://schemas.openxmlformats.org/officeDocument/2006/relationships/slideLayout" Target="../slideLayouts/slideLayout6.xml"/><Relationship Id="rId6" Type="http://schemas.openxmlformats.org/officeDocument/2006/relationships/image" Target="../media/image72.jpeg"/><Relationship Id="rId11" Type="http://schemas.openxmlformats.org/officeDocument/2006/relationships/image" Target="../media/image77.jpeg"/><Relationship Id="rId5" Type="http://schemas.openxmlformats.org/officeDocument/2006/relationships/image" Target="../media/image71.jpeg"/><Relationship Id="rId10" Type="http://schemas.openxmlformats.org/officeDocument/2006/relationships/image" Target="../media/image76.jpeg"/><Relationship Id="rId4" Type="http://schemas.openxmlformats.org/officeDocument/2006/relationships/image" Target="../media/image70.jpeg"/><Relationship Id="rId9" Type="http://schemas.openxmlformats.org/officeDocument/2006/relationships/image" Target="../media/image75.jpe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5" name="图片 5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PicPr>
            <a:picLocks noChangeAspect="1"/>
          </p:cNvPicPr>
          <p:nvPr/>
        </p:nvPicPr>
        <p:blipFill>
          <a:blip r:embed="rId2" cstate="print">
            <a:extLst>
              <a:ext uri="{28A0092B-C50C-407E-A947-70E740481C1C}">
                <a14:useLocalDpi xmlns:a14="http://schemas.microsoft.com/office/drawing/2010/main" val="0"/>
              </a:ext>
            </a:extLst>
          </a:blip>
          <a:srcRect l="6847" t="3191" r="43210"/>
          <a:stretch>
            <a:fillRect/>
          </a:stretch>
        </p:blipFill>
        <p:spPr>
          <a:xfrm flipH="1">
            <a:off x="7835155" y="2103120"/>
            <a:ext cx="4356845" cy="4754879"/>
          </a:xfrm>
          <a:custGeom>
            <a:avLst/>
            <a:gdLst>
              <a:gd name="connsiteX0" fmla="*/ 1752554 w 4356845"/>
              <a:gd name="connsiteY0" fmla="*/ 0 h 4754879"/>
              <a:gd name="connsiteX1" fmla="*/ 4356845 w 4356845"/>
              <a:gd name="connsiteY1" fmla="*/ 0 h 4754879"/>
              <a:gd name="connsiteX2" fmla="*/ 2604292 w 4356845"/>
              <a:gd name="connsiteY2" fmla="*/ 4754879 h 4754879"/>
              <a:gd name="connsiteX3" fmla="*/ 0 w 4356845"/>
              <a:gd name="connsiteY3" fmla="*/ 4754879 h 4754879"/>
            </a:gdLst>
            <a:ahLst/>
            <a:cxnLst>
              <a:cxn ang="0">
                <a:pos x="connsiteX0" y="connsiteY0"/>
              </a:cxn>
              <a:cxn ang="0">
                <a:pos x="connsiteX1" y="connsiteY1"/>
              </a:cxn>
              <a:cxn ang="0">
                <a:pos x="connsiteX2" y="connsiteY2"/>
              </a:cxn>
              <a:cxn ang="0">
                <a:pos x="connsiteX3" y="connsiteY3"/>
              </a:cxn>
            </a:cxnLst>
            <a:rect l="l" t="t" r="r" b="b"/>
            <a:pathLst>
              <a:path w="4356845" h="4754879">
                <a:moveTo>
                  <a:pt x="1752554" y="0"/>
                </a:moveTo>
                <a:lnTo>
                  <a:pt x="4356845" y="0"/>
                </a:lnTo>
                <a:lnTo>
                  <a:pt x="2604292" y="4754879"/>
                </a:lnTo>
                <a:lnTo>
                  <a:pt x="0" y="4754879"/>
                </a:lnTo>
                <a:close/>
              </a:path>
            </a:pathLst>
          </a:custGeom>
        </p:spPr>
      </p:pic>
      <p:pic>
        <p:nvPicPr>
          <p:cNvPr id="54" name="图片 5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5466" t="1006" r="11368" b="5433"/>
          <a:stretch>
            <a:fillRect/>
          </a:stretch>
        </p:blipFill>
        <p:spPr>
          <a:xfrm flipH="1">
            <a:off x="-76669" y="0"/>
            <a:ext cx="4747972" cy="6858000"/>
          </a:xfrm>
          <a:custGeom>
            <a:avLst/>
            <a:gdLst>
              <a:gd name="connsiteX0" fmla="*/ 2528407 w 4747972"/>
              <a:gd name="connsiteY0" fmla="*/ 0 h 6858000"/>
              <a:gd name="connsiteX1" fmla="*/ 4736744 w 4747972"/>
              <a:gd name="connsiteY1" fmla="*/ 0 h 6858000"/>
              <a:gd name="connsiteX2" fmla="*/ 4736744 w 4747972"/>
              <a:gd name="connsiteY2" fmla="*/ 4232902 h 6858000"/>
              <a:gd name="connsiteX3" fmla="*/ 3750259 w 4747972"/>
              <a:gd name="connsiteY3" fmla="*/ 6857999 h 6858000"/>
              <a:gd name="connsiteX4" fmla="*/ 4747972 w 4747972"/>
              <a:gd name="connsiteY4" fmla="*/ 6857999 h 6858000"/>
              <a:gd name="connsiteX5" fmla="*/ 4747972 w 4747972"/>
              <a:gd name="connsiteY5" fmla="*/ 6858000 h 6858000"/>
              <a:gd name="connsiteX6" fmla="*/ 0 w 474797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7972" h="6858000">
                <a:moveTo>
                  <a:pt x="2528407" y="0"/>
                </a:moveTo>
                <a:lnTo>
                  <a:pt x="4736744" y="0"/>
                </a:lnTo>
                <a:lnTo>
                  <a:pt x="4736744" y="4232902"/>
                </a:lnTo>
                <a:lnTo>
                  <a:pt x="3750259" y="6857999"/>
                </a:lnTo>
                <a:lnTo>
                  <a:pt x="4747972" y="6857999"/>
                </a:lnTo>
                <a:lnTo>
                  <a:pt x="4747972" y="6858000"/>
                </a:lnTo>
                <a:lnTo>
                  <a:pt x="0" y="6858000"/>
                </a:lnTo>
                <a:close/>
              </a:path>
            </a:pathLst>
          </a:custGeom>
        </p:spPr>
      </p:pic>
      <p:sp>
        <p:nvSpPr>
          <p:cNvPr id="27" name="任意多边形 2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flipH="1">
            <a:off x="8820584" y="3178576"/>
            <a:ext cx="3371416" cy="3679424"/>
          </a:xfrm>
          <a:custGeom>
            <a:avLst/>
            <a:gdLst>
              <a:gd name="connsiteX0" fmla="*/ 1752554 w 4356845"/>
              <a:gd name="connsiteY0" fmla="*/ 0 h 4754880"/>
              <a:gd name="connsiteX1" fmla="*/ 4356845 w 4356845"/>
              <a:gd name="connsiteY1" fmla="*/ 0 h 4754880"/>
              <a:gd name="connsiteX2" fmla="*/ 2604291 w 4356845"/>
              <a:gd name="connsiteY2" fmla="*/ 4754880 h 4754880"/>
              <a:gd name="connsiteX3" fmla="*/ 0 w 4356845"/>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4356845" h="4754880">
                <a:moveTo>
                  <a:pt x="1752554" y="0"/>
                </a:moveTo>
                <a:lnTo>
                  <a:pt x="4356845" y="0"/>
                </a:lnTo>
                <a:lnTo>
                  <a:pt x="2604291" y="4754880"/>
                </a:lnTo>
                <a:lnTo>
                  <a:pt x="0" y="4754880"/>
                </a:lnTo>
                <a:close/>
              </a:path>
            </a:pathLst>
          </a:custGeom>
          <a:gradFill>
            <a:gsLst>
              <a:gs pos="0">
                <a:srgbClr val="0774D6">
                  <a:alpha val="95000"/>
                </a:srgbClr>
              </a:gs>
              <a:gs pos="100000">
                <a:srgbClr val="0774D6">
                  <a:alpha val="60000"/>
                </a:srgbClr>
              </a:gs>
            </a:gsLst>
            <a:lin ang="5400000" scaled="1"/>
          </a:gradFill>
          <a:ln>
            <a:noFill/>
          </a:ln>
        </p:spPr>
        <p:txBody>
          <a:bodyPr vert="horz" wrap="square" lIns="91440" tIns="45720" rIns="91440" bIns="45720" numCol="1" anchor="t" anchorCtr="0" compatLnSpc="1">
            <a:prstTxWarp prst="textNoShape">
              <a:avLst/>
            </a:prstTxWarp>
            <a:noAutofit/>
          </a:bodyPr>
          <a:lstStyle/>
          <a:p>
            <a:endParaRPr lang="en-US" dirty="0">
              <a:solidFill>
                <a:schemeClr val="tx1"/>
              </a:solidFill>
            </a:endParaRPr>
          </a:p>
        </p:txBody>
      </p:sp>
      <p:sp>
        <p:nvSpPr>
          <p:cNvPr id="26" name="任意多边形 2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flipH="1">
            <a:off x="-76669" y="0"/>
            <a:ext cx="4747972" cy="6858000"/>
          </a:xfrm>
          <a:custGeom>
            <a:avLst/>
            <a:gdLst>
              <a:gd name="connsiteX0" fmla="*/ 2528407 w 4747972"/>
              <a:gd name="connsiteY0" fmla="*/ 0 h 6858000"/>
              <a:gd name="connsiteX1" fmla="*/ 4736744 w 4747972"/>
              <a:gd name="connsiteY1" fmla="*/ 0 h 6858000"/>
              <a:gd name="connsiteX2" fmla="*/ 4736744 w 4747972"/>
              <a:gd name="connsiteY2" fmla="*/ 4232902 h 6858000"/>
              <a:gd name="connsiteX3" fmla="*/ 3750259 w 4747972"/>
              <a:gd name="connsiteY3" fmla="*/ 6857999 h 6858000"/>
              <a:gd name="connsiteX4" fmla="*/ 4747972 w 4747972"/>
              <a:gd name="connsiteY4" fmla="*/ 6857999 h 6858000"/>
              <a:gd name="connsiteX5" fmla="*/ 4747972 w 4747972"/>
              <a:gd name="connsiteY5" fmla="*/ 6858000 h 6858000"/>
              <a:gd name="connsiteX6" fmla="*/ 0 w 474797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7972" h="6858000">
                <a:moveTo>
                  <a:pt x="2528407" y="0"/>
                </a:moveTo>
                <a:lnTo>
                  <a:pt x="4736744" y="0"/>
                </a:lnTo>
                <a:lnTo>
                  <a:pt x="4736744" y="4232902"/>
                </a:lnTo>
                <a:lnTo>
                  <a:pt x="3750259" y="6857999"/>
                </a:lnTo>
                <a:lnTo>
                  <a:pt x="4747972" y="6857999"/>
                </a:lnTo>
                <a:lnTo>
                  <a:pt x="4747972" y="6858000"/>
                </a:lnTo>
                <a:lnTo>
                  <a:pt x="0" y="6858000"/>
                </a:lnTo>
                <a:close/>
              </a:path>
            </a:pathLst>
          </a:custGeom>
          <a:solidFill>
            <a:srgbClr val="333333">
              <a:alpha val="85000"/>
            </a:srgbClr>
          </a:solidFill>
          <a:ln>
            <a:noFill/>
          </a:ln>
        </p:spPr>
        <p:txBody>
          <a:bodyPr vert="horz" wrap="square" lIns="91440" tIns="45720" rIns="91440" bIns="45720" numCol="1" anchor="t" anchorCtr="0" compatLnSpc="1">
            <a:prstTxWarp prst="textNoShape">
              <a:avLst/>
            </a:prstTxWarp>
            <a:noAutofit/>
          </a:bodyPr>
          <a:lstStyle/>
          <a:p>
            <a:endParaRPr lang="en-US" dirty="0">
              <a:solidFill>
                <a:schemeClr val="tx1"/>
              </a:solidFill>
            </a:endParaRPr>
          </a:p>
        </p:txBody>
      </p:sp>
      <p:sp>
        <p:nvSpPr>
          <p:cNvPr id="29" name="任意多边形 2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flipH="1">
            <a:off x="5782127" y="289068"/>
            <a:ext cx="1662196" cy="1814052"/>
          </a:xfrm>
          <a:custGeom>
            <a:avLst/>
            <a:gdLst>
              <a:gd name="connsiteX0" fmla="*/ 1752554 w 4356845"/>
              <a:gd name="connsiteY0" fmla="*/ 0 h 4754880"/>
              <a:gd name="connsiteX1" fmla="*/ 4356845 w 4356845"/>
              <a:gd name="connsiteY1" fmla="*/ 0 h 4754880"/>
              <a:gd name="connsiteX2" fmla="*/ 2604291 w 4356845"/>
              <a:gd name="connsiteY2" fmla="*/ 4754880 h 4754880"/>
              <a:gd name="connsiteX3" fmla="*/ 0 w 4356845"/>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4356845" h="4754880">
                <a:moveTo>
                  <a:pt x="1752554" y="0"/>
                </a:moveTo>
                <a:lnTo>
                  <a:pt x="4356845" y="0"/>
                </a:lnTo>
                <a:lnTo>
                  <a:pt x="2604291" y="4754880"/>
                </a:lnTo>
                <a:lnTo>
                  <a:pt x="0" y="4754880"/>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US" dirty="0">
              <a:solidFill>
                <a:schemeClr val="tx1"/>
              </a:solidFill>
            </a:endParaRPr>
          </a:p>
        </p:txBody>
      </p:sp>
      <p:sp>
        <p:nvSpPr>
          <p:cNvPr id="30" name="任意多边形 2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flipH="1">
            <a:off x="5454418" y="1387822"/>
            <a:ext cx="655419" cy="715297"/>
          </a:xfrm>
          <a:custGeom>
            <a:avLst/>
            <a:gdLst>
              <a:gd name="connsiteX0" fmla="*/ 1752554 w 4356845"/>
              <a:gd name="connsiteY0" fmla="*/ 0 h 4754880"/>
              <a:gd name="connsiteX1" fmla="*/ 4356845 w 4356845"/>
              <a:gd name="connsiteY1" fmla="*/ 0 h 4754880"/>
              <a:gd name="connsiteX2" fmla="*/ 2604291 w 4356845"/>
              <a:gd name="connsiteY2" fmla="*/ 4754880 h 4754880"/>
              <a:gd name="connsiteX3" fmla="*/ 0 w 4356845"/>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4356845" h="4754880">
                <a:moveTo>
                  <a:pt x="1752554" y="0"/>
                </a:moveTo>
                <a:lnTo>
                  <a:pt x="4356845" y="0"/>
                </a:lnTo>
                <a:lnTo>
                  <a:pt x="2604291" y="4754880"/>
                </a:lnTo>
                <a:lnTo>
                  <a:pt x="0" y="4754880"/>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US" dirty="0">
              <a:solidFill>
                <a:schemeClr val="tx1"/>
              </a:solidFill>
            </a:endParaRPr>
          </a:p>
        </p:txBody>
      </p:sp>
      <p:grpSp>
        <p:nvGrpSpPr>
          <p:cNvPr id="3" name="组合 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GrpSpPr/>
          <p:nvPr/>
        </p:nvGrpSpPr>
        <p:grpSpPr>
          <a:xfrm>
            <a:off x="1156447" y="2200228"/>
            <a:ext cx="9950824" cy="2681047"/>
            <a:chOff x="1457068" y="2085346"/>
            <a:chExt cx="9950824" cy="2681047"/>
          </a:xfrm>
        </p:grpSpPr>
        <p:sp>
          <p:nvSpPr>
            <p:cNvPr id="31" name="矩形 30"/>
            <p:cNvSpPr/>
            <p:nvPr/>
          </p:nvSpPr>
          <p:spPr>
            <a:xfrm flipH="1">
              <a:off x="1457068" y="2085346"/>
              <a:ext cx="9950824" cy="1569660"/>
            </a:xfrm>
            <a:prstGeom prst="rect">
              <a:avLst/>
            </a:prstGeom>
            <a:solidFill>
              <a:schemeClr val="bg1"/>
            </a:solidFill>
          </p:spPr>
          <p:txBody>
            <a:bodyPr wrap="square">
              <a:spAutoFit/>
            </a:bodyPr>
            <a:lstStyle/>
            <a:p>
              <a:pPr algn="ctr"/>
              <a:r>
                <a:rPr lang="zh-CN" altLang="en-US" sz="4800" dirty="0">
                  <a:solidFill>
                    <a:srgbClr val="0774D6"/>
                  </a:solidFill>
                  <a:latin typeface="Microsoft YaHei UI Light" panose="020B0502040204020203" pitchFamily="34" charset="-122"/>
                  <a:ea typeface="Microsoft YaHei UI Light" panose="020B0502040204020203" pitchFamily="34" charset="-122"/>
                </a:rPr>
                <a:t>传统与颠覆</a:t>
              </a:r>
              <a:r>
                <a:rPr lang="zh-CN" altLang="en-US" sz="4800" dirty="0" smtClean="0">
                  <a:solidFill>
                    <a:srgbClr val="0774D6"/>
                  </a:solidFill>
                  <a:latin typeface="Microsoft YaHei UI Light" panose="020B0502040204020203" pitchFamily="34" charset="-122"/>
                  <a:ea typeface="Microsoft YaHei UI Light" panose="020B0502040204020203" pitchFamily="34" charset="-122"/>
                </a:rPr>
                <a:t>：</a:t>
              </a:r>
              <a:endParaRPr lang="en-US" altLang="zh-CN" sz="4800" dirty="0" smtClean="0">
                <a:solidFill>
                  <a:srgbClr val="0774D6"/>
                </a:solidFill>
                <a:latin typeface="Microsoft YaHei UI Light" panose="020B0502040204020203" pitchFamily="34" charset="-122"/>
                <a:ea typeface="Microsoft YaHei UI Light" panose="020B0502040204020203" pitchFamily="34" charset="-122"/>
              </a:endParaRPr>
            </a:p>
            <a:p>
              <a:pPr algn="ctr"/>
              <a:r>
                <a:rPr lang="en-US" altLang="zh-CN" sz="4800" dirty="0">
                  <a:solidFill>
                    <a:srgbClr val="0774D6"/>
                  </a:solidFill>
                  <a:latin typeface="Microsoft YaHei UI Light" panose="020B0502040204020203" pitchFamily="34" charset="-122"/>
                  <a:ea typeface="Microsoft YaHei UI Light" panose="020B0502040204020203" pitchFamily="34" charset="-122"/>
                </a:rPr>
                <a:t>《</a:t>
              </a:r>
              <a:r>
                <a:rPr lang="zh-CN" altLang="en-US" sz="4800" dirty="0">
                  <a:solidFill>
                    <a:srgbClr val="0774D6"/>
                  </a:solidFill>
                  <a:latin typeface="Microsoft YaHei UI Light" panose="020B0502040204020203" pitchFamily="34" charset="-122"/>
                  <a:ea typeface="Microsoft YaHei UI Light" panose="020B0502040204020203" pitchFamily="34" charset="-122"/>
                </a:rPr>
                <a:t>智慧校园与智慧课堂</a:t>
              </a:r>
              <a:r>
                <a:rPr lang="en-US" altLang="zh-CN" sz="4800" dirty="0">
                  <a:solidFill>
                    <a:srgbClr val="0774D6"/>
                  </a:solidFill>
                  <a:latin typeface="Microsoft YaHei UI Light" panose="020B0502040204020203" pitchFamily="34" charset="-122"/>
                  <a:ea typeface="Microsoft YaHei UI Light" panose="020B0502040204020203" pitchFamily="34" charset="-122"/>
                </a:rPr>
                <a:t>》</a:t>
              </a:r>
              <a:endParaRPr lang="zh-CN" altLang="en-US" sz="4800" dirty="0">
                <a:solidFill>
                  <a:srgbClr val="0774D6"/>
                </a:solidFill>
                <a:latin typeface="Microsoft YaHei UI Light" panose="020B0502040204020203" pitchFamily="34" charset="-122"/>
                <a:ea typeface="Microsoft YaHei UI Light" panose="020B0502040204020203" pitchFamily="34" charset="-122"/>
              </a:endParaRPr>
            </a:p>
          </p:txBody>
        </p:sp>
        <p:sp>
          <p:nvSpPr>
            <p:cNvPr id="52" name="矩形 51"/>
            <p:cNvSpPr/>
            <p:nvPr/>
          </p:nvSpPr>
          <p:spPr>
            <a:xfrm flipH="1">
              <a:off x="4207439" y="3935396"/>
              <a:ext cx="4378364" cy="830997"/>
            </a:xfrm>
            <a:prstGeom prst="rect">
              <a:avLst/>
            </a:prstGeom>
            <a:solidFill>
              <a:srgbClr val="0774D6"/>
            </a:solidFill>
          </p:spPr>
          <p:txBody>
            <a:bodyPr wrap="square">
              <a:spAutoFit/>
            </a:bodyPr>
            <a:lstStyle/>
            <a:p>
              <a:pPr algn="ctr"/>
              <a:r>
                <a:rPr lang="zh-CN" altLang="en-US" sz="1600" smtClean="0">
                  <a:solidFill>
                    <a:schemeClr val="bg1"/>
                  </a:solidFill>
                  <a:latin typeface="Microsoft YaHei UI Light" panose="020B0502040204020203" pitchFamily="34" charset="-122"/>
                  <a:ea typeface="Microsoft YaHei UI Light" panose="020B0502040204020203" pitchFamily="34" charset="-122"/>
                </a:rPr>
                <a:t>华东师范大学信息化治理办公室</a:t>
              </a:r>
              <a:endParaRPr lang="en-US" altLang="zh-CN" sz="1600" dirty="0" smtClean="0">
                <a:solidFill>
                  <a:schemeClr val="bg1"/>
                </a:solidFill>
                <a:latin typeface="Microsoft YaHei UI Light" panose="020B0502040204020203" pitchFamily="34" charset="-122"/>
                <a:ea typeface="Microsoft YaHei UI Light" panose="020B0502040204020203" pitchFamily="34" charset="-122"/>
              </a:endParaRPr>
            </a:p>
            <a:p>
              <a:pPr algn="ctr"/>
              <a:r>
                <a:rPr lang="en-US" altLang="zh-CN" sz="1600" dirty="0" smtClean="0">
                  <a:solidFill>
                    <a:schemeClr val="bg1"/>
                  </a:solidFill>
                  <a:latin typeface="Microsoft YaHei UI Light" panose="020B0502040204020203" pitchFamily="34" charset="-122"/>
                  <a:ea typeface="Microsoft YaHei UI Light" panose="020B0502040204020203" pitchFamily="34" charset="-122"/>
                </a:rPr>
                <a:t>fkshen@ecnu.edu.cn</a:t>
              </a:r>
            </a:p>
            <a:p>
              <a:pPr algn="ctr"/>
              <a:r>
                <a:rPr lang="zh-CN" altLang="en-US" sz="1600" dirty="0">
                  <a:solidFill>
                    <a:schemeClr val="bg1"/>
                  </a:solidFill>
                  <a:latin typeface="Microsoft YaHei UI Light" panose="020B0502040204020203" pitchFamily="34" charset="-122"/>
                  <a:ea typeface="Microsoft YaHei UI Light" panose="020B0502040204020203" pitchFamily="34" charset="-122"/>
                </a:rPr>
                <a:t>沈富可</a:t>
              </a:r>
            </a:p>
          </p:txBody>
        </p:sp>
      </p:grpSp>
      <p:sp>
        <p:nvSpPr>
          <p:cNvPr id="2" name="e7d195523061f1c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hidden="1"/>
          <p:cNvSpPr txBox="1"/>
          <p:nvPr/>
        </p:nvSpPr>
        <p:spPr>
          <a:xfrm>
            <a:off x="-355600" y="1803400"/>
            <a:ext cx="293927" cy="1016000"/>
          </a:xfrm>
          <a:prstGeom prst="rect">
            <a:avLst/>
          </a:prstGeom>
          <a:noFill/>
        </p:spPr>
        <p:txBody>
          <a:bodyPr vert="wordArtVert" rtlCol="0">
            <a:spAutoFit/>
          </a:bodyPr>
          <a:lstStyle/>
          <a:p>
            <a:r>
              <a:rPr lang="en-US" sz="100" dirty="0"/>
              <a:t>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a:t>
            </a:r>
          </a:p>
        </p:txBody>
      </p:sp>
    </p:spTree>
    <p:extLst>
      <p:ext uri="{BB962C8B-B14F-4D97-AF65-F5344CB8AC3E}">
        <p14:creationId xmlns:p14="http://schemas.microsoft.com/office/powerpoint/2010/main" val="33074757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0D01DE6A-B639-42D1-B8B1-5238D9A65DA1}"/>
              </a:ext>
            </a:extLst>
          </p:cNvPr>
          <p:cNvGrpSpPr/>
          <p:nvPr/>
        </p:nvGrpSpPr>
        <p:grpSpPr>
          <a:xfrm>
            <a:off x="-10869" y="-1"/>
            <a:ext cx="12213739" cy="6858000"/>
            <a:chOff x="-10869" y="-1"/>
            <a:chExt cx="12213739" cy="6858000"/>
          </a:xfrm>
        </p:grpSpPr>
        <p:grpSp>
          <p:nvGrpSpPr>
            <p:cNvPr id="118" name="组合 11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B6CD03DF-17D3-4FFA-8146-41104F8A63E0}"/>
                </a:ext>
              </a:extLst>
            </p:cNvPr>
            <p:cNvGrpSpPr/>
            <p:nvPr/>
          </p:nvGrpSpPr>
          <p:grpSpPr>
            <a:xfrm flipH="1" flipV="1">
              <a:off x="-10869" y="-1"/>
              <a:ext cx="3621059" cy="6857999"/>
              <a:chOff x="8581811" y="0"/>
              <a:chExt cx="3621059" cy="6857999"/>
            </a:xfrm>
          </p:grpSpPr>
          <p:sp>
            <p:nvSpPr>
              <p:cNvPr id="121" name="Freeform 5">
                <a:extLst>
                  <a:ext uri="{FF2B5EF4-FFF2-40B4-BE49-F238E27FC236}">
                    <a16:creationId xmlns:a16="http://schemas.microsoft.com/office/drawing/2014/main" xmlns="" id="{F2BBE3F3-38E3-440B-A3D8-FD0624B6FB6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24" name="Freeform 5">
                <a:extLst>
                  <a:ext uri="{FF2B5EF4-FFF2-40B4-BE49-F238E27FC236}">
                    <a16:creationId xmlns:a16="http://schemas.microsoft.com/office/drawing/2014/main" xmlns="" id="{FA563BF9-D1CE-44A4-AE7F-3B769F65C07E}"/>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125" name="组合 12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A047A190-DF01-4846-80C4-3CBA50E478AC}"/>
                </a:ext>
              </a:extLst>
            </p:cNvPr>
            <p:cNvGrpSpPr/>
            <p:nvPr/>
          </p:nvGrpSpPr>
          <p:grpSpPr>
            <a:xfrm>
              <a:off x="8581811" y="0"/>
              <a:ext cx="3621059" cy="6857999"/>
              <a:chOff x="8581811" y="0"/>
              <a:chExt cx="3621059" cy="6857999"/>
            </a:xfrm>
          </p:grpSpPr>
          <p:sp>
            <p:nvSpPr>
              <p:cNvPr id="126" name="Freeform 5">
                <a:extLst>
                  <a:ext uri="{FF2B5EF4-FFF2-40B4-BE49-F238E27FC236}">
                    <a16:creationId xmlns:a16="http://schemas.microsoft.com/office/drawing/2014/main" xmlns="" id="{35AC7239-3D89-4BF8-9EBF-23E2230C242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27" name="Freeform 5">
                <a:extLst>
                  <a:ext uri="{FF2B5EF4-FFF2-40B4-BE49-F238E27FC236}">
                    <a16:creationId xmlns:a16="http://schemas.microsoft.com/office/drawing/2014/main" xmlns="" id="{15882833-FCA2-4A8F-8A56-B8D10BB8C44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grpSp>
        <p:nvGrpSpPr>
          <p:cNvPr id="128" name="组合 108">
            <a:extLst>
              <a:ext uri="{FF2B5EF4-FFF2-40B4-BE49-F238E27FC236}">
                <a16:creationId xmlns:a16="http://schemas.microsoft.com/office/drawing/2014/main" xmlns="" id="{B41A41FB-1E74-4AD9-8E22-97D12D802BD4}"/>
              </a:ext>
            </a:extLst>
          </p:cNvPr>
          <p:cNvGrpSpPr/>
          <p:nvPr/>
        </p:nvGrpSpPr>
        <p:grpSpPr>
          <a:xfrm rot="10800000">
            <a:off x="479376" y="404664"/>
            <a:ext cx="532342" cy="529425"/>
            <a:chOff x="953514" y="2733222"/>
            <a:chExt cx="765090" cy="760898"/>
          </a:xfrm>
        </p:grpSpPr>
        <p:grpSp>
          <p:nvGrpSpPr>
            <p:cNvPr id="129" name="组合 109">
              <a:extLst>
                <a:ext uri="{FF2B5EF4-FFF2-40B4-BE49-F238E27FC236}">
                  <a16:creationId xmlns:a16="http://schemas.microsoft.com/office/drawing/2014/main" xmlns="" id="{82573ED7-01AD-4CED-927A-A0E3A58F393E}"/>
                </a:ext>
              </a:extLst>
            </p:cNvPr>
            <p:cNvGrpSpPr/>
            <p:nvPr/>
          </p:nvGrpSpPr>
          <p:grpSpPr>
            <a:xfrm>
              <a:off x="971600" y="2739405"/>
              <a:ext cx="728902" cy="732938"/>
              <a:chOff x="827584" y="2594351"/>
              <a:chExt cx="728902" cy="732938"/>
            </a:xfrm>
          </p:grpSpPr>
          <p:cxnSp>
            <p:nvCxnSpPr>
              <p:cNvPr id="141" name="直接连接符 121">
                <a:extLst>
                  <a:ext uri="{FF2B5EF4-FFF2-40B4-BE49-F238E27FC236}">
                    <a16:creationId xmlns:a16="http://schemas.microsoft.com/office/drawing/2014/main" xmlns="" id="{665A5749-E2EA-4C38-8CE1-FD124468B726}"/>
                  </a:ext>
                </a:extLst>
              </p:cNvPr>
              <p:cNvCxnSpPr/>
              <p:nvPr/>
            </p:nvCxnSpPr>
            <p:spPr>
              <a:xfrm>
                <a:off x="827584" y="2793411"/>
                <a:ext cx="72008" cy="43204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 name="直接连接符 122">
                <a:extLst>
                  <a:ext uri="{FF2B5EF4-FFF2-40B4-BE49-F238E27FC236}">
                    <a16:creationId xmlns:a16="http://schemas.microsoft.com/office/drawing/2014/main" xmlns="" id="{26CF1F34-C9BC-44DE-8920-48DDAAC771E2}"/>
                  </a:ext>
                </a:extLst>
              </p:cNvPr>
              <p:cNvCxnSpPr/>
              <p:nvPr/>
            </p:nvCxnSpPr>
            <p:spPr>
              <a:xfrm flipH="1">
                <a:off x="827584" y="2607867"/>
                <a:ext cx="348314" cy="18554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直接连接符 123">
                <a:extLst>
                  <a:ext uri="{FF2B5EF4-FFF2-40B4-BE49-F238E27FC236}">
                    <a16:creationId xmlns:a16="http://schemas.microsoft.com/office/drawing/2014/main" xmlns="" id="{975AD3D4-8195-48C3-BE08-C9FAE6D64709}"/>
                  </a:ext>
                </a:extLst>
              </p:cNvPr>
              <p:cNvCxnSpPr/>
              <p:nvPr/>
            </p:nvCxnSpPr>
            <p:spPr>
              <a:xfrm flipH="1" flipV="1">
                <a:off x="1187624" y="2613391"/>
                <a:ext cx="360040" cy="25202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直接连接符 124">
                <a:extLst>
                  <a:ext uri="{FF2B5EF4-FFF2-40B4-BE49-F238E27FC236}">
                    <a16:creationId xmlns:a16="http://schemas.microsoft.com/office/drawing/2014/main" xmlns="" id="{7C3EFEFA-E0A3-4100-9DF3-BD8FDE109721}"/>
                  </a:ext>
                </a:extLst>
              </p:cNvPr>
              <p:cNvCxnSpPr/>
              <p:nvPr/>
            </p:nvCxnSpPr>
            <p:spPr>
              <a:xfrm flipH="1">
                <a:off x="1115616" y="3267645"/>
                <a:ext cx="360040" cy="5964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25">
                <a:extLst>
                  <a:ext uri="{FF2B5EF4-FFF2-40B4-BE49-F238E27FC236}">
                    <a16:creationId xmlns:a16="http://schemas.microsoft.com/office/drawing/2014/main" xmlns="" id="{68CC3FD8-208C-4019-9BF2-6ABB80F1BA14}"/>
                  </a:ext>
                </a:extLst>
              </p:cNvPr>
              <p:cNvCxnSpPr/>
              <p:nvPr/>
            </p:nvCxnSpPr>
            <p:spPr>
              <a:xfrm flipH="1" flipV="1">
                <a:off x="899592" y="3222641"/>
                <a:ext cx="216024" cy="10464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26">
                <a:extLst>
                  <a:ext uri="{FF2B5EF4-FFF2-40B4-BE49-F238E27FC236}">
                    <a16:creationId xmlns:a16="http://schemas.microsoft.com/office/drawing/2014/main" xmlns="" id="{843349DC-EC5C-4FF2-AD82-8787B83E202F}"/>
                  </a:ext>
                </a:extLst>
              </p:cNvPr>
              <p:cNvCxnSpPr/>
              <p:nvPr/>
            </p:nvCxnSpPr>
            <p:spPr>
              <a:xfrm flipH="1">
                <a:off x="1475656" y="2875828"/>
                <a:ext cx="80830" cy="38900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27">
                <a:extLst>
                  <a:ext uri="{FF2B5EF4-FFF2-40B4-BE49-F238E27FC236}">
                    <a16:creationId xmlns:a16="http://schemas.microsoft.com/office/drawing/2014/main" xmlns="" id="{1ABF75E1-C92B-4C90-976A-0710508924FF}"/>
                  </a:ext>
                </a:extLst>
              </p:cNvPr>
              <p:cNvCxnSpPr/>
              <p:nvPr/>
            </p:nvCxnSpPr>
            <p:spPr>
              <a:xfrm flipV="1">
                <a:off x="899592" y="2973431"/>
                <a:ext cx="126371" cy="24921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28">
                <a:extLst>
                  <a:ext uri="{FF2B5EF4-FFF2-40B4-BE49-F238E27FC236}">
                    <a16:creationId xmlns:a16="http://schemas.microsoft.com/office/drawing/2014/main" xmlns="" id="{767C2027-636A-423C-8CEF-F7A16F634A68}"/>
                  </a:ext>
                </a:extLst>
              </p:cNvPr>
              <p:cNvCxnSpPr/>
              <p:nvPr/>
            </p:nvCxnSpPr>
            <p:spPr>
              <a:xfrm flipV="1">
                <a:off x="1112809" y="2594351"/>
                <a:ext cx="65992" cy="31414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29">
                <a:extLst>
                  <a:ext uri="{FF2B5EF4-FFF2-40B4-BE49-F238E27FC236}">
                    <a16:creationId xmlns:a16="http://schemas.microsoft.com/office/drawing/2014/main" xmlns="" id="{0962C884-C45B-4DB9-A0D7-87E4C399AE6F}"/>
                  </a:ext>
                </a:extLst>
              </p:cNvPr>
              <p:cNvCxnSpPr/>
              <p:nvPr/>
            </p:nvCxnSpPr>
            <p:spPr>
              <a:xfrm flipV="1">
                <a:off x="1020251" y="2918017"/>
                <a:ext cx="82366" cy="63406"/>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0" name="直接连接符 130">
                <a:extLst>
                  <a:ext uri="{FF2B5EF4-FFF2-40B4-BE49-F238E27FC236}">
                    <a16:creationId xmlns:a16="http://schemas.microsoft.com/office/drawing/2014/main" xmlns="" id="{6F8F3E66-3F0D-40F1-BE99-83DA24DD15F6}"/>
                  </a:ext>
                </a:extLst>
              </p:cNvPr>
              <p:cNvCxnSpPr/>
              <p:nvPr/>
            </p:nvCxnSpPr>
            <p:spPr>
              <a:xfrm flipH="1" flipV="1">
                <a:off x="1178802" y="2594352"/>
                <a:ext cx="73183" cy="48931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1" name="直接连接符 131">
                <a:extLst>
                  <a:ext uri="{FF2B5EF4-FFF2-40B4-BE49-F238E27FC236}">
                    <a16:creationId xmlns:a16="http://schemas.microsoft.com/office/drawing/2014/main" xmlns="" id="{0F14214A-6262-482A-B8CD-8A238E29AE96}"/>
                  </a:ext>
                </a:extLst>
              </p:cNvPr>
              <p:cNvCxnSpPr/>
              <p:nvPr/>
            </p:nvCxnSpPr>
            <p:spPr>
              <a:xfrm flipV="1">
                <a:off x="1262439" y="2864807"/>
                <a:ext cx="294047" cy="23323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2" name="直接连接符 132">
                <a:extLst>
                  <a:ext uri="{FF2B5EF4-FFF2-40B4-BE49-F238E27FC236}">
                    <a16:creationId xmlns:a16="http://schemas.microsoft.com/office/drawing/2014/main" xmlns="" id="{A6C90D0E-A7CF-4225-A539-BEE0444C60F1}"/>
                  </a:ext>
                </a:extLst>
              </p:cNvPr>
              <p:cNvCxnSpPr/>
              <p:nvPr/>
            </p:nvCxnSpPr>
            <p:spPr>
              <a:xfrm flipH="1" flipV="1">
                <a:off x="1409462" y="3098036"/>
                <a:ext cx="63290" cy="16185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3" name="直接连接符 133">
                <a:extLst>
                  <a:ext uri="{FF2B5EF4-FFF2-40B4-BE49-F238E27FC236}">
                    <a16:creationId xmlns:a16="http://schemas.microsoft.com/office/drawing/2014/main" xmlns="" id="{CE127D07-56DC-446C-8E53-A50CD497A4D1}"/>
                  </a:ext>
                </a:extLst>
              </p:cNvPr>
              <p:cNvCxnSpPr/>
              <p:nvPr/>
            </p:nvCxnSpPr>
            <p:spPr>
              <a:xfrm flipH="1" flipV="1">
                <a:off x="1254889" y="3083663"/>
                <a:ext cx="225413" cy="19130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直接连接符 134">
                <a:extLst>
                  <a:ext uri="{FF2B5EF4-FFF2-40B4-BE49-F238E27FC236}">
                    <a16:creationId xmlns:a16="http://schemas.microsoft.com/office/drawing/2014/main" xmlns="" id="{CF20D5E0-63AC-448B-909D-1D3EC5F0C751}"/>
                  </a:ext>
                </a:extLst>
              </p:cNvPr>
              <p:cNvCxnSpPr/>
              <p:nvPr/>
            </p:nvCxnSpPr>
            <p:spPr>
              <a:xfrm flipV="1">
                <a:off x="1118520" y="3098036"/>
                <a:ext cx="128210" cy="229252"/>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 name="直接连接符 135">
                <a:extLst>
                  <a:ext uri="{FF2B5EF4-FFF2-40B4-BE49-F238E27FC236}">
                    <a16:creationId xmlns:a16="http://schemas.microsoft.com/office/drawing/2014/main" xmlns="" id="{CAF8D583-B3AA-4F42-9B77-D3FDA20765C8}"/>
                  </a:ext>
                </a:extLst>
              </p:cNvPr>
              <p:cNvCxnSpPr/>
              <p:nvPr/>
            </p:nvCxnSpPr>
            <p:spPr>
              <a:xfrm flipH="1" flipV="1">
                <a:off x="1015578" y="2981422"/>
                <a:ext cx="100752" cy="34586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 name="直接连接符 136">
                <a:extLst>
                  <a:ext uri="{FF2B5EF4-FFF2-40B4-BE49-F238E27FC236}">
                    <a16:creationId xmlns:a16="http://schemas.microsoft.com/office/drawing/2014/main" xmlns="" id="{6E573CFC-F81F-49A8-A3CD-E45087CEE168}"/>
                  </a:ext>
                </a:extLst>
              </p:cNvPr>
              <p:cNvCxnSpPr/>
              <p:nvPr/>
            </p:nvCxnSpPr>
            <p:spPr>
              <a:xfrm flipH="1" flipV="1">
                <a:off x="1102618" y="2911311"/>
                <a:ext cx="136562" cy="17235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直接连接符 137">
                <a:extLst>
                  <a:ext uri="{FF2B5EF4-FFF2-40B4-BE49-F238E27FC236}">
                    <a16:creationId xmlns:a16="http://schemas.microsoft.com/office/drawing/2014/main" xmlns="" id="{7B1C3C40-DBD5-42CE-9D06-4DCDCF438C67}"/>
                  </a:ext>
                </a:extLst>
              </p:cNvPr>
              <p:cNvCxnSpPr/>
              <p:nvPr/>
            </p:nvCxnSpPr>
            <p:spPr>
              <a:xfrm flipV="1">
                <a:off x="1409462" y="2864424"/>
                <a:ext cx="147024" cy="21924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直接连接符 138">
                <a:extLst>
                  <a:ext uri="{FF2B5EF4-FFF2-40B4-BE49-F238E27FC236}">
                    <a16:creationId xmlns:a16="http://schemas.microsoft.com/office/drawing/2014/main" xmlns="" id="{44095A76-F225-4945-9E79-AFF5D434E666}"/>
                  </a:ext>
                </a:extLst>
              </p:cNvPr>
              <p:cNvCxnSpPr/>
              <p:nvPr/>
            </p:nvCxnSpPr>
            <p:spPr>
              <a:xfrm>
                <a:off x="833684" y="2801402"/>
                <a:ext cx="273057" cy="107092"/>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0" name="组合 110">
              <a:extLst>
                <a:ext uri="{FF2B5EF4-FFF2-40B4-BE49-F238E27FC236}">
                  <a16:creationId xmlns:a16="http://schemas.microsoft.com/office/drawing/2014/main" xmlns="" id="{B39B449E-2135-4FBA-AD21-DB11ADDF9203}"/>
                </a:ext>
              </a:extLst>
            </p:cNvPr>
            <p:cNvGrpSpPr/>
            <p:nvPr/>
          </p:nvGrpSpPr>
          <p:grpSpPr>
            <a:xfrm>
              <a:off x="953514" y="2733222"/>
              <a:ext cx="765090" cy="760898"/>
              <a:chOff x="953514" y="2733222"/>
              <a:chExt cx="765090" cy="760898"/>
            </a:xfrm>
          </p:grpSpPr>
          <p:sp>
            <p:nvSpPr>
              <p:cNvPr id="131" name="椭圆 130">
                <a:extLst>
                  <a:ext uri="{FF2B5EF4-FFF2-40B4-BE49-F238E27FC236}">
                    <a16:creationId xmlns:a16="http://schemas.microsoft.com/office/drawing/2014/main" xmlns="" id="{57240D38-5D0D-42CF-883F-8BD05BA69628}"/>
                  </a:ext>
                </a:extLst>
              </p:cNvPr>
              <p:cNvSpPr/>
              <p:nvPr/>
            </p:nvSpPr>
            <p:spPr>
              <a:xfrm>
                <a:off x="1298325" y="273322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2" name="椭圆 131">
                <a:extLst>
                  <a:ext uri="{FF2B5EF4-FFF2-40B4-BE49-F238E27FC236}">
                    <a16:creationId xmlns:a16="http://schemas.microsoft.com/office/drawing/2014/main" xmlns="" id="{3314F417-260B-4D61-B028-666061EBB6A8}"/>
                  </a:ext>
                </a:extLst>
              </p:cNvPr>
              <p:cNvSpPr/>
              <p:nvPr/>
            </p:nvSpPr>
            <p:spPr>
              <a:xfrm>
                <a:off x="1223901" y="303676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3" name="椭圆 132">
                <a:extLst>
                  <a:ext uri="{FF2B5EF4-FFF2-40B4-BE49-F238E27FC236}">
                    <a16:creationId xmlns:a16="http://schemas.microsoft.com/office/drawing/2014/main" xmlns="" id="{B566A7C3-CF27-4B10-AB1E-CD3EF8FADBDB}"/>
                  </a:ext>
                </a:extLst>
              </p:cNvPr>
              <p:cNvSpPr/>
              <p:nvPr/>
            </p:nvSpPr>
            <p:spPr>
              <a:xfrm>
                <a:off x="953514" y="2921657"/>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4" name="椭圆 133">
                <a:extLst>
                  <a:ext uri="{FF2B5EF4-FFF2-40B4-BE49-F238E27FC236}">
                    <a16:creationId xmlns:a16="http://schemas.microsoft.com/office/drawing/2014/main" xmlns="" id="{CE214E28-26DF-49C2-9B76-2BF02F1EED57}"/>
                  </a:ext>
                </a:extLst>
              </p:cNvPr>
              <p:cNvSpPr/>
              <p:nvPr/>
            </p:nvSpPr>
            <p:spPr>
              <a:xfrm>
                <a:off x="1143711" y="310392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5" name="椭圆 134">
                <a:extLst>
                  <a:ext uri="{FF2B5EF4-FFF2-40B4-BE49-F238E27FC236}">
                    <a16:creationId xmlns:a16="http://schemas.microsoft.com/office/drawing/2014/main" xmlns="" id="{4585C1D2-74BB-4C98-BE09-D2C9B32DA388}"/>
                  </a:ext>
                </a:extLst>
              </p:cNvPr>
              <p:cNvSpPr/>
              <p:nvPr/>
            </p:nvSpPr>
            <p:spPr>
              <a:xfrm>
                <a:off x="1016827" y="3343748"/>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6" name="椭圆 135">
                <a:extLst>
                  <a:ext uri="{FF2B5EF4-FFF2-40B4-BE49-F238E27FC236}">
                    <a16:creationId xmlns:a16="http://schemas.microsoft.com/office/drawing/2014/main" xmlns="" id="{F804EA4F-A633-418D-9237-281D9C303558}"/>
                  </a:ext>
                </a:extLst>
              </p:cNvPr>
              <p:cNvSpPr/>
              <p:nvPr/>
            </p:nvSpPr>
            <p:spPr>
              <a:xfrm>
                <a:off x="1238468" y="3445751"/>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7" name="椭圆 136">
                <a:extLst>
                  <a:ext uri="{FF2B5EF4-FFF2-40B4-BE49-F238E27FC236}">
                    <a16:creationId xmlns:a16="http://schemas.microsoft.com/office/drawing/2014/main" xmlns="" id="{4F4F29F3-0648-4FDC-A43B-05CBBDD3A062}"/>
                  </a:ext>
                </a:extLst>
              </p:cNvPr>
              <p:cNvSpPr/>
              <p:nvPr/>
            </p:nvSpPr>
            <p:spPr>
              <a:xfrm>
                <a:off x="1366561" y="3213553"/>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8" name="椭圆 137">
                <a:extLst>
                  <a:ext uri="{FF2B5EF4-FFF2-40B4-BE49-F238E27FC236}">
                    <a16:creationId xmlns:a16="http://schemas.microsoft.com/office/drawing/2014/main" xmlns="" id="{C568265C-4832-4BAA-ADC8-76EC17633DE9}"/>
                  </a:ext>
                </a:extLst>
              </p:cNvPr>
              <p:cNvSpPr/>
              <p:nvPr/>
            </p:nvSpPr>
            <p:spPr>
              <a:xfrm>
                <a:off x="1592744" y="3387675"/>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39" name="椭圆 138">
                <a:extLst>
                  <a:ext uri="{FF2B5EF4-FFF2-40B4-BE49-F238E27FC236}">
                    <a16:creationId xmlns:a16="http://schemas.microsoft.com/office/drawing/2014/main" xmlns="" id="{E05997F3-9C7F-4DEF-8D97-F4676C8A9401}"/>
                  </a:ext>
                </a:extLst>
              </p:cNvPr>
              <p:cNvSpPr/>
              <p:nvPr/>
            </p:nvSpPr>
            <p:spPr>
              <a:xfrm>
                <a:off x="1537768" y="321250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140" name="椭圆 139">
                <a:extLst>
                  <a:ext uri="{FF2B5EF4-FFF2-40B4-BE49-F238E27FC236}">
                    <a16:creationId xmlns:a16="http://schemas.microsoft.com/office/drawing/2014/main" xmlns="" id="{F16C784B-66A5-4AF2-8C1D-81B8B12F7245}"/>
                  </a:ext>
                </a:extLst>
              </p:cNvPr>
              <p:cNvSpPr/>
              <p:nvPr/>
            </p:nvSpPr>
            <p:spPr>
              <a:xfrm>
                <a:off x="1670235" y="2993881"/>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grpSp>
      </p:grpSp>
      <p:sp>
        <p:nvSpPr>
          <p:cNvPr id="7" name="灯片编号占位符 6">
            <a:extLst>
              <a:ext uri="{FF2B5EF4-FFF2-40B4-BE49-F238E27FC236}">
                <a16:creationId xmlns:a16="http://schemas.microsoft.com/office/drawing/2014/main" xmlns="" id="{12BF1450-8037-44FF-9432-DD5CFE0CB5AA}"/>
              </a:ext>
            </a:extLst>
          </p:cNvPr>
          <p:cNvSpPr>
            <a:spLocks noGrp="1"/>
          </p:cNvSpPr>
          <p:nvPr>
            <p:ph type="sldNum" sz="quarter" idx="12"/>
          </p:nvPr>
        </p:nvSpPr>
        <p:spPr/>
        <p:txBody>
          <a:bodyPr/>
          <a:lstStyle/>
          <a:p>
            <a:fld id="{993DAA20-52E0-4214-8B12-5D5B7943E59F}" type="slidenum">
              <a:rPr lang="zh-CN" altLang="en-US" smtClean="0"/>
              <a:t>10</a:t>
            </a:fld>
            <a:endParaRPr lang="zh-CN" altLang="en-US"/>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835" y="0"/>
            <a:ext cx="4711603" cy="6858000"/>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7369" y="0"/>
            <a:ext cx="4005799" cy="6943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1852613"/>
            <a:ext cx="6096000" cy="10563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700213"/>
            <a:ext cx="6096000" cy="10563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1547813"/>
            <a:ext cx="6096000" cy="10563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32412" y="-1008529"/>
            <a:ext cx="5545519" cy="9609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518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additive="base">
                                        <p:cTn id="19" dur="500" fill="hold"/>
                                        <p:tgtEl>
                                          <p:spTgt spid="1027"/>
                                        </p:tgtEl>
                                        <p:attrNameLst>
                                          <p:attrName>ppt_x</p:attrName>
                                        </p:attrNameLst>
                                      </p:cBhvr>
                                      <p:tavLst>
                                        <p:tav tm="0">
                                          <p:val>
                                            <p:strVal val="#ppt_x"/>
                                          </p:val>
                                        </p:tav>
                                        <p:tav tm="100000">
                                          <p:val>
                                            <p:strVal val="#ppt_x"/>
                                          </p:val>
                                        </p:tav>
                                      </p:tavLst>
                                    </p:anim>
                                    <p:anim calcmode="lin" valueType="num">
                                      <p:cBhvr additive="base">
                                        <p:cTn id="2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9"/>
                                        </p:tgtEl>
                                        <p:attrNameLst>
                                          <p:attrName>style.visibility</p:attrName>
                                        </p:attrNameLst>
                                      </p:cBhvr>
                                      <p:to>
                                        <p:strVal val="visible"/>
                                      </p:to>
                                    </p:set>
                                    <p:anim calcmode="lin" valueType="num">
                                      <p:cBhvr additive="base">
                                        <p:cTn id="31" dur="500" fill="hold"/>
                                        <p:tgtEl>
                                          <p:spTgt spid="1029"/>
                                        </p:tgtEl>
                                        <p:attrNameLst>
                                          <p:attrName>ppt_x</p:attrName>
                                        </p:attrNameLst>
                                      </p:cBhvr>
                                      <p:tavLst>
                                        <p:tav tm="0">
                                          <p:val>
                                            <p:strVal val="#ppt_x"/>
                                          </p:val>
                                        </p:tav>
                                        <p:tav tm="100000">
                                          <p:val>
                                            <p:strVal val="#ppt_x"/>
                                          </p:val>
                                        </p:tav>
                                      </p:tavLst>
                                    </p:anim>
                                    <p:anim calcmode="lin" valueType="num">
                                      <p:cBhvr additive="base">
                                        <p:cTn id="32"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30"/>
                                        </p:tgtEl>
                                        <p:attrNameLst>
                                          <p:attrName>style.visibility</p:attrName>
                                        </p:attrNameLst>
                                      </p:cBhvr>
                                      <p:to>
                                        <p:strVal val="visible"/>
                                      </p:to>
                                    </p:set>
                                    <p:anim calcmode="lin" valueType="num">
                                      <p:cBhvr additive="base">
                                        <p:cTn id="37" dur="500" fill="hold"/>
                                        <p:tgtEl>
                                          <p:spTgt spid="1030"/>
                                        </p:tgtEl>
                                        <p:attrNameLst>
                                          <p:attrName>ppt_x</p:attrName>
                                        </p:attrNameLst>
                                      </p:cBhvr>
                                      <p:tavLst>
                                        <p:tav tm="0">
                                          <p:val>
                                            <p:strVal val="#ppt_x"/>
                                          </p:val>
                                        </p:tav>
                                        <p:tav tm="100000">
                                          <p:val>
                                            <p:strVal val="#ppt_x"/>
                                          </p:val>
                                        </p:tav>
                                      </p:tavLst>
                                    </p:anim>
                                    <p:anim calcmode="lin" valueType="num">
                                      <p:cBhvr additive="base">
                                        <p:cTn id="3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F395BBCA-1219-4074-89BF-7FC10E4486DA}"/>
              </a:ext>
            </a:extLst>
          </p:cNvPr>
          <p:cNvGrpSpPr/>
          <p:nvPr/>
        </p:nvGrpSpPr>
        <p:grpSpPr>
          <a:xfrm>
            <a:off x="-21739" y="0"/>
            <a:ext cx="12213739" cy="6858000"/>
            <a:chOff x="-10869" y="-1"/>
            <a:chExt cx="12213739" cy="6858000"/>
          </a:xfrm>
        </p:grpSpPr>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BF1E6499-2049-4CAF-923A-FE6A5C9645C5}"/>
                </a:ext>
              </a:extLst>
            </p:cNvPr>
            <p:cNvGrpSpPr/>
            <p:nvPr/>
          </p:nvGrpSpPr>
          <p:grpSpPr>
            <a:xfrm flipH="1" flipV="1">
              <a:off x="-10869" y="-1"/>
              <a:ext cx="3621059" cy="6857999"/>
              <a:chOff x="8581811" y="0"/>
              <a:chExt cx="3621059" cy="6857999"/>
            </a:xfrm>
          </p:grpSpPr>
          <p:sp>
            <p:nvSpPr>
              <p:cNvPr id="11" name="Freeform 5">
                <a:extLst>
                  <a:ext uri="{FF2B5EF4-FFF2-40B4-BE49-F238E27FC236}">
                    <a16:creationId xmlns:a16="http://schemas.microsoft.com/office/drawing/2014/main" xmlns="" id="{C6BC37C9-8623-4DDB-A17C-09FA93FE6E39}"/>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solidFill>
                    <a:schemeClr val="bg2">
                      <a:lumMod val="25000"/>
                    </a:schemeClr>
                  </a:solidFill>
                </a:endParaRPr>
              </a:p>
            </p:txBody>
          </p:sp>
          <p:sp>
            <p:nvSpPr>
              <p:cNvPr id="12" name="Freeform 5">
                <a:extLst>
                  <a:ext uri="{FF2B5EF4-FFF2-40B4-BE49-F238E27FC236}">
                    <a16:creationId xmlns:a16="http://schemas.microsoft.com/office/drawing/2014/main" xmlns="" id="{0586271F-2039-4F75-8E73-D5204D13AD75}"/>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solidFill>
                    <a:schemeClr val="bg2">
                      <a:lumMod val="25000"/>
                    </a:schemeClr>
                  </a:solidFill>
                </a:endParaRPr>
              </a:p>
            </p:txBody>
          </p:sp>
        </p:grpSp>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0E57AED-8553-47F2-9111-6F2448839EAA}"/>
                </a:ext>
              </a:extLst>
            </p:cNvPr>
            <p:cNvGrpSpPr/>
            <p:nvPr/>
          </p:nvGrpSpPr>
          <p:grpSpPr>
            <a:xfrm>
              <a:off x="8581811" y="0"/>
              <a:ext cx="3621059" cy="6857999"/>
              <a:chOff x="8581811" y="0"/>
              <a:chExt cx="3621059" cy="6857999"/>
            </a:xfrm>
          </p:grpSpPr>
          <p:sp>
            <p:nvSpPr>
              <p:cNvPr id="9" name="Freeform 5">
                <a:extLst>
                  <a:ext uri="{FF2B5EF4-FFF2-40B4-BE49-F238E27FC236}">
                    <a16:creationId xmlns:a16="http://schemas.microsoft.com/office/drawing/2014/main" xmlns="" id="{238679B3-D4F7-48C9-B75F-E4F9B26FFA4A}"/>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solidFill>
                    <a:schemeClr val="bg2">
                      <a:lumMod val="25000"/>
                    </a:schemeClr>
                  </a:solidFill>
                </a:endParaRPr>
              </a:p>
            </p:txBody>
          </p:sp>
          <p:sp>
            <p:nvSpPr>
              <p:cNvPr id="10" name="Freeform 5">
                <a:extLst>
                  <a:ext uri="{FF2B5EF4-FFF2-40B4-BE49-F238E27FC236}">
                    <a16:creationId xmlns:a16="http://schemas.microsoft.com/office/drawing/2014/main" xmlns="" id="{33FEDDF5-AACC-4467-8C50-72447FA71AD4}"/>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solidFill>
                    <a:schemeClr val="bg2">
                      <a:lumMod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100</a:t>
            </a:fld>
            <a:endParaRPr lang="zh-CN" altLang="en-US">
              <a:solidFill>
                <a:schemeClr val="bg2">
                  <a:lumMod val="25000"/>
                </a:schemeClr>
              </a:solidFill>
            </a:endParaRPr>
          </a:p>
        </p:txBody>
      </p:sp>
      <p:sp>
        <p:nvSpPr>
          <p:cNvPr id="4" name="矩形 3"/>
          <p:cNvSpPr/>
          <p:nvPr/>
        </p:nvSpPr>
        <p:spPr>
          <a:xfrm>
            <a:off x="4772561" y="487174"/>
            <a:ext cx="2646878"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终端类型占比</a:t>
            </a:r>
          </a:p>
        </p:txBody>
      </p:sp>
      <p:pic>
        <p:nvPicPr>
          <p:cNvPr id="5" name="图片 4"/>
          <p:cNvPicPr>
            <a:picLocks noChangeAspect="1"/>
          </p:cNvPicPr>
          <p:nvPr/>
        </p:nvPicPr>
        <p:blipFill>
          <a:blip r:embed="rId3"/>
          <a:stretch>
            <a:fillRect/>
          </a:stretch>
        </p:blipFill>
        <p:spPr>
          <a:xfrm>
            <a:off x="-18352" y="1504681"/>
            <a:ext cx="12210352" cy="4851669"/>
          </a:xfrm>
          <a:prstGeom prst="rect">
            <a:avLst/>
          </a:prstGeom>
        </p:spPr>
      </p:pic>
    </p:spTree>
    <p:extLst>
      <p:ext uri="{BB962C8B-B14F-4D97-AF65-F5344CB8AC3E}">
        <p14:creationId xmlns:p14="http://schemas.microsoft.com/office/powerpoint/2010/main" val="107238407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D01B33C2-1639-4B52-819D-8C4DCD491F22}"/>
              </a:ext>
            </a:extLst>
          </p:cNvPr>
          <p:cNvGrpSpPr/>
          <p:nvPr/>
        </p:nvGrpSpPr>
        <p:grpSpPr>
          <a:xfrm>
            <a:off x="-21739" y="0"/>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75F9EC80-EA16-47E7-ACFF-3672D8E532A5}"/>
                </a:ext>
              </a:extLst>
            </p:cNvPr>
            <p:cNvGrpSpPr/>
            <p:nvPr/>
          </p:nvGrpSpPr>
          <p:grpSpPr>
            <a:xfrm flipH="1" flipV="1">
              <a:off x="-10869" y="-1"/>
              <a:ext cx="3621059" cy="6857999"/>
              <a:chOff x="8581811" y="0"/>
              <a:chExt cx="3621059" cy="6857999"/>
            </a:xfrm>
          </p:grpSpPr>
          <p:sp>
            <p:nvSpPr>
              <p:cNvPr id="10" name="Freeform 5">
                <a:extLst>
                  <a:ext uri="{FF2B5EF4-FFF2-40B4-BE49-F238E27FC236}">
                    <a16:creationId xmlns:a16="http://schemas.microsoft.com/office/drawing/2014/main" xmlns="" id="{7AE88610-FF06-4646-9BAC-FDBB0BD6C06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FCEA4A53-685C-47FE-AA9B-A7E385504515}"/>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30785279-6BA3-4578-A40B-645397FBD056}"/>
                </a:ext>
              </a:extLst>
            </p:cNvPr>
            <p:cNvGrpSpPr/>
            <p:nvPr/>
          </p:nvGrpSpPr>
          <p:grpSpPr>
            <a:xfrm>
              <a:off x="8581811" y="0"/>
              <a:ext cx="3621059" cy="6857999"/>
              <a:chOff x="8581811" y="0"/>
              <a:chExt cx="3621059" cy="6857999"/>
            </a:xfrm>
          </p:grpSpPr>
          <p:sp>
            <p:nvSpPr>
              <p:cNvPr id="8" name="Freeform 5">
                <a:extLst>
                  <a:ext uri="{FF2B5EF4-FFF2-40B4-BE49-F238E27FC236}">
                    <a16:creationId xmlns:a16="http://schemas.microsoft.com/office/drawing/2014/main" xmlns="" id="{858DBFC4-7886-4BBD-936A-BDB5DCDDD4B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9" name="Freeform 5">
                <a:extLst>
                  <a:ext uri="{FF2B5EF4-FFF2-40B4-BE49-F238E27FC236}">
                    <a16:creationId xmlns:a16="http://schemas.microsoft.com/office/drawing/2014/main" xmlns="" id="{07D90EA9-3991-45CF-8FBB-E67F85142540}"/>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a:xfrm>
            <a:off x="8610600" y="6356350"/>
            <a:ext cx="2743200" cy="365125"/>
          </a:xfrm>
        </p:spPr>
        <p:txBody>
          <a:bodyPr/>
          <a:lstStyle/>
          <a:p>
            <a:fld id="{25A0CABC-F17F-4FCB-9A71-10A519D82FE6}" type="slidenum">
              <a:rPr lang="zh-CN" altLang="en-US" smtClean="0">
                <a:solidFill>
                  <a:schemeClr val="bg2">
                    <a:lumMod val="25000"/>
                  </a:schemeClr>
                </a:solidFill>
              </a:rPr>
              <a:pPr/>
              <a:t>101</a:t>
            </a:fld>
            <a:endParaRPr lang="zh-CN" altLang="en-US">
              <a:solidFill>
                <a:schemeClr val="bg2">
                  <a:lumMod val="25000"/>
                </a:schemeClr>
              </a:solidFill>
            </a:endParaRPr>
          </a:p>
        </p:txBody>
      </p:sp>
      <p:pic>
        <p:nvPicPr>
          <p:cNvPr id="3" name="图片 2"/>
          <p:cNvPicPr>
            <a:picLocks noChangeAspect="1"/>
          </p:cNvPicPr>
          <p:nvPr/>
        </p:nvPicPr>
        <p:blipFill>
          <a:blip r:embed="rId3"/>
          <a:stretch>
            <a:fillRect/>
          </a:stretch>
        </p:blipFill>
        <p:spPr>
          <a:xfrm>
            <a:off x="0" y="1586936"/>
            <a:ext cx="12192000" cy="4898680"/>
          </a:xfrm>
          <a:prstGeom prst="rect">
            <a:avLst/>
          </a:prstGeom>
        </p:spPr>
      </p:pic>
      <p:sp>
        <p:nvSpPr>
          <p:cNvPr id="4" name="矩形 3"/>
          <p:cNvSpPr/>
          <p:nvPr/>
        </p:nvSpPr>
        <p:spPr>
          <a:xfrm>
            <a:off x="4567376" y="487174"/>
            <a:ext cx="3057247"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浏览器类型占比</a:t>
            </a:r>
          </a:p>
        </p:txBody>
      </p:sp>
    </p:spTree>
    <p:extLst>
      <p:ext uri="{BB962C8B-B14F-4D97-AF65-F5344CB8AC3E}">
        <p14:creationId xmlns:p14="http://schemas.microsoft.com/office/powerpoint/2010/main" val="286760451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
            <a:ext cx="12192000" cy="4658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36" tIns="45718" rIns="91436" bIns="45718"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3600" b="1"/>
          </a:p>
        </p:txBody>
      </p:sp>
      <p:sp>
        <p:nvSpPr>
          <p:cNvPr id="274" name="Shape 274"/>
          <p:cNvSpPr>
            <a:spLocks noGrp="1"/>
          </p:cNvSpPr>
          <p:nvPr>
            <p:ph type="sldNum" sz="quarter" idx="4294967295"/>
          </p:nvPr>
        </p:nvSpPr>
        <p:spPr>
          <a:xfrm>
            <a:off x="11812590" y="6375400"/>
            <a:ext cx="379412" cy="201613"/>
          </a:xfrm>
          <a:prstGeom prst="rect">
            <a:avLst/>
          </a:prstGeom>
          <a:extLst>
            <a:ext uri="{C572A759-6A51-4108-AA02-DFA0A04FC94B}">
              <ma14:wrappingTextBoxFlag xmlns="" xmlns:ma14="http://schemas.microsoft.com/office/mac/drawingml/2011/main" val="1"/>
            </a:ext>
          </a:extLst>
        </p:spPr>
        <p:txBody>
          <a:bodyPr lIns="45718" tIns="22858" rIns="45718" bIns="22858"/>
          <a:lstStyle/>
          <a:p>
            <a:pPr lvl="0">
              <a:defRPr sz="1800">
                <a:solidFill>
                  <a:srgbClr val="000000"/>
                </a:solidFill>
              </a:defRPr>
            </a:pPr>
            <a:fld id="{86CB4B4D-7CA3-9044-876B-883B54F8677D}" type="slidenum">
              <a:rPr>
                <a:solidFill>
                  <a:srgbClr val="FFFFFF"/>
                </a:solidFill>
              </a:rPr>
              <a:t>102</a:t>
            </a:fld>
            <a:endParaRPr>
              <a:solidFill>
                <a:srgbClr val="FFFFFF"/>
              </a:solidFill>
            </a:endParaRPr>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92348" y="439420"/>
            <a:ext cx="1920240" cy="489661"/>
          </a:xfrm>
          <a:prstGeom prst="rect">
            <a:avLst/>
          </a:prstGeom>
        </p:spPr>
      </p:pic>
      <p:sp>
        <p:nvSpPr>
          <p:cNvPr id="8" name="Freeform 6"/>
          <p:cNvSpPr>
            <a:spLocks noEditPoints="1"/>
          </p:cNvSpPr>
          <p:nvPr/>
        </p:nvSpPr>
        <p:spPr bwMode="auto">
          <a:xfrm rot="16200000">
            <a:off x="7647111" y="-2321741"/>
            <a:ext cx="3220092" cy="10757249"/>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21000"/>
            </a:schemeClr>
          </a:solidFill>
          <a:ln>
            <a:noFill/>
          </a:ln>
        </p:spPr>
        <p:txBody>
          <a:bodyPr vert="horz" wrap="square" lIns="91436" tIns="45718" rIns="91436" bIns="45718"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 name="文本框 2"/>
          <p:cNvSpPr txBox="1"/>
          <p:nvPr/>
        </p:nvSpPr>
        <p:spPr>
          <a:xfrm>
            <a:off x="3245269" y="3400135"/>
            <a:ext cx="3570200" cy="769437"/>
          </a:xfrm>
          <a:prstGeom prst="rect">
            <a:avLst/>
          </a:prstGeom>
          <a:noFill/>
        </p:spPr>
        <p:txBody>
          <a:bodyPr wrap="none" lIns="91436" tIns="45718" rIns="91436" bIns="45718" rtlCol="0">
            <a:spAutoFit/>
          </a:bodyPr>
          <a:lstStyle/>
          <a:p>
            <a:r>
              <a:rPr kumimoji="1" lang="zh-CN" altLang="en-US" sz="4400" dirty="0" smtClean="0">
                <a:solidFill>
                  <a:schemeClr val="bg1"/>
                </a:solidFill>
              </a:rPr>
              <a:t>实践案例分享</a:t>
            </a:r>
            <a:endParaRPr kumimoji="1" lang="zh-CN" altLang="en-US" sz="4400" dirty="0">
              <a:solidFill>
                <a:schemeClr val="bg1"/>
              </a:solidFill>
            </a:endParaRPr>
          </a:p>
        </p:txBody>
      </p:sp>
      <p:sp>
        <p:nvSpPr>
          <p:cNvPr id="10" name="Freeform 6"/>
          <p:cNvSpPr>
            <a:spLocks noEditPoints="1"/>
          </p:cNvSpPr>
          <p:nvPr/>
        </p:nvSpPr>
        <p:spPr bwMode="auto">
          <a:xfrm rot="2838622">
            <a:off x="-559189" y="-4694373"/>
            <a:ext cx="3220092" cy="10757249"/>
          </a:xfrm>
          <a:custGeom>
            <a:avLst/>
            <a:gdLst>
              <a:gd name="T0" fmla="*/ 94 w 524"/>
              <a:gd name="T1" fmla="*/ 1264 h 1781"/>
              <a:gd name="T2" fmla="*/ 69 w 524"/>
              <a:gd name="T3" fmla="*/ 769 h 1781"/>
              <a:gd name="T4" fmla="*/ 67 w 524"/>
              <a:gd name="T5" fmla="*/ 769 h 1781"/>
              <a:gd name="T6" fmla="*/ 524 w 524"/>
              <a:gd name="T7" fmla="*/ 1173 h 1781"/>
              <a:gd name="T8" fmla="*/ 487 w 524"/>
              <a:gd name="T9" fmla="*/ 969 h 1781"/>
              <a:gd name="T10" fmla="*/ 422 w 524"/>
              <a:gd name="T11" fmla="*/ 886 h 1781"/>
              <a:gd name="T12" fmla="*/ 439 w 524"/>
              <a:gd name="T13" fmla="*/ 773 h 1781"/>
              <a:gd name="T14" fmla="*/ 406 w 524"/>
              <a:gd name="T15" fmla="*/ 543 h 1781"/>
              <a:gd name="T16" fmla="*/ 405 w 524"/>
              <a:gd name="T17" fmla="*/ 543 h 1781"/>
              <a:gd name="T18" fmla="*/ 239 w 524"/>
              <a:gd name="T19" fmla="*/ 305 h 1781"/>
              <a:gd name="T20" fmla="*/ 225 w 524"/>
              <a:gd name="T21" fmla="*/ 216 h 1781"/>
              <a:gd name="T22" fmla="*/ 0 w 524"/>
              <a:gd name="T23" fmla="*/ 0 h 1781"/>
              <a:gd name="T24" fmla="*/ 0 w 524"/>
              <a:gd name="T25" fmla="*/ 233 h 1781"/>
              <a:gd name="T26" fmla="*/ 66 w 524"/>
              <a:gd name="T27" fmla="*/ 366 h 1781"/>
              <a:gd name="T28" fmla="*/ 35 w 524"/>
              <a:gd name="T29" fmla="*/ 493 h 1781"/>
              <a:gd name="T30" fmla="*/ 99 w 524"/>
              <a:gd name="T31" fmla="*/ 762 h 1781"/>
              <a:gd name="T32" fmla="*/ 35 w 524"/>
              <a:gd name="T33" fmla="*/ 510 h 1781"/>
              <a:gd name="T34" fmla="*/ 0 w 524"/>
              <a:gd name="T35" fmla="*/ 492 h 1781"/>
              <a:gd name="T36" fmla="*/ 0 w 524"/>
              <a:gd name="T37" fmla="*/ 616 h 1781"/>
              <a:gd name="T38" fmla="*/ 10 w 524"/>
              <a:gd name="T39" fmla="*/ 652 h 1781"/>
              <a:gd name="T40" fmla="*/ 82 w 524"/>
              <a:gd name="T41" fmla="*/ 762 h 1781"/>
              <a:gd name="T42" fmla="*/ 0 w 524"/>
              <a:gd name="T43" fmla="*/ 1071 h 1781"/>
              <a:gd name="T44" fmla="*/ 167 w 524"/>
              <a:gd name="T45" fmla="*/ 1140 h 1781"/>
              <a:gd name="T46" fmla="*/ 226 w 524"/>
              <a:gd name="T47" fmla="*/ 1174 h 1781"/>
              <a:gd name="T48" fmla="*/ 22 w 524"/>
              <a:gd name="T49" fmla="*/ 1752 h 1781"/>
              <a:gd name="T50" fmla="*/ 159 w 524"/>
              <a:gd name="T51" fmla="*/ 1628 h 1781"/>
              <a:gd name="T52" fmla="*/ 455 w 524"/>
              <a:gd name="T53" fmla="*/ 1326 h 1781"/>
              <a:gd name="T54" fmla="*/ 524 w 524"/>
              <a:gd name="T55" fmla="*/ 1173 h 1781"/>
              <a:gd name="T56" fmla="*/ 178 w 524"/>
              <a:gd name="T57" fmla="*/ 181 h 1781"/>
              <a:gd name="T58" fmla="*/ 521 w 524"/>
              <a:gd name="T59" fmla="*/ 1173 h 1781"/>
              <a:gd name="T60" fmla="*/ 230 w 524"/>
              <a:gd name="T61" fmla="*/ 1174 h 1781"/>
              <a:gd name="T62" fmla="*/ 100 w 524"/>
              <a:gd name="T63" fmla="*/ 781 h 1781"/>
              <a:gd name="T64" fmla="*/ 294 w 524"/>
              <a:gd name="T65" fmla="*/ 865 h 1781"/>
              <a:gd name="T66" fmla="*/ 396 w 524"/>
              <a:gd name="T67" fmla="*/ 957 h 1781"/>
              <a:gd name="T68" fmla="*/ 486 w 524"/>
              <a:gd name="T69" fmla="*/ 968 h 1781"/>
              <a:gd name="T70" fmla="*/ 422 w 524"/>
              <a:gd name="T71" fmla="*/ 887 h 1781"/>
              <a:gd name="T72" fmla="*/ 439 w 524"/>
              <a:gd name="T73" fmla="*/ 775 h 1781"/>
              <a:gd name="T74" fmla="*/ 356 w 524"/>
              <a:gd name="T75" fmla="*/ 827 h 1781"/>
              <a:gd name="T76" fmla="*/ 103 w 524"/>
              <a:gd name="T77" fmla="*/ 772 h 1781"/>
              <a:gd name="T78" fmla="*/ 334 w 524"/>
              <a:gd name="T79" fmla="*/ 804 h 1781"/>
              <a:gd name="T80" fmla="*/ 216 w 524"/>
              <a:gd name="T81" fmla="*/ 219 h 1781"/>
              <a:gd name="T82" fmla="*/ 181 w 524"/>
              <a:gd name="T83" fmla="*/ 324 h 1781"/>
              <a:gd name="T84" fmla="*/ 133 w 524"/>
              <a:gd name="T85" fmla="*/ 401 h 1781"/>
              <a:gd name="T86" fmla="*/ 134 w 524"/>
              <a:gd name="T87" fmla="*/ 403 h 1781"/>
              <a:gd name="T88" fmla="*/ 403 w 524"/>
              <a:gd name="T89" fmla="*/ 546 h 1781"/>
              <a:gd name="T90" fmla="*/ 99 w 524"/>
              <a:gd name="T91" fmla="*/ 782 h 1781"/>
              <a:gd name="T92" fmla="*/ 38 w 524"/>
              <a:gd name="T93" fmla="*/ 955 h 1781"/>
              <a:gd name="T94" fmla="*/ 11 w 524"/>
              <a:gd name="T95" fmla="*/ 1052 h 1781"/>
              <a:gd name="T96" fmla="*/ 195 w 524"/>
              <a:gd name="T97" fmla="*/ 953 h 1781"/>
              <a:gd name="T98" fmla="*/ 391 w 524"/>
              <a:gd name="T99" fmla="*/ 1054 h 1781"/>
              <a:gd name="T100" fmla="*/ 387 w 524"/>
              <a:gd name="T101" fmla="*/ 1057 h 1781"/>
              <a:gd name="T102" fmla="*/ 125 w 524"/>
              <a:gd name="T103" fmla="*/ 1499 h 1781"/>
              <a:gd name="T104" fmla="*/ 152 w 524"/>
              <a:gd name="T105" fmla="*/ 1605 h 1781"/>
              <a:gd name="T106" fmla="*/ 159 w 524"/>
              <a:gd name="T107" fmla="*/ 1603 h 1781"/>
              <a:gd name="T108" fmla="*/ 170 w 524"/>
              <a:gd name="T109" fmla="*/ 1609 h 1781"/>
              <a:gd name="T110" fmla="*/ 303 w 524"/>
              <a:gd name="T111" fmla="*/ 1476 h 1781"/>
              <a:gd name="T112" fmla="*/ 501 w 524"/>
              <a:gd name="T113" fmla="*/ 1278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4" h="1781">
                <a:moveTo>
                  <a:pt x="96" y="1264"/>
                </a:moveTo>
                <a:cubicBezTo>
                  <a:pt x="96" y="1264"/>
                  <a:pt x="96" y="1263"/>
                  <a:pt x="96" y="1263"/>
                </a:cubicBezTo>
                <a:cubicBezTo>
                  <a:pt x="0" y="1178"/>
                  <a:pt x="0" y="1178"/>
                  <a:pt x="0" y="1178"/>
                </a:cubicBezTo>
                <a:cubicBezTo>
                  <a:pt x="0" y="1180"/>
                  <a:pt x="0" y="1180"/>
                  <a:pt x="0" y="1180"/>
                </a:cubicBezTo>
                <a:cubicBezTo>
                  <a:pt x="94" y="1264"/>
                  <a:pt x="94" y="1264"/>
                  <a:pt x="94" y="1264"/>
                </a:cubicBezTo>
                <a:cubicBezTo>
                  <a:pt x="0" y="1327"/>
                  <a:pt x="0" y="1327"/>
                  <a:pt x="0" y="1327"/>
                </a:cubicBezTo>
                <a:cubicBezTo>
                  <a:pt x="0" y="1328"/>
                  <a:pt x="0" y="1328"/>
                  <a:pt x="0" y="1328"/>
                </a:cubicBezTo>
                <a:cubicBezTo>
                  <a:pt x="96" y="1264"/>
                  <a:pt x="96" y="1264"/>
                  <a:pt x="96" y="1264"/>
                </a:cubicBezTo>
                <a:cubicBezTo>
                  <a:pt x="96" y="1264"/>
                  <a:pt x="96" y="1264"/>
                  <a:pt x="96" y="1264"/>
                </a:cubicBezTo>
                <a:close/>
                <a:moveTo>
                  <a:pt x="69" y="769"/>
                </a:moveTo>
                <a:cubicBezTo>
                  <a:pt x="69" y="769"/>
                  <a:pt x="69" y="769"/>
                  <a:pt x="69" y="769"/>
                </a:cubicBezTo>
                <a:cubicBezTo>
                  <a:pt x="69" y="769"/>
                  <a:pt x="69" y="768"/>
                  <a:pt x="69" y="768"/>
                </a:cubicBezTo>
                <a:cubicBezTo>
                  <a:pt x="0" y="745"/>
                  <a:pt x="0" y="745"/>
                  <a:pt x="0" y="745"/>
                </a:cubicBezTo>
                <a:cubicBezTo>
                  <a:pt x="0" y="746"/>
                  <a:pt x="0" y="746"/>
                  <a:pt x="0" y="746"/>
                </a:cubicBezTo>
                <a:cubicBezTo>
                  <a:pt x="67" y="769"/>
                  <a:pt x="67" y="769"/>
                  <a:pt x="67" y="769"/>
                </a:cubicBezTo>
                <a:cubicBezTo>
                  <a:pt x="0" y="887"/>
                  <a:pt x="0" y="887"/>
                  <a:pt x="0" y="887"/>
                </a:cubicBezTo>
                <a:cubicBezTo>
                  <a:pt x="0" y="890"/>
                  <a:pt x="0" y="890"/>
                  <a:pt x="0" y="890"/>
                </a:cubicBezTo>
                <a:cubicBezTo>
                  <a:pt x="69" y="769"/>
                  <a:pt x="69" y="769"/>
                  <a:pt x="69" y="769"/>
                </a:cubicBezTo>
                <a:cubicBezTo>
                  <a:pt x="69" y="769"/>
                  <a:pt x="69" y="769"/>
                  <a:pt x="69" y="769"/>
                </a:cubicBezTo>
                <a:close/>
                <a:moveTo>
                  <a:pt x="524" y="1173"/>
                </a:moveTo>
                <a:cubicBezTo>
                  <a:pt x="524" y="1173"/>
                  <a:pt x="524" y="1173"/>
                  <a:pt x="524" y="1173"/>
                </a:cubicBezTo>
                <a:cubicBezTo>
                  <a:pt x="524" y="1173"/>
                  <a:pt x="524" y="1173"/>
                  <a:pt x="524" y="1173"/>
                </a:cubicBezTo>
                <a:cubicBezTo>
                  <a:pt x="523" y="1173"/>
                  <a:pt x="523" y="1173"/>
                  <a:pt x="523" y="1173"/>
                </a:cubicBezTo>
                <a:cubicBezTo>
                  <a:pt x="393" y="1054"/>
                  <a:pt x="393" y="1054"/>
                  <a:pt x="393" y="1054"/>
                </a:cubicBezTo>
                <a:cubicBezTo>
                  <a:pt x="487" y="969"/>
                  <a:pt x="487" y="969"/>
                  <a:pt x="487" y="969"/>
                </a:cubicBezTo>
                <a:cubicBezTo>
                  <a:pt x="489" y="970"/>
                  <a:pt x="491" y="970"/>
                  <a:pt x="493" y="970"/>
                </a:cubicBezTo>
                <a:cubicBezTo>
                  <a:pt x="500" y="970"/>
                  <a:pt x="506" y="964"/>
                  <a:pt x="506" y="957"/>
                </a:cubicBezTo>
                <a:cubicBezTo>
                  <a:pt x="506" y="950"/>
                  <a:pt x="500" y="944"/>
                  <a:pt x="493" y="944"/>
                </a:cubicBezTo>
                <a:cubicBezTo>
                  <a:pt x="491" y="944"/>
                  <a:pt x="488" y="945"/>
                  <a:pt x="487" y="946"/>
                </a:cubicBezTo>
                <a:cubicBezTo>
                  <a:pt x="422" y="886"/>
                  <a:pt x="422" y="886"/>
                  <a:pt x="422" y="886"/>
                </a:cubicBezTo>
                <a:cubicBezTo>
                  <a:pt x="441" y="774"/>
                  <a:pt x="441" y="774"/>
                  <a:pt x="441" y="774"/>
                </a:cubicBezTo>
                <a:cubicBezTo>
                  <a:pt x="441" y="774"/>
                  <a:pt x="441" y="774"/>
                  <a:pt x="441" y="774"/>
                </a:cubicBezTo>
                <a:cubicBezTo>
                  <a:pt x="441" y="774"/>
                  <a:pt x="441" y="774"/>
                  <a:pt x="441" y="774"/>
                </a:cubicBezTo>
                <a:cubicBezTo>
                  <a:pt x="441" y="773"/>
                  <a:pt x="440" y="773"/>
                  <a:pt x="440" y="773"/>
                </a:cubicBezTo>
                <a:cubicBezTo>
                  <a:pt x="440" y="773"/>
                  <a:pt x="439" y="773"/>
                  <a:pt x="439" y="773"/>
                </a:cubicBezTo>
                <a:cubicBezTo>
                  <a:pt x="357" y="825"/>
                  <a:pt x="357" y="825"/>
                  <a:pt x="357" y="825"/>
                </a:cubicBezTo>
                <a:cubicBezTo>
                  <a:pt x="336" y="805"/>
                  <a:pt x="336" y="805"/>
                  <a:pt x="336" y="805"/>
                </a:cubicBezTo>
                <a:cubicBezTo>
                  <a:pt x="406" y="544"/>
                  <a:pt x="406" y="544"/>
                  <a:pt x="406" y="544"/>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6" y="543"/>
                </a:cubicBezTo>
                <a:cubicBezTo>
                  <a:pt x="406" y="543"/>
                  <a:pt x="406" y="543"/>
                  <a:pt x="405" y="543"/>
                </a:cubicBezTo>
                <a:cubicBezTo>
                  <a:pt x="405" y="543"/>
                  <a:pt x="405" y="543"/>
                  <a:pt x="405" y="543"/>
                </a:cubicBezTo>
                <a:cubicBezTo>
                  <a:pt x="135" y="402"/>
                  <a:pt x="135" y="402"/>
                  <a:pt x="135" y="402"/>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5"/>
                  <a:pt x="239" y="305"/>
                  <a:pt x="239" y="305"/>
                </a:cubicBezTo>
                <a:cubicBezTo>
                  <a:pt x="239" y="304"/>
                  <a:pt x="239" y="304"/>
                  <a:pt x="239" y="304"/>
                </a:cubicBezTo>
                <a:cubicBezTo>
                  <a:pt x="229" y="241"/>
                  <a:pt x="229" y="241"/>
                  <a:pt x="229" y="241"/>
                </a:cubicBezTo>
                <a:cubicBezTo>
                  <a:pt x="234" y="239"/>
                  <a:pt x="238" y="234"/>
                  <a:pt x="238" y="228"/>
                </a:cubicBezTo>
                <a:cubicBezTo>
                  <a:pt x="238" y="221"/>
                  <a:pt x="232" y="216"/>
                  <a:pt x="225" y="216"/>
                </a:cubicBezTo>
                <a:cubicBezTo>
                  <a:pt x="222" y="216"/>
                  <a:pt x="220" y="216"/>
                  <a:pt x="218" y="218"/>
                </a:cubicBezTo>
                <a:cubicBezTo>
                  <a:pt x="197" y="197"/>
                  <a:pt x="197" y="197"/>
                  <a:pt x="197" y="197"/>
                </a:cubicBezTo>
                <a:cubicBezTo>
                  <a:pt x="197" y="197"/>
                  <a:pt x="197" y="197"/>
                  <a:pt x="197" y="197"/>
                </a:cubicBezTo>
                <a:cubicBezTo>
                  <a:pt x="197" y="197"/>
                  <a:pt x="197" y="197"/>
                  <a:pt x="196" y="197"/>
                </a:cubicBezTo>
                <a:cubicBezTo>
                  <a:pt x="0" y="0"/>
                  <a:pt x="0" y="0"/>
                  <a:pt x="0" y="0"/>
                </a:cubicBezTo>
                <a:cubicBezTo>
                  <a:pt x="0" y="2"/>
                  <a:pt x="0" y="2"/>
                  <a:pt x="0" y="2"/>
                </a:cubicBezTo>
                <a:cubicBezTo>
                  <a:pt x="41" y="43"/>
                  <a:pt x="41" y="43"/>
                  <a:pt x="41" y="43"/>
                </a:cubicBezTo>
                <a:cubicBezTo>
                  <a:pt x="56" y="216"/>
                  <a:pt x="56" y="216"/>
                  <a:pt x="56" y="216"/>
                </a:cubicBezTo>
                <a:cubicBezTo>
                  <a:pt x="0" y="232"/>
                  <a:pt x="0" y="232"/>
                  <a:pt x="0" y="232"/>
                </a:cubicBezTo>
                <a:cubicBezTo>
                  <a:pt x="0" y="233"/>
                  <a:pt x="0" y="233"/>
                  <a:pt x="0" y="233"/>
                </a:cubicBezTo>
                <a:cubicBezTo>
                  <a:pt x="57" y="217"/>
                  <a:pt x="57" y="217"/>
                  <a:pt x="57" y="217"/>
                </a:cubicBezTo>
                <a:cubicBezTo>
                  <a:pt x="57" y="217"/>
                  <a:pt x="57" y="217"/>
                  <a:pt x="57" y="217"/>
                </a:cubicBezTo>
                <a:cubicBezTo>
                  <a:pt x="180" y="182"/>
                  <a:pt x="180" y="182"/>
                  <a:pt x="180" y="182"/>
                </a:cubicBezTo>
                <a:cubicBezTo>
                  <a:pt x="195" y="197"/>
                  <a:pt x="195" y="197"/>
                  <a:pt x="195" y="197"/>
                </a:cubicBezTo>
                <a:cubicBezTo>
                  <a:pt x="66" y="366"/>
                  <a:pt x="66" y="366"/>
                  <a:pt x="66" y="366"/>
                </a:cubicBezTo>
                <a:cubicBezTo>
                  <a:pt x="66" y="366"/>
                  <a:pt x="66" y="366"/>
                  <a:pt x="66" y="366"/>
                </a:cubicBezTo>
                <a:cubicBezTo>
                  <a:pt x="66" y="366"/>
                  <a:pt x="66" y="366"/>
                  <a:pt x="66" y="366"/>
                </a:cubicBezTo>
                <a:cubicBezTo>
                  <a:pt x="66" y="366"/>
                  <a:pt x="66" y="366"/>
                  <a:pt x="66" y="366"/>
                </a:cubicBezTo>
                <a:cubicBezTo>
                  <a:pt x="66" y="367"/>
                  <a:pt x="66" y="367"/>
                  <a:pt x="66" y="367"/>
                </a:cubicBezTo>
                <a:cubicBezTo>
                  <a:pt x="35" y="493"/>
                  <a:pt x="35" y="493"/>
                  <a:pt x="35" y="493"/>
                </a:cubicBezTo>
                <a:cubicBezTo>
                  <a:pt x="35" y="493"/>
                  <a:pt x="35" y="493"/>
                  <a:pt x="35" y="493"/>
                </a:cubicBezTo>
                <a:cubicBezTo>
                  <a:pt x="35" y="493"/>
                  <a:pt x="35" y="493"/>
                  <a:pt x="35" y="493"/>
                </a:cubicBezTo>
                <a:cubicBezTo>
                  <a:pt x="35" y="493"/>
                  <a:pt x="35" y="493"/>
                  <a:pt x="35" y="493"/>
                </a:cubicBezTo>
                <a:cubicBezTo>
                  <a:pt x="231" y="667"/>
                  <a:pt x="231" y="667"/>
                  <a:pt x="231" y="667"/>
                </a:cubicBezTo>
                <a:cubicBezTo>
                  <a:pt x="99" y="762"/>
                  <a:pt x="99" y="762"/>
                  <a:pt x="99" y="762"/>
                </a:cubicBezTo>
                <a:cubicBezTo>
                  <a:pt x="97" y="760"/>
                  <a:pt x="94" y="759"/>
                  <a:pt x="91" y="759"/>
                </a:cubicBezTo>
                <a:cubicBezTo>
                  <a:pt x="88" y="759"/>
                  <a:pt x="85" y="760"/>
                  <a:pt x="83" y="762"/>
                </a:cubicBezTo>
                <a:cubicBezTo>
                  <a:pt x="83" y="761"/>
                  <a:pt x="83" y="761"/>
                  <a:pt x="83" y="761"/>
                </a:cubicBezTo>
                <a:cubicBezTo>
                  <a:pt x="12" y="651"/>
                  <a:pt x="12" y="651"/>
                  <a:pt x="12" y="651"/>
                </a:cubicBezTo>
                <a:cubicBezTo>
                  <a:pt x="35" y="510"/>
                  <a:pt x="35" y="510"/>
                  <a:pt x="35" y="510"/>
                </a:cubicBezTo>
                <a:cubicBezTo>
                  <a:pt x="35" y="510"/>
                  <a:pt x="35" y="510"/>
                  <a:pt x="35" y="510"/>
                </a:cubicBezTo>
                <a:cubicBezTo>
                  <a:pt x="35" y="509"/>
                  <a:pt x="34" y="509"/>
                  <a:pt x="34" y="509"/>
                </a:cubicBezTo>
                <a:cubicBezTo>
                  <a:pt x="34" y="509"/>
                  <a:pt x="34" y="509"/>
                  <a:pt x="34" y="509"/>
                </a:cubicBezTo>
                <a:cubicBezTo>
                  <a:pt x="34" y="509"/>
                  <a:pt x="34" y="509"/>
                  <a:pt x="34" y="509"/>
                </a:cubicBezTo>
                <a:cubicBezTo>
                  <a:pt x="0" y="492"/>
                  <a:pt x="0" y="492"/>
                  <a:pt x="0" y="492"/>
                </a:cubicBezTo>
                <a:cubicBezTo>
                  <a:pt x="0" y="494"/>
                  <a:pt x="0" y="494"/>
                  <a:pt x="0" y="494"/>
                </a:cubicBezTo>
                <a:cubicBezTo>
                  <a:pt x="33" y="510"/>
                  <a:pt x="33" y="510"/>
                  <a:pt x="33" y="510"/>
                </a:cubicBezTo>
                <a:cubicBezTo>
                  <a:pt x="10" y="579"/>
                  <a:pt x="10" y="579"/>
                  <a:pt x="10" y="579"/>
                </a:cubicBezTo>
                <a:cubicBezTo>
                  <a:pt x="0" y="611"/>
                  <a:pt x="0" y="611"/>
                  <a:pt x="0" y="611"/>
                </a:cubicBezTo>
                <a:cubicBezTo>
                  <a:pt x="0" y="616"/>
                  <a:pt x="0" y="616"/>
                  <a:pt x="0" y="616"/>
                </a:cubicBezTo>
                <a:cubicBezTo>
                  <a:pt x="32" y="519"/>
                  <a:pt x="32" y="519"/>
                  <a:pt x="32" y="519"/>
                </a:cubicBezTo>
                <a:cubicBezTo>
                  <a:pt x="10" y="650"/>
                  <a:pt x="10" y="650"/>
                  <a:pt x="10" y="650"/>
                </a:cubicBezTo>
                <a:cubicBezTo>
                  <a:pt x="0" y="634"/>
                  <a:pt x="0" y="634"/>
                  <a:pt x="0" y="634"/>
                </a:cubicBezTo>
                <a:cubicBezTo>
                  <a:pt x="0" y="636"/>
                  <a:pt x="0" y="636"/>
                  <a:pt x="0" y="636"/>
                </a:cubicBezTo>
                <a:cubicBezTo>
                  <a:pt x="10" y="652"/>
                  <a:pt x="10" y="652"/>
                  <a:pt x="10" y="652"/>
                </a:cubicBezTo>
                <a:cubicBezTo>
                  <a:pt x="0" y="713"/>
                  <a:pt x="0" y="713"/>
                  <a:pt x="0" y="713"/>
                </a:cubicBezTo>
                <a:cubicBezTo>
                  <a:pt x="0" y="723"/>
                  <a:pt x="0" y="723"/>
                  <a:pt x="0" y="723"/>
                </a:cubicBezTo>
                <a:cubicBezTo>
                  <a:pt x="11" y="654"/>
                  <a:pt x="11" y="654"/>
                  <a:pt x="11" y="654"/>
                </a:cubicBezTo>
                <a:cubicBezTo>
                  <a:pt x="73" y="749"/>
                  <a:pt x="73" y="749"/>
                  <a:pt x="73" y="749"/>
                </a:cubicBezTo>
                <a:cubicBezTo>
                  <a:pt x="82" y="762"/>
                  <a:pt x="82" y="762"/>
                  <a:pt x="82" y="762"/>
                </a:cubicBezTo>
                <a:cubicBezTo>
                  <a:pt x="80" y="765"/>
                  <a:pt x="78" y="768"/>
                  <a:pt x="78" y="772"/>
                </a:cubicBezTo>
                <a:cubicBezTo>
                  <a:pt x="78" y="777"/>
                  <a:pt x="80" y="781"/>
                  <a:pt x="84" y="783"/>
                </a:cubicBezTo>
                <a:cubicBezTo>
                  <a:pt x="84" y="785"/>
                  <a:pt x="84" y="785"/>
                  <a:pt x="84" y="785"/>
                </a:cubicBezTo>
                <a:cubicBezTo>
                  <a:pt x="9" y="1054"/>
                  <a:pt x="9" y="1054"/>
                  <a:pt x="9" y="1054"/>
                </a:cubicBezTo>
                <a:cubicBezTo>
                  <a:pt x="0" y="1071"/>
                  <a:pt x="0" y="1071"/>
                  <a:pt x="0" y="1071"/>
                </a:cubicBezTo>
                <a:cubicBezTo>
                  <a:pt x="0" y="1074"/>
                  <a:pt x="0" y="1074"/>
                  <a:pt x="0" y="1074"/>
                </a:cubicBezTo>
                <a:cubicBezTo>
                  <a:pt x="10" y="1055"/>
                  <a:pt x="10" y="1055"/>
                  <a:pt x="10" y="1055"/>
                </a:cubicBezTo>
                <a:cubicBezTo>
                  <a:pt x="32" y="1067"/>
                  <a:pt x="32" y="1067"/>
                  <a:pt x="32" y="1067"/>
                </a:cubicBezTo>
                <a:cubicBezTo>
                  <a:pt x="167" y="1140"/>
                  <a:pt x="167" y="1140"/>
                  <a:pt x="167" y="1140"/>
                </a:cubicBezTo>
                <a:cubicBezTo>
                  <a:pt x="167" y="1140"/>
                  <a:pt x="167" y="1140"/>
                  <a:pt x="167" y="1140"/>
                </a:cubicBezTo>
                <a:cubicBezTo>
                  <a:pt x="167" y="1140"/>
                  <a:pt x="167" y="1141"/>
                  <a:pt x="167" y="1141"/>
                </a:cubicBezTo>
                <a:cubicBezTo>
                  <a:pt x="167" y="1141"/>
                  <a:pt x="167" y="1141"/>
                  <a:pt x="167" y="1141"/>
                </a:cubicBezTo>
                <a:cubicBezTo>
                  <a:pt x="167" y="1141"/>
                  <a:pt x="167" y="1141"/>
                  <a:pt x="167" y="1141"/>
                </a:cubicBezTo>
                <a:cubicBezTo>
                  <a:pt x="167" y="1141"/>
                  <a:pt x="167" y="1141"/>
                  <a:pt x="167" y="1141"/>
                </a:cubicBezTo>
                <a:cubicBezTo>
                  <a:pt x="226" y="1174"/>
                  <a:pt x="226" y="1174"/>
                  <a:pt x="226" y="1174"/>
                </a:cubicBezTo>
                <a:cubicBezTo>
                  <a:pt x="99" y="1520"/>
                  <a:pt x="99" y="1520"/>
                  <a:pt x="99" y="1520"/>
                </a:cubicBezTo>
                <a:cubicBezTo>
                  <a:pt x="0" y="1399"/>
                  <a:pt x="0" y="1399"/>
                  <a:pt x="0" y="1399"/>
                </a:cubicBezTo>
                <a:cubicBezTo>
                  <a:pt x="0" y="1401"/>
                  <a:pt x="0" y="1401"/>
                  <a:pt x="0" y="1401"/>
                </a:cubicBezTo>
                <a:cubicBezTo>
                  <a:pt x="99" y="1521"/>
                  <a:pt x="99" y="1521"/>
                  <a:pt x="99" y="1521"/>
                </a:cubicBezTo>
                <a:cubicBezTo>
                  <a:pt x="22" y="1752"/>
                  <a:pt x="22" y="1752"/>
                  <a:pt x="22" y="1752"/>
                </a:cubicBezTo>
                <a:cubicBezTo>
                  <a:pt x="19" y="1760"/>
                  <a:pt x="19" y="1760"/>
                  <a:pt x="19" y="1760"/>
                </a:cubicBezTo>
                <a:cubicBezTo>
                  <a:pt x="0" y="1779"/>
                  <a:pt x="0" y="1779"/>
                  <a:pt x="0" y="1779"/>
                </a:cubicBezTo>
                <a:cubicBezTo>
                  <a:pt x="0" y="1781"/>
                  <a:pt x="0" y="1781"/>
                  <a:pt x="0" y="1781"/>
                </a:cubicBezTo>
                <a:cubicBezTo>
                  <a:pt x="154" y="1627"/>
                  <a:pt x="154" y="1627"/>
                  <a:pt x="154" y="1627"/>
                </a:cubicBezTo>
                <a:cubicBezTo>
                  <a:pt x="155" y="1628"/>
                  <a:pt x="157" y="1628"/>
                  <a:pt x="159" y="1628"/>
                </a:cubicBezTo>
                <a:cubicBezTo>
                  <a:pt x="166" y="1628"/>
                  <a:pt x="172" y="1622"/>
                  <a:pt x="172" y="1615"/>
                </a:cubicBezTo>
                <a:cubicBezTo>
                  <a:pt x="172" y="1614"/>
                  <a:pt x="171" y="1612"/>
                  <a:pt x="171" y="1610"/>
                </a:cubicBezTo>
                <a:cubicBezTo>
                  <a:pt x="304" y="1477"/>
                  <a:pt x="304" y="1477"/>
                  <a:pt x="304" y="1477"/>
                </a:cubicBezTo>
                <a:cubicBezTo>
                  <a:pt x="455" y="1326"/>
                  <a:pt x="455" y="1326"/>
                  <a:pt x="455" y="1326"/>
                </a:cubicBezTo>
                <a:cubicBezTo>
                  <a:pt x="455" y="1326"/>
                  <a:pt x="455" y="1326"/>
                  <a:pt x="455" y="1326"/>
                </a:cubicBezTo>
                <a:cubicBezTo>
                  <a:pt x="502" y="1279"/>
                  <a:pt x="502" y="1279"/>
                  <a:pt x="502" y="1279"/>
                </a:cubicBezTo>
                <a:cubicBezTo>
                  <a:pt x="503" y="1279"/>
                  <a:pt x="503" y="1278"/>
                  <a:pt x="503" y="1278"/>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ubicBezTo>
                  <a:pt x="524" y="1173"/>
                  <a:pt x="524" y="1173"/>
                  <a:pt x="524" y="1173"/>
                </a:cubicBezTo>
                <a:close/>
                <a:moveTo>
                  <a:pt x="58" y="215"/>
                </a:moveTo>
                <a:cubicBezTo>
                  <a:pt x="43" y="45"/>
                  <a:pt x="43" y="45"/>
                  <a:pt x="43" y="45"/>
                </a:cubicBezTo>
                <a:cubicBezTo>
                  <a:pt x="178" y="181"/>
                  <a:pt x="178" y="181"/>
                  <a:pt x="178" y="181"/>
                </a:cubicBezTo>
                <a:lnTo>
                  <a:pt x="58" y="215"/>
                </a:lnTo>
                <a:close/>
                <a:moveTo>
                  <a:pt x="521" y="1173"/>
                </a:moveTo>
                <a:cubicBezTo>
                  <a:pt x="230" y="1173"/>
                  <a:pt x="230" y="1173"/>
                  <a:pt x="230" y="1173"/>
                </a:cubicBezTo>
                <a:cubicBezTo>
                  <a:pt x="392" y="1055"/>
                  <a:pt x="392" y="1055"/>
                  <a:pt x="392" y="1055"/>
                </a:cubicBezTo>
                <a:lnTo>
                  <a:pt x="521" y="1173"/>
                </a:lnTo>
                <a:close/>
                <a:moveTo>
                  <a:pt x="521" y="1174"/>
                </a:moveTo>
                <a:cubicBezTo>
                  <a:pt x="446" y="1235"/>
                  <a:pt x="446" y="1235"/>
                  <a:pt x="446" y="1235"/>
                </a:cubicBezTo>
                <a:cubicBezTo>
                  <a:pt x="390" y="1281"/>
                  <a:pt x="390" y="1281"/>
                  <a:pt x="390" y="1281"/>
                </a:cubicBezTo>
                <a:cubicBezTo>
                  <a:pt x="257" y="1192"/>
                  <a:pt x="257" y="1192"/>
                  <a:pt x="257" y="1192"/>
                </a:cubicBezTo>
                <a:cubicBezTo>
                  <a:pt x="230" y="1174"/>
                  <a:pt x="230" y="1174"/>
                  <a:pt x="230" y="1174"/>
                </a:cubicBezTo>
                <a:lnTo>
                  <a:pt x="521" y="1174"/>
                </a:lnTo>
                <a:close/>
                <a:moveTo>
                  <a:pt x="395" y="958"/>
                </a:moveTo>
                <a:cubicBezTo>
                  <a:pt x="395" y="959"/>
                  <a:pt x="395" y="959"/>
                  <a:pt x="395" y="959"/>
                </a:cubicBezTo>
                <a:cubicBezTo>
                  <a:pt x="391" y="1052"/>
                  <a:pt x="391" y="1052"/>
                  <a:pt x="391" y="1052"/>
                </a:cubicBezTo>
                <a:cubicBezTo>
                  <a:pt x="100" y="781"/>
                  <a:pt x="100" y="781"/>
                  <a:pt x="100" y="781"/>
                </a:cubicBezTo>
                <a:cubicBezTo>
                  <a:pt x="101" y="780"/>
                  <a:pt x="101" y="780"/>
                  <a:pt x="101" y="779"/>
                </a:cubicBezTo>
                <a:lnTo>
                  <a:pt x="395" y="958"/>
                </a:lnTo>
                <a:close/>
                <a:moveTo>
                  <a:pt x="102" y="778"/>
                </a:moveTo>
                <a:cubicBezTo>
                  <a:pt x="102" y="778"/>
                  <a:pt x="102" y="778"/>
                  <a:pt x="102" y="778"/>
                </a:cubicBezTo>
                <a:cubicBezTo>
                  <a:pt x="294" y="865"/>
                  <a:pt x="294" y="865"/>
                  <a:pt x="294" y="865"/>
                </a:cubicBezTo>
                <a:cubicBezTo>
                  <a:pt x="294" y="865"/>
                  <a:pt x="294" y="865"/>
                  <a:pt x="294" y="865"/>
                </a:cubicBezTo>
                <a:cubicBezTo>
                  <a:pt x="365" y="898"/>
                  <a:pt x="365" y="898"/>
                  <a:pt x="365" y="898"/>
                </a:cubicBezTo>
                <a:cubicBezTo>
                  <a:pt x="482" y="951"/>
                  <a:pt x="482" y="951"/>
                  <a:pt x="482" y="951"/>
                </a:cubicBezTo>
                <a:cubicBezTo>
                  <a:pt x="481" y="953"/>
                  <a:pt x="480" y="955"/>
                  <a:pt x="480" y="957"/>
                </a:cubicBezTo>
                <a:cubicBezTo>
                  <a:pt x="396" y="957"/>
                  <a:pt x="396" y="957"/>
                  <a:pt x="396" y="957"/>
                </a:cubicBezTo>
                <a:lnTo>
                  <a:pt x="102" y="778"/>
                </a:lnTo>
                <a:close/>
                <a:moveTo>
                  <a:pt x="393" y="1052"/>
                </a:moveTo>
                <a:cubicBezTo>
                  <a:pt x="396" y="959"/>
                  <a:pt x="396" y="959"/>
                  <a:pt x="396" y="959"/>
                </a:cubicBezTo>
                <a:cubicBezTo>
                  <a:pt x="480" y="959"/>
                  <a:pt x="480" y="959"/>
                  <a:pt x="480" y="959"/>
                </a:cubicBezTo>
                <a:cubicBezTo>
                  <a:pt x="481" y="963"/>
                  <a:pt x="483" y="966"/>
                  <a:pt x="486" y="968"/>
                </a:cubicBezTo>
                <a:lnTo>
                  <a:pt x="393" y="1052"/>
                </a:lnTo>
                <a:close/>
                <a:moveTo>
                  <a:pt x="485" y="947"/>
                </a:moveTo>
                <a:cubicBezTo>
                  <a:pt x="484" y="948"/>
                  <a:pt x="483" y="949"/>
                  <a:pt x="482" y="950"/>
                </a:cubicBezTo>
                <a:cubicBezTo>
                  <a:pt x="416" y="920"/>
                  <a:pt x="416" y="920"/>
                  <a:pt x="416" y="920"/>
                </a:cubicBezTo>
                <a:cubicBezTo>
                  <a:pt x="422" y="887"/>
                  <a:pt x="422" y="887"/>
                  <a:pt x="422" y="887"/>
                </a:cubicBezTo>
                <a:lnTo>
                  <a:pt x="485" y="947"/>
                </a:lnTo>
                <a:close/>
                <a:moveTo>
                  <a:pt x="439" y="775"/>
                </a:moveTo>
                <a:cubicBezTo>
                  <a:pt x="421" y="884"/>
                  <a:pt x="421" y="884"/>
                  <a:pt x="421" y="884"/>
                </a:cubicBezTo>
                <a:cubicBezTo>
                  <a:pt x="358" y="826"/>
                  <a:pt x="358" y="826"/>
                  <a:pt x="358" y="826"/>
                </a:cubicBezTo>
                <a:lnTo>
                  <a:pt x="439" y="775"/>
                </a:lnTo>
                <a:close/>
                <a:moveTo>
                  <a:pt x="420" y="886"/>
                </a:moveTo>
                <a:cubicBezTo>
                  <a:pt x="415" y="919"/>
                  <a:pt x="415" y="919"/>
                  <a:pt x="415" y="919"/>
                </a:cubicBezTo>
                <a:cubicBezTo>
                  <a:pt x="338" y="884"/>
                  <a:pt x="338" y="884"/>
                  <a:pt x="338" y="884"/>
                </a:cubicBezTo>
                <a:cubicBezTo>
                  <a:pt x="296" y="864"/>
                  <a:pt x="296" y="864"/>
                  <a:pt x="296" y="864"/>
                </a:cubicBezTo>
                <a:cubicBezTo>
                  <a:pt x="356" y="827"/>
                  <a:pt x="356" y="827"/>
                  <a:pt x="356" y="827"/>
                </a:cubicBezTo>
                <a:lnTo>
                  <a:pt x="420" y="886"/>
                </a:lnTo>
                <a:close/>
                <a:moveTo>
                  <a:pt x="355" y="826"/>
                </a:moveTo>
                <a:cubicBezTo>
                  <a:pt x="294" y="864"/>
                  <a:pt x="294" y="864"/>
                  <a:pt x="294" y="864"/>
                </a:cubicBezTo>
                <a:cubicBezTo>
                  <a:pt x="103" y="776"/>
                  <a:pt x="103" y="776"/>
                  <a:pt x="103" y="776"/>
                </a:cubicBezTo>
                <a:cubicBezTo>
                  <a:pt x="103" y="775"/>
                  <a:pt x="103" y="774"/>
                  <a:pt x="103" y="772"/>
                </a:cubicBezTo>
                <a:cubicBezTo>
                  <a:pt x="103" y="772"/>
                  <a:pt x="103" y="772"/>
                  <a:pt x="103" y="771"/>
                </a:cubicBezTo>
                <a:cubicBezTo>
                  <a:pt x="297" y="771"/>
                  <a:pt x="297" y="771"/>
                  <a:pt x="297" y="771"/>
                </a:cubicBezTo>
                <a:cubicBezTo>
                  <a:pt x="298" y="772"/>
                  <a:pt x="298" y="772"/>
                  <a:pt x="298" y="772"/>
                </a:cubicBezTo>
                <a:lnTo>
                  <a:pt x="355" y="826"/>
                </a:lnTo>
                <a:close/>
                <a:moveTo>
                  <a:pt x="334" y="804"/>
                </a:moveTo>
                <a:cubicBezTo>
                  <a:pt x="299" y="771"/>
                  <a:pt x="299" y="771"/>
                  <a:pt x="299" y="771"/>
                </a:cubicBezTo>
                <a:cubicBezTo>
                  <a:pt x="402" y="551"/>
                  <a:pt x="402" y="551"/>
                  <a:pt x="402" y="551"/>
                </a:cubicBezTo>
                <a:lnTo>
                  <a:pt x="334" y="804"/>
                </a:lnTo>
                <a:close/>
                <a:moveTo>
                  <a:pt x="196" y="198"/>
                </a:moveTo>
                <a:cubicBezTo>
                  <a:pt x="216" y="219"/>
                  <a:pt x="216" y="219"/>
                  <a:pt x="216" y="219"/>
                </a:cubicBezTo>
                <a:cubicBezTo>
                  <a:pt x="214" y="221"/>
                  <a:pt x="212" y="225"/>
                  <a:pt x="212" y="228"/>
                </a:cubicBezTo>
                <a:cubicBezTo>
                  <a:pt x="212" y="235"/>
                  <a:pt x="218" y="241"/>
                  <a:pt x="225" y="241"/>
                </a:cubicBezTo>
                <a:cubicBezTo>
                  <a:pt x="226" y="241"/>
                  <a:pt x="226" y="241"/>
                  <a:pt x="227" y="241"/>
                </a:cubicBezTo>
                <a:cubicBezTo>
                  <a:pt x="238" y="304"/>
                  <a:pt x="238" y="304"/>
                  <a:pt x="238" y="304"/>
                </a:cubicBezTo>
                <a:cubicBezTo>
                  <a:pt x="181" y="324"/>
                  <a:pt x="181" y="324"/>
                  <a:pt x="181" y="324"/>
                </a:cubicBezTo>
                <a:cubicBezTo>
                  <a:pt x="69" y="365"/>
                  <a:pt x="69" y="365"/>
                  <a:pt x="69" y="365"/>
                </a:cubicBezTo>
                <a:lnTo>
                  <a:pt x="196" y="198"/>
                </a:lnTo>
                <a:close/>
                <a:moveTo>
                  <a:pt x="67" y="367"/>
                </a:moveTo>
                <a:cubicBezTo>
                  <a:pt x="235" y="306"/>
                  <a:pt x="235" y="306"/>
                  <a:pt x="235" y="306"/>
                </a:cubicBezTo>
                <a:cubicBezTo>
                  <a:pt x="133" y="401"/>
                  <a:pt x="133" y="401"/>
                  <a:pt x="133" y="401"/>
                </a:cubicBezTo>
                <a:cubicBezTo>
                  <a:pt x="133" y="401"/>
                  <a:pt x="133" y="401"/>
                  <a:pt x="133" y="401"/>
                </a:cubicBezTo>
                <a:cubicBezTo>
                  <a:pt x="37" y="490"/>
                  <a:pt x="37" y="490"/>
                  <a:pt x="37" y="490"/>
                </a:cubicBezTo>
                <a:lnTo>
                  <a:pt x="67" y="367"/>
                </a:lnTo>
                <a:close/>
                <a:moveTo>
                  <a:pt x="37" y="493"/>
                </a:moveTo>
                <a:cubicBezTo>
                  <a:pt x="134" y="403"/>
                  <a:pt x="134" y="403"/>
                  <a:pt x="134" y="403"/>
                </a:cubicBezTo>
                <a:cubicBezTo>
                  <a:pt x="404" y="543"/>
                  <a:pt x="404" y="543"/>
                  <a:pt x="404" y="543"/>
                </a:cubicBezTo>
                <a:cubicBezTo>
                  <a:pt x="391" y="553"/>
                  <a:pt x="391" y="553"/>
                  <a:pt x="391" y="553"/>
                </a:cubicBezTo>
                <a:cubicBezTo>
                  <a:pt x="233" y="666"/>
                  <a:pt x="233" y="666"/>
                  <a:pt x="233" y="666"/>
                </a:cubicBezTo>
                <a:lnTo>
                  <a:pt x="37" y="493"/>
                </a:lnTo>
                <a:close/>
                <a:moveTo>
                  <a:pt x="403" y="546"/>
                </a:moveTo>
                <a:cubicBezTo>
                  <a:pt x="297" y="770"/>
                  <a:pt x="297" y="770"/>
                  <a:pt x="297" y="770"/>
                </a:cubicBezTo>
                <a:cubicBezTo>
                  <a:pt x="103" y="770"/>
                  <a:pt x="103" y="770"/>
                  <a:pt x="103" y="770"/>
                </a:cubicBezTo>
                <a:cubicBezTo>
                  <a:pt x="103" y="767"/>
                  <a:pt x="102" y="765"/>
                  <a:pt x="100" y="763"/>
                </a:cubicBezTo>
                <a:lnTo>
                  <a:pt x="403" y="546"/>
                </a:lnTo>
                <a:close/>
                <a:moveTo>
                  <a:pt x="99" y="782"/>
                </a:moveTo>
                <a:cubicBezTo>
                  <a:pt x="281" y="951"/>
                  <a:pt x="281" y="951"/>
                  <a:pt x="281" y="951"/>
                </a:cubicBezTo>
                <a:cubicBezTo>
                  <a:pt x="196" y="951"/>
                  <a:pt x="196" y="951"/>
                  <a:pt x="196" y="951"/>
                </a:cubicBezTo>
                <a:cubicBezTo>
                  <a:pt x="97" y="783"/>
                  <a:pt x="97" y="783"/>
                  <a:pt x="97" y="783"/>
                </a:cubicBezTo>
                <a:cubicBezTo>
                  <a:pt x="98" y="783"/>
                  <a:pt x="98" y="782"/>
                  <a:pt x="99" y="782"/>
                </a:cubicBezTo>
                <a:close/>
                <a:moveTo>
                  <a:pt x="38" y="955"/>
                </a:moveTo>
                <a:cubicBezTo>
                  <a:pt x="86" y="784"/>
                  <a:pt x="86" y="784"/>
                  <a:pt x="86" y="784"/>
                </a:cubicBezTo>
                <a:cubicBezTo>
                  <a:pt x="87" y="784"/>
                  <a:pt x="89" y="785"/>
                  <a:pt x="91" y="785"/>
                </a:cubicBezTo>
                <a:cubicBezTo>
                  <a:pt x="92" y="785"/>
                  <a:pt x="94" y="785"/>
                  <a:pt x="95" y="784"/>
                </a:cubicBezTo>
                <a:cubicBezTo>
                  <a:pt x="195" y="952"/>
                  <a:pt x="195" y="952"/>
                  <a:pt x="195" y="952"/>
                </a:cubicBezTo>
                <a:cubicBezTo>
                  <a:pt x="11" y="1052"/>
                  <a:pt x="11" y="1052"/>
                  <a:pt x="11" y="1052"/>
                </a:cubicBezTo>
                <a:lnTo>
                  <a:pt x="38" y="955"/>
                </a:lnTo>
                <a:close/>
                <a:moveTo>
                  <a:pt x="167" y="1139"/>
                </a:moveTo>
                <a:cubicBezTo>
                  <a:pt x="67" y="1084"/>
                  <a:pt x="67" y="1084"/>
                  <a:pt x="67" y="1084"/>
                </a:cubicBezTo>
                <a:cubicBezTo>
                  <a:pt x="12" y="1054"/>
                  <a:pt x="12" y="1054"/>
                  <a:pt x="12" y="1054"/>
                </a:cubicBezTo>
                <a:cubicBezTo>
                  <a:pt x="195" y="953"/>
                  <a:pt x="195" y="953"/>
                  <a:pt x="195" y="953"/>
                </a:cubicBezTo>
                <a:cubicBezTo>
                  <a:pt x="190" y="986"/>
                  <a:pt x="190" y="986"/>
                  <a:pt x="190" y="986"/>
                </a:cubicBezTo>
                <a:lnTo>
                  <a:pt x="167" y="1139"/>
                </a:lnTo>
                <a:close/>
                <a:moveTo>
                  <a:pt x="197" y="953"/>
                </a:moveTo>
                <a:cubicBezTo>
                  <a:pt x="282" y="953"/>
                  <a:pt x="282" y="953"/>
                  <a:pt x="282" y="953"/>
                </a:cubicBezTo>
                <a:cubicBezTo>
                  <a:pt x="391" y="1054"/>
                  <a:pt x="391" y="1054"/>
                  <a:pt x="391" y="1054"/>
                </a:cubicBezTo>
                <a:cubicBezTo>
                  <a:pt x="168" y="1139"/>
                  <a:pt x="168" y="1139"/>
                  <a:pt x="168" y="1139"/>
                </a:cubicBezTo>
                <a:lnTo>
                  <a:pt x="197" y="953"/>
                </a:lnTo>
                <a:close/>
                <a:moveTo>
                  <a:pt x="169" y="1140"/>
                </a:moveTo>
                <a:cubicBezTo>
                  <a:pt x="248" y="1110"/>
                  <a:pt x="248" y="1110"/>
                  <a:pt x="248" y="1110"/>
                </a:cubicBezTo>
                <a:cubicBezTo>
                  <a:pt x="387" y="1057"/>
                  <a:pt x="387" y="1057"/>
                  <a:pt x="387" y="1057"/>
                </a:cubicBezTo>
                <a:cubicBezTo>
                  <a:pt x="227" y="1172"/>
                  <a:pt x="227" y="1172"/>
                  <a:pt x="227" y="1172"/>
                </a:cubicBezTo>
                <a:lnTo>
                  <a:pt x="169" y="1140"/>
                </a:lnTo>
                <a:close/>
                <a:moveTo>
                  <a:pt x="228" y="1174"/>
                </a:moveTo>
                <a:cubicBezTo>
                  <a:pt x="389" y="1282"/>
                  <a:pt x="389" y="1282"/>
                  <a:pt x="389" y="1282"/>
                </a:cubicBezTo>
                <a:cubicBezTo>
                  <a:pt x="125" y="1499"/>
                  <a:pt x="125" y="1499"/>
                  <a:pt x="125" y="1499"/>
                </a:cubicBezTo>
                <a:cubicBezTo>
                  <a:pt x="101" y="1519"/>
                  <a:pt x="101" y="1519"/>
                  <a:pt x="101" y="1519"/>
                </a:cubicBezTo>
                <a:lnTo>
                  <a:pt x="228" y="1174"/>
                </a:lnTo>
                <a:close/>
                <a:moveTo>
                  <a:pt x="21" y="1758"/>
                </a:moveTo>
                <a:cubicBezTo>
                  <a:pt x="100" y="1523"/>
                  <a:pt x="100" y="1523"/>
                  <a:pt x="100" y="1523"/>
                </a:cubicBezTo>
                <a:cubicBezTo>
                  <a:pt x="152" y="1605"/>
                  <a:pt x="152" y="1605"/>
                  <a:pt x="152" y="1605"/>
                </a:cubicBezTo>
                <a:cubicBezTo>
                  <a:pt x="148" y="1607"/>
                  <a:pt x="146" y="1611"/>
                  <a:pt x="146" y="1615"/>
                </a:cubicBezTo>
                <a:cubicBezTo>
                  <a:pt x="146" y="1620"/>
                  <a:pt x="149" y="1624"/>
                  <a:pt x="153" y="1626"/>
                </a:cubicBezTo>
                <a:lnTo>
                  <a:pt x="21" y="1758"/>
                </a:lnTo>
                <a:close/>
                <a:moveTo>
                  <a:pt x="170" y="1609"/>
                </a:moveTo>
                <a:cubicBezTo>
                  <a:pt x="168" y="1605"/>
                  <a:pt x="164" y="1603"/>
                  <a:pt x="159" y="1603"/>
                </a:cubicBezTo>
                <a:cubicBezTo>
                  <a:pt x="157" y="1603"/>
                  <a:pt x="155" y="1603"/>
                  <a:pt x="153" y="1604"/>
                </a:cubicBezTo>
                <a:cubicBezTo>
                  <a:pt x="101" y="1522"/>
                  <a:pt x="101" y="1522"/>
                  <a:pt x="101" y="1522"/>
                </a:cubicBezTo>
                <a:cubicBezTo>
                  <a:pt x="172" y="1506"/>
                  <a:pt x="172" y="1506"/>
                  <a:pt x="172" y="1506"/>
                </a:cubicBezTo>
                <a:cubicBezTo>
                  <a:pt x="301" y="1478"/>
                  <a:pt x="301" y="1478"/>
                  <a:pt x="301" y="1478"/>
                </a:cubicBezTo>
                <a:lnTo>
                  <a:pt x="170" y="1609"/>
                </a:lnTo>
                <a:close/>
                <a:moveTo>
                  <a:pt x="303" y="1476"/>
                </a:moveTo>
                <a:cubicBezTo>
                  <a:pt x="102" y="1520"/>
                  <a:pt x="102" y="1520"/>
                  <a:pt x="102" y="1520"/>
                </a:cubicBezTo>
                <a:cubicBezTo>
                  <a:pt x="390" y="1283"/>
                  <a:pt x="390" y="1283"/>
                  <a:pt x="390" y="1283"/>
                </a:cubicBezTo>
                <a:cubicBezTo>
                  <a:pt x="454" y="1325"/>
                  <a:pt x="454" y="1325"/>
                  <a:pt x="454" y="1325"/>
                </a:cubicBezTo>
                <a:lnTo>
                  <a:pt x="303" y="1476"/>
                </a:lnTo>
                <a:close/>
                <a:moveTo>
                  <a:pt x="501" y="1278"/>
                </a:moveTo>
                <a:cubicBezTo>
                  <a:pt x="455" y="1324"/>
                  <a:pt x="455" y="1324"/>
                  <a:pt x="455" y="1324"/>
                </a:cubicBezTo>
                <a:cubicBezTo>
                  <a:pt x="392" y="1282"/>
                  <a:pt x="392" y="1282"/>
                  <a:pt x="392" y="1282"/>
                </a:cubicBezTo>
                <a:cubicBezTo>
                  <a:pt x="522" y="1175"/>
                  <a:pt x="522" y="1175"/>
                  <a:pt x="522" y="1175"/>
                </a:cubicBezTo>
                <a:lnTo>
                  <a:pt x="501" y="1278"/>
                </a:lnTo>
                <a:close/>
              </a:path>
            </a:pathLst>
          </a:custGeom>
          <a:solidFill>
            <a:schemeClr val="bg1">
              <a:alpha val="21000"/>
            </a:schemeClr>
          </a:solidFill>
          <a:ln>
            <a:noFill/>
          </a:ln>
        </p:spPr>
        <p:txBody>
          <a:bodyPr vert="horz" wrap="square" lIns="91436" tIns="45718" rIns="91436" bIns="45718"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extLst>
      <p:ext uri="{BB962C8B-B14F-4D97-AF65-F5344CB8AC3E}">
        <p14:creationId xmlns:p14="http://schemas.microsoft.com/office/powerpoint/2010/main" val="598505094"/>
      </p:ext>
    </p:extLst>
  </p:cSld>
  <p:clrMapOvr>
    <a:masterClrMapping/>
  </p:clrMapOvr>
  <p:transition spd="slow">
    <p:push dir="u"/>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67"/>
          <p:cNvSpPr>
            <a:spLocks noGrp="1"/>
          </p:cNvSpPr>
          <p:nvPr>
            <p:ph type="title" idx="4294967295"/>
          </p:nvPr>
        </p:nvSpPr>
        <p:spPr>
          <a:xfrm>
            <a:off x="1154113" y="2303463"/>
            <a:ext cx="9810750" cy="2324100"/>
          </a:xfrm>
          <a:prstGeom prst="rect">
            <a:avLst/>
          </a:prstGeom>
        </p:spPr>
        <p:txBody>
          <a:bodyPr>
            <a:normAutofit/>
          </a:bodyPr>
          <a:lstStyle/>
          <a:p>
            <a:pPr lvl="0" algn="ctr">
              <a:defRPr sz="1800">
                <a:solidFill>
                  <a:srgbClr val="000000"/>
                </a:solidFill>
              </a:defRPr>
            </a:pPr>
            <a:r>
              <a:rPr lang="zh-CN" altLang="en-US" sz="3600" b="1" dirty="0" smtClean="0">
                <a:solidFill>
                  <a:schemeClr val="bg1"/>
                </a:solidFill>
                <a:latin typeface="微软雅黑 Light" panose="020B0502040204020203" pitchFamily="34" charset="-122"/>
                <a:ea typeface="微软雅黑 Light" panose="020B0502040204020203" pitchFamily="34" charset="-122"/>
                <a:cs typeface="华文细黑"/>
              </a:rPr>
              <a:t>案例一、教学信息化</a:t>
            </a:r>
            <a:endParaRPr sz="3600" b="1" dirty="0">
              <a:solidFill>
                <a:schemeClr val="bg1"/>
              </a:solidFill>
              <a:latin typeface="微软雅黑 Light" panose="020B0502040204020203" pitchFamily="34" charset="-122"/>
              <a:ea typeface="微软雅黑 Light" panose="020B0502040204020203" pitchFamily="34" charset="-122"/>
              <a:cs typeface="华文细黑"/>
            </a:endParaRPr>
          </a:p>
        </p:txBody>
      </p:sp>
      <p:sp>
        <p:nvSpPr>
          <p:cNvPr id="68" name="Shape 68"/>
          <p:cNvSpPr>
            <a:spLocks noGrp="1"/>
          </p:cNvSpPr>
          <p:nvPr>
            <p:ph type="sldNum" sz="quarter" idx="4294967295"/>
          </p:nvPr>
        </p:nvSpPr>
        <p:spPr>
          <a:xfrm>
            <a:off x="11382375" y="6486525"/>
            <a:ext cx="809625" cy="268288"/>
          </a:xfrm>
          <a:prstGeom prst="rect">
            <a:avLst/>
          </a:prstGeom>
          <a:extLst>
            <a:ext uri="{C572A759-6A51-4108-AA02-DFA0A04FC94B}">
              <ma14:wrappingTextBoxFlag xmlns="" xmlns:ma14="http://schemas.microsoft.com/office/mac/drawingml/2011/main" val="1"/>
            </a:ext>
          </a:extLst>
        </p:spPr>
        <p:txBody>
          <a:bodyPr/>
          <a:lstStyle/>
          <a:p>
            <a:pPr lvl="0" algn="ctr">
              <a:defRPr sz="1800">
                <a:solidFill>
                  <a:srgbClr val="000000"/>
                </a:solidFill>
              </a:defRPr>
            </a:pPr>
            <a:fld id="{86CB4B4D-7CA3-9044-876B-883B54F8677D}" type="slidenum">
              <a:rPr sz="1600">
                <a:solidFill>
                  <a:schemeClr val="bg1"/>
                </a:solidFill>
                <a:latin typeface="微软雅黑 Light" panose="020B0502040204020203" pitchFamily="34" charset="-122"/>
                <a:ea typeface="微软雅黑 Light" panose="020B0502040204020203" pitchFamily="34" charset="-122"/>
              </a:rPr>
              <a:pPr lvl="0" algn="ctr">
                <a:defRPr sz="1800">
                  <a:solidFill>
                    <a:srgbClr val="000000"/>
                  </a:solidFill>
                </a:defRPr>
              </a:pPr>
              <a:t>103</a:t>
            </a:fld>
            <a:endParaRPr sz="1600" dirty="0">
              <a:solidFill>
                <a:schemeClr val="bg1"/>
              </a:solidFill>
              <a:latin typeface="微软雅黑 Light" panose="020B0502040204020203" pitchFamily="34" charset="-122"/>
              <a:ea typeface="微软雅黑 Light" panose="020B0502040204020203" pitchFamily="34" charset="-122"/>
            </a:endParaRPr>
          </a:p>
        </p:txBody>
      </p:sp>
    </p:spTree>
    <p:extLst>
      <p:ext uri="{BB962C8B-B14F-4D97-AF65-F5344CB8AC3E}">
        <p14:creationId xmlns:p14="http://schemas.microsoft.com/office/powerpoint/2010/main" val="2160463111"/>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title" idx="4294967295"/>
          </p:nvPr>
        </p:nvSpPr>
        <p:spPr>
          <a:xfrm>
            <a:off x="833718" y="1667996"/>
            <a:ext cx="4729163" cy="1003300"/>
          </a:xfrm>
          <a:prstGeom prst="rect">
            <a:avLst/>
          </a:prstGeom>
        </p:spPr>
        <p:txBody>
          <a:bodyPr>
            <a:normAutofit/>
          </a:bodyPr>
          <a:lstStyle/>
          <a:p>
            <a:pPr lvl="0">
              <a:lnSpc>
                <a:spcPct val="150000"/>
              </a:lnSpc>
              <a:defRPr sz="1800">
                <a:solidFill>
                  <a:srgbClr val="000000"/>
                </a:solidFill>
              </a:defRPr>
            </a:pPr>
            <a:r>
              <a:rPr lang="zh-CN" altLang="en-US" sz="3700" dirty="0">
                <a:latin typeface="微软雅黑 Light" panose="020B0502040204020203" pitchFamily="34" charset="-122"/>
                <a:ea typeface="微软雅黑 Light" panose="020B0502040204020203" pitchFamily="34" charset="-122"/>
                <a:cs typeface="华文细黑"/>
              </a:rPr>
              <a:t>某</a:t>
            </a:r>
            <a:r>
              <a:rPr sz="3700" dirty="0" err="1" smtClean="0">
                <a:latin typeface="微软雅黑 Light" panose="020B0502040204020203" pitchFamily="34" charset="-122"/>
                <a:ea typeface="微软雅黑 Light" panose="020B0502040204020203" pitchFamily="34" charset="-122"/>
                <a:cs typeface="华文细黑"/>
              </a:rPr>
              <a:t>高级中学</a:t>
            </a:r>
            <a:endParaRPr sz="3700" dirty="0">
              <a:latin typeface="微软雅黑 Light" panose="020B0502040204020203" pitchFamily="34" charset="-122"/>
              <a:ea typeface="微软雅黑 Light" panose="020B0502040204020203" pitchFamily="34" charset="-122"/>
              <a:cs typeface="华文细黑"/>
            </a:endParaRPr>
          </a:p>
        </p:txBody>
      </p:sp>
      <p:sp>
        <p:nvSpPr>
          <p:cNvPr id="94" name="Shape 94"/>
          <p:cNvSpPr>
            <a:spLocks noGrp="1"/>
          </p:cNvSpPr>
          <p:nvPr>
            <p:ph type="body" idx="4294967295"/>
          </p:nvPr>
        </p:nvSpPr>
        <p:spPr>
          <a:xfrm>
            <a:off x="833718" y="2933234"/>
            <a:ext cx="4727575" cy="857250"/>
          </a:xfrm>
          <a:prstGeom prst="rect">
            <a:avLst/>
          </a:prstGeom>
        </p:spPr>
        <p:txBody>
          <a:bodyPr>
            <a:noAutofit/>
          </a:bodyPr>
          <a:lstStyle/>
          <a:p>
            <a:pPr marL="0" lvl="0" indent="0">
              <a:lnSpc>
                <a:spcPct val="150000"/>
              </a:lnSpc>
              <a:buNone/>
              <a:defRPr sz="1800">
                <a:solidFill>
                  <a:srgbClr val="000000"/>
                </a:solidFill>
              </a:defRPr>
            </a:pPr>
            <a:r>
              <a:rPr dirty="0" err="1" smtClean="0">
                <a:latin typeface="微软雅黑 Light" panose="020B0502040204020203" pitchFamily="34" charset="-122"/>
                <a:ea typeface="微软雅黑 Light" panose="020B0502040204020203" pitchFamily="34" charset="-122"/>
                <a:cs typeface="华文细黑"/>
              </a:rPr>
              <a:t>位于</a:t>
            </a:r>
            <a:r>
              <a:rPr lang="zh-CN" altLang="en-US" dirty="0" smtClean="0">
                <a:latin typeface="微软雅黑 Light" panose="020B0502040204020203" pitchFamily="34" charset="-122"/>
                <a:ea typeface="微软雅黑 Light" panose="020B0502040204020203" pitchFamily="34" charset="-122"/>
                <a:cs typeface="华文细黑"/>
              </a:rPr>
              <a:t>城郊结合部，</a:t>
            </a:r>
            <a:r>
              <a:rPr dirty="0" smtClean="0">
                <a:latin typeface="微软雅黑 Light" panose="020B0502040204020203" pitchFamily="34" charset="-122"/>
                <a:ea typeface="微软雅黑 Light" panose="020B0502040204020203" pitchFamily="34" charset="-122"/>
                <a:cs typeface="华文细黑"/>
              </a:rPr>
              <a:t>学校成立于</a:t>
            </a:r>
            <a:r>
              <a:rPr dirty="0">
                <a:latin typeface="微软雅黑 Light" panose="020B0502040204020203" pitchFamily="34" charset="-122"/>
                <a:ea typeface="微软雅黑 Light" panose="020B0502040204020203" pitchFamily="34" charset="-122"/>
                <a:cs typeface="华文细黑"/>
              </a:rPr>
              <a:t>2007年7月，</a:t>
            </a:r>
            <a:r>
              <a:rPr dirty="0" smtClean="0">
                <a:latin typeface="微软雅黑 Light" panose="020B0502040204020203" pitchFamily="34" charset="-122"/>
                <a:ea typeface="微软雅黑 Light" panose="020B0502040204020203" pitchFamily="34" charset="-122"/>
                <a:cs typeface="华文细黑"/>
              </a:rPr>
              <a:t>由基地附中和实验中学高中部合并而成</a:t>
            </a:r>
            <a:r>
              <a:rPr dirty="0">
                <a:latin typeface="微软雅黑 Light" panose="020B0502040204020203" pitchFamily="34" charset="-122"/>
                <a:ea typeface="微软雅黑 Light" panose="020B0502040204020203" pitchFamily="34" charset="-122"/>
                <a:cs typeface="华文细黑"/>
              </a:rPr>
              <a:t>，</a:t>
            </a:r>
            <a:r>
              <a:rPr dirty="0" smtClean="0">
                <a:latin typeface="微软雅黑 Light" panose="020B0502040204020203" pitchFamily="34" charset="-122"/>
                <a:ea typeface="微软雅黑 Light" panose="020B0502040204020203" pitchFamily="34" charset="-122"/>
                <a:cs typeface="华文细黑"/>
              </a:rPr>
              <a:t>是由区教育局直管的一所普通公办高中</a:t>
            </a:r>
            <a:r>
              <a:rPr dirty="0">
                <a:latin typeface="微软雅黑 Light" panose="020B0502040204020203" pitchFamily="34" charset="-122"/>
                <a:ea typeface="微软雅黑 Light" panose="020B0502040204020203" pitchFamily="34" charset="-122"/>
                <a:cs typeface="华文细黑"/>
              </a:rPr>
              <a:t>，生源质量处于区下游水平。</a:t>
            </a:r>
          </a:p>
        </p:txBody>
      </p:sp>
      <p:sp>
        <p:nvSpPr>
          <p:cNvPr id="6" name="Shape 73"/>
          <p:cNvSpPr>
            <a:spLocks noGrp="1"/>
          </p:cNvSpPr>
          <p:nvPr>
            <p:ph type="sldNum" sz="quarter" idx="4294967295"/>
          </p:nvPr>
        </p:nvSpPr>
        <p:spPr>
          <a:xfrm>
            <a:off x="11466513" y="6502400"/>
            <a:ext cx="725487" cy="268288"/>
          </a:xfrm>
          <a:prstGeom prst="rect">
            <a:avLst/>
          </a:prstGeom>
          <a:extLst>
            <a:ext uri="{C572A759-6A51-4108-AA02-DFA0A04FC94B}">
              <ma14:wrappingTextBoxFlag xmlns="" xmlns:ma14="http://schemas.microsoft.com/office/mac/drawingml/2011/main" val="1"/>
            </a:ext>
          </a:extLst>
        </p:spPr>
        <p:txBody>
          <a:bodyPr/>
          <a:lstStyle/>
          <a:p>
            <a:pPr lvl="0" algn="ctr">
              <a:defRPr sz="1800">
                <a:solidFill>
                  <a:srgbClr val="000000"/>
                </a:solidFill>
              </a:defRPr>
            </a:pPr>
            <a:fld id="{86CB4B4D-7CA3-9044-876B-883B54F8677D}" type="slidenum">
              <a:rPr sz="1600">
                <a:solidFill>
                  <a:schemeClr val="tx1"/>
                </a:solidFill>
                <a:latin typeface="微软雅黑 Light" panose="020B0502040204020203" pitchFamily="34" charset="-122"/>
                <a:ea typeface="微软雅黑 Light" panose="020B0502040204020203" pitchFamily="34" charset="-122"/>
              </a:rPr>
              <a:pPr lvl="0" algn="ctr">
                <a:defRPr sz="1800">
                  <a:solidFill>
                    <a:srgbClr val="000000"/>
                  </a:solidFill>
                </a:defRPr>
              </a:pPr>
              <a:t>104</a:t>
            </a:fld>
            <a:endParaRPr sz="1600" dirty="0">
              <a:solidFill>
                <a:schemeClr val="tx1"/>
              </a:solidFill>
              <a:latin typeface="微软雅黑 Light" panose="020B0502040204020203" pitchFamily="34" charset="-122"/>
              <a:ea typeface="微软雅黑 Light" panose="020B0502040204020203" pitchFamily="34" charset="-122"/>
            </a:endParaRPr>
          </a:p>
        </p:txBody>
      </p:sp>
      <p:pic>
        <p:nvPicPr>
          <p:cNvPr id="7" name="IMG_3918.jpeg"/>
          <p:cNvPicPr/>
          <p:nvPr/>
        </p:nvPicPr>
        <p:blipFill>
          <a:blip r:embed="rId2" cstate="email">
            <a:extLst>
              <a:ext uri="{28A0092B-C50C-407E-A947-70E740481C1C}">
                <a14:useLocalDpi xmlns:a14="http://schemas.microsoft.com/office/drawing/2010/main"/>
              </a:ext>
            </a:extLst>
          </a:blip>
          <a:srcRect/>
          <a:stretch>
            <a:fillRect/>
          </a:stretch>
        </p:blipFill>
        <p:spPr>
          <a:xfrm>
            <a:off x="6202808" y="533401"/>
            <a:ext cx="5092701" cy="5791200"/>
          </a:xfrm>
          <a:prstGeom prst="rect">
            <a:avLst/>
          </a:prstGeom>
          <a:ln w="12700">
            <a:miter lim="400000"/>
          </a:ln>
        </p:spPr>
      </p:pic>
    </p:spTree>
    <p:extLst>
      <p:ext uri="{BB962C8B-B14F-4D97-AF65-F5344CB8AC3E}">
        <p14:creationId xmlns:p14="http://schemas.microsoft.com/office/powerpoint/2010/main" val="894483880"/>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p:cNvSpPr>
          <p:nvPr>
            <p:ph type="title" idx="4294967295"/>
          </p:nvPr>
        </p:nvSpPr>
        <p:spPr>
          <a:xfrm>
            <a:off x="855663" y="825500"/>
            <a:ext cx="10407650" cy="1492250"/>
          </a:xfrm>
          <a:prstGeom prst="rect">
            <a:avLst/>
          </a:prstGeom>
        </p:spPr>
        <p:txBody>
          <a:bodyPr>
            <a:normAutofit/>
          </a:bodyPr>
          <a:lstStyle/>
          <a:p>
            <a:pPr lvl="0" algn="ctr">
              <a:defRPr sz="1800">
                <a:solidFill>
                  <a:srgbClr val="000000"/>
                </a:solidFill>
              </a:defRPr>
            </a:pPr>
            <a:r>
              <a:rPr sz="4100" dirty="0">
                <a:latin typeface="微软雅黑 Light" panose="020B0502040204020203" pitchFamily="34" charset="-122"/>
                <a:ea typeface="微软雅黑 Light" panose="020B0502040204020203" pitchFamily="34" charset="-122"/>
                <a:cs typeface="华文细黑"/>
              </a:rPr>
              <a:t>抽样问卷调查</a:t>
            </a:r>
          </a:p>
        </p:txBody>
      </p:sp>
      <p:sp>
        <p:nvSpPr>
          <p:cNvPr id="98" name="Shape 98"/>
          <p:cNvSpPr>
            <a:spLocks noGrp="1"/>
          </p:cNvSpPr>
          <p:nvPr>
            <p:ph type="body" idx="4294967295"/>
          </p:nvPr>
        </p:nvSpPr>
        <p:spPr>
          <a:xfrm>
            <a:off x="1154113" y="2689225"/>
            <a:ext cx="9810750" cy="3516313"/>
          </a:xfrm>
          <a:prstGeom prst="rect">
            <a:avLst/>
          </a:prstGeom>
        </p:spPr>
        <p:txBody>
          <a:bodyPr>
            <a:normAutofit/>
          </a:bodyPr>
          <a:lstStyle/>
          <a:p>
            <a:pPr marL="325898" indent="-325898" algn="l">
              <a:lnSpc>
                <a:spcPct val="150000"/>
              </a:lnSpc>
              <a:spcAft>
                <a:spcPts val="1141"/>
              </a:spcAft>
              <a:buFont typeface="Arial"/>
              <a:buChar char="•"/>
              <a:defRPr sz="1800">
                <a:solidFill>
                  <a:srgbClr val="000000"/>
                </a:solidFill>
              </a:defRPr>
            </a:pPr>
            <a:r>
              <a:rPr dirty="0">
                <a:latin typeface="微软雅黑 Light" panose="020B0502040204020203" pitchFamily="34" charset="-122"/>
                <a:ea typeface="微软雅黑 Light" panose="020B0502040204020203" pitchFamily="34" charset="-122"/>
                <a:cs typeface="华文细黑"/>
              </a:rPr>
              <a:t>母亲最高学历在高中、中专及以下的占50.8%，母亲受教育程度明显低于上海市6所高中的平均水平；</a:t>
            </a:r>
          </a:p>
          <a:p>
            <a:pPr marL="325898" indent="-325898" algn="l">
              <a:lnSpc>
                <a:spcPct val="150000"/>
              </a:lnSpc>
              <a:spcAft>
                <a:spcPts val="1141"/>
              </a:spcAft>
              <a:buFont typeface="Arial"/>
              <a:buChar char="•"/>
              <a:defRPr sz="1800">
                <a:solidFill>
                  <a:srgbClr val="000000"/>
                </a:solidFill>
              </a:defRPr>
            </a:pPr>
            <a:r>
              <a:rPr dirty="0">
                <a:latin typeface="微软雅黑 Light" panose="020B0502040204020203" pitchFamily="34" charset="-122"/>
                <a:ea typeface="微软雅黑 Light" panose="020B0502040204020203" pitchFamily="34" charset="-122"/>
                <a:cs typeface="华文细黑"/>
              </a:rPr>
              <a:t>53.2%的学生希望自己能考入国内一般本科大学，期望水平明显也低于上海市6所高中的平均水平。</a:t>
            </a:r>
          </a:p>
        </p:txBody>
      </p:sp>
      <p:sp>
        <p:nvSpPr>
          <p:cNvPr id="5" name="Shape 73"/>
          <p:cNvSpPr>
            <a:spLocks noGrp="1"/>
          </p:cNvSpPr>
          <p:nvPr>
            <p:ph type="sldNum" sz="quarter" idx="4294967295"/>
          </p:nvPr>
        </p:nvSpPr>
        <p:spPr>
          <a:xfrm>
            <a:off x="11466513" y="6502400"/>
            <a:ext cx="725487" cy="268288"/>
          </a:xfrm>
          <a:prstGeom prst="rect">
            <a:avLst/>
          </a:prstGeom>
          <a:extLst>
            <a:ext uri="{C572A759-6A51-4108-AA02-DFA0A04FC94B}">
              <ma14:wrappingTextBoxFlag xmlns="" xmlns:ma14="http://schemas.microsoft.com/office/mac/drawingml/2011/main" val="1"/>
            </a:ext>
          </a:extLst>
        </p:spPr>
        <p:txBody>
          <a:bodyPr/>
          <a:lstStyle/>
          <a:p>
            <a:pPr lvl="0" algn="ctr">
              <a:defRPr sz="1800">
                <a:solidFill>
                  <a:srgbClr val="000000"/>
                </a:solidFill>
              </a:defRPr>
            </a:pPr>
            <a:fld id="{86CB4B4D-7CA3-9044-876B-883B54F8677D}" type="slidenum">
              <a:rPr sz="1600">
                <a:solidFill>
                  <a:schemeClr val="tx1"/>
                </a:solidFill>
                <a:latin typeface="微软雅黑 Light" panose="020B0502040204020203" pitchFamily="34" charset="-122"/>
                <a:ea typeface="微软雅黑 Light" panose="020B0502040204020203" pitchFamily="34" charset="-122"/>
              </a:rPr>
              <a:pPr lvl="0" algn="ctr">
                <a:defRPr sz="1800">
                  <a:solidFill>
                    <a:srgbClr val="000000"/>
                  </a:solidFill>
                </a:defRPr>
              </a:pPr>
              <a:t>105</a:t>
            </a:fld>
            <a:endParaRPr sz="1600" dirty="0">
              <a:solidFill>
                <a:schemeClr val="tx1"/>
              </a:solidFill>
              <a:latin typeface="微软雅黑 Light" panose="020B0502040204020203" pitchFamily="34" charset="-122"/>
              <a:ea typeface="微软雅黑 Light" panose="020B0502040204020203" pitchFamily="34" charset="-122"/>
            </a:endParaRPr>
          </a:p>
        </p:txBody>
      </p:sp>
    </p:spTree>
    <p:extLst>
      <p:ext uri="{BB962C8B-B14F-4D97-AF65-F5344CB8AC3E}">
        <p14:creationId xmlns:p14="http://schemas.microsoft.com/office/powerpoint/2010/main" val="2607057234"/>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3041" y="2276139"/>
            <a:ext cx="6892894" cy="368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3613468" y="924907"/>
            <a:ext cx="4892040" cy="707886"/>
          </a:xfrm>
          <a:prstGeom prst="rect">
            <a:avLst/>
          </a:prstGeom>
        </p:spPr>
        <p:txBody>
          <a:bodyPr wrap="square" lIns="91408" tIns="45704" rIns="91408" bIns="45704">
            <a:spAutoFit/>
          </a:bodyPr>
          <a:lstStyle/>
          <a:p>
            <a:pPr algn="ctr"/>
            <a:r>
              <a:rPr lang="zh-CN" altLang="en-US" sz="4000" dirty="0">
                <a:latin typeface="微软雅黑 Light" panose="020B0502040204020203" pitchFamily="34" charset="-122"/>
                <a:ea typeface="微软雅黑 Light" panose="020B0502040204020203" pitchFamily="34" charset="-122"/>
                <a:cs typeface="微软雅黑"/>
              </a:rPr>
              <a:t>基于教学环节的应用</a:t>
            </a:r>
          </a:p>
        </p:txBody>
      </p:sp>
    </p:spTree>
    <p:extLst>
      <p:ext uri="{BB962C8B-B14F-4D97-AF65-F5344CB8AC3E}">
        <p14:creationId xmlns:p14="http://schemas.microsoft.com/office/powerpoint/2010/main" val="221350715"/>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p:cNvSpPr>
          <p:nvPr>
            <p:ph type="body" idx="4294967295"/>
          </p:nvPr>
        </p:nvSpPr>
        <p:spPr>
          <a:xfrm>
            <a:off x="6254753" y="3581401"/>
            <a:ext cx="5092700" cy="4359273"/>
          </a:xfrm>
          <a:prstGeom prst="rect">
            <a:avLst/>
          </a:prstGeom>
        </p:spPr>
        <p:txBody>
          <a:bodyPr/>
          <a:lstStyle>
            <a:lvl1pPr marL="515815" indent="-515815" algn="l">
              <a:lnSpc>
                <a:spcPct val="120000"/>
              </a:lnSpc>
              <a:buSzPct val="75000"/>
              <a:buChar char="•"/>
            </a:lvl1pPr>
          </a:lstStyle>
          <a:p>
            <a:pPr marL="0" lvl="0" indent="0">
              <a:buNone/>
              <a:defRPr sz="1800">
                <a:solidFill>
                  <a:srgbClr val="000000"/>
                </a:solidFill>
              </a:defRPr>
            </a:pPr>
            <a:r>
              <a:rPr dirty="0">
                <a:latin typeface="微软雅黑 Light" panose="020B0502040204020203" pitchFamily="34" charset="-122"/>
                <a:ea typeface="微软雅黑 Light" panose="020B0502040204020203" pitchFamily="34" charset="-122"/>
                <a:cs typeface="华文细黑"/>
              </a:rPr>
              <a:t>学校自2013年下半年开始实施微课导学、翻转课堂教学、及作业辅导整体教学改革以来，教学质量有了明显的提高，2014年的高考本科率提高24%，2015</a:t>
            </a:r>
            <a:r>
              <a:rPr dirty="0" smtClean="0">
                <a:latin typeface="微软雅黑 Light" panose="020B0502040204020203" pitchFamily="34" charset="-122"/>
                <a:ea typeface="微软雅黑 Light" panose="020B0502040204020203" pitchFamily="34" charset="-122"/>
                <a:cs typeface="华文细黑"/>
              </a:rPr>
              <a:t>年区质量监控中</a:t>
            </a:r>
            <a:r>
              <a:rPr dirty="0">
                <a:latin typeface="微软雅黑 Light" panose="020B0502040204020203" pitchFamily="34" charset="-122"/>
                <a:ea typeface="微软雅黑 Light" panose="020B0502040204020203" pitchFamily="34" charset="-122"/>
                <a:cs typeface="华文细黑"/>
              </a:rPr>
              <a:t>，物理、化学、生物排位有了明显的提升，从原先学生入学时处于第13位上升到第3、4位。</a:t>
            </a:r>
          </a:p>
        </p:txBody>
      </p:sp>
      <p:sp>
        <p:nvSpPr>
          <p:cNvPr id="7" name="Shape 73"/>
          <p:cNvSpPr>
            <a:spLocks noGrp="1"/>
          </p:cNvSpPr>
          <p:nvPr>
            <p:ph type="sldNum" sz="quarter" idx="4294967295"/>
          </p:nvPr>
        </p:nvSpPr>
        <p:spPr>
          <a:xfrm>
            <a:off x="11466513" y="6502400"/>
            <a:ext cx="725487" cy="268288"/>
          </a:xfrm>
          <a:prstGeom prst="rect">
            <a:avLst/>
          </a:prstGeom>
          <a:extLst>
            <a:ext uri="{C572A759-6A51-4108-AA02-DFA0A04FC94B}">
              <ma14:wrappingTextBoxFlag xmlns="" xmlns:ma14="http://schemas.microsoft.com/office/mac/drawingml/2011/main" val="1"/>
            </a:ext>
          </a:extLst>
        </p:spPr>
        <p:txBody>
          <a:bodyPr/>
          <a:lstStyle/>
          <a:p>
            <a:pPr lvl="0" algn="ctr">
              <a:defRPr sz="1800">
                <a:solidFill>
                  <a:srgbClr val="000000"/>
                </a:solidFill>
              </a:defRPr>
            </a:pPr>
            <a:fld id="{86CB4B4D-7CA3-9044-876B-883B54F8677D}" type="slidenum">
              <a:rPr sz="1600">
                <a:solidFill>
                  <a:schemeClr val="tx1"/>
                </a:solidFill>
                <a:latin typeface="微软雅黑 Light" panose="020B0502040204020203" pitchFamily="34" charset="-122"/>
                <a:ea typeface="微软雅黑 Light" panose="020B0502040204020203" pitchFamily="34" charset="-122"/>
              </a:rPr>
              <a:pPr lvl="0" algn="ctr">
                <a:defRPr sz="1800">
                  <a:solidFill>
                    <a:srgbClr val="000000"/>
                  </a:solidFill>
                </a:defRPr>
              </a:pPr>
              <a:t>107</a:t>
            </a:fld>
            <a:endParaRPr sz="1600" dirty="0">
              <a:solidFill>
                <a:schemeClr val="tx1"/>
              </a:solidFill>
              <a:latin typeface="微软雅黑 Light" panose="020B0502040204020203" pitchFamily="34" charset="-122"/>
              <a:ea typeface="微软雅黑 Light" panose="020B0502040204020203" pitchFamily="34" charset="-122"/>
            </a:endParaRPr>
          </a:p>
        </p:txBody>
      </p:sp>
      <p:pic>
        <p:nvPicPr>
          <p:cNvPr id="103" name="pasted-image.tif"/>
          <p:cNvPicPr/>
          <p:nvPr/>
        </p:nvPicPr>
        <p:blipFill>
          <a:blip r:embed="rId2" cstate="email">
            <a:extLst>
              <a:ext uri="{28A0092B-C50C-407E-A947-70E740481C1C}">
                <a14:useLocalDpi xmlns:a14="http://schemas.microsoft.com/office/drawing/2010/main"/>
              </a:ext>
            </a:extLst>
          </a:blip>
          <a:srcRect/>
          <a:stretch>
            <a:fillRect/>
          </a:stretch>
        </p:blipFill>
        <p:spPr>
          <a:xfrm>
            <a:off x="6254752" y="533402"/>
            <a:ext cx="5092701" cy="2743201"/>
          </a:xfrm>
          <a:prstGeom prst="rect">
            <a:avLst/>
          </a:prstGeom>
          <a:ln w="12700">
            <a:miter lim="400000"/>
          </a:ln>
        </p:spPr>
      </p:pic>
      <p:pic>
        <p:nvPicPr>
          <p:cNvPr id="104" name="pasted-image.tif"/>
          <p:cNvPicPr/>
          <p:nvPr/>
        </p:nvPicPr>
        <p:blipFill>
          <a:blip r:embed="rId3" cstate="email">
            <a:extLst>
              <a:ext uri="{28A0092B-C50C-407E-A947-70E740481C1C}">
                <a14:useLocalDpi xmlns:a14="http://schemas.microsoft.com/office/drawing/2010/main"/>
              </a:ext>
            </a:extLst>
          </a:blip>
          <a:srcRect/>
          <a:stretch>
            <a:fillRect/>
          </a:stretch>
        </p:blipFill>
        <p:spPr>
          <a:xfrm>
            <a:off x="539450" y="3581402"/>
            <a:ext cx="5092701" cy="2743201"/>
          </a:xfrm>
          <a:prstGeom prst="rect">
            <a:avLst/>
          </a:prstGeom>
          <a:ln w="12700">
            <a:miter lim="400000"/>
          </a:ln>
        </p:spPr>
      </p:pic>
      <p:pic>
        <p:nvPicPr>
          <p:cNvPr id="105" name="pasted-image.tif"/>
          <p:cNvPicPr/>
          <p:nvPr/>
        </p:nvPicPr>
        <p:blipFill>
          <a:blip r:embed="rId4" cstate="email">
            <a:extLst>
              <a:ext uri="{28A0092B-C50C-407E-A947-70E740481C1C}">
                <a14:useLocalDpi xmlns:a14="http://schemas.microsoft.com/office/drawing/2010/main"/>
              </a:ext>
            </a:extLst>
          </a:blip>
          <a:srcRect/>
          <a:stretch>
            <a:fillRect/>
          </a:stretch>
        </p:blipFill>
        <p:spPr>
          <a:xfrm>
            <a:off x="539450" y="533402"/>
            <a:ext cx="5092701" cy="2743201"/>
          </a:xfrm>
          <a:prstGeom prst="rect">
            <a:avLst/>
          </a:prstGeom>
          <a:ln w="12700">
            <a:miter lim="400000"/>
          </a:ln>
        </p:spPr>
      </p:pic>
    </p:spTree>
    <p:extLst>
      <p:ext uri="{BB962C8B-B14F-4D97-AF65-F5344CB8AC3E}">
        <p14:creationId xmlns:p14="http://schemas.microsoft.com/office/powerpoint/2010/main" val="2189044112"/>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6541" y="1307056"/>
            <a:ext cx="9325894" cy="4800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3153082" y="267474"/>
            <a:ext cx="6340197" cy="707886"/>
          </a:xfrm>
          <a:prstGeom prst="rect">
            <a:avLst/>
          </a:prstGeom>
        </p:spPr>
        <p:txBody>
          <a:bodyPr wrap="none" lIns="91408" tIns="45704" rIns="91408" bIns="45704">
            <a:spAutoFit/>
          </a:bodyPr>
          <a:lstStyle/>
          <a:p>
            <a:r>
              <a:rPr lang="zh-CN" altLang="en-US" sz="4000" dirty="0">
                <a:latin typeface="微软雅黑 Light" panose="020B0502040204020203" pitchFamily="34" charset="-122"/>
                <a:ea typeface="微软雅黑 Light" panose="020B0502040204020203" pitchFamily="34" charset="-122"/>
                <a:cs typeface="微软雅黑"/>
              </a:rPr>
              <a:t>手写输入、声音与过程同步</a:t>
            </a:r>
          </a:p>
        </p:txBody>
      </p:sp>
    </p:spTree>
    <p:extLst>
      <p:ext uri="{BB962C8B-B14F-4D97-AF65-F5344CB8AC3E}">
        <p14:creationId xmlns:p14="http://schemas.microsoft.com/office/powerpoint/2010/main" val="1767473800"/>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987" y="1852108"/>
            <a:ext cx="8447001" cy="4114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3747442" y="518230"/>
            <a:ext cx="4288353" cy="707886"/>
          </a:xfrm>
          <a:prstGeom prst="rect">
            <a:avLst/>
          </a:prstGeom>
        </p:spPr>
        <p:txBody>
          <a:bodyPr wrap="none" lIns="91408" tIns="45704" rIns="91408" bIns="45704">
            <a:spAutoFit/>
          </a:bodyPr>
          <a:lstStyle/>
          <a:p>
            <a:r>
              <a:rPr lang="zh-CN" altLang="en-US" sz="4000" dirty="0">
                <a:latin typeface="微软雅黑 Light" panose="020B0502040204020203" pitchFamily="34" charset="-122"/>
                <a:ea typeface="微软雅黑 Light" panose="020B0502040204020203" pitchFamily="34" charset="-122"/>
                <a:cs typeface="微软雅黑"/>
              </a:rPr>
              <a:t>教师喜欢校本教材</a:t>
            </a:r>
          </a:p>
        </p:txBody>
      </p:sp>
      <p:sp>
        <p:nvSpPr>
          <p:cNvPr id="4" name="矩形 3"/>
          <p:cNvSpPr/>
          <p:nvPr/>
        </p:nvSpPr>
        <p:spPr>
          <a:xfrm>
            <a:off x="5366636" y="4242010"/>
            <a:ext cx="4801250" cy="707854"/>
          </a:xfrm>
          <a:prstGeom prst="rect">
            <a:avLst/>
          </a:prstGeom>
        </p:spPr>
        <p:txBody>
          <a:bodyPr wrap="none" lIns="91408" tIns="45704" rIns="91408" bIns="45704">
            <a:spAutoFit/>
          </a:bodyPr>
          <a:lstStyle/>
          <a:p>
            <a:pPr algn="ctr"/>
            <a:r>
              <a:rPr lang="zh-CN" altLang="en-US" sz="4000" dirty="0">
                <a:latin typeface="微软雅黑 Light" panose="020B0502040204020203" pitchFamily="34" charset="-122"/>
                <a:ea typeface="微软雅黑 Light" panose="020B0502040204020203" pitchFamily="34" charset="-122"/>
                <a:cs typeface="微软雅黑"/>
              </a:rPr>
              <a:t>教学</a:t>
            </a:r>
            <a:r>
              <a:rPr lang="zh-CN" altLang="en-US" sz="4000" dirty="0" smtClean="0">
                <a:latin typeface="微软雅黑 Light" panose="020B0502040204020203" pitchFamily="34" charset="-122"/>
                <a:ea typeface="微软雅黑 Light" panose="020B0502040204020203" pitchFamily="34" charset="-122"/>
                <a:cs typeface="微软雅黑"/>
              </a:rPr>
              <a:t>应用：因材施教</a:t>
            </a:r>
            <a:endParaRPr lang="zh-CN" altLang="en-US" sz="4000" dirty="0">
              <a:latin typeface="微软雅黑 Light" panose="020B0502040204020203" pitchFamily="34" charset="-122"/>
              <a:ea typeface="微软雅黑 Light" panose="020B0502040204020203" pitchFamily="34" charset="-122"/>
              <a:cs typeface="微软雅黑"/>
            </a:endParaRPr>
          </a:p>
        </p:txBody>
      </p:sp>
    </p:spTree>
    <p:extLst>
      <p:ext uri="{BB962C8B-B14F-4D97-AF65-F5344CB8AC3E}">
        <p14:creationId xmlns:p14="http://schemas.microsoft.com/office/powerpoint/2010/main" val="3558042638"/>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a:extLst>
              <a:ext uri="{FF2B5EF4-FFF2-40B4-BE49-F238E27FC236}">
                <a16:creationId xmlns="" xmlns:a16="http://schemas.microsoft.com/office/drawing/2014/main" id="{5D99C446-CD67-4B11-99FB-7784DDEC3C03}"/>
              </a:ext>
            </a:extLst>
          </p:cNvPr>
          <p:cNvSpPr/>
          <p:nvPr/>
        </p:nvSpPr>
        <p:spPr>
          <a:xfrm>
            <a:off x="0" y="0"/>
            <a:ext cx="12192000" cy="3683857"/>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8705850 w 12192000"/>
              <a:gd name="connsiteY3" fmla="*/ 3429000 h 3429000"/>
              <a:gd name="connsiteX4" fmla="*/ 8640080 w 12192000"/>
              <a:gd name="connsiteY4" fmla="*/ 3429000 h 3429000"/>
              <a:gd name="connsiteX5" fmla="*/ 3551920 w 12192000"/>
              <a:gd name="connsiteY5" fmla="*/ 3429000 h 3429000"/>
              <a:gd name="connsiteX6" fmla="*/ 3486150 w 12192000"/>
              <a:gd name="connsiteY6" fmla="*/ 3429000 h 3429000"/>
              <a:gd name="connsiteX7" fmla="*/ 0 w 12192000"/>
              <a:gd name="connsiteY7"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9000">
                <a:moveTo>
                  <a:pt x="0" y="0"/>
                </a:moveTo>
                <a:lnTo>
                  <a:pt x="12192000" y="0"/>
                </a:lnTo>
                <a:lnTo>
                  <a:pt x="12192000" y="3429000"/>
                </a:lnTo>
                <a:lnTo>
                  <a:pt x="8705850" y="3429000"/>
                </a:lnTo>
                <a:lnTo>
                  <a:pt x="8640080" y="3429000"/>
                </a:lnTo>
                <a:lnTo>
                  <a:pt x="3551920" y="3429000"/>
                </a:lnTo>
                <a:lnTo>
                  <a:pt x="3486150" y="3429000"/>
                </a:lnTo>
                <a:lnTo>
                  <a:pt x="0" y="3429000"/>
                </a:lnTo>
                <a:close/>
              </a:path>
            </a:pathLst>
          </a:custGeom>
          <a:blipFill dpi="0" rotWithShape="1">
            <a:blip r:embed="rId5"/>
            <a:srcRect/>
            <a:tile tx="6350" ty="-215900" sx="89000" sy="89000" flip="none"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a:extLst>
              <a:ext uri="{FF2B5EF4-FFF2-40B4-BE49-F238E27FC236}">
                <a16:creationId xmlns="" xmlns:a16="http://schemas.microsoft.com/office/drawing/2014/main" id="{DC422CE3-C057-4955-BC7E-22A351A9F6BE}"/>
              </a:ext>
            </a:extLst>
          </p:cNvPr>
          <p:cNvSpPr/>
          <p:nvPr/>
        </p:nvSpPr>
        <p:spPr>
          <a:xfrm>
            <a:off x="0" y="0"/>
            <a:ext cx="12192000" cy="3683857"/>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8705850 w 12192000"/>
              <a:gd name="connsiteY3" fmla="*/ 3429000 h 3429000"/>
              <a:gd name="connsiteX4" fmla="*/ 8640080 w 12192000"/>
              <a:gd name="connsiteY4" fmla="*/ 3429000 h 3429000"/>
              <a:gd name="connsiteX5" fmla="*/ 3551920 w 12192000"/>
              <a:gd name="connsiteY5" fmla="*/ 3429000 h 3429000"/>
              <a:gd name="connsiteX6" fmla="*/ 3486150 w 12192000"/>
              <a:gd name="connsiteY6" fmla="*/ 3429000 h 3429000"/>
              <a:gd name="connsiteX7" fmla="*/ 0 w 12192000"/>
              <a:gd name="connsiteY7"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9000">
                <a:moveTo>
                  <a:pt x="0" y="0"/>
                </a:moveTo>
                <a:lnTo>
                  <a:pt x="12192000" y="0"/>
                </a:lnTo>
                <a:lnTo>
                  <a:pt x="12192000" y="3429000"/>
                </a:lnTo>
                <a:lnTo>
                  <a:pt x="8705850" y="3429000"/>
                </a:lnTo>
                <a:lnTo>
                  <a:pt x="8640080" y="3429000"/>
                </a:lnTo>
                <a:lnTo>
                  <a:pt x="3551920" y="3429000"/>
                </a:lnTo>
                <a:lnTo>
                  <a:pt x="3486150" y="3429000"/>
                </a:lnTo>
                <a:lnTo>
                  <a:pt x="0" y="3429000"/>
                </a:lnTo>
                <a:close/>
              </a:path>
            </a:pathLst>
          </a:custGeom>
          <a:gradFill>
            <a:gsLst>
              <a:gs pos="0">
                <a:schemeClr val="tx1">
                  <a:alpha val="50000"/>
                </a:schemeClr>
              </a:gs>
              <a:gs pos="100000">
                <a:schemeClr val="tx1">
                  <a:lumMod val="95000"/>
                  <a:lumOff val="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a:extLst>
              <a:ext uri="{FF2B5EF4-FFF2-40B4-BE49-F238E27FC236}">
                <a16:creationId xmlns="" xmlns:a16="http://schemas.microsoft.com/office/drawing/2014/main" id="{FA076802-9DD5-4D33-BC27-0A7D68935343}"/>
              </a:ext>
            </a:extLst>
          </p:cNvPr>
          <p:cNvSpPr/>
          <p:nvPr/>
        </p:nvSpPr>
        <p:spPr>
          <a:xfrm>
            <a:off x="3486150" y="1683607"/>
            <a:ext cx="5219700" cy="2000250"/>
          </a:xfrm>
          <a:custGeom>
            <a:avLst/>
            <a:gdLst>
              <a:gd name="connsiteX0" fmla="*/ 0 w 5219700"/>
              <a:gd name="connsiteY0" fmla="*/ 0 h 2000250"/>
              <a:gd name="connsiteX1" fmla="*/ 5219700 w 5219700"/>
              <a:gd name="connsiteY1" fmla="*/ 0 h 2000250"/>
              <a:gd name="connsiteX2" fmla="*/ 5219700 w 5219700"/>
              <a:gd name="connsiteY2" fmla="*/ 2000250 h 2000250"/>
              <a:gd name="connsiteX3" fmla="*/ 5153930 w 5219700"/>
              <a:gd name="connsiteY3" fmla="*/ 2000250 h 2000250"/>
              <a:gd name="connsiteX4" fmla="*/ 5153930 w 5219700"/>
              <a:gd name="connsiteY4" fmla="*/ 65770 h 2000250"/>
              <a:gd name="connsiteX5" fmla="*/ 65770 w 5219700"/>
              <a:gd name="connsiteY5" fmla="*/ 65770 h 2000250"/>
              <a:gd name="connsiteX6" fmla="*/ 65770 w 5219700"/>
              <a:gd name="connsiteY6" fmla="*/ 2000250 h 2000250"/>
              <a:gd name="connsiteX7" fmla="*/ 0 w 5219700"/>
              <a:gd name="connsiteY7" fmla="*/ 2000250 h 2000250"/>
              <a:gd name="connsiteX8" fmla="*/ 0 w 5219700"/>
              <a:gd name="connsiteY8" fmla="*/ 0 h 200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9700" h="2000250">
                <a:moveTo>
                  <a:pt x="0" y="0"/>
                </a:moveTo>
                <a:lnTo>
                  <a:pt x="5219700" y="0"/>
                </a:lnTo>
                <a:lnTo>
                  <a:pt x="5219700" y="2000250"/>
                </a:lnTo>
                <a:lnTo>
                  <a:pt x="5153930" y="2000250"/>
                </a:lnTo>
                <a:lnTo>
                  <a:pt x="5153930" y="65770"/>
                </a:lnTo>
                <a:lnTo>
                  <a:pt x="65770" y="65770"/>
                </a:lnTo>
                <a:lnTo>
                  <a:pt x="65770" y="2000250"/>
                </a:lnTo>
                <a:lnTo>
                  <a:pt x="0" y="200025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a:extLst>
              <a:ext uri="{FF2B5EF4-FFF2-40B4-BE49-F238E27FC236}">
                <a16:creationId xmlns="" xmlns:a16="http://schemas.microsoft.com/office/drawing/2014/main" id="{C09ED340-9056-4304-AC59-7E9549A3FFB4}"/>
              </a:ext>
            </a:extLst>
          </p:cNvPr>
          <p:cNvSpPr/>
          <p:nvPr/>
        </p:nvSpPr>
        <p:spPr>
          <a:xfrm>
            <a:off x="3486150" y="3677226"/>
            <a:ext cx="5219700" cy="1339275"/>
          </a:xfrm>
          <a:custGeom>
            <a:avLst/>
            <a:gdLst>
              <a:gd name="connsiteX0" fmla="*/ 0 w 5219700"/>
              <a:gd name="connsiteY0" fmla="*/ 900843 h 1339275"/>
              <a:gd name="connsiteX1" fmla="*/ 65770 w 5219700"/>
              <a:gd name="connsiteY1" fmla="*/ 900843 h 1339275"/>
              <a:gd name="connsiteX2" fmla="*/ 65770 w 5219700"/>
              <a:gd name="connsiteY2" fmla="*/ 1273505 h 1339275"/>
              <a:gd name="connsiteX3" fmla="*/ 5153930 w 5219700"/>
              <a:gd name="connsiteY3" fmla="*/ 1273505 h 1339275"/>
              <a:gd name="connsiteX4" fmla="*/ 5153930 w 5219700"/>
              <a:gd name="connsiteY4" fmla="*/ 900843 h 1339275"/>
              <a:gd name="connsiteX5" fmla="*/ 5219700 w 5219700"/>
              <a:gd name="connsiteY5" fmla="*/ 900843 h 1339275"/>
              <a:gd name="connsiteX6" fmla="*/ 5219700 w 5219700"/>
              <a:gd name="connsiteY6" fmla="*/ 1339275 h 1339275"/>
              <a:gd name="connsiteX7" fmla="*/ 0 w 5219700"/>
              <a:gd name="connsiteY7" fmla="*/ 1339275 h 1339275"/>
              <a:gd name="connsiteX8" fmla="*/ 5153930 w 5219700"/>
              <a:gd name="connsiteY8" fmla="*/ 0 h 1339275"/>
              <a:gd name="connsiteX9" fmla="*/ 5219700 w 5219700"/>
              <a:gd name="connsiteY9" fmla="*/ 0 h 1339275"/>
              <a:gd name="connsiteX10" fmla="*/ 5219700 w 5219700"/>
              <a:gd name="connsiteY10" fmla="*/ 335974 h 1339275"/>
              <a:gd name="connsiteX11" fmla="*/ 5153930 w 5219700"/>
              <a:gd name="connsiteY11" fmla="*/ 335974 h 1339275"/>
              <a:gd name="connsiteX12" fmla="*/ 0 w 5219700"/>
              <a:gd name="connsiteY12" fmla="*/ 0 h 1339275"/>
              <a:gd name="connsiteX13" fmla="*/ 65770 w 5219700"/>
              <a:gd name="connsiteY13" fmla="*/ 0 h 1339275"/>
              <a:gd name="connsiteX14" fmla="*/ 65770 w 5219700"/>
              <a:gd name="connsiteY14" fmla="*/ 335974 h 1339275"/>
              <a:gd name="connsiteX15" fmla="*/ 0 w 5219700"/>
              <a:gd name="connsiteY15" fmla="*/ 335974 h 133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19700" h="1339275">
                <a:moveTo>
                  <a:pt x="0" y="900843"/>
                </a:moveTo>
                <a:lnTo>
                  <a:pt x="65770" y="900843"/>
                </a:lnTo>
                <a:lnTo>
                  <a:pt x="65770" y="1273505"/>
                </a:lnTo>
                <a:lnTo>
                  <a:pt x="5153930" y="1273505"/>
                </a:lnTo>
                <a:lnTo>
                  <a:pt x="5153930" y="900843"/>
                </a:lnTo>
                <a:lnTo>
                  <a:pt x="5219700" y="900843"/>
                </a:lnTo>
                <a:lnTo>
                  <a:pt x="5219700" y="1339275"/>
                </a:lnTo>
                <a:lnTo>
                  <a:pt x="0" y="1339275"/>
                </a:lnTo>
                <a:close/>
                <a:moveTo>
                  <a:pt x="5153930" y="0"/>
                </a:moveTo>
                <a:lnTo>
                  <a:pt x="5219700" y="0"/>
                </a:lnTo>
                <a:lnTo>
                  <a:pt x="5219700" y="335974"/>
                </a:lnTo>
                <a:lnTo>
                  <a:pt x="5153930" y="335974"/>
                </a:lnTo>
                <a:close/>
                <a:moveTo>
                  <a:pt x="0" y="0"/>
                </a:moveTo>
                <a:lnTo>
                  <a:pt x="65770" y="0"/>
                </a:lnTo>
                <a:lnTo>
                  <a:pt x="65770" y="335974"/>
                </a:lnTo>
                <a:lnTo>
                  <a:pt x="0" y="335974"/>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 xmlns:a16="http://schemas.microsoft.com/office/drawing/2014/main" id="{4204FEED-CF5F-42F7-A086-06587B232820}"/>
              </a:ext>
            </a:extLst>
          </p:cNvPr>
          <p:cNvSpPr txBox="1"/>
          <p:nvPr/>
        </p:nvSpPr>
        <p:spPr>
          <a:xfrm>
            <a:off x="3920816" y="1971070"/>
            <a:ext cx="4346884" cy="1569660"/>
          </a:xfrm>
          <a:prstGeom prst="rect">
            <a:avLst/>
          </a:prstGeom>
          <a:noFill/>
        </p:spPr>
        <p:txBody>
          <a:bodyPr wrap="square" rtlCol="0">
            <a:spAutoFit/>
            <a:scene3d>
              <a:camera prst="orthographicFront"/>
              <a:lightRig rig="threePt" dir="t"/>
            </a:scene3d>
            <a:sp3d contourW="12700"/>
          </a:bodyPr>
          <a:lstStyle/>
          <a:p>
            <a:pPr algn="dist"/>
            <a:r>
              <a:rPr lang="zh-CN" altLang="en-US" sz="4800" b="1" dirty="0">
                <a:solidFill>
                  <a:schemeClr val="bg1"/>
                </a:solidFill>
              </a:rPr>
              <a:t>教育信息化</a:t>
            </a:r>
            <a:r>
              <a:rPr lang="en-US" altLang="zh-CN" sz="4800" b="1" dirty="0">
                <a:solidFill>
                  <a:schemeClr val="bg1"/>
                </a:solidFill>
              </a:rPr>
              <a:t>2.0</a:t>
            </a:r>
            <a:r>
              <a:rPr lang="zh-CN" altLang="en-US" sz="4800" b="1" dirty="0">
                <a:solidFill>
                  <a:schemeClr val="bg1"/>
                </a:solidFill>
              </a:rPr>
              <a:t>行动计划</a:t>
            </a:r>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1200" y="6553200"/>
            <a:ext cx="609600" cy="609600"/>
          </a:xfrm>
          <a:prstGeom prst="rect">
            <a:avLst/>
          </a:prstGeom>
        </p:spPr>
      </p:pic>
    </p:spTree>
    <p:extLst>
      <p:ext uri="{BB962C8B-B14F-4D97-AF65-F5344CB8AC3E}">
        <p14:creationId xmlns:p14="http://schemas.microsoft.com/office/powerpoint/2010/main" val="793732407"/>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5887" y="1347964"/>
            <a:ext cx="7327201" cy="5065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3658830" y="382708"/>
            <a:ext cx="4801314" cy="707886"/>
          </a:xfrm>
          <a:prstGeom prst="rect">
            <a:avLst/>
          </a:prstGeom>
        </p:spPr>
        <p:txBody>
          <a:bodyPr wrap="none" lIns="91408" tIns="45704" rIns="91408" bIns="45704">
            <a:spAutoFit/>
          </a:bodyPr>
          <a:lstStyle/>
          <a:p>
            <a:pPr algn="ctr"/>
            <a:r>
              <a:rPr lang="zh-CN" altLang="en-US" sz="4000" dirty="0">
                <a:latin typeface="微软雅黑 Light" panose="020B0502040204020203" pitchFamily="34" charset="-122"/>
                <a:ea typeface="微软雅黑 Light" panose="020B0502040204020203" pitchFamily="34" charset="-122"/>
                <a:cs typeface="微软雅黑"/>
              </a:rPr>
              <a:t>作业系统的有效应用</a:t>
            </a:r>
          </a:p>
        </p:txBody>
      </p:sp>
    </p:spTree>
    <p:extLst>
      <p:ext uri="{BB962C8B-B14F-4D97-AF65-F5344CB8AC3E}">
        <p14:creationId xmlns:p14="http://schemas.microsoft.com/office/powerpoint/2010/main" val="114922371"/>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9948" y="1436759"/>
            <a:ext cx="7879080" cy="5155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3658831" y="391672"/>
            <a:ext cx="4801314" cy="707886"/>
          </a:xfrm>
          <a:prstGeom prst="rect">
            <a:avLst/>
          </a:prstGeom>
        </p:spPr>
        <p:txBody>
          <a:bodyPr wrap="none" lIns="91408" tIns="45704" rIns="91408" bIns="45704">
            <a:spAutoFit/>
          </a:bodyPr>
          <a:lstStyle/>
          <a:p>
            <a:r>
              <a:rPr lang="zh-CN" altLang="en-US" sz="4000" dirty="0">
                <a:latin typeface="微软雅黑 Light" panose="020B0502040204020203" pitchFamily="34" charset="-122"/>
                <a:ea typeface="微软雅黑 Light" panose="020B0502040204020203" pitchFamily="34" charset="-122"/>
                <a:cs typeface="微软雅黑"/>
              </a:rPr>
              <a:t>学生导学情况可监控</a:t>
            </a:r>
          </a:p>
        </p:txBody>
      </p:sp>
    </p:spTree>
    <p:extLst>
      <p:ext uri="{BB962C8B-B14F-4D97-AF65-F5344CB8AC3E}">
        <p14:creationId xmlns:p14="http://schemas.microsoft.com/office/powerpoint/2010/main" val="4160750478"/>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530858" y="3234680"/>
            <a:ext cx="3057247" cy="523220"/>
          </a:xfrm>
          <a:prstGeom prst="rect">
            <a:avLst/>
          </a:prstGeom>
        </p:spPr>
        <p:txBody>
          <a:bodyPr wrap="none">
            <a:spAutoFit/>
          </a:bodyPr>
          <a:lstStyle/>
          <a:p>
            <a:pPr algn="ctr"/>
            <a:r>
              <a:rPr lang="zh-CN" altLang="en-US" sz="2800" b="1" dirty="0" smtClean="0">
                <a:solidFill>
                  <a:schemeClr val="bg1"/>
                </a:solidFill>
                <a:latin typeface="微软雅黑 Light" panose="020B0502040204020203" pitchFamily="34" charset="-122"/>
                <a:ea typeface="微软雅黑 Light" panose="020B0502040204020203" pitchFamily="34" charset="-122"/>
              </a:rPr>
              <a:t>案例二、移动应用</a:t>
            </a:r>
            <a:endParaRPr lang="zh-CN" altLang="en-US" sz="2800" b="1" dirty="0">
              <a:solidFill>
                <a:schemeClr val="bg1"/>
              </a:solidFill>
              <a:latin typeface="微软雅黑 Light" panose="020B0502040204020203" pitchFamily="34" charset="-122"/>
              <a:ea typeface="微软雅黑 Light" panose="020B0502040204020203" pitchFamily="34" charset="-122"/>
            </a:endParaRPr>
          </a:p>
        </p:txBody>
      </p:sp>
    </p:spTree>
    <p:extLst>
      <p:ext uri="{BB962C8B-B14F-4D97-AF65-F5344CB8AC3E}">
        <p14:creationId xmlns:p14="http://schemas.microsoft.com/office/powerpoint/2010/main" val="3959929888"/>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pasted-image.tif"/>
          <p:cNvPicPr/>
          <p:nvPr/>
        </p:nvPicPr>
        <p:blipFill>
          <a:blip r:embed="rId2" cstate="email">
            <a:extLst>
              <a:ext uri="{28A0092B-C50C-407E-A947-70E740481C1C}">
                <a14:useLocalDpi xmlns:a14="http://schemas.microsoft.com/office/drawing/2010/main"/>
              </a:ext>
            </a:extLst>
          </a:blip>
          <a:srcRect/>
          <a:stretch>
            <a:fillRect/>
          </a:stretch>
        </p:blipFill>
        <p:spPr>
          <a:xfrm>
            <a:off x="0" y="-1"/>
            <a:ext cx="12192000" cy="8138161"/>
          </a:xfrm>
          <a:prstGeom prst="rect">
            <a:avLst/>
          </a:prstGeom>
          <a:ln w="12700">
            <a:miter lim="400000"/>
          </a:ln>
        </p:spPr>
      </p:pic>
      <p:pic>
        <p:nvPicPr>
          <p:cNvPr id="281" name="qrcode_for_华东师范大学_1280.jpg"/>
          <p:cNvPicPr/>
          <p:nvPr/>
        </p:nvPicPr>
        <p:blipFill>
          <a:blip r:embed="rId3" cstate="email">
            <a:extLst>
              <a:ext uri="{28A0092B-C50C-407E-A947-70E740481C1C}">
                <a14:useLocalDpi xmlns:a14="http://schemas.microsoft.com/office/drawing/2010/main"/>
              </a:ext>
            </a:extLst>
          </a:blip>
          <a:stretch>
            <a:fillRect/>
          </a:stretch>
        </p:blipFill>
        <p:spPr>
          <a:xfrm>
            <a:off x="8956439" y="3589480"/>
            <a:ext cx="2314482" cy="2314482"/>
          </a:xfrm>
          <a:prstGeom prst="rect">
            <a:avLst/>
          </a:prstGeom>
          <a:ln w="12700">
            <a:miter lim="400000"/>
          </a:ln>
          <a:effectLst>
            <a:reflection stA="50000" endPos="40000" dir="5400000" sy="-100000" algn="bl" rotWithShape="0"/>
          </a:effectLst>
        </p:spPr>
      </p:pic>
      <p:sp>
        <p:nvSpPr>
          <p:cNvPr id="282" name="Shape 282"/>
          <p:cNvSpPr/>
          <p:nvPr/>
        </p:nvSpPr>
        <p:spPr>
          <a:xfrm>
            <a:off x="5800725" y="3328353"/>
            <a:ext cx="51296" cy="328295"/>
          </a:xfrm>
          <a:prstGeom prst="rect">
            <a:avLst/>
          </a:prstGeom>
          <a:ln w="12700">
            <a:miter lim="400000"/>
          </a:ln>
        </p:spPr>
        <p:txBody>
          <a:bodyPr wrap="none" lIns="25400" tIns="25400" rIns="25400" bIns="25400" anchor="ctr">
            <a:spAutoFit/>
          </a:bodyPr>
          <a:lstStyle/>
          <a:p>
            <a:pPr lvl="0"/>
            <a:endParaRPr/>
          </a:p>
        </p:txBody>
      </p:sp>
      <p:pic>
        <p:nvPicPr>
          <p:cNvPr id="284" name="pasted-image.pdf"/>
          <p:cNvPicPr/>
          <p:nvPr/>
        </p:nvPicPr>
        <p:blipFill>
          <a:blip r:embed="rId4" cstate="email">
            <a:extLst>
              <a:ext uri="{28A0092B-C50C-407E-A947-70E740481C1C}">
                <a14:useLocalDpi xmlns:a14="http://schemas.microsoft.com/office/drawing/2010/main"/>
              </a:ext>
            </a:extLst>
          </a:blip>
          <a:stretch>
            <a:fillRect/>
          </a:stretch>
        </p:blipFill>
        <p:spPr>
          <a:xfrm>
            <a:off x="746943" y="980740"/>
            <a:ext cx="4419601" cy="1250951"/>
          </a:xfrm>
          <a:prstGeom prst="rect">
            <a:avLst/>
          </a:prstGeom>
          <a:ln w="12700">
            <a:miter lim="400000"/>
          </a:ln>
        </p:spPr>
      </p:pic>
      <p:sp>
        <p:nvSpPr>
          <p:cNvPr id="283" name="Shape 283"/>
          <p:cNvSpPr/>
          <p:nvPr/>
        </p:nvSpPr>
        <p:spPr>
          <a:xfrm>
            <a:off x="847746" y="1778108"/>
            <a:ext cx="3976850" cy="451406"/>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p>
            <a:pPr lvl="0">
              <a:defRPr sz="1800">
                <a:solidFill>
                  <a:srgbClr val="000000"/>
                </a:solidFill>
              </a:defRPr>
            </a:pPr>
            <a:r>
              <a:rPr sz="2600" dirty="0">
                <a:solidFill>
                  <a:srgbClr val="FFFFFF"/>
                </a:solidFill>
              </a:rPr>
              <a:t>上线日期</a:t>
            </a:r>
            <a:r>
              <a:rPr sz="2600" dirty="0" smtClean="0">
                <a:solidFill>
                  <a:srgbClr val="FFFFFF"/>
                </a:solidFill>
              </a:rPr>
              <a:t>：</a:t>
            </a:r>
            <a:r>
              <a:rPr lang="en-US" altLang="zh-CN" sz="2600" dirty="0" smtClean="0">
                <a:solidFill>
                  <a:srgbClr val="FFFFFF"/>
                </a:solidFill>
              </a:rPr>
              <a:t>2015</a:t>
            </a:r>
            <a:r>
              <a:rPr lang="zh-CN" altLang="en-US" sz="2600" dirty="0" smtClean="0">
                <a:solidFill>
                  <a:srgbClr val="FFFFFF"/>
                </a:solidFill>
              </a:rPr>
              <a:t>年</a:t>
            </a:r>
            <a:r>
              <a:rPr sz="2600" dirty="0" smtClean="0">
                <a:solidFill>
                  <a:srgbClr val="FFFFFF"/>
                </a:solidFill>
              </a:rPr>
              <a:t>5</a:t>
            </a:r>
            <a:r>
              <a:rPr sz="2600" dirty="0">
                <a:solidFill>
                  <a:srgbClr val="FFFFFF"/>
                </a:solidFill>
              </a:rPr>
              <a:t>月20日</a:t>
            </a:r>
          </a:p>
        </p:txBody>
      </p:sp>
      <p:sp>
        <p:nvSpPr>
          <p:cNvPr id="285" name="Shape 285"/>
          <p:cNvSpPr>
            <a:spLocks noGrp="1"/>
          </p:cNvSpPr>
          <p:nvPr>
            <p:ph type="sldNum" sz="quarter" idx="4294967295"/>
          </p:nvPr>
        </p:nvSpPr>
        <p:spPr>
          <a:xfrm>
            <a:off x="0" y="6468453"/>
            <a:ext cx="432039" cy="268897"/>
          </a:xfrm>
          <a:prstGeom prst="rect">
            <a:avLst/>
          </a:prstGeom>
          <a:extLst>
            <a:ext uri="{C572A759-6A51-4108-AA02-DFA0A04FC94B}">
              <ma14:wrappingTextBoxFlag xmlns:ma14="http://schemas.microsoft.com/office/mac/drawingml/2011/main" xmlns="" val="1"/>
            </a:ext>
          </a:extLst>
        </p:spPr>
        <p:txBody>
          <a:bodyPr lIns="45720" tIns="22860" rIns="45720" bIns="22860"/>
          <a:lstStyle/>
          <a:p>
            <a:pPr lvl="0">
              <a:defRPr sz="1800">
                <a:solidFill>
                  <a:srgbClr val="000000"/>
                </a:solidFill>
              </a:defRPr>
            </a:pPr>
            <a:fld id="{86CB4B4D-7CA3-9044-876B-883B54F8677D}" type="slidenum">
              <a:rPr sz="1200">
                <a:solidFill>
                  <a:srgbClr val="FFFFFF"/>
                </a:solidFill>
              </a:rPr>
              <a:t>113</a:t>
            </a:fld>
            <a:endParaRPr sz="1200" dirty="0">
              <a:solidFill>
                <a:srgbClr val="FFFFFF"/>
              </a:solidFill>
            </a:endParaRPr>
          </a:p>
        </p:txBody>
      </p:sp>
    </p:spTree>
    <p:extLst>
      <p:ext uri="{BB962C8B-B14F-4D97-AF65-F5344CB8AC3E}">
        <p14:creationId xmlns:p14="http://schemas.microsoft.com/office/powerpoint/2010/main" val="38572948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891023" y="1233717"/>
            <a:ext cx="4409955" cy="4409955"/>
          </a:xfrm>
          <a:prstGeom prst="ellipse">
            <a:avLst/>
          </a:prstGeom>
          <a:solidFill>
            <a:schemeClr val="bg1"/>
          </a:solidFill>
          <a:ln>
            <a:noFill/>
          </a:ln>
          <a:effectLst>
            <a:outerShdw blurRad="508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p:nvCxnSpPr>
        <p:spPr>
          <a:xfrm>
            <a:off x="3183038" y="0"/>
            <a:ext cx="5903089"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1" name="图表 30"/>
          <p:cNvGraphicFramePr/>
          <p:nvPr>
            <p:extLst/>
          </p:nvPr>
        </p:nvGraphicFramePr>
        <p:xfrm>
          <a:off x="3930247" y="1377028"/>
          <a:ext cx="4345651" cy="4147166"/>
        </p:xfrm>
        <a:graphic>
          <a:graphicData uri="http://schemas.openxmlformats.org/drawingml/2006/chart">
            <c:chart xmlns:c="http://schemas.openxmlformats.org/drawingml/2006/chart" xmlns:r="http://schemas.openxmlformats.org/officeDocument/2006/relationships" r:id="rId2"/>
          </a:graphicData>
        </a:graphic>
      </p:graphicFrame>
      <p:sp>
        <p:nvSpPr>
          <p:cNvPr id="32" name="矩形 31"/>
          <p:cNvSpPr/>
          <p:nvPr/>
        </p:nvSpPr>
        <p:spPr>
          <a:xfrm>
            <a:off x="4399541" y="2856694"/>
            <a:ext cx="3483823" cy="1107996"/>
          </a:xfrm>
          <a:prstGeom prst="rect">
            <a:avLst/>
          </a:prstGeom>
          <a:noFill/>
          <a:effectLst>
            <a:outerShdw blurRad="50800" dist="38100" dir="5400000" algn="t" rotWithShape="0">
              <a:prstClr val="black">
                <a:alpha val="40000"/>
              </a:prstClr>
            </a:outerShdw>
          </a:effectLst>
        </p:spPr>
        <p:txBody>
          <a:bodyPr wrap="square" rtlCol="0">
            <a:spAutoFit/>
          </a:bodyPr>
          <a:lstStyle/>
          <a:p>
            <a:pPr algn="ctr">
              <a:defRPr sz="1800">
                <a:solidFill>
                  <a:srgbClr val="000000"/>
                </a:solidFill>
              </a:defRPr>
            </a:pPr>
            <a:r>
              <a:rPr lang="en-US" altLang="zh-CN" sz="6600" b="1" dirty="0">
                <a:solidFill>
                  <a:schemeClr val="bg1"/>
                </a:solidFill>
              </a:rPr>
              <a:t>ECNU</a:t>
            </a:r>
            <a:endParaRPr lang="zh-CN" altLang="en-US" sz="6600" b="1" dirty="0">
              <a:solidFill>
                <a:schemeClr val="bg1"/>
              </a:solidFill>
            </a:endParaRPr>
          </a:p>
        </p:txBody>
      </p:sp>
      <p:sp>
        <p:nvSpPr>
          <p:cNvPr id="37" name="矩形 36"/>
          <p:cNvSpPr/>
          <p:nvPr/>
        </p:nvSpPr>
        <p:spPr>
          <a:xfrm>
            <a:off x="1307169" y="3545866"/>
            <a:ext cx="2086271" cy="4999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other</a:t>
            </a:r>
            <a:endParaRPr lang="zh-CN" altLang="en-US" dirty="0"/>
          </a:p>
        </p:txBody>
      </p:sp>
      <p:sp>
        <p:nvSpPr>
          <p:cNvPr id="39" name="矩形 38"/>
          <p:cNvSpPr/>
          <p:nvPr/>
        </p:nvSpPr>
        <p:spPr>
          <a:xfrm>
            <a:off x="1700392" y="2622708"/>
            <a:ext cx="1426592" cy="830997"/>
          </a:xfrm>
          <a:prstGeom prst="rect">
            <a:avLst/>
          </a:prstGeom>
          <a:noFill/>
        </p:spPr>
        <p:txBody>
          <a:bodyPr wrap="none" rtlCol="0">
            <a:spAutoFit/>
          </a:bodyPr>
          <a:lstStyle/>
          <a:p>
            <a:pPr algn="ctr"/>
            <a:r>
              <a:rPr lang="en-US" altLang="zh-CN" sz="4800" b="1" dirty="0">
                <a:solidFill>
                  <a:schemeClr val="bg1"/>
                </a:solidFill>
                <a:effectLst>
                  <a:outerShdw dist="38100" dir="2700000" algn="tl">
                    <a:srgbClr val="000000">
                      <a:alpha val="10000"/>
                    </a:srgbClr>
                  </a:outerShdw>
                </a:effectLst>
              </a:rPr>
              <a:t>17%</a:t>
            </a:r>
            <a:endParaRPr lang="zh-CN" altLang="en-US" sz="8000" b="1" dirty="0">
              <a:solidFill>
                <a:schemeClr val="bg1"/>
              </a:solidFill>
              <a:effectLst>
                <a:outerShdw dist="38100" dir="2700000" algn="tl">
                  <a:srgbClr val="000000">
                    <a:alpha val="10000"/>
                  </a:srgbClr>
                </a:outerShdw>
              </a:effectLst>
            </a:endParaRPr>
          </a:p>
        </p:txBody>
      </p:sp>
      <p:sp>
        <p:nvSpPr>
          <p:cNvPr id="40" name="矩形 39"/>
          <p:cNvSpPr/>
          <p:nvPr/>
        </p:nvSpPr>
        <p:spPr>
          <a:xfrm>
            <a:off x="8571569" y="3545866"/>
            <a:ext cx="2086271" cy="4999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dirty="0"/>
              <a:t>mobile</a:t>
            </a:r>
            <a:endParaRPr lang="zh-CN" altLang="en-US" dirty="0"/>
          </a:p>
        </p:txBody>
      </p:sp>
      <p:sp>
        <p:nvSpPr>
          <p:cNvPr id="41" name="矩形 40"/>
          <p:cNvSpPr/>
          <p:nvPr/>
        </p:nvSpPr>
        <p:spPr>
          <a:xfrm>
            <a:off x="8414341" y="2111346"/>
            <a:ext cx="2461531" cy="1446550"/>
          </a:xfrm>
          <a:prstGeom prst="rect">
            <a:avLst/>
          </a:prstGeom>
          <a:noFill/>
        </p:spPr>
        <p:txBody>
          <a:bodyPr wrap="none" rtlCol="0">
            <a:spAutoFit/>
          </a:bodyPr>
          <a:lstStyle/>
          <a:p>
            <a:pPr algn="ctr"/>
            <a:r>
              <a:rPr lang="en-US" altLang="zh-CN" sz="8800" b="1" dirty="0">
                <a:solidFill>
                  <a:schemeClr val="bg1"/>
                </a:solidFill>
                <a:effectLst>
                  <a:outerShdw dist="38100" dir="2700000" algn="tl">
                    <a:srgbClr val="000000">
                      <a:alpha val="10000"/>
                    </a:srgbClr>
                  </a:outerShdw>
                </a:effectLst>
              </a:rPr>
              <a:t>83%</a:t>
            </a:r>
            <a:endParaRPr lang="zh-CN" altLang="en-US" sz="19900" b="1" dirty="0">
              <a:solidFill>
                <a:schemeClr val="bg1"/>
              </a:solidFill>
              <a:effectLst>
                <a:outerShdw dist="38100" dir="2700000" algn="tl">
                  <a:srgbClr val="000000">
                    <a:alpha val="10000"/>
                  </a:srgbClr>
                </a:outerShdw>
              </a:effectLst>
            </a:endParaRPr>
          </a:p>
        </p:txBody>
      </p:sp>
      <p:sp>
        <p:nvSpPr>
          <p:cNvPr id="11" name="Shape 80"/>
          <p:cNvSpPr txBox="1">
            <a:spLocks/>
          </p:cNvSpPr>
          <p:nvPr/>
        </p:nvSpPr>
        <p:spPr>
          <a:xfrm>
            <a:off x="844549" y="498864"/>
            <a:ext cx="10502901" cy="1143001"/>
          </a:xfrm>
          <a:prstGeom prst="rect">
            <a:avLst/>
          </a:prstGeom>
        </p:spPr>
        <p:txBody>
          <a:bodyPr>
            <a:normAutofit fontScale="97500"/>
          </a:bodyPr>
          <a:lstStyle>
            <a:lvl1pPr algn="l" defTabSz="635634" rtl="0" eaLnBrk="1" latinLnBrk="0" hangingPunct="1">
              <a:lnSpc>
                <a:spcPct val="90000"/>
              </a:lnSpc>
              <a:spcBef>
                <a:spcPct val="0"/>
              </a:spcBef>
              <a:buNone/>
              <a:defRPr sz="8624" kern="1200">
                <a:solidFill>
                  <a:schemeClr val="tx1"/>
                </a:solidFill>
                <a:latin typeface="+mj-lt"/>
                <a:ea typeface="+mj-ea"/>
                <a:cs typeface="+mj-cs"/>
              </a:defRPr>
            </a:lvl1pPr>
          </a:lstStyle>
          <a:p>
            <a:pPr algn="ctr">
              <a:defRPr sz="1800">
                <a:solidFill>
                  <a:srgbClr val="000000"/>
                </a:solidFill>
              </a:defRPr>
            </a:pPr>
            <a:endParaRPr lang="zh-CN" altLang="en-US" sz="3000" dirty="0">
              <a:solidFill>
                <a:schemeClr val="bg1"/>
              </a:solidFill>
            </a:endParaRPr>
          </a:p>
        </p:txBody>
      </p:sp>
      <p:sp>
        <p:nvSpPr>
          <p:cNvPr id="12" name="Shape 81"/>
          <p:cNvSpPr txBox="1">
            <a:spLocks/>
          </p:cNvSpPr>
          <p:nvPr/>
        </p:nvSpPr>
        <p:spPr>
          <a:xfrm>
            <a:off x="861042" y="5832926"/>
            <a:ext cx="10502900" cy="1180935"/>
          </a:xfrm>
          <a:prstGeom prst="rect">
            <a:avLst/>
          </a:prstGeom>
        </p:spPr>
        <p:txBody>
          <a:bodyPr numCol="3">
            <a:normAutofit/>
          </a:bodyPr>
          <a:lstStyle>
            <a:lvl1pPr marL="628650" indent="-628650" algn="l" defTabSz="817244" rtl="0" eaLnBrk="1" latinLnBrk="0" hangingPunct="1">
              <a:lnSpc>
                <a:spcPct val="150000"/>
              </a:lnSpc>
              <a:spcBef>
                <a:spcPts val="5800"/>
              </a:spcBef>
              <a:buFont typeface="Arial" panose="020B0604020202020204" pitchFamily="34" charset="0"/>
              <a:buChar char="•"/>
              <a:defRPr sz="5148"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sz="1800">
                <a:solidFill>
                  <a:srgbClr val="000000"/>
                </a:solidFill>
              </a:defRPr>
            </a:pPr>
            <a:r>
              <a:rPr lang="en-US" altLang="zh-CN" sz="1600" dirty="0">
                <a:solidFill>
                  <a:srgbClr val="FFFFFF"/>
                </a:solidFill>
              </a:rPr>
              <a:t>Android</a:t>
            </a:r>
            <a:r>
              <a:rPr lang="zh-CN" altLang="en-US" sz="1600" dirty="0">
                <a:solidFill>
                  <a:srgbClr val="FFFFFF"/>
                </a:solidFill>
              </a:rPr>
              <a:t>：</a:t>
            </a:r>
            <a:r>
              <a:rPr lang="en-US" altLang="zh-CN" sz="1600" dirty="0">
                <a:solidFill>
                  <a:srgbClr val="FFFFFF"/>
                </a:solidFill>
              </a:rPr>
              <a:t>45%	</a:t>
            </a:r>
          </a:p>
          <a:p>
            <a:pPr algn="ctr">
              <a:defRPr sz="1800">
                <a:solidFill>
                  <a:srgbClr val="000000"/>
                </a:solidFill>
              </a:defRPr>
            </a:pPr>
            <a:r>
              <a:rPr lang="en-US" altLang="zh-CN" sz="1600" dirty="0">
                <a:solidFill>
                  <a:srgbClr val="FFFFFF"/>
                </a:solidFill>
              </a:rPr>
              <a:t>iOS</a:t>
            </a:r>
            <a:r>
              <a:rPr lang="zh-CN" altLang="en-US" sz="1600" dirty="0">
                <a:solidFill>
                  <a:srgbClr val="FFFFFF"/>
                </a:solidFill>
              </a:rPr>
              <a:t>：</a:t>
            </a:r>
            <a:r>
              <a:rPr lang="en-US" altLang="zh-CN" sz="1600" dirty="0">
                <a:solidFill>
                  <a:srgbClr val="FFFFFF"/>
                </a:solidFill>
              </a:rPr>
              <a:t>37%	</a:t>
            </a:r>
          </a:p>
          <a:p>
            <a:pPr algn="ctr">
              <a:defRPr sz="1800">
                <a:solidFill>
                  <a:srgbClr val="000000"/>
                </a:solidFill>
              </a:defRPr>
            </a:pPr>
            <a:r>
              <a:rPr lang="en-US" altLang="zh-CN" sz="1600" dirty="0">
                <a:solidFill>
                  <a:srgbClr val="FFFFFF"/>
                </a:solidFill>
              </a:rPr>
              <a:t>WP</a:t>
            </a:r>
            <a:r>
              <a:rPr lang="zh-CN" altLang="en-US" sz="1600" dirty="0">
                <a:solidFill>
                  <a:srgbClr val="FFFFFF"/>
                </a:solidFill>
              </a:rPr>
              <a:t>：</a:t>
            </a:r>
            <a:r>
              <a:rPr lang="en-US" altLang="zh-CN" sz="1600" dirty="0">
                <a:solidFill>
                  <a:srgbClr val="FFFFFF"/>
                </a:solidFill>
              </a:rPr>
              <a:t>1%</a:t>
            </a:r>
          </a:p>
        </p:txBody>
      </p:sp>
      <p:sp>
        <p:nvSpPr>
          <p:cNvPr id="5" name="文本框 4"/>
          <p:cNvSpPr txBox="1"/>
          <p:nvPr/>
        </p:nvSpPr>
        <p:spPr>
          <a:xfrm>
            <a:off x="4202459" y="396185"/>
            <a:ext cx="3877985" cy="584776"/>
          </a:xfrm>
          <a:prstGeom prst="rect">
            <a:avLst/>
          </a:prstGeom>
          <a:noFill/>
        </p:spPr>
        <p:txBody>
          <a:bodyPr wrap="none" rtlCol="0">
            <a:spAutoFit/>
          </a:bodyPr>
          <a:lstStyle/>
          <a:p>
            <a:r>
              <a:rPr lang="zh-CN" altLang="en-US" sz="3200" b="1" dirty="0">
                <a:solidFill>
                  <a:schemeClr val="bg1"/>
                </a:solidFill>
                <a:latin typeface="+mn-ea"/>
              </a:rPr>
              <a:t>师生所使用终端统计</a:t>
            </a:r>
            <a:endParaRPr lang="zh-CN" altLang="zh-CN" sz="3200" b="1" dirty="0">
              <a:solidFill>
                <a:schemeClr val="bg1"/>
              </a:solidFill>
              <a:latin typeface="+mn-ea"/>
            </a:endParaRPr>
          </a:p>
        </p:txBody>
      </p:sp>
      <p:sp>
        <p:nvSpPr>
          <p:cNvPr id="2" name="文本框 1"/>
          <p:cNvSpPr txBox="1"/>
          <p:nvPr/>
        </p:nvSpPr>
        <p:spPr>
          <a:xfrm>
            <a:off x="5197033" y="937089"/>
            <a:ext cx="1633781" cy="276999"/>
          </a:xfrm>
          <a:prstGeom prst="rect">
            <a:avLst/>
          </a:prstGeom>
          <a:noFill/>
        </p:spPr>
        <p:txBody>
          <a:bodyPr wrap="none" rtlCol="0">
            <a:spAutoFit/>
          </a:bodyPr>
          <a:lstStyle/>
          <a:p>
            <a:r>
              <a:rPr kumimoji="1" lang="en-US" altLang="zh-CN" sz="1200" dirty="0">
                <a:solidFill>
                  <a:schemeClr val="bg1"/>
                </a:solidFill>
              </a:rPr>
              <a:t>2016</a:t>
            </a:r>
            <a:r>
              <a:rPr kumimoji="1" lang="zh-CN" altLang="en-US" sz="1200" dirty="0">
                <a:solidFill>
                  <a:schemeClr val="bg1"/>
                </a:solidFill>
              </a:rPr>
              <a:t>年</a:t>
            </a:r>
            <a:r>
              <a:rPr kumimoji="1" lang="en-US" altLang="zh-CN" sz="1200" dirty="0">
                <a:solidFill>
                  <a:schemeClr val="bg1"/>
                </a:solidFill>
              </a:rPr>
              <a:t>10</a:t>
            </a:r>
            <a:r>
              <a:rPr kumimoji="1" lang="zh-CN" altLang="en-US" sz="1200" dirty="0">
                <a:solidFill>
                  <a:schemeClr val="bg1"/>
                </a:solidFill>
              </a:rPr>
              <a:t>月</a:t>
            </a:r>
            <a:r>
              <a:rPr kumimoji="1" lang="en-US" altLang="zh-CN" sz="1200" dirty="0">
                <a:solidFill>
                  <a:schemeClr val="bg1"/>
                </a:solidFill>
              </a:rPr>
              <a:t>26</a:t>
            </a:r>
            <a:r>
              <a:rPr kumimoji="1" lang="zh-CN" altLang="en-US" sz="1200" dirty="0">
                <a:solidFill>
                  <a:schemeClr val="bg1"/>
                </a:solidFill>
              </a:rPr>
              <a:t>日数据</a:t>
            </a:r>
          </a:p>
        </p:txBody>
      </p:sp>
      <p:sp>
        <p:nvSpPr>
          <p:cNvPr id="6" name="幻灯片编号占位符 5"/>
          <p:cNvSpPr>
            <a:spLocks noGrp="1"/>
          </p:cNvSpPr>
          <p:nvPr>
            <p:ph type="sldNum" sz="quarter" idx="4294967295"/>
          </p:nvPr>
        </p:nvSpPr>
        <p:spPr>
          <a:xfrm>
            <a:off x="9448800" y="6356350"/>
            <a:ext cx="2743200" cy="365125"/>
          </a:xfrm>
        </p:spPr>
        <p:txBody>
          <a:bodyPr/>
          <a:lstStyle/>
          <a:p>
            <a:fld id="{06BF085E-C51B-4E4D-A83F-EA34A2593F4E}" type="slidenum">
              <a:rPr lang="zh-CN" altLang="en-US" smtClean="0"/>
              <a:t>114</a:t>
            </a:fld>
            <a:endParaRPr lang="zh-CN" altLang="en-US"/>
          </a:p>
        </p:txBody>
      </p:sp>
    </p:spTree>
    <p:extLst>
      <p:ext uri="{BB962C8B-B14F-4D97-AF65-F5344CB8AC3E}">
        <p14:creationId xmlns:p14="http://schemas.microsoft.com/office/powerpoint/2010/main" val="152837947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645920" y="2891330"/>
            <a:ext cx="4040144" cy="1993980"/>
            <a:chOff x="628509" y="3044757"/>
            <a:chExt cx="5057556" cy="1566452"/>
          </a:xfrm>
        </p:grpSpPr>
        <p:sp>
          <p:nvSpPr>
            <p:cNvPr id="10" name="平行四边形 9"/>
            <p:cNvSpPr/>
            <p:nvPr/>
          </p:nvSpPr>
          <p:spPr>
            <a:xfrm>
              <a:off x="628509" y="4051150"/>
              <a:ext cx="5057556" cy="560059"/>
            </a:xfrm>
            <a:prstGeom prst="parallelogram">
              <a:avLst>
                <a:gd name="adj" fmla="val 1875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1" name="平行四边形 10"/>
            <p:cNvSpPr/>
            <p:nvPr/>
          </p:nvSpPr>
          <p:spPr>
            <a:xfrm>
              <a:off x="628509" y="3551089"/>
              <a:ext cx="5057556" cy="560059"/>
            </a:xfrm>
            <a:prstGeom prst="parallelogram">
              <a:avLst>
                <a:gd name="adj" fmla="val 1875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平行四边形 11"/>
            <p:cNvSpPr/>
            <p:nvPr/>
          </p:nvSpPr>
          <p:spPr>
            <a:xfrm>
              <a:off x="628509" y="3044757"/>
              <a:ext cx="5057556" cy="560059"/>
            </a:xfrm>
            <a:prstGeom prst="parallelogram">
              <a:avLst>
                <a:gd name="adj" fmla="val 1875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13" name="矩形 12"/>
          <p:cNvSpPr/>
          <p:nvPr/>
        </p:nvSpPr>
        <p:spPr>
          <a:xfrm>
            <a:off x="7538857" y="2074566"/>
            <a:ext cx="3400047" cy="769441"/>
          </a:xfrm>
          <a:prstGeom prst="rect">
            <a:avLst/>
          </a:prstGeom>
        </p:spPr>
        <p:txBody>
          <a:bodyPr wrap="square" lIns="91436" tIns="45718" rIns="91436" bIns="45718">
            <a:spAutoFit/>
          </a:bodyPr>
          <a:lstStyle/>
          <a:p>
            <a:pPr algn="just"/>
            <a:r>
              <a:rPr lang="en-US" altLang="zh-CN" sz="4400" dirty="0">
                <a:solidFill>
                  <a:schemeClr val="bg1"/>
                </a:solidFill>
                <a:latin typeface="Calibri" panose="020F0502020204030204" pitchFamily="34" charset="0"/>
              </a:rPr>
              <a:t>36,000+</a:t>
            </a:r>
            <a:endParaRPr lang="zh-CN" altLang="en-US" sz="4400" dirty="0">
              <a:solidFill>
                <a:schemeClr val="bg1"/>
              </a:solidFill>
              <a:latin typeface="Calibri" panose="020F0502020204030204" pitchFamily="34" charset="0"/>
            </a:endParaRPr>
          </a:p>
        </p:txBody>
      </p:sp>
      <p:sp>
        <p:nvSpPr>
          <p:cNvPr id="14" name="文本框 13"/>
          <p:cNvSpPr txBox="1"/>
          <p:nvPr/>
        </p:nvSpPr>
        <p:spPr>
          <a:xfrm>
            <a:off x="2413031" y="2441314"/>
            <a:ext cx="3333180" cy="1015663"/>
          </a:xfrm>
          <a:prstGeom prst="rect">
            <a:avLst/>
          </a:prstGeom>
          <a:noFill/>
        </p:spPr>
        <p:txBody>
          <a:bodyPr wrap="square" lIns="91436" tIns="45718" rIns="91436" bIns="45718" rtlCol="0">
            <a:spAutoFit/>
          </a:bodyPr>
          <a:lstStyle/>
          <a:p>
            <a:r>
              <a:rPr lang="en-US" altLang="zh-CN" sz="6000" b="1">
                <a:solidFill>
                  <a:schemeClr val="bg1"/>
                </a:solidFill>
                <a:effectLst>
                  <a:outerShdw dist="165100" dir="15000000" sy="30000" kx="-1800000" algn="bl" rotWithShape="0">
                    <a:prstClr val="black">
                      <a:alpha val="30000"/>
                    </a:prstClr>
                  </a:outerShdw>
                </a:effectLst>
                <a:latin typeface="+mj-ea"/>
                <a:ea typeface="+mj-ea"/>
              </a:rPr>
              <a:t>36,000+</a:t>
            </a:r>
            <a:endParaRPr lang="zh-CN" altLang="en-US" sz="6000" b="1" dirty="0">
              <a:solidFill>
                <a:schemeClr val="bg1"/>
              </a:solidFill>
              <a:effectLst>
                <a:outerShdw dist="165100" dir="15000000" sy="30000" kx="-1800000" algn="bl" rotWithShape="0">
                  <a:prstClr val="black">
                    <a:alpha val="30000"/>
                  </a:prstClr>
                </a:outerShdw>
              </a:effectLst>
              <a:latin typeface="+mj-ea"/>
              <a:ea typeface="+mj-ea"/>
            </a:endParaRPr>
          </a:p>
        </p:txBody>
      </p:sp>
      <p:cxnSp>
        <p:nvCxnSpPr>
          <p:cNvPr id="18" name="直接连接符 17"/>
          <p:cNvCxnSpPr/>
          <p:nvPr/>
        </p:nvCxnSpPr>
        <p:spPr>
          <a:xfrm>
            <a:off x="5824961" y="3540235"/>
            <a:ext cx="157126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7584611" y="1655522"/>
            <a:ext cx="1332527" cy="374571"/>
          </a:xfrm>
          <a:prstGeom prst="roundRect">
            <a:avLst/>
          </a:prstGeom>
          <a:solidFill>
            <a:schemeClr val="accent1"/>
          </a:solidFill>
        </p:spPr>
        <p:txBody>
          <a:bodyPr wrap="square" lIns="91436" tIns="45718" rIns="91436" bIns="45718" rtlCol="0">
            <a:spAutoFit/>
          </a:bodyPr>
          <a:lstStyle/>
          <a:p>
            <a:pPr algn="ctr"/>
            <a:r>
              <a:rPr lang="zh-CN" altLang="en-US" sz="1600" b="1" dirty="0">
                <a:solidFill>
                  <a:schemeClr val="bg1"/>
                </a:solidFill>
              </a:rPr>
              <a:t>总关注人数</a:t>
            </a:r>
            <a:endParaRPr lang="en-US" altLang="zh-CN" sz="1600" b="1" dirty="0">
              <a:solidFill>
                <a:schemeClr val="bg1"/>
              </a:solidFill>
            </a:endParaRPr>
          </a:p>
        </p:txBody>
      </p:sp>
      <p:sp>
        <p:nvSpPr>
          <p:cNvPr id="20" name="矩形 19"/>
          <p:cNvSpPr/>
          <p:nvPr/>
        </p:nvSpPr>
        <p:spPr>
          <a:xfrm>
            <a:off x="7538857" y="3762915"/>
            <a:ext cx="3400047" cy="769441"/>
          </a:xfrm>
          <a:prstGeom prst="rect">
            <a:avLst/>
          </a:prstGeom>
        </p:spPr>
        <p:txBody>
          <a:bodyPr wrap="square" lIns="91436" tIns="45718" rIns="91436" bIns="45718">
            <a:spAutoFit/>
          </a:bodyPr>
          <a:lstStyle/>
          <a:p>
            <a:pPr algn="just"/>
            <a:r>
              <a:rPr lang="en-US" altLang="zh-CN" sz="4400" dirty="0">
                <a:solidFill>
                  <a:schemeClr val="bg1"/>
                </a:solidFill>
                <a:latin typeface="Calibri" panose="020F0502020204030204" pitchFamily="34" charset="0"/>
              </a:rPr>
              <a:t>10,000+</a:t>
            </a:r>
            <a:r>
              <a:rPr lang="en-US" altLang="zh-CN" sz="2000" dirty="0">
                <a:solidFill>
                  <a:schemeClr val="bg1"/>
                </a:solidFill>
                <a:latin typeface="Calibri" panose="020F0502020204030204" pitchFamily="34" charset="0"/>
              </a:rPr>
              <a:t>(</a:t>
            </a:r>
            <a:r>
              <a:rPr lang="zh-CN" altLang="en-US" sz="2000" dirty="0">
                <a:solidFill>
                  <a:schemeClr val="bg1"/>
                </a:solidFill>
                <a:latin typeface="Calibri" panose="020F0502020204030204" pitchFamily="34" charset="0"/>
              </a:rPr>
              <a:t>日均</a:t>
            </a:r>
            <a:r>
              <a:rPr lang="en-US" altLang="zh-CN" sz="2000" dirty="0">
                <a:solidFill>
                  <a:schemeClr val="bg1"/>
                </a:solidFill>
                <a:latin typeface="Calibri" panose="020F0502020204030204" pitchFamily="34" charset="0"/>
              </a:rPr>
              <a:t>)</a:t>
            </a:r>
            <a:endParaRPr lang="zh-CN" altLang="en-US" sz="2000" dirty="0">
              <a:solidFill>
                <a:schemeClr val="bg1"/>
              </a:solidFill>
              <a:latin typeface="Calibri" panose="020F0502020204030204" pitchFamily="34" charset="0"/>
            </a:endParaRPr>
          </a:p>
        </p:txBody>
      </p:sp>
      <p:sp>
        <p:nvSpPr>
          <p:cNvPr id="21" name="矩形 20"/>
          <p:cNvSpPr/>
          <p:nvPr/>
        </p:nvSpPr>
        <p:spPr>
          <a:xfrm>
            <a:off x="7538857" y="5453459"/>
            <a:ext cx="3400047" cy="1446551"/>
          </a:xfrm>
          <a:prstGeom prst="rect">
            <a:avLst/>
          </a:prstGeom>
        </p:spPr>
        <p:txBody>
          <a:bodyPr wrap="square" lIns="91436" tIns="45718" rIns="91436" bIns="45718">
            <a:spAutoFit/>
          </a:bodyPr>
          <a:lstStyle/>
          <a:p>
            <a:pPr algn="just"/>
            <a:r>
              <a:rPr lang="en-US" altLang="zh-CN" sz="4400" dirty="0">
                <a:solidFill>
                  <a:schemeClr val="bg1"/>
                </a:solidFill>
                <a:latin typeface="Calibri" panose="020F0502020204030204" pitchFamily="34" charset="0"/>
              </a:rPr>
              <a:t>15</a:t>
            </a:r>
            <a:r>
              <a:rPr lang="zh-CN" altLang="en-US" sz="4400" dirty="0">
                <a:solidFill>
                  <a:schemeClr val="bg1"/>
                </a:solidFill>
                <a:latin typeface="Calibri" panose="020F0502020204030204" pitchFamily="34" charset="0"/>
              </a:rPr>
              <a:t>,</a:t>
            </a:r>
            <a:r>
              <a:rPr lang="en-US" altLang="zh-CN" sz="4400" dirty="0">
                <a:solidFill>
                  <a:schemeClr val="bg1"/>
                </a:solidFill>
                <a:latin typeface="Calibri" panose="020F0502020204030204" pitchFamily="34" charset="0"/>
              </a:rPr>
              <a:t>000+</a:t>
            </a:r>
            <a:r>
              <a:rPr lang="en-US" altLang="zh-CN" sz="2000" dirty="0">
                <a:solidFill>
                  <a:schemeClr val="bg1"/>
                </a:solidFill>
                <a:latin typeface="Calibri" panose="020F0502020204030204" pitchFamily="34" charset="0"/>
              </a:rPr>
              <a:t>(</a:t>
            </a:r>
            <a:r>
              <a:rPr lang="zh-CN" altLang="en-US" sz="2000" dirty="0">
                <a:solidFill>
                  <a:schemeClr val="bg1"/>
                </a:solidFill>
                <a:latin typeface="Calibri" panose="020F0502020204030204" pitchFamily="34" charset="0"/>
              </a:rPr>
              <a:t>日均</a:t>
            </a:r>
            <a:r>
              <a:rPr lang="en-US" altLang="zh-CN" sz="2000" dirty="0">
                <a:solidFill>
                  <a:schemeClr val="bg1"/>
                </a:solidFill>
                <a:latin typeface="Calibri" panose="020F0502020204030204" pitchFamily="34" charset="0"/>
              </a:rPr>
              <a:t>)</a:t>
            </a:r>
            <a:endParaRPr lang="zh-CN" altLang="en-US" sz="2000" dirty="0">
              <a:solidFill>
                <a:schemeClr val="bg1"/>
              </a:solidFill>
              <a:latin typeface="Calibri" panose="020F0502020204030204" pitchFamily="34" charset="0"/>
            </a:endParaRPr>
          </a:p>
          <a:p>
            <a:pPr algn="just"/>
            <a:endParaRPr lang="zh-CN" altLang="en-US" sz="4400" dirty="0">
              <a:solidFill>
                <a:schemeClr val="bg1"/>
              </a:solidFill>
              <a:latin typeface="Calibri" panose="020F0502020204030204" pitchFamily="34" charset="0"/>
            </a:endParaRPr>
          </a:p>
        </p:txBody>
      </p:sp>
      <p:sp>
        <p:nvSpPr>
          <p:cNvPr id="22" name="文本框 21"/>
          <p:cNvSpPr txBox="1"/>
          <p:nvPr/>
        </p:nvSpPr>
        <p:spPr>
          <a:xfrm>
            <a:off x="7584611" y="3343873"/>
            <a:ext cx="1332527" cy="374571"/>
          </a:xfrm>
          <a:prstGeom prst="roundRect">
            <a:avLst/>
          </a:prstGeom>
          <a:solidFill>
            <a:schemeClr val="accent6"/>
          </a:solidFill>
        </p:spPr>
        <p:txBody>
          <a:bodyPr wrap="square" lIns="91436" tIns="45718" rIns="91436" bIns="45718" rtlCol="0">
            <a:spAutoFit/>
          </a:bodyPr>
          <a:lstStyle/>
          <a:p>
            <a:pPr algn="ctr"/>
            <a:r>
              <a:rPr lang="zh-CN" altLang="en-US" sz="1600" b="1" dirty="0">
                <a:solidFill>
                  <a:schemeClr val="bg1"/>
                </a:solidFill>
              </a:rPr>
              <a:t>进入人数</a:t>
            </a:r>
            <a:endParaRPr lang="en-US" altLang="zh-CN" sz="1600" b="1" dirty="0">
              <a:solidFill>
                <a:schemeClr val="bg1"/>
              </a:solidFill>
            </a:endParaRPr>
          </a:p>
        </p:txBody>
      </p:sp>
      <p:grpSp>
        <p:nvGrpSpPr>
          <p:cNvPr id="23" name="组合 22"/>
          <p:cNvGrpSpPr/>
          <p:nvPr/>
        </p:nvGrpSpPr>
        <p:grpSpPr>
          <a:xfrm flipV="1">
            <a:off x="5817941" y="4204515"/>
            <a:ext cx="1578283" cy="1042317"/>
            <a:chOff x="5455920" y="2038364"/>
            <a:chExt cx="1801410" cy="1006393"/>
          </a:xfrm>
        </p:grpSpPr>
        <p:cxnSp>
          <p:nvCxnSpPr>
            <p:cNvPr id="24" name="直接连接符 23"/>
            <p:cNvCxnSpPr/>
            <p:nvPr/>
          </p:nvCxnSpPr>
          <p:spPr>
            <a:xfrm flipV="1">
              <a:off x="5455920" y="2038364"/>
              <a:ext cx="626578" cy="1006393"/>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6082498" y="2038364"/>
              <a:ext cx="1174832" cy="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6" name="文本框 25"/>
          <p:cNvSpPr txBox="1"/>
          <p:nvPr/>
        </p:nvSpPr>
        <p:spPr>
          <a:xfrm>
            <a:off x="7584611" y="5075185"/>
            <a:ext cx="1332527" cy="374571"/>
          </a:xfrm>
          <a:prstGeom prst="roundRect">
            <a:avLst/>
          </a:prstGeom>
          <a:solidFill>
            <a:schemeClr val="accent4"/>
          </a:solidFill>
        </p:spPr>
        <p:txBody>
          <a:bodyPr wrap="square" lIns="91436" tIns="45718" rIns="91436" bIns="45718" rtlCol="0">
            <a:spAutoFit/>
          </a:bodyPr>
          <a:lstStyle/>
          <a:p>
            <a:pPr algn="ctr"/>
            <a:r>
              <a:rPr lang="zh-CN" altLang="en-US" sz="1600" b="1" dirty="0">
                <a:solidFill>
                  <a:schemeClr val="bg1"/>
                </a:solidFill>
              </a:rPr>
              <a:t>进入次数</a:t>
            </a:r>
            <a:endParaRPr lang="en-US" altLang="zh-CN" sz="1600" b="1" dirty="0">
              <a:solidFill>
                <a:schemeClr val="bg1"/>
              </a:solidFill>
            </a:endParaRPr>
          </a:p>
        </p:txBody>
      </p:sp>
      <p:grpSp>
        <p:nvGrpSpPr>
          <p:cNvPr id="31" name="组合 30"/>
          <p:cNvGrpSpPr/>
          <p:nvPr/>
        </p:nvGrpSpPr>
        <p:grpSpPr>
          <a:xfrm>
            <a:off x="5817941" y="1842808"/>
            <a:ext cx="1578283" cy="1042317"/>
            <a:chOff x="5455920" y="2038364"/>
            <a:chExt cx="1801410" cy="1006393"/>
          </a:xfrm>
        </p:grpSpPr>
        <p:cxnSp>
          <p:nvCxnSpPr>
            <p:cNvPr id="32" name="直接连接符 31"/>
            <p:cNvCxnSpPr/>
            <p:nvPr/>
          </p:nvCxnSpPr>
          <p:spPr>
            <a:xfrm flipV="1">
              <a:off x="5455920" y="2038364"/>
              <a:ext cx="626578" cy="100639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6082498" y="2038364"/>
              <a:ext cx="1174832" cy="1"/>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5" name="组合 34"/>
          <p:cNvGrpSpPr/>
          <p:nvPr/>
        </p:nvGrpSpPr>
        <p:grpSpPr>
          <a:xfrm rot="19058366">
            <a:off x="2459936" y="613995"/>
            <a:ext cx="1788957" cy="1918936"/>
            <a:chOff x="4531360" y="285036"/>
            <a:chExt cx="1320800" cy="1416765"/>
          </a:xfrm>
        </p:grpSpPr>
        <p:sp>
          <p:nvSpPr>
            <p:cNvPr id="36" name="椭圆 35"/>
            <p:cNvSpPr/>
            <p:nvPr/>
          </p:nvSpPr>
          <p:spPr>
            <a:xfrm>
              <a:off x="4531360" y="285036"/>
              <a:ext cx="1320800" cy="1320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7" name="等腰三角形 36"/>
            <p:cNvSpPr/>
            <p:nvPr/>
          </p:nvSpPr>
          <p:spPr>
            <a:xfrm rot="12600000">
              <a:off x="4846321" y="1021081"/>
              <a:ext cx="254000" cy="68072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sp>
        <p:nvSpPr>
          <p:cNvPr id="38" name="矩形 37"/>
          <p:cNvSpPr/>
          <p:nvPr/>
        </p:nvSpPr>
        <p:spPr>
          <a:xfrm>
            <a:off x="2834541" y="1075055"/>
            <a:ext cx="1041671" cy="707887"/>
          </a:xfrm>
          <a:prstGeom prst="rect">
            <a:avLst/>
          </a:prstGeom>
          <a:noFill/>
        </p:spPr>
        <p:txBody>
          <a:bodyPr wrap="none" lIns="91436" tIns="45718" rIns="91436" bIns="45718" rtlCol="0">
            <a:spAutoFit/>
          </a:bodyPr>
          <a:lstStyle/>
          <a:p>
            <a:pPr algn="ctr"/>
            <a:r>
              <a:rPr lang="en-US" altLang="zh-CN" sz="4000" b="1" dirty="0">
                <a:solidFill>
                  <a:schemeClr val="bg1"/>
                </a:solidFill>
                <a:effectLst>
                  <a:outerShdw dist="38100" dir="2700000" algn="tl">
                    <a:srgbClr val="000000">
                      <a:alpha val="10000"/>
                    </a:srgbClr>
                  </a:outerShdw>
                </a:effectLst>
              </a:rPr>
              <a:t>75</a:t>
            </a:r>
            <a:r>
              <a:rPr lang="en-US" altLang="zh-CN" sz="2400" b="1" dirty="0">
                <a:solidFill>
                  <a:schemeClr val="bg1"/>
                </a:solidFill>
                <a:effectLst>
                  <a:outerShdw dist="38100" dir="2700000" algn="tl">
                    <a:srgbClr val="000000">
                      <a:alpha val="10000"/>
                    </a:srgbClr>
                  </a:outerShdw>
                </a:effectLst>
              </a:rPr>
              <a:t>%</a:t>
            </a:r>
            <a:endParaRPr lang="zh-CN" altLang="en-US" sz="3200" b="1" dirty="0">
              <a:solidFill>
                <a:schemeClr val="bg1"/>
              </a:solidFill>
              <a:effectLst>
                <a:outerShdw dist="38100" dir="2700000" algn="tl">
                  <a:srgbClr val="000000">
                    <a:alpha val="10000"/>
                  </a:srgbClr>
                </a:outerShdw>
              </a:effectLst>
            </a:endParaRPr>
          </a:p>
        </p:txBody>
      </p:sp>
      <p:sp>
        <p:nvSpPr>
          <p:cNvPr id="39" name="矩形 38"/>
          <p:cNvSpPr/>
          <p:nvPr/>
        </p:nvSpPr>
        <p:spPr>
          <a:xfrm>
            <a:off x="2929754" y="1732188"/>
            <a:ext cx="761743" cy="323163"/>
          </a:xfrm>
          <a:prstGeom prst="rect">
            <a:avLst/>
          </a:prstGeom>
          <a:noFill/>
        </p:spPr>
        <p:txBody>
          <a:bodyPr wrap="none" lIns="91436" tIns="45718" rIns="91436" bIns="45718" rtlCol="0">
            <a:spAutoFit/>
          </a:bodyPr>
          <a:lstStyle/>
          <a:p>
            <a:pPr algn="ctr"/>
            <a:r>
              <a:rPr lang="zh-CN" altLang="en-US" sz="1500" b="1" dirty="0">
                <a:solidFill>
                  <a:schemeClr val="bg1"/>
                </a:solidFill>
                <a:effectLst>
                  <a:outerShdw dist="38100" dir="2700000" algn="tl">
                    <a:srgbClr val="000000">
                      <a:alpha val="10000"/>
                    </a:srgbClr>
                  </a:outerShdw>
                </a:effectLst>
              </a:rPr>
              <a:t>已认证</a:t>
            </a:r>
          </a:p>
        </p:txBody>
      </p:sp>
      <p:sp>
        <p:nvSpPr>
          <p:cNvPr id="2" name="矩形 1"/>
          <p:cNvSpPr/>
          <p:nvPr/>
        </p:nvSpPr>
        <p:spPr>
          <a:xfrm>
            <a:off x="7538857" y="734421"/>
            <a:ext cx="2646879" cy="584775"/>
          </a:xfrm>
          <a:prstGeom prst="rect">
            <a:avLst/>
          </a:prstGeom>
        </p:spPr>
        <p:txBody>
          <a:bodyPr wrap="none" lIns="91436" tIns="45718" rIns="91436" bIns="45718">
            <a:spAutoFit/>
          </a:bodyPr>
          <a:lstStyle/>
          <a:p>
            <a:r>
              <a:rPr lang="zh-CN" altLang="en-US" sz="3200" b="1" dirty="0">
                <a:solidFill>
                  <a:schemeClr val="bg1"/>
                </a:solidFill>
              </a:rPr>
              <a:t>企业号活跃度</a:t>
            </a:r>
          </a:p>
        </p:txBody>
      </p:sp>
      <p:sp>
        <p:nvSpPr>
          <p:cNvPr id="4" name="文本框 3"/>
          <p:cNvSpPr txBox="1"/>
          <p:nvPr/>
        </p:nvSpPr>
        <p:spPr>
          <a:xfrm>
            <a:off x="2801707" y="5853035"/>
            <a:ext cx="1931935" cy="384719"/>
          </a:xfrm>
          <a:prstGeom prst="rect">
            <a:avLst/>
          </a:prstGeom>
          <a:noFill/>
        </p:spPr>
        <p:txBody>
          <a:bodyPr wrap="none" lIns="91436" tIns="45718" rIns="91436" bIns="45718" rtlCol="0">
            <a:spAutoFit/>
          </a:bodyPr>
          <a:lstStyle/>
          <a:p>
            <a:r>
              <a:rPr kumimoji="1" lang="zh-CN" altLang="en-US" dirty="0">
                <a:solidFill>
                  <a:schemeClr val="bg1"/>
                </a:solidFill>
                <a:latin typeface="微软雅黑" panose="020B0503020204020204" pitchFamily="34" charset="-122"/>
                <a:ea typeface="微软雅黑" panose="020B0503020204020204" pitchFamily="34" charset="-122"/>
              </a:rPr>
              <a:t>数据截至</a:t>
            </a:r>
            <a:r>
              <a:rPr kumimoji="1" lang="en-US" altLang="zh-CN" dirty="0" smtClean="0">
                <a:solidFill>
                  <a:schemeClr val="bg1"/>
                </a:solidFill>
                <a:latin typeface="微软雅黑" panose="020B0503020204020204" pitchFamily="34" charset="-122"/>
                <a:ea typeface="微软雅黑" panose="020B0503020204020204" pitchFamily="34" charset="-122"/>
              </a:rPr>
              <a:t>2017.7</a:t>
            </a:r>
            <a:endParaRPr kumimoji="1" lang="zh-CN" altLang="en-US" dirty="0">
              <a:solidFill>
                <a:schemeClr val="bg1"/>
              </a:solidFill>
              <a:latin typeface="微软雅黑" panose="020B0503020204020204" pitchFamily="34" charset="-122"/>
              <a:ea typeface="微软雅黑" panose="020B0503020204020204" pitchFamily="34" charset="-122"/>
            </a:endParaRPr>
          </a:p>
        </p:txBody>
      </p:sp>
      <p:sp>
        <p:nvSpPr>
          <p:cNvPr id="3" name="幻灯片编号占位符 2"/>
          <p:cNvSpPr>
            <a:spLocks noGrp="1"/>
          </p:cNvSpPr>
          <p:nvPr>
            <p:ph type="sldNum" sz="quarter" idx="4294967295"/>
          </p:nvPr>
        </p:nvSpPr>
        <p:spPr>
          <a:xfrm>
            <a:off x="9448800" y="6356352"/>
            <a:ext cx="2743200" cy="365125"/>
          </a:xfrm>
        </p:spPr>
        <p:txBody>
          <a:bodyPr/>
          <a:lstStyle/>
          <a:p>
            <a:fld id="{06BF085E-C51B-4E4D-A83F-EA34A2593F4E}" type="slidenum">
              <a:rPr lang="zh-CN" altLang="en-US" smtClean="0"/>
              <a:t>115</a:t>
            </a:fld>
            <a:endParaRPr lang="zh-CN" altLang="en-US"/>
          </a:p>
        </p:txBody>
      </p:sp>
    </p:spTree>
    <p:extLst>
      <p:ext uri="{BB962C8B-B14F-4D97-AF65-F5344CB8AC3E}">
        <p14:creationId xmlns:p14="http://schemas.microsoft.com/office/powerpoint/2010/main" val="257510232"/>
      </p:ext>
    </p:extLst>
  </p:cSld>
  <p:clrMapOvr>
    <a:masterClrMapping/>
  </p:clrMapOvr>
  <p:transition spd="slow">
    <p:push dir="u"/>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24AF7BFB-63EF-4579-8522-40F7C6C0448A}" type="slidenum">
              <a:rPr lang="zh-CN" altLang="en-US" smtClean="0"/>
              <a:t>116</a:t>
            </a:fld>
            <a:endParaRPr lang="zh-CN" altLang="en-US"/>
          </a:p>
        </p:txBody>
      </p:sp>
      <p:sp>
        <p:nvSpPr>
          <p:cNvPr id="4" name="文本框 3"/>
          <p:cNvSpPr txBox="1"/>
          <p:nvPr/>
        </p:nvSpPr>
        <p:spPr>
          <a:xfrm>
            <a:off x="5162223" y="3058620"/>
            <a:ext cx="6801027" cy="769441"/>
          </a:xfrm>
          <a:prstGeom prst="rect">
            <a:avLst/>
          </a:prstGeom>
          <a:noFill/>
        </p:spPr>
        <p:txBody>
          <a:bodyPr wrap="square" rtlCol="0">
            <a:spAutoFit/>
          </a:bodyPr>
          <a:lstStyle/>
          <a:p>
            <a:r>
              <a:rPr kumimoji="1" lang="zh-CN" altLang="en-US" sz="4400" b="1" dirty="0">
                <a:solidFill>
                  <a:srgbClr val="4DAE23"/>
                </a:solidFill>
              </a:rPr>
              <a:t>支付宝校园卡充值</a:t>
            </a:r>
            <a:endParaRPr kumimoji="1" lang="zh-CN" altLang="en-US" sz="2400" dirty="0"/>
          </a:p>
        </p:txBody>
      </p:sp>
      <p:sp>
        <p:nvSpPr>
          <p:cNvPr id="5" name="矩形 4"/>
          <p:cNvSpPr/>
          <p:nvPr/>
        </p:nvSpPr>
        <p:spPr>
          <a:xfrm>
            <a:off x="4157019" y="148875"/>
            <a:ext cx="3877986" cy="584775"/>
          </a:xfrm>
          <a:prstGeom prst="rect">
            <a:avLst/>
          </a:prstGeom>
        </p:spPr>
        <p:txBody>
          <a:bodyPr wrap="none">
            <a:spAutoFit/>
          </a:bodyPr>
          <a:lstStyle/>
          <a:p>
            <a:pPr algn="ctr">
              <a:defRPr sz="1800">
                <a:solidFill>
                  <a:srgbClr val="000000"/>
                </a:solidFill>
              </a:defRPr>
            </a:pPr>
            <a:r>
              <a:rPr lang="zh-CN" altLang="en-US" sz="3200" dirty="0" smtClean="0">
                <a:solidFill>
                  <a:srgbClr val="FFFFFF"/>
                </a:solidFill>
              </a:rPr>
              <a:t>配合学工部门的应用</a:t>
            </a:r>
            <a:endParaRPr lang="zh-CN" altLang="en-US" sz="3200" dirty="0">
              <a:solidFill>
                <a:srgbClr val="FFFFFF"/>
              </a:solidFill>
            </a:endParaRPr>
          </a:p>
        </p:txBody>
      </p:sp>
      <p:pic>
        <p:nvPicPr>
          <p:cNvPr id="6" name="图片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97049" y="1106447"/>
            <a:ext cx="3066607" cy="5443227"/>
          </a:xfrm>
          <a:prstGeom prst="rect">
            <a:avLst/>
          </a:prstGeom>
        </p:spPr>
      </p:pic>
    </p:spTree>
    <p:extLst>
      <p:ext uri="{BB962C8B-B14F-4D97-AF65-F5344CB8AC3E}">
        <p14:creationId xmlns:p14="http://schemas.microsoft.com/office/powerpoint/2010/main" val="354040026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24AF7BFB-63EF-4579-8522-40F7C6C0448A}" type="slidenum">
              <a:rPr lang="zh-CN" altLang="en-US" smtClean="0"/>
              <a:t>117</a:t>
            </a:fld>
            <a:endParaRPr lang="zh-CN" altLang="en-US"/>
          </a:p>
        </p:txBody>
      </p:sp>
      <p:pic>
        <p:nvPicPr>
          <p:cNvPr id="3" name="图片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9271" y="1365455"/>
            <a:ext cx="4189157" cy="4222671"/>
          </a:xfrm>
          <a:prstGeom prst="rect">
            <a:avLst/>
          </a:prstGeom>
        </p:spPr>
      </p:pic>
      <p:sp>
        <p:nvSpPr>
          <p:cNvPr id="4" name="文本框 3"/>
          <p:cNvSpPr txBox="1"/>
          <p:nvPr/>
        </p:nvSpPr>
        <p:spPr>
          <a:xfrm>
            <a:off x="5162223" y="3058620"/>
            <a:ext cx="6801027" cy="1138773"/>
          </a:xfrm>
          <a:prstGeom prst="rect">
            <a:avLst/>
          </a:prstGeom>
          <a:noFill/>
        </p:spPr>
        <p:txBody>
          <a:bodyPr wrap="square" rtlCol="0">
            <a:spAutoFit/>
          </a:bodyPr>
          <a:lstStyle/>
          <a:p>
            <a:r>
              <a:rPr kumimoji="1" lang="zh-CN" altLang="en-US" sz="4400" b="1" dirty="0">
                <a:solidFill>
                  <a:srgbClr val="4DAE23"/>
                </a:solidFill>
              </a:rPr>
              <a:t>微信生日问候</a:t>
            </a:r>
            <a:endParaRPr kumimoji="1" lang="en-US" altLang="en-US" sz="4400" b="1" dirty="0">
              <a:solidFill>
                <a:srgbClr val="4DAE23"/>
              </a:solidFill>
            </a:endParaRPr>
          </a:p>
          <a:p>
            <a:r>
              <a:rPr kumimoji="1" lang="en-US" altLang="en-US" sz="2400" dirty="0"/>
              <a:t>在</a:t>
            </a:r>
            <a:r>
              <a:rPr kumimoji="1" lang="zh-CN" altLang="en-US" sz="2400" dirty="0"/>
              <a:t>每一位师生的生日当天送上温暖的祝福贺卡</a:t>
            </a:r>
          </a:p>
        </p:txBody>
      </p:sp>
      <p:sp>
        <p:nvSpPr>
          <p:cNvPr id="5" name="矩形 4"/>
          <p:cNvSpPr/>
          <p:nvPr/>
        </p:nvSpPr>
        <p:spPr>
          <a:xfrm>
            <a:off x="5182942" y="148875"/>
            <a:ext cx="1826141" cy="584775"/>
          </a:xfrm>
          <a:prstGeom prst="rect">
            <a:avLst/>
          </a:prstGeom>
        </p:spPr>
        <p:txBody>
          <a:bodyPr wrap="none">
            <a:spAutoFit/>
          </a:bodyPr>
          <a:lstStyle/>
          <a:p>
            <a:pPr algn="ctr">
              <a:defRPr sz="1800">
                <a:solidFill>
                  <a:srgbClr val="000000"/>
                </a:solidFill>
              </a:defRPr>
            </a:pPr>
            <a:r>
              <a:rPr lang="zh-CN" altLang="en-US" sz="3200" dirty="0">
                <a:solidFill>
                  <a:srgbClr val="FFFFFF"/>
                </a:solidFill>
              </a:rPr>
              <a:t>其它应用</a:t>
            </a:r>
          </a:p>
        </p:txBody>
      </p:sp>
    </p:spTree>
    <p:extLst>
      <p:ext uri="{BB962C8B-B14F-4D97-AF65-F5344CB8AC3E}">
        <p14:creationId xmlns:p14="http://schemas.microsoft.com/office/powerpoint/2010/main" val="76224765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24AF7BFB-63EF-4579-8522-40F7C6C0448A}" type="slidenum">
              <a:rPr lang="zh-CN" altLang="en-US" smtClean="0"/>
              <a:t>118</a:t>
            </a:fld>
            <a:endParaRPr lang="zh-CN" altLang="en-US"/>
          </a:p>
        </p:txBody>
      </p:sp>
      <p:sp>
        <p:nvSpPr>
          <p:cNvPr id="4" name="文本框 3"/>
          <p:cNvSpPr txBox="1"/>
          <p:nvPr/>
        </p:nvSpPr>
        <p:spPr>
          <a:xfrm>
            <a:off x="749681" y="3313580"/>
            <a:ext cx="3927214" cy="769441"/>
          </a:xfrm>
          <a:prstGeom prst="rect">
            <a:avLst/>
          </a:prstGeom>
          <a:noFill/>
        </p:spPr>
        <p:txBody>
          <a:bodyPr wrap="square" rtlCol="0">
            <a:spAutoFit/>
          </a:bodyPr>
          <a:lstStyle/>
          <a:p>
            <a:r>
              <a:rPr kumimoji="1" lang="zh-CN" altLang="en-US" sz="4400" b="1" dirty="0">
                <a:solidFill>
                  <a:srgbClr val="4DAE23"/>
                </a:solidFill>
              </a:rPr>
              <a:t>微信小游戏</a:t>
            </a:r>
            <a:endParaRPr kumimoji="1" lang="zh-CN" altLang="en-US" sz="2400" b="1" dirty="0"/>
          </a:p>
        </p:txBody>
      </p:sp>
      <p:sp>
        <p:nvSpPr>
          <p:cNvPr id="5" name="矩形 4"/>
          <p:cNvSpPr/>
          <p:nvPr/>
        </p:nvSpPr>
        <p:spPr>
          <a:xfrm>
            <a:off x="5182942" y="148875"/>
            <a:ext cx="1826141" cy="584775"/>
          </a:xfrm>
          <a:prstGeom prst="rect">
            <a:avLst/>
          </a:prstGeom>
        </p:spPr>
        <p:txBody>
          <a:bodyPr wrap="none">
            <a:spAutoFit/>
          </a:bodyPr>
          <a:lstStyle/>
          <a:p>
            <a:pPr algn="ctr">
              <a:defRPr sz="1800">
                <a:solidFill>
                  <a:srgbClr val="000000"/>
                </a:solidFill>
              </a:defRPr>
            </a:pPr>
            <a:r>
              <a:rPr lang="zh-CN" altLang="en-US" sz="3200" dirty="0">
                <a:solidFill>
                  <a:srgbClr val="FFFFFF"/>
                </a:solidFill>
              </a:rPr>
              <a:t>其它应用</a:t>
            </a:r>
          </a:p>
        </p:txBody>
      </p:sp>
      <p:pic>
        <p:nvPicPr>
          <p:cNvPr id="7" name="图片 6" descr="15-6.tiff"/>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76895" y="1215036"/>
            <a:ext cx="1620362" cy="2440735"/>
          </a:xfrm>
          <a:prstGeom prst="rect">
            <a:avLst/>
          </a:prstGeom>
        </p:spPr>
      </p:pic>
      <p:pic>
        <p:nvPicPr>
          <p:cNvPr id="8" name="图片 7" descr="15-8.tif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14295" y="1200255"/>
            <a:ext cx="1615267" cy="2425449"/>
          </a:xfrm>
          <a:prstGeom prst="rect">
            <a:avLst/>
          </a:prstGeom>
        </p:spPr>
      </p:pic>
      <p:pic>
        <p:nvPicPr>
          <p:cNvPr id="9" name="图片 8" descr="15-9.tif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21235" y="1190064"/>
            <a:ext cx="1615267" cy="2435640"/>
          </a:xfrm>
          <a:prstGeom prst="rect">
            <a:avLst/>
          </a:prstGeom>
        </p:spPr>
      </p:pic>
      <p:pic>
        <p:nvPicPr>
          <p:cNvPr id="10" name="图片 9" descr="15-31.tif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88930" y="1215036"/>
            <a:ext cx="1633692" cy="2450538"/>
          </a:xfrm>
          <a:prstGeom prst="rect">
            <a:avLst/>
          </a:prstGeom>
        </p:spPr>
      </p:pic>
      <p:pic>
        <p:nvPicPr>
          <p:cNvPr id="11" name="图片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76895" y="3912530"/>
            <a:ext cx="1689526" cy="2636768"/>
          </a:xfrm>
          <a:prstGeom prst="rect">
            <a:avLst/>
          </a:prstGeom>
        </p:spPr>
      </p:pic>
      <p:pic>
        <p:nvPicPr>
          <p:cNvPr id="12" name="图片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32134" y="3912530"/>
            <a:ext cx="1494468" cy="2652681"/>
          </a:xfrm>
          <a:prstGeom prst="rect">
            <a:avLst/>
          </a:prstGeom>
        </p:spPr>
      </p:pic>
      <p:pic>
        <p:nvPicPr>
          <p:cNvPr id="13" name="图片 1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881905" y="3900995"/>
            <a:ext cx="1498195" cy="2659296"/>
          </a:xfrm>
          <a:prstGeom prst="rect">
            <a:avLst/>
          </a:prstGeom>
        </p:spPr>
      </p:pic>
      <p:pic>
        <p:nvPicPr>
          <p:cNvPr id="14" name="图片 1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219359" y="3900994"/>
            <a:ext cx="1472107" cy="2612991"/>
          </a:xfrm>
          <a:prstGeom prst="rect">
            <a:avLst/>
          </a:prstGeom>
        </p:spPr>
      </p:pic>
    </p:spTree>
    <p:extLst>
      <p:ext uri="{BB962C8B-B14F-4D97-AF65-F5344CB8AC3E}">
        <p14:creationId xmlns:p14="http://schemas.microsoft.com/office/powerpoint/2010/main" val="1535628462"/>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24AF7BFB-63EF-4579-8522-40F7C6C0448A}" type="slidenum">
              <a:rPr lang="zh-CN" altLang="en-US" smtClean="0"/>
              <a:t>119</a:t>
            </a:fld>
            <a:endParaRPr lang="zh-CN" altLang="en-US"/>
          </a:p>
        </p:txBody>
      </p:sp>
      <p:sp>
        <p:nvSpPr>
          <p:cNvPr id="4" name="文本框 3"/>
          <p:cNvSpPr txBox="1"/>
          <p:nvPr/>
        </p:nvSpPr>
        <p:spPr>
          <a:xfrm>
            <a:off x="7688984" y="4234990"/>
            <a:ext cx="3927214" cy="1200329"/>
          </a:xfrm>
          <a:prstGeom prst="rect">
            <a:avLst/>
          </a:prstGeom>
          <a:noFill/>
        </p:spPr>
        <p:txBody>
          <a:bodyPr wrap="square" rtlCol="0">
            <a:spAutoFit/>
          </a:bodyPr>
          <a:lstStyle/>
          <a:p>
            <a:r>
              <a:rPr kumimoji="1" lang="zh-CN" altLang="en-US" sz="3600" b="1" dirty="0">
                <a:solidFill>
                  <a:srgbClr val="4DAE23"/>
                </a:solidFill>
              </a:rPr>
              <a:t>向微信支付申请的各种“福利”活动</a:t>
            </a:r>
            <a:endParaRPr kumimoji="1" lang="zh-CN" altLang="en-US" b="1" dirty="0"/>
          </a:p>
        </p:txBody>
      </p:sp>
      <p:sp>
        <p:nvSpPr>
          <p:cNvPr id="5" name="矩形 4"/>
          <p:cNvSpPr/>
          <p:nvPr/>
        </p:nvSpPr>
        <p:spPr>
          <a:xfrm>
            <a:off x="5182942" y="148875"/>
            <a:ext cx="1826141" cy="584775"/>
          </a:xfrm>
          <a:prstGeom prst="rect">
            <a:avLst/>
          </a:prstGeom>
        </p:spPr>
        <p:txBody>
          <a:bodyPr wrap="none">
            <a:spAutoFit/>
          </a:bodyPr>
          <a:lstStyle/>
          <a:p>
            <a:pPr algn="ctr">
              <a:defRPr sz="1800">
                <a:solidFill>
                  <a:srgbClr val="000000"/>
                </a:solidFill>
              </a:defRPr>
            </a:pPr>
            <a:r>
              <a:rPr lang="zh-CN" altLang="en-US" sz="3200" dirty="0">
                <a:solidFill>
                  <a:srgbClr val="FFFFFF"/>
                </a:solidFill>
              </a:rPr>
              <a:t>其它应用</a:t>
            </a:r>
          </a:p>
        </p:txBody>
      </p:sp>
      <p:pic>
        <p:nvPicPr>
          <p:cNvPr id="15" name="图片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7011" y="1043446"/>
            <a:ext cx="2993185" cy="5312904"/>
          </a:xfrm>
          <a:prstGeom prst="rect">
            <a:avLst/>
          </a:prstGeom>
          <a:noFill/>
          <a:ln>
            <a:noFill/>
          </a:ln>
        </p:spPr>
      </p:pic>
      <p:pic>
        <p:nvPicPr>
          <p:cNvPr id="3" name="图片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7332" y="1043446"/>
            <a:ext cx="2993185" cy="5312904"/>
          </a:xfrm>
          <a:prstGeom prst="rect">
            <a:avLst/>
          </a:prstGeom>
        </p:spPr>
      </p:pic>
      <p:sp>
        <p:nvSpPr>
          <p:cNvPr id="6" name="文本框 5"/>
          <p:cNvSpPr txBox="1"/>
          <p:nvPr/>
        </p:nvSpPr>
        <p:spPr>
          <a:xfrm>
            <a:off x="7688984" y="5547767"/>
            <a:ext cx="3897221" cy="338554"/>
          </a:xfrm>
          <a:prstGeom prst="rect">
            <a:avLst/>
          </a:prstGeom>
          <a:noFill/>
        </p:spPr>
        <p:txBody>
          <a:bodyPr wrap="none" rtlCol="0">
            <a:spAutoFit/>
          </a:bodyPr>
          <a:lstStyle/>
          <a:p>
            <a:pPr marL="285750" indent="-285750">
              <a:buFont typeface="Arial" charset="0"/>
              <a:buChar char="•"/>
            </a:pPr>
            <a:r>
              <a:rPr kumimoji="1" lang="zh-CN" altLang="en-US" sz="1600" dirty="0"/>
              <a:t>开学红包、充值满减、食堂支付满减</a:t>
            </a:r>
            <a:r>
              <a:rPr kumimoji="1" lang="mr-IN" altLang="zh-CN" sz="1600" dirty="0"/>
              <a:t>…</a:t>
            </a:r>
            <a:endParaRPr kumimoji="1" lang="en-US" altLang="zh-CN" sz="1600" dirty="0"/>
          </a:p>
        </p:txBody>
      </p:sp>
    </p:spTree>
    <p:extLst>
      <p:ext uri="{BB962C8B-B14F-4D97-AF65-F5344CB8AC3E}">
        <p14:creationId xmlns:p14="http://schemas.microsoft.com/office/powerpoint/2010/main" val="22617309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左大括号 3"/>
          <p:cNvSpPr/>
          <p:nvPr/>
        </p:nvSpPr>
        <p:spPr>
          <a:xfrm>
            <a:off x="2286000" y="2245659"/>
            <a:ext cx="584200" cy="14522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线形标注 1 4"/>
          <p:cNvSpPr/>
          <p:nvPr/>
        </p:nvSpPr>
        <p:spPr>
          <a:xfrm>
            <a:off x="349624" y="2138083"/>
            <a:ext cx="1707776" cy="1586753"/>
          </a:xfrm>
          <a:prstGeom prst="borderCallout1">
            <a:avLst>
              <a:gd name="adj1" fmla="val 52648"/>
              <a:gd name="adj2" fmla="val 98754"/>
              <a:gd name="adj3" fmla="val 52331"/>
              <a:gd name="adj4" fmla="val 114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新的时代</a:t>
            </a:r>
            <a:endParaRPr lang="en-US" altLang="zh-CN" dirty="0" smtClean="0"/>
          </a:p>
          <a:p>
            <a:pPr algn="ctr"/>
            <a:r>
              <a:rPr lang="zh-CN" altLang="en-US" dirty="0" smtClean="0"/>
              <a:t>技术发展新背景</a:t>
            </a:r>
            <a:endParaRPr lang="zh-CN" altLang="en-US" dirty="0"/>
          </a:p>
        </p:txBody>
      </p:sp>
      <p:sp>
        <p:nvSpPr>
          <p:cNvPr id="9" name="左大括号 8"/>
          <p:cNvSpPr/>
          <p:nvPr/>
        </p:nvSpPr>
        <p:spPr>
          <a:xfrm>
            <a:off x="2317376" y="4011699"/>
            <a:ext cx="1797423" cy="14522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线形标注 1 9"/>
          <p:cNvSpPr/>
          <p:nvPr/>
        </p:nvSpPr>
        <p:spPr>
          <a:xfrm>
            <a:off x="381001" y="3904123"/>
            <a:ext cx="1707776" cy="1586753"/>
          </a:xfrm>
          <a:prstGeom prst="borderCallout1">
            <a:avLst>
              <a:gd name="adj1" fmla="val 52648"/>
              <a:gd name="adj2" fmla="val 98754"/>
              <a:gd name="adj3" fmla="val 52331"/>
              <a:gd name="adj4" fmla="val 114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信息技术作用</a:t>
            </a:r>
            <a:endParaRPr lang="en-US" altLang="zh-CN" dirty="0" smtClean="0"/>
          </a:p>
          <a:p>
            <a:pPr algn="ctr"/>
            <a:r>
              <a:rPr lang="zh-CN" altLang="en-US" dirty="0" smtClean="0"/>
              <a:t>与目标指向</a:t>
            </a:r>
            <a:endParaRPr lang="zh-CN" altLang="en-US" dirty="0"/>
          </a:p>
        </p:txBody>
      </p:sp>
    </p:spTree>
    <p:extLst>
      <p:ext uri="{BB962C8B-B14F-4D97-AF65-F5344CB8AC3E}">
        <p14:creationId xmlns:p14="http://schemas.microsoft.com/office/powerpoint/2010/main" val="2976245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23" repeatCount="indefinite" fill="hold" display="0">
                  <p:stCondLst>
                    <p:cond delay="indefinite"/>
                  </p:stCondLst>
                  <p:endCondLst>
                    <p:cond evt="onStopAudio" delay="0">
                      <p:tgtEl>
                        <p:sldTgt/>
                      </p:tgtEl>
                    </p:cond>
                  </p:endCondLst>
                </p:cTn>
                <p:tgtEl>
                  <p:spTgt spid="17"/>
                </p:tgtEl>
              </p:cMediaNode>
            </p:audio>
          </p:childTnLst>
        </p:cTn>
      </p:par>
    </p:tnLst>
    <p:bldLst>
      <p:bldP spid="4" grpId="0" animBg="1"/>
      <p:bldP spid="5" grpId="0" animBg="1"/>
      <p:bldP spid="9" grpId="0" animBg="1"/>
      <p:bldP spid="10"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a:spLocks noChangeArrowheads="1"/>
          </p:cNvSpPr>
          <p:nvPr/>
        </p:nvSpPr>
        <p:spPr bwMode="auto">
          <a:xfrm>
            <a:off x="1564604" y="1770782"/>
            <a:ext cx="4340225" cy="461649"/>
          </a:xfrm>
          <a:prstGeom prst="rect">
            <a:avLst/>
          </a:prstGeom>
          <a:noFill/>
          <a:ln w="9525">
            <a:noFill/>
            <a:miter lim="800000"/>
            <a:headEnd/>
            <a:tailEnd/>
          </a:ln>
        </p:spPr>
        <p:txBody>
          <a:bodyPr lIns="91420" tIns="45710" rIns="91420" bIns="45710">
            <a:spAutoFit/>
          </a:bodyPr>
          <a:lstStyle/>
          <a:p>
            <a:pPr algn="ctr">
              <a:spcBef>
                <a:spcPct val="50000"/>
              </a:spcBef>
            </a:pPr>
            <a:endParaRPr lang="zh-CN" altLang="en-US" sz="2400">
              <a:solidFill>
                <a:schemeClr val="tx2"/>
              </a:solidFill>
              <a:latin typeface="微软雅黑 Light" panose="020B0502040204020203" pitchFamily="34" charset="-122"/>
              <a:ea typeface="微软雅黑 Light" panose="020B0502040204020203" pitchFamily="34" charset="-122"/>
            </a:endParaRPr>
          </a:p>
        </p:txBody>
      </p:sp>
      <p:sp>
        <p:nvSpPr>
          <p:cNvPr id="3" name="灯片编号占位符 2"/>
          <p:cNvSpPr>
            <a:spLocks noGrp="1"/>
          </p:cNvSpPr>
          <p:nvPr>
            <p:ph type="sldNum" sz="quarter" idx="12"/>
          </p:nvPr>
        </p:nvSpPr>
        <p:spPr>
          <a:prstGeom prst="rect">
            <a:avLst/>
          </a:prstGeom>
        </p:spPr>
        <p:txBody>
          <a:bodyPr/>
          <a:lstStyle/>
          <a:p>
            <a:fld id="{DF777588-7D48-4DCD-9E7C-E9D65C34491B}" type="slidenum">
              <a:rPr lang="zh-CN" altLang="en-US" smtClean="0"/>
              <a:t>120</a:t>
            </a:fld>
            <a:endParaRPr lang="zh-CN" altLang="en-US"/>
          </a:p>
        </p:txBody>
      </p:sp>
      <p:sp>
        <p:nvSpPr>
          <p:cNvPr id="12" name="标题 1"/>
          <p:cNvSpPr>
            <a:spLocks noGrp="1"/>
          </p:cNvSpPr>
          <p:nvPr>
            <p:ph type="title" idx="4294967295"/>
          </p:nvPr>
        </p:nvSpPr>
        <p:spPr>
          <a:xfrm>
            <a:off x="-361036" y="1133963"/>
            <a:ext cx="6265863" cy="1143000"/>
          </a:xfrm>
        </p:spPr>
        <p:txBody>
          <a:bodyPr>
            <a:normAutofit/>
          </a:bodyPr>
          <a:lstStyle/>
          <a:p>
            <a:pPr algn="ctr"/>
            <a:r>
              <a:rPr kumimoji="1" lang="en-US" altLang="zh-CN" sz="2800" dirty="0">
                <a:solidFill>
                  <a:schemeClr val="tx1">
                    <a:lumMod val="85000"/>
                    <a:lumOff val="15000"/>
                  </a:schemeClr>
                </a:solidFill>
                <a:latin typeface="+mj-ea"/>
                <a:cs typeface="华文细黑"/>
              </a:rPr>
              <a:t>2017</a:t>
            </a:r>
            <a:r>
              <a:rPr kumimoji="1" lang="zh-CN" altLang="en-US" sz="2800" dirty="0">
                <a:solidFill>
                  <a:schemeClr val="tx1">
                    <a:lumMod val="85000"/>
                    <a:lumOff val="15000"/>
                  </a:schemeClr>
                </a:solidFill>
                <a:latin typeface="+mj-ea"/>
                <a:cs typeface="华文细黑"/>
              </a:rPr>
              <a:t>届毕业生消费报告</a:t>
            </a:r>
          </a:p>
        </p:txBody>
      </p:sp>
      <p:sp>
        <p:nvSpPr>
          <p:cNvPr id="15" name="矩形 14"/>
          <p:cNvSpPr/>
          <p:nvPr/>
        </p:nvSpPr>
        <p:spPr>
          <a:xfrm>
            <a:off x="4198056" y="181822"/>
            <a:ext cx="3795888" cy="523220"/>
          </a:xfrm>
          <a:prstGeom prst="rect">
            <a:avLst/>
          </a:prstGeom>
          <a:noFill/>
          <a:ln>
            <a:noFill/>
          </a:ln>
        </p:spPr>
        <p:style>
          <a:lnRef idx="1">
            <a:schemeClr val="dk1"/>
          </a:lnRef>
          <a:fillRef idx="3">
            <a:schemeClr val="dk1"/>
          </a:fillRef>
          <a:effectRef idx="2">
            <a:schemeClr val="dk1"/>
          </a:effectRef>
          <a:fontRef idx="minor">
            <a:schemeClr val="lt1"/>
          </a:fontRef>
        </p:style>
        <p:txBody>
          <a:bodyPr wrap="square" lIns="91436" tIns="45718" rIns="91436" bIns="45718">
            <a:spAutoFit/>
          </a:bodyPr>
          <a:lstStyle/>
          <a:p>
            <a:pPr algn="ctr"/>
            <a:r>
              <a:rPr lang="zh-CN" altLang="en-US" sz="2800" dirty="0" smtClean="0">
                <a:solidFill>
                  <a:schemeClr val="bg1"/>
                </a:solidFill>
                <a:latin typeface="微软雅黑" panose="020B0503020204020204" pitchFamily="34" charset="-122"/>
                <a:ea typeface="微软雅黑" panose="020B0503020204020204" pitchFamily="34" charset="-122"/>
              </a:rPr>
              <a:t>校园</a:t>
            </a:r>
            <a:r>
              <a:rPr lang="zh-TW" altLang="en-US" sz="2800" dirty="0">
                <a:solidFill>
                  <a:schemeClr val="bg1"/>
                </a:solidFill>
                <a:latin typeface="微软雅黑" panose="020B0503020204020204" pitchFamily="34" charset="-122"/>
                <a:ea typeface="微软雅黑" panose="020B0503020204020204" pitchFamily="34" charset="-122"/>
              </a:rPr>
              <a:t>数据分析</a:t>
            </a:r>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43644" y="2001606"/>
            <a:ext cx="2491069" cy="4428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69015" y="2001605"/>
            <a:ext cx="2491068" cy="4428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786797" y="1973150"/>
            <a:ext cx="2490555" cy="44276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39588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 calcmode="lin" valueType="num">
                                      <p:cBhvr additive="base">
                                        <p:cTn id="15" dur="500" fill="hold"/>
                                        <p:tgtEl>
                                          <p:spTgt spid="2052"/>
                                        </p:tgtEl>
                                        <p:attrNameLst>
                                          <p:attrName>ppt_x</p:attrName>
                                        </p:attrNameLst>
                                      </p:cBhvr>
                                      <p:tavLst>
                                        <p:tav tm="0">
                                          <p:val>
                                            <p:strVal val="#ppt_x"/>
                                          </p:val>
                                        </p:tav>
                                        <p:tav tm="100000">
                                          <p:val>
                                            <p:strVal val="#ppt_x"/>
                                          </p:val>
                                        </p:tav>
                                      </p:tavLst>
                                    </p:anim>
                                    <p:anim calcmode="lin" valueType="num">
                                      <p:cBhvr additive="base">
                                        <p:cTn id="16"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descr="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
          <p:cNvSpPr txBox="1"/>
          <p:nvPr/>
        </p:nvSpPr>
        <p:spPr>
          <a:xfrm>
            <a:off x="1525828" y="212273"/>
            <a:ext cx="2698175" cy="523220"/>
          </a:xfrm>
          <a:prstGeom prst="rect">
            <a:avLst/>
          </a:prstGeom>
          <a:noFill/>
        </p:spPr>
        <p:txBody>
          <a:bodyPr wrap="none" rtlCol="0">
            <a:spAutoFit/>
          </a:bodyPr>
          <a:lstStyle/>
          <a:p>
            <a:r>
              <a:rPr lang="zh-CN" altLang="en-US" sz="2800" dirty="0">
                <a:solidFill>
                  <a:srgbClr val="124062"/>
                </a:solidFill>
                <a:latin typeface="Arial Black" panose="020B0A04020102020204" pitchFamily="34" charset="0"/>
                <a:ea typeface="创艺简细圆" pitchFamily="2" charset="-122"/>
                <a:cs typeface="Kartika" panose="02020503030404060203" pitchFamily="18" charset="0"/>
              </a:rPr>
              <a:t>机关一站式服务</a:t>
            </a:r>
          </a:p>
        </p:txBody>
      </p:sp>
      <p:pic>
        <p:nvPicPr>
          <p:cNvPr id="6" name="图片 5">
            <a:extLst>
              <a:ext uri="{FF2B5EF4-FFF2-40B4-BE49-F238E27FC236}">
                <a16:creationId xmlns="" xmlns:a16="http://schemas.microsoft.com/office/drawing/2014/main" id="{851E7A5B-39C1-4E30-8FD2-FB1B9316768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72211" y="1450984"/>
            <a:ext cx="8498095" cy="4429859"/>
          </a:xfrm>
          <a:prstGeom prst="rect">
            <a:avLst/>
          </a:prstGeom>
        </p:spPr>
      </p:pic>
      <p:sp>
        <p:nvSpPr>
          <p:cNvPr id="10" name="Text Box 10">
            <a:extLst>
              <a:ext uri="{FF2B5EF4-FFF2-40B4-BE49-F238E27FC236}">
                <a16:creationId xmlns="" xmlns:a16="http://schemas.microsoft.com/office/drawing/2014/main" id="{0D327106-19C9-442E-A7F4-91D95893D318}"/>
              </a:ext>
            </a:extLst>
          </p:cNvPr>
          <p:cNvSpPr txBox="1">
            <a:spLocks noChangeArrowheads="1"/>
          </p:cNvSpPr>
          <p:nvPr/>
        </p:nvSpPr>
        <p:spPr bwMode="auto">
          <a:xfrm>
            <a:off x="2948207" y="6084138"/>
            <a:ext cx="6929573" cy="461665"/>
          </a:xfrm>
          <a:prstGeom prst="rect">
            <a:avLst/>
          </a:prstGeom>
          <a:noFill/>
          <a:ln w="38100" algn="ctr">
            <a:noFill/>
            <a:miter lim="800000"/>
            <a:headEnd/>
            <a:tailEnd/>
          </a:ln>
        </p:spPr>
        <p:txBody>
          <a:bodyPr wrap="square" lIns="91436" tIns="45718" rIns="91436" bIns="45718">
            <a:spAutoFit/>
          </a:bodyPr>
          <a:lstStyle/>
          <a:p>
            <a:pPr algn="ctr">
              <a:spcBef>
                <a:spcPct val="50000"/>
              </a:spcBef>
              <a:buFont typeface="Wingdings" pitchFamily="2" charset="2"/>
              <a:buNone/>
            </a:pPr>
            <a:r>
              <a:rPr lang="zh-CN" altLang="en-US" sz="2400" b="1" dirty="0">
                <a:latin typeface="黑体" panose="02010609060101010101" pitchFamily="49" charset="-122"/>
                <a:ea typeface="黑体" panose="02010609060101010101" pitchFamily="49" charset="-122"/>
              </a:rPr>
              <a:t>机关一站式服务体系建设</a:t>
            </a:r>
          </a:p>
        </p:txBody>
      </p:sp>
    </p:spTree>
    <p:extLst>
      <p:ext uri="{BB962C8B-B14F-4D97-AF65-F5344CB8AC3E}">
        <p14:creationId xmlns:p14="http://schemas.microsoft.com/office/powerpoint/2010/main" val="30898820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descr="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
          <p:cNvSpPr txBox="1"/>
          <p:nvPr/>
        </p:nvSpPr>
        <p:spPr>
          <a:xfrm>
            <a:off x="1525828" y="212273"/>
            <a:ext cx="4493538" cy="523220"/>
          </a:xfrm>
          <a:prstGeom prst="rect">
            <a:avLst/>
          </a:prstGeom>
          <a:noFill/>
        </p:spPr>
        <p:txBody>
          <a:bodyPr wrap="none" rtlCol="0">
            <a:spAutoFit/>
          </a:bodyPr>
          <a:lstStyle/>
          <a:p>
            <a:r>
              <a:rPr lang="zh-CN" altLang="en-US" sz="2800" dirty="0">
                <a:solidFill>
                  <a:srgbClr val="124062"/>
                </a:solidFill>
                <a:latin typeface="Arial Black" panose="020B0A04020102020204" pitchFamily="34" charset="0"/>
                <a:ea typeface="创艺简细圆" pitchFamily="2" charset="-122"/>
                <a:cs typeface="Kartika" panose="02020503030404060203" pitchFamily="18" charset="0"/>
              </a:rPr>
              <a:t>华东师大：一站式服务平台</a:t>
            </a:r>
          </a:p>
        </p:txBody>
      </p:sp>
      <p:pic>
        <p:nvPicPr>
          <p:cNvPr id="5" name="图片 4">
            <a:extLst>
              <a:ext uri="{FF2B5EF4-FFF2-40B4-BE49-F238E27FC236}">
                <a16:creationId xmlns="" xmlns:a16="http://schemas.microsoft.com/office/drawing/2014/main" id="{391D544B-39DA-49ED-B877-DCCCEFE9D228}"/>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719403" y="1122320"/>
            <a:ext cx="5884597" cy="3652880"/>
          </a:xfrm>
          <a:prstGeom prst="rect">
            <a:avLst/>
          </a:prstGeom>
          <a:noFill/>
          <a:ln w="9525">
            <a:noFill/>
            <a:miter lim="800000"/>
            <a:headEnd/>
            <a:tailEnd/>
          </a:ln>
        </p:spPr>
      </p:pic>
      <p:graphicFrame>
        <p:nvGraphicFramePr>
          <p:cNvPr id="7" name="对象 6">
            <a:extLst>
              <a:ext uri="{FF2B5EF4-FFF2-40B4-BE49-F238E27FC236}">
                <a16:creationId xmlns="" xmlns:a16="http://schemas.microsoft.com/office/drawing/2014/main" id="{AB58BDA3-5195-494E-9252-064E5027F6B4}"/>
              </a:ext>
            </a:extLst>
          </p:cNvPr>
          <p:cNvGraphicFramePr>
            <a:graphicFrameLocks noChangeAspect="1"/>
          </p:cNvGraphicFramePr>
          <p:nvPr>
            <p:extLst>
              <p:ext uri="{D42A27DB-BD31-4B8C-83A1-F6EECF244321}">
                <p14:modId xmlns:p14="http://schemas.microsoft.com/office/powerpoint/2010/main" val="531915679"/>
              </p:ext>
            </p:extLst>
          </p:nvPr>
        </p:nvGraphicFramePr>
        <p:xfrm>
          <a:off x="6972299" y="444500"/>
          <a:ext cx="4680255" cy="6273800"/>
        </p:xfrm>
        <a:graphic>
          <a:graphicData uri="http://schemas.openxmlformats.org/presentationml/2006/ole">
            <mc:AlternateContent xmlns:mc="http://schemas.openxmlformats.org/markup-compatibility/2006">
              <mc:Choice xmlns:v="urn:schemas-microsoft-com:vml" Requires="v">
                <p:oleObj spid="_x0000_s1087" r:id="rId5" imgW="5549900" imgH="7874000" progId="Visio.Drawing.11">
                  <p:embed/>
                </p:oleObj>
              </mc:Choice>
              <mc:Fallback>
                <p:oleObj r:id="rId5" imgW="5549900" imgH="7874000" progId="Visio.Drawing.1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2299" y="444500"/>
                        <a:ext cx="4680255" cy="6273800"/>
                      </a:xfrm>
                      <a:prstGeom prst="rect">
                        <a:avLst/>
                      </a:prstGeom>
                      <a:noFill/>
                      <a:extLst/>
                    </p:spPr>
                  </p:pic>
                </p:oleObj>
              </mc:Fallback>
            </mc:AlternateContent>
          </a:graphicData>
        </a:graphic>
      </p:graphicFrame>
      <p:sp>
        <p:nvSpPr>
          <p:cNvPr id="8" name="标题 1">
            <a:extLst>
              <a:ext uri="{FF2B5EF4-FFF2-40B4-BE49-F238E27FC236}">
                <a16:creationId xmlns="" xmlns:a16="http://schemas.microsoft.com/office/drawing/2014/main" id="{2452C7F1-18E4-459E-886D-D007C3ECF952}"/>
              </a:ext>
            </a:extLst>
          </p:cNvPr>
          <p:cNvSpPr txBox="1">
            <a:spLocks/>
          </p:cNvSpPr>
          <p:nvPr/>
        </p:nvSpPr>
        <p:spPr>
          <a:xfrm>
            <a:off x="719403" y="4470400"/>
            <a:ext cx="7088807" cy="2387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nSpc>
                <a:spcPct val="150000"/>
              </a:lnSpc>
              <a:buFont typeface="Arial" charset="0"/>
              <a:buChar char="•"/>
            </a:pPr>
            <a:r>
              <a:rPr lang="zh-CN" altLang="en-US" sz="2000" dirty="0">
                <a:latin typeface="黑体" panose="02010609060101010101" pitchFamily="49" charset="-122"/>
                <a:ea typeface="黑体" panose="02010609060101010101" pitchFamily="49" charset="-122"/>
              </a:rPr>
              <a:t>机关党工委主体建设，信息办支持</a:t>
            </a:r>
            <a:endParaRPr lang="en-US" altLang="zh-CN" sz="2000" dirty="0">
              <a:latin typeface="黑体" panose="02010609060101010101" pitchFamily="49" charset="-122"/>
              <a:ea typeface="黑体" panose="02010609060101010101" pitchFamily="49" charset="-122"/>
            </a:endParaRPr>
          </a:p>
          <a:p>
            <a:pPr marL="285750" indent="-285750">
              <a:lnSpc>
                <a:spcPct val="150000"/>
              </a:lnSpc>
              <a:buFont typeface="Arial" charset="0"/>
              <a:buChar char="•"/>
            </a:pPr>
            <a:r>
              <a:rPr lang="zh-CN" altLang="zh-CN" sz="2000" dirty="0">
                <a:latin typeface="黑体" panose="02010609060101010101" pitchFamily="49" charset="-122"/>
                <a:ea typeface="黑体" panose="02010609060101010101" pitchFamily="49" charset="-122"/>
              </a:rPr>
              <a:t>便捷化、个性化、具备互动性的办事指南平台</a:t>
            </a:r>
          </a:p>
          <a:p>
            <a:pPr marL="285750" indent="-285750">
              <a:lnSpc>
                <a:spcPct val="150000"/>
              </a:lnSpc>
              <a:buFont typeface="Arial" charset="0"/>
              <a:buChar char="•"/>
            </a:pPr>
            <a:r>
              <a:rPr lang="zh-CN" altLang="zh-CN" sz="2000" dirty="0">
                <a:latin typeface="黑体" panose="02010609060101010101" pitchFamily="49" charset="-122"/>
                <a:ea typeface="黑体" panose="02010609060101010101" pitchFamily="49" charset="-122"/>
              </a:rPr>
              <a:t>体现一站式办事理念的研究生出国（境）办事流程</a:t>
            </a:r>
          </a:p>
        </p:txBody>
      </p:sp>
    </p:spTree>
    <p:extLst>
      <p:ext uri="{BB962C8B-B14F-4D97-AF65-F5344CB8AC3E}">
        <p14:creationId xmlns:p14="http://schemas.microsoft.com/office/powerpoint/2010/main" val="42530423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67057" y="2023548"/>
            <a:ext cx="7143179" cy="4462760"/>
          </a:xfrm>
          <a:prstGeom prst="rect">
            <a:avLst/>
          </a:prstGeom>
          <a:noFill/>
        </p:spPr>
        <p:txBody>
          <a:bodyPr wrap="square" lIns="121912" tIns="60956" rIns="121912" bIns="60956">
            <a:spAutoFit/>
          </a:bodyPr>
          <a:lstStyle/>
          <a:p>
            <a:pPr>
              <a:lnSpc>
                <a:spcPct val="150000"/>
              </a:lnSpc>
            </a:pPr>
            <a:r>
              <a:rPr lang="en-US" altLang="zh-CN" sz="2800" dirty="0">
                <a:solidFill>
                  <a:schemeClr val="bg1"/>
                </a:solidFill>
                <a:latin typeface="Microsoft YaHei" charset="-122"/>
                <a:ea typeface="Microsoft YaHei" charset="-122"/>
                <a:cs typeface="Microsoft YaHei" charset="-122"/>
              </a:rPr>
              <a:t>2016</a:t>
            </a:r>
            <a:r>
              <a:rPr lang="zh-CN" altLang="en-US" sz="2800" dirty="0">
                <a:solidFill>
                  <a:schemeClr val="bg1"/>
                </a:solidFill>
                <a:latin typeface="Microsoft YaHei" charset="-122"/>
                <a:ea typeface="Microsoft YaHei" charset="-122"/>
                <a:cs typeface="Microsoft YaHei" charset="-122"/>
              </a:rPr>
              <a:t>年</a:t>
            </a:r>
            <a:r>
              <a:rPr lang="en-US" altLang="zh-CN" sz="2800" dirty="0">
                <a:solidFill>
                  <a:schemeClr val="bg1"/>
                </a:solidFill>
                <a:latin typeface="Microsoft YaHei" charset="-122"/>
                <a:ea typeface="Microsoft YaHei" charset="-122"/>
                <a:cs typeface="Microsoft YaHei" charset="-122"/>
              </a:rPr>
              <a:t>9</a:t>
            </a:r>
            <a:r>
              <a:rPr lang="zh-CN" altLang="en-US" sz="2800" dirty="0">
                <a:solidFill>
                  <a:schemeClr val="bg1"/>
                </a:solidFill>
                <a:latin typeface="Microsoft YaHei" charset="-122"/>
                <a:ea typeface="Microsoft YaHei" charset="-122"/>
                <a:cs typeface="Microsoft YaHei" charset="-122"/>
              </a:rPr>
              <a:t>月</a:t>
            </a:r>
            <a:r>
              <a:rPr lang="en-US" altLang="zh-CN" sz="2800" dirty="0">
                <a:solidFill>
                  <a:schemeClr val="bg1"/>
                </a:solidFill>
                <a:latin typeface="Microsoft YaHei" charset="-122"/>
                <a:ea typeface="Microsoft YaHei" charset="-122"/>
                <a:cs typeface="Microsoft YaHei" charset="-122"/>
              </a:rPr>
              <a:t>2</a:t>
            </a:r>
            <a:r>
              <a:rPr lang="zh-CN" altLang="en-US" sz="2800" dirty="0">
                <a:solidFill>
                  <a:schemeClr val="bg1"/>
                </a:solidFill>
                <a:latin typeface="Microsoft YaHei" charset="-122"/>
                <a:ea typeface="Microsoft YaHei" charset="-122"/>
                <a:cs typeface="Microsoft YaHei" charset="-122"/>
              </a:rPr>
              <a:t>日，</a:t>
            </a:r>
            <a:r>
              <a:rPr kumimoji="1" lang="zh-CN" altLang="en-US" sz="2800" dirty="0">
                <a:solidFill>
                  <a:schemeClr val="bg1"/>
                </a:solidFill>
                <a:latin typeface="Microsoft YaHei" charset="-122"/>
                <a:ea typeface="Microsoft YaHei" charset="-122"/>
                <a:cs typeface="Microsoft YaHei" charset="-122"/>
              </a:rPr>
              <a:t>基于微信企业号的</a:t>
            </a:r>
            <a:endParaRPr lang="en-US" altLang="zh-CN" sz="2800" dirty="0">
              <a:solidFill>
                <a:schemeClr val="bg1"/>
              </a:solidFill>
              <a:latin typeface="Microsoft YaHei" charset="-122"/>
              <a:ea typeface="Microsoft YaHei" charset="-122"/>
              <a:cs typeface="Microsoft YaHei" charset="-122"/>
            </a:endParaRPr>
          </a:p>
          <a:p>
            <a:pPr>
              <a:lnSpc>
                <a:spcPct val="150000"/>
              </a:lnSpc>
            </a:pPr>
            <a:r>
              <a:rPr lang="zh-CN" altLang="en-US" sz="6000" dirty="0">
                <a:solidFill>
                  <a:schemeClr val="bg1"/>
                </a:solidFill>
                <a:latin typeface="Microsoft YaHei" charset="-122"/>
                <a:ea typeface="Microsoft YaHei" charset="-122"/>
                <a:cs typeface="Microsoft YaHei" charset="-122"/>
              </a:rPr>
              <a:t>微信校园卡正式发布</a:t>
            </a:r>
            <a:endParaRPr lang="en-US" altLang="zh-CN" sz="6000" dirty="0">
              <a:solidFill>
                <a:schemeClr val="bg1"/>
              </a:solidFill>
              <a:latin typeface="Microsoft YaHei" charset="-122"/>
              <a:ea typeface="Microsoft YaHei" charset="-122"/>
              <a:cs typeface="Microsoft YaHei" charset="-122"/>
            </a:endParaRPr>
          </a:p>
          <a:p>
            <a:pPr marL="342874" indent="-342874">
              <a:lnSpc>
                <a:spcPct val="150000"/>
              </a:lnSpc>
              <a:buFont typeface="Arial" charset="0"/>
              <a:buChar char="•"/>
            </a:pPr>
            <a:r>
              <a:rPr lang="zh-CN" altLang="en-US" sz="2000" dirty="0">
                <a:solidFill>
                  <a:schemeClr val="bg1"/>
                </a:solidFill>
                <a:latin typeface="Microsoft YaHei" charset="-122"/>
                <a:ea typeface="Microsoft YaHei" charset="-122"/>
                <a:cs typeface="Microsoft YaHei" charset="-122"/>
              </a:rPr>
              <a:t>首次尝试在微信企业号上开通支付功能；</a:t>
            </a:r>
            <a:endParaRPr lang="en-US" altLang="zh-CN" sz="2000" dirty="0">
              <a:solidFill>
                <a:schemeClr val="bg1"/>
              </a:solidFill>
              <a:latin typeface="Microsoft YaHei" charset="-122"/>
              <a:ea typeface="Microsoft YaHei" charset="-122"/>
              <a:cs typeface="Microsoft YaHei" charset="-122"/>
            </a:endParaRPr>
          </a:p>
          <a:p>
            <a:pPr marL="342874" indent="-342874">
              <a:lnSpc>
                <a:spcPct val="150000"/>
              </a:lnSpc>
              <a:buFont typeface="Arial" charset="0"/>
              <a:buChar char="•"/>
            </a:pPr>
            <a:r>
              <a:rPr lang="zh-CN" altLang="en-US" sz="2000" dirty="0">
                <a:solidFill>
                  <a:schemeClr val="bg1"/>
                </a:solidFill>
                <a:latin typeface="Microsoft YaHei" charset="-122"/>
                <a:ea typeface="Microsoft YaHei" charset="-122"/>
                <a:cs typeface="Microsoft YaHei" charset="-122"/>
              </a:rPr>
              <a:t>国内首张微信电子校园卡，与企业号绑定，获腾讯</a:t>
            </a:r>
            <a:r>
              <a:rPr lang="en-US" altLang="zh-CN" sz="2000" dirty="0">
                <a:solidFill>
                  <a:schemeClr val="bg1"/>
                </a:solidFill>
                <a:latin typeface="Microsoft YaHei" charset="-122"/>
                <a:ea typeface="Microsoft YaHei" charset="-122"/>
                <a:cs typeface="Microsoft YaHei" charset="-122"/>
              </a:rPr>
              <a:t>9</a:t>
            </a:r>
            <a:r>
              <a:rPr lang="zh-CN" altLang="en-US" sz="2000" dirty="0">
                <a:solidFill>
                  <a:schemeClr val="bg1"/>
                </a:solidFill>
                <a:latin typeface="Microsoft YaHei" charset="-122"/>
                <a:ea typeface="Microsoft YaHei" charset="-122"/>
                <a:cs typeface="Microsoft YaHei" charset="-122"/>
              </a:rPr>
              <a:t>月微创新奖，</a:t>
            </a:r>
            <a:r>
              <a:rPr lang="en-US" altLang="zh-CN" sz="2000" dirty="0">
                <a:solidFill>
                  <a:schemeClr val="bg1"/>
                </a:solidFill>
                <a:latin typeface="Microsoft YaHei" charset="-122"/>
                <a:ea typeface="Microsoft YaHei" charset="-122"/>
                <a:cs typeface="Microsoft YaHei" charset="-122"/>
              </a:rPr>
              <a:t>2016</a:t>
            </a:r>
            <a:r>
              <a:rPr lang="zh-CN" altLang="en-US" sz="2000" dirty="0">
                <a:solidFill>
                  <a:schemeClr val="bg1"/>
                </a:solidFill>
                <a:latin typeface="Microsoft YaHei" charset="-122"/>
                <a:ea typeface="Microsoft YaHei" charset="-122"/>
                <a:cs typeface="Microsoft YaHei" charset="-122"/>
              </a:rPr>
              <a:t>微信年度智慧生活优秀案例。</a:t>
            </a:r>
          </a:p>
          <a:p>
            <a:pPr marL="342874" indent="-342874">
              <a:lnSpc>
                <a:spcPct val="150000"/>
              </a:lnSpc>
              <a:buFont typeface="Arial" charset="0"/>
              <a:buChar char="•"/>
            </a:pPr>
            <a:r>
              <a:rPr lang="zh-CN" altLang="en-US" sz="2000" dirty="0">
                <a:solidFill>
                  <a:schemeClr val="bg1"/>
                </a:solidFill>
                <a:latin typeface="Microsoft YaHei" charset="-122"/>
                <a:ea typeface="Microsoft YaHei" charset="-122"/>
                <a:cs typeface="Microsoft YaHei" charset="-122"/>
              </a:rPr>
              <a:t>提供食堂消费、图书馆入闸、校园卡余额查询、校园卡充值、消费查询、图书馆借阅查询、校园公告查询等功能。</a:t>
            </a:r>
            <a:endParaRPr lang="en-US" altLang="zh-CN" sz="2000" dirty="0">
              <a:solidFill>
                <a:schemeClr val="bg1"/>
              </a:solidFill>
              <a:latin typeface="Microsoft YaHei" charset="-122"/>
              <a:ea typeface="Microsoft YaHei" charset="-122"/>
              <a:cs typeface="Microsoft YaHei" charset="-122"/>
            </a:endParaRPr>
          </a:p>
        </p:txBody>
      </p:sp>
      <p:pic>
        <p:nvPicPr>
          <p:cNvPr id="5" name="图片 4" descr="未标题-1.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5123" y="293044"/>
            <a:ext cx="3009068" cy="6235285"/>
          </a:xfrm>
          <a:prstGeom prst="rect">
            <a:avLst/>
          </a:prstGeom>
        </p:spPr>
      </p:pic>
      <p:sp>
        <p:nvSpPr>
          <p:cNvPr id="3" name="幻灯片编号占位符 2"/>
          <p:cNvSpPr>
            <a:spLocks noGrp="1"/>
          </p:cNvSpPr>
          <p:nvPr>
            <p:ph type="sldNum" sz="quarter" idx="4294967295"/>
          </p:nvPr>
        </p:nvSpPr>
        <p:spPr>
          <a:xfrm>
            <a:off x="9448800" y="6356352"/>
            <a:ext cx="2743200" cy="365125"/>
          </a:xfrm>
        </p:spPr>
        <p:txBody>
          <a:bodyPr/>
          <a:lstStyle/>
          <a:p>
            <a:fld id="{24AF7BFB-63EF-4579-8522-40F7C6C0448A}" type="slidenum">
              <a:rPr lang="zh-CN" altLang="en-US" smtClean="0">
                <a:latin typeface="Microsoft YaHei" charset="-122"/>
                <a:ea typeface="Microsoft YaHei" charset="-122"/>
                <a:cs typeface="Microsoft YaHei" charset="-122"/>
              </a:rPr>
              <a:t>123</a:t>
            </a:fld>
            <a:endParaRPr lang="zh-CN" altLang="en-US">
              <a:latin typeface="Microsoft YaHei" charset="-122"/>
              <a:ea typeface="Microsoft YaHei" charset="-122"/>
              <a:cs typeface="Microsoft YaHei" charset="-122"/>
            </a:endParaRPr>
          </a:p>
        </p:txBody>
      </p:sp>
      <p:sp>
        <p:nvSpPr>
          <p:cNvPr id="7" name="矩形 6"/>
          <p:cNvSpPr/>
          <p:nvPr/>
        </p:nvSpPr>
        <p:spPr>
          <a:xfrm>
            <a:off x="-144693" y="321577"/>
            <a:ext cx="3795888" cy="492443"/>
          </a:xfrm>
          <a:prstGeom prst="rect">
            <a:avLst/>
          </a:prstGeom>
          <a:solidFill>
            <a:srgbClr val="C00000"/>
          </a:solidFill>
          <a:ln>
            <a:noFill/>
          </a:ln>
        </p:spPr>
        <p:style>
          <a:lnRef idx="1">
            <a:schemeClr val="dk1"/>
          </a:lnRef>
          <a:fillRef idx="3">
            <a:schemeClr val="dk1"/>
          </a:fillRef>
          <a:effectRef idx="2">
            <a:schemeClr val="dk1"/>
          </a:effectRef>
          <a:fontRef idx="minor">
            <a:schemeClr val="lt1"/>
          </a:fontRef>
        </p:style>
        <p:txBody>
          <a:bodyPr wrap="square" lIns="121912" tIns="60956" rIns="121912" bIns="60956">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借</a:t>
            </a:r>
            <a:r>
              <a:rPr lang="zh-CN" altLang="en-US" sz="2400" dirty="0">
                <a:solidFill>
                  <a:schemeClr val="bg1"/>
                </a:solidFill>
                <a:latin typeface="微软雅黑" panose="020B0503020204020204" pitchFamily="34" charset="-122"/>
                <a:ea typeface="微软雅黑" panose="020B0503020204020204" pitchFamily="34" charset="-122"/>
              </a:rPr>
              <a:t>力互联网</a:t>
            </a:r>
            <a:r>
              <a:rPr lang="zh-TW" altLang="en-US" sz="2400" dirty="0">
                <a:solidFill>
                  <a:schemeClr val="bg1"/>
                </a:solidFill>
                <a:latin typeface="微软雅黑" panose="020B0503020204020204" pitchFamily="34" charset="-122"/>
                <a:ea typeface="微软雅黑" panose="020B0503020204020204" pitchFamily="34" charset="-122"/>
              </a:rPr>
              <a:t>开发</a:t>
            </a:r>
          </a:p>
        </p:txBody>
      </p:sp>
    </p:spTree>
    <p:extLst>
      <p:ext uri="{BB962C8B-B14F-4D97-AF65-F5344CB8AC3E}">
        <p14:creationId xmlns:p14="http://schemas.microsoft.com/office/powerpoint/2010/main" val="1692403599"/>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731667" y="1432656"/>
            <a:ext cx="3939540" cy="615553"/>
          </a:xfrm>
          <a:prstGeom prst="rect">
            <a:avLst/>
          </a:prstGeom>
          <a:noFill/>
        </p:spPr>
        <p:txBody>
          <a:bodyPr wrap="none" lIns="121912" tIns="60956" rIns="121912" bIns="60956" rtlCol="0">
            <a:spAutoFit/>
          </a:bodyPr>
          <a:lstStyle/>
          <a:p>
            <a:r>
              <a:rPr kumimoji="1" lang="zh-CN" altLang="en-US" sz="3200" dirty="0">
                <a:solidFill>
                  <a:schemeClr val="accent1"/>
                </a:solidFill>
                <a:latin typeface="Microsoft YaHei" charset="-122"/>
                <a:ea typeface="Microsoft YaHei" charset="-122"/>
                <a:cs typeface="Microsoft YaHei" charset="-122"/>
              </a:rPr>
              <a:t>微信校园卡应用效果</a:t>
            </a:r>
          </a:p>
        </p:txBody>
      </p:sp>
      <p:sp>
        <p:nvSpPr>
          <p:cNvPr id="3" name="矩形 2"/>
          <p:cNvSpPr/>
          <p:nvPr/>
        </p:nvSpPr>
        <p:spPr>
          <a:xfrm>
            <a:off x="5718435" y="2226473"/>
            <a:ext cx="6096000" cy="3724096"/>
          </a:xfrm>
          <a:prstGeom prst="rect">
            <a:avLst/>
          </a:prstGeom>
        </p:spPr>
        <p:txBody>
          <a:bodyPr lIns="121912" tIns="60956" rIns="121912" bIns="60956">
            <a:spAutoFit/>
          </a:bodyPr>
          <a:lstStyle/>
          <a:p>
            <a:pPr>
              <a:lnSpc>
                <a:spcPct val="130000"/>
              </a:lnSpc>
            </a:pPr>
            <a:r>
              <a:rPr lang="zh-CN" altLang="en-US" sz="4000" dirty="0">
                <a:latin typeface="Microsoft YaHei" charset="-122"/>
                <a:ea typeface="Microsoft YaHei" charset="-122"/>
                <a:cs typeface="Microsoft YaHei" charset="-122"/>
              </a:rPr>
              <a:t>学生：</a:t>
            </a:r>
            <a:r>
              <a:rPr lang="en-US" altLang="zh-CN" sz="4000" dirty="0">
                <a:latin typeface="Microsoft YaHei" charset="-122"/>
                <a:ea typeface="Microsoft YaHei" charset="-122"/>
                <a:cs typeface="Microsoft YaHei" charset="-122"/>
              </a:rPr>
              <a:t/>
            </a:r>
            <a:br>
              <a:rPr lang="en-US" altLang="zh-CN" sz="4000" dirty="0">
                <a:latin typeface="Microsoft YaHei" charset="-122"/>
                <a:ea typeface="Microsoft YaHei" charset="-122"/>
                <a:cs typeface="Microsoft YaHei" charset="-122"/>
              </a:rPr>
            </a:br>
            <a:r>
              <a:rPr lang="zh-CN" altLang="en-US" sz="2000" dirty="0">
                <a:latin typeface="Microsoft YaHei" charset="-122"/>
                <a:ea typeface="Microsoft YaHei" charset="-122"/>
                <a:cs typeface="Microsoft YaHei" charset="-122"/>
              </a:rPr>
              <a:t>可以直接凭电子校园卡进出图书馆，并完成借书等操作，用</a:t>
            </a:r>
            <a:r>
              <a:rPr lang="zh-CN" altLang="en-US" sz="2000" b="1" dirty="0">
                <a:latin typeface="Microsoft YaHei" charset="-122"/>
                <a:ea typeface="Microsoft YaHei" charset="-122"/>
                <a:cs typeface="Microsoft YaHei" charset="-122"/>
              </a:rPr>
              <a:t>电子卡代替原有的实体卡，简便快捷，不易丢失、方便携带，提高线上办理效率</a:t>
            </a:r>
            <a:r>
              <a:rPr lang="zh-CN" altLang="en-US" sz="2000" dirty="0">
                <a:latin typeface="Microsoft YaHei" charset="-122"/>
                <a:ea typeface="Microsoft YaHei" charset="-122"/>
                <a:cs typeface="Microsoft YaHei" charset="-122"/>
              </a:rPr>
              <a:t>。</a:t>
            </a:r>
            <a:endParaRPr lang="en-US" altLang="zh-CN" sz="2000" dirty="0">
              <a:latin typeface="Microsoft YaHei" charset="-122"/>
              <a:ea typeface="Microsoft YaHei" charset="-122"/>
              <a:cs typeface="Microsoft YaHei" charset="-122"/>
            </a:endParaRPr>
          </a:p>
          <a:p>
            <a:pPr>
              <a:lnSpc>
                <a:spcPct val="130000"/>
              </a:lnSpc>
            </a:pPr>
            <a:endParaRPr lang="zh-CN" altLang="en-US" sz="2000" dirty="0">
              <a:latin typeface="Microsoft YaHei" charset="-122"/>
              <a:ea typeface="Microsoft YaHei" charset="-122"/>
              <a:cs typeface="Microsoft YaHei" charset="-122"/>
            </a:endParaRPr>
          </a:p>
          <a:p>
            <a:pPr>
              <a:lnSpc>
                <a:spcPct val="130000"/>
              </a:lnSpc>
            </a:pPr>
            <a:r>
              <a:rPr lang="zh-CN" altLang="en-US" sz="4000" dirty="0">
                <a:latin typeface="Microsoft YaHei" charset="-122"/>
                <a:ea typeface="Microsoft YaHei" charset="-122"/>
                <a:cs typeface="Microsoft YaHei" charset="-122"/>
              </a:rPr>
              <a:t>学校：</a:t>
            </a:r>
            <a:r>
              <a:rPr lang="en-US" altLang="zh-CN" sz="4000" dirty="0">
                <a:latin typeface="Microsoft YaHei" charset="-122"/>
                <a:ea typeface="Microsoft YaHei" charset="-122"/>
                <a:cs typeface="Microsoft YaHei" charset="-122"/>
              </a:rPr>
              <a:t/>
            </a:r>
            <a:br>
              <a:rPr lang="en-US" altLang="zh-CN" sz="4000" dirty="0">
                <a:latin typeface="Microsoft YaHei" charset="-122"/>
                <a:ea typeface="Microsoft YaHei" charset="-122"/>
                <a:cs typeface="Microsoft YaHei" charset="-122"/>
              </a:rPr>
            </a:br>
            <a:r>
              <a:rPr lang="zh-CN" altLang="en-US" sz="2000" b="1" dirty="0">
                <a:latin typeface="Microsoft YaHei" charset="-122"/>
                <a:ea typeface="Microsoft YaHei" charset="-122"/>
                <a:cs typeface="Microsoft YaHei" charset="-122"/>
              </a:rPr>
              <a:t>节约制卡成本，提高信息化效率</a:t>
            </a:r>
            <a:r>
              <a:rPr lang="zh-CN" altLang="en-US" sz="2000" dirty="0">
                <a:latin typeface="Microsoft YaHei" charset="-122"/>
                <a:ea typeface="Microsoft YaHei" charset="-122"/>
                <a:cs typeface="Microsoft YaHei" charset="-122"/>
              </a:rPr>
              <a:t>。</a:t>
            </a:r>
          </a:p>
        </p:txBody>
      </p:sp>
      <p:pic>
        <p:nvPicPr>
          <p:cNvPr id="4" name="图片 3"/>
          <p:cNvPicPr>
            <a:picLocks noChangeAspect="1"/>
          </p:cNvPicPr>
          <p:nvPr/>
        </p:nvPicPr>
        <p:blipFill>
          <a:blip r:embed="rId2"/>
          <a:stretch>
            <a:fillRect/>
          </a:stretch>
        </p:blipFill>
        <p:spPr>
          <a:xfrm>
            <a:off x="314345" y="0"/>
            <a:ext cx="4706007" cy="6858000"/>
          </a:xfrm>
          <a:prstGeom prst="rect">
            <a:avLst/>
          </a:prstGeom>
        </p:spPr>
      </p:pic>
      <p:sp>
        <p:nvSpPr>
          <p:cNvPr id="5" name="幻灯片编号占位符 4"/>
          <p:cNvSpPr>
            <a:spLocks noGrp="1"/>
          </p:cNvSpPr>
          <p:nvPr>
            <p:ph type="sldNum" sz="quarter" idx="12"/>
          </p:nvPr>
        </p:nvSpPr>
        <p:spPr/>
        <p:txBody>
          <a:bodyPr/>
          <a:lstStyle/>
          <a:p>
            <a:fld id="{24AF7BFB-63EF-4579-8522-40F7C6C0448A}" type="slidenum">
              <a:rPr lang="zh-CN" altLang="en-US" smtClean="0"/>
              <a:t>124</a:t>
            </a:fld>
            <a:endParaRPr lang="zh-CN" altLang="en-US"/>
          </a:p>
        </p:txBody>
      </p:sp>
      <p:sp>
        <p:nvSpPr>
          <p:cNvPr id="6" name="矩形 5"/>
          <p:cNvSpPr/>
          <p:nvPr/>
        </p:nvSpPr>
        <p:spPr>
          <a:xfrm>
            <a:off x="-144693" y="321577"/>
            <a:ext cx="3795888" cy="492443"/>
          </a:xfrm>
          <a:prstGeom prst="rect">
            <a:avLst/>
          </a:prstGeom>
          <a:solidFill>
            <a:srgbClr val="C00000"/>
          </a:solidFill>
          <a:ln>
            <a:noFill/>
          </a:ln>
        </p:spPr>
        <p:style>
          <a:lnRef idx="1">
            <a:schemeClr val="dk1"/>
          </a:lnRef>
          <a:fillRef idx="3">
            <a:schemeClr val="dk1"/>
          </a:fillRef>
          <a:effectRef idx="2">
            <a:schemeClr val="dk1"/>
          </a:effectRef>
          <a:fontRef idx="minor">
            <a:schemeClr val="lt1"/>
          </a:fontRef>
        </p:style>
        <p:txBody>
          <a:bodyPr wrap="square" lIns="121912" tIns="60956" rIns="121912" bIns="60956">
            <a:spAutoFit/>
          </a:bodyPr>
          <a:lstStyle/>
          <a:p>
            <a:pPr algn="ctr"/>
            <a:r>
              <a:rPr lang="en-US" altLang="zh-TW" sz="2400" dirty="0">
                <a:solidFill>
                  <a:schemeClr val="bg1"/>
                </a:solidFill>
                <a:latin typeface="微软雅黑" panose="020B0503020204020204" pitchFamily="34" charset="-122"/>
                <a:ea typeface="微软雅黑" panose="020B0503020204020204" pitchFamily="34" charset="-122"/>
              </a:rPr>
              <a:t>1</a:t>
            </a:r>
            <a:r>
              <a:rPr lang="en-US" altLang="zh-CN" sz="2400" dirty="0">
                <a:solidFill>
                  <a:schemeClr val="bg1"/>
                </a:solidFill>
                <a:latin typeface="微软雅黑" panose="020B0503020204020204" pitchFamily="34" charset="-122"/>
                <a:ea typeface="微软雅黑" panose="020B0503020204020204" pitchFamily="34" charset="-122"/>
              </a:rPr>
              <a:t>1</a:t>
            </a:r>
            <a:r>
              <a:rPr lang="en-US" altLang="zh-TW" sz="2400" dirty="0">
                <a:solidFill>
                  <a:schemeClr val="bg1"/>
                </a:solidFill>
                <a:latin typeface="微软雅黑" panose="020B0503020204020204" pitchFamily="34" charset="-122"/>
                <a:ea typeface="微软雅黑" panose="020B0503020204020204" pitchFamily="34" charset="-122"/>
              </a:rPr>
              <a:t>.</a:t>
            </a:r>
            <a:r>
              <a:rPr lang="zh-TW" altLang="en-US" sz="2400" dirty="0">
                <a:solidFill>
                  <a:schemeClr val="bg1"/>
                </a:solidFill>
                <a:latin typeface="微软雅黑" panose="020B0503020204020204" pitchFamily="34" charset="-122"/>
                <a:ea typeface="微软雅黑" panose="020B0503020204020204" pitchFamily="34" charset="-122"/>
              </a:rPr>
              <a:t>微信</a:t>
            </a:r>
            <a:r>
              <a:rPr lang="zh-CN" altLang="en-US" sz="2400" dirty="0">
                <a:solidFill>
                  <a:schemeClr val="bg1"/>
                </a:solidFill>
                <a:latin typeface="微软雅黑" panose="020B0503020204020204" pitchFamily="34" charset="-122"/>
                <a:ea typeface="微软雅黑" panose="020B0503020204020204" pitchFamily="34" charset="-122"/>
              </a:rPr>
              <a:t>校园卡</a:t>
            </a:r>
            <a:endParaRPr lang="zh-TW" altLang="en-US" sz="24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026313520"/>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 y="0"/>
            <a:ext cx="12192002" cy="791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3600" b="1" dirty="0" smtClean="0">
                <a:effectLst>
                  <a:outerShdw dist="38100" dir="2700000" algn="tl">
                    <a:srgbClr val="000000">
                      <a:alpha val="10000"/>
                    </a:srgbClr>
                  </a:outerShdw>
                </a:effectLst>
              </a:rPr>
              <a:t>近期</a:t>
            </a:r>
            <a:r>
              <a:rPr lang="zh-CN" altLang="en-US" sz="3600" b="1" smtClean="0">
                <a:effectLst>
                  <a:outerShdw dist="38100" dir="2700000" algn="tl">
                    <a:srgbClr val="000000">
                      <a:alpha val="10000"/>
                    </a:srgbClr>
                  </a:outerShdw>
                </a:effectLst>
              </a:rPr>
              <a:t>已启用的</a:t>
            </a:r>
            <a:r>
              <a:rPr lang="zh-CN" altLang="en-US" sz="3600" b="1" dirty="0" smtClean="0">
                <a:effectLst>
                  <a:outerShdw dist="38100" dir="2700000" algn="tl">
                    <a:srgbClr val="000000">
                      <a:alpha val="10000"/>
                    </a:srgbClr>
                  </a:outerShdw>
                </a:effectLst>
              </a:rPr>
              <a:t>新应用</a:t>
            </a:r>
            <a:endParaRPr lang="zh-CN" altLang="en-US" sz="3600" b="1" dirty="0">
              <a:effectLst>
                <a:outerShdw dist="38100" dir="2700000" algn="tl">
                  <a:srgbClr val="000000">
                    <a:alpha val="10000"/>
                  </a:srgbClr>
                </a:outerShdw>
              </a:effectLst>
            </a:endParaRPr>
          </a:p>
        </p:txBody>
      </p:sp>
      <p:sp>
        <p:nvSpPr>
          <p:cNvPr id="11" name="文本框 10"/>
          <p:cNvSpPr txBox="1"/>
          <p:nvPr/>
        </p:nvSpPr>
        <p:spPr>
          <a:xfrm>
            <a:off x="619453" y="6055146"/>
            <a:ext cx="3262432" cy="584775"/>
          </a:xfrm>
          <a:prstGeom prst="rect">
            <a:avLst/>
          </a:prstGeom>
          <a:noFill/>
        </p:spPr>
        <p:txBody>
          <a:bodyPr wrap="none" rtlCol="0">
            <a:spAutoFit/>
          </a:bodyPr>
          <a:lstStyle/>
          <a:p>
            <a:pPr algn="ctr"/>
            <a:r>
              <a:rPr kumimoji="1" lang="zh-CN" altLang="en-US" sz="1600" b="1" dirty="0" smtClean="0"/>
              <a:t>办事凭证</a:t>
            </a:r>
            <a:endParaRPr kumimoji="1" lang="en-US" altLang="zh-CN" sz="1600" b="1" dirty="0" smtClean="0"/>
          </a:p>
          <a:p>
            <a:pPr algn="ctr"/>
            <a:r>
              <a:rPr kumimoji="1" lang="zh-CN" altLang="en-US" sz="1600" dirty="0" smtClean="0"/>
              <a:t>代人办事，不再需要敲章来回跑！</a:t>
            </a:r>
            <a:endParaRPr kumimoji="1" lang="zh-CN" altLang="en-US" sz="1600" dirty="0"/>
          </a:p>
        </p:txBody>
      </p:sp>
      <p:sp>
        <p:nvSpPr>
          <p:cNvPr id="12" name="文本框 11"/>
          <p:cNvSpPr txBox="1"/>
          <p:nvPr/>
        </p:nvSpPr>
        <p:spPr>
          <a:xfrm>
            <a:off x="4669966" y="6052392"/>
            <a:ext cx="2852063" cy="584775"/>
          </a:xfrm>
          <a:prstGeom prst="rect">
            <a:avLst/>
          </a:prstGeom>
          <a:noFill/>
        </p:spPr>
        <p:txBody>
          <a:bodyPr wrap="none" rtlCol="0">
            <a:spAutoFit/>
          </a:bodyPr>
          <a:lstStyle/>
          <a:p>
            <a:pPr algn="ctr"/>
            <a:r>
              <a:rPr kumimoji="1" lang="zh-CN" altLang="en-US" sz="1600" b="1" dirty="0" smtClean="0"/>
              <a:t>门禁管理</a:t>
            </a:r>
            <a:endParaRPr kumimoji="1" lang="en-US" altLang="zh-CN" sz="1600" b="1" dirty="0" smtClean="0"/>
          </a:p>
          <a:p>
            <a:pPr algn="ctr"/>
            <a:r>
              <a:rPr kumimoji="1" lang="zh-CN" altLang="en-US" sz="1600" dirty="0" smtClean="0"/>
              <a:t>没带校园卡？微信扫一扫开门</a:t>
            </a:r>
            <a:endParaRPr kumimoji="1" lang="zh-CN" altLang="en-US" sz="1600" dirty="0"/>
          </a:p>
        </p:txBody>
      </p:sp>
      <p:sp>
        <p:nvSpPr>
          <p:cNvPr id="13" name="文本框 12"/>
          <p:cNvSpPr txBox="1"/>
          <p:nvPr/>
        </p:nvSpPr>
        <p:spPr>
          <a:xfrm>
            <a:off x="7795593" y="6052392"/>
            <a:ext cx="4172937" cy="584775"/>
          </a:xfrm>
          <a:prstGeom prst="rect">
            <a:avLst/>
          </a:prstGeom>
          <a:noFill/>
        </p:spPr>
        <p:txBody>
          <a:bodyPr wrap="none" rtlCol="0">
            <a:spAutoFit/>
          </a:bodyPr>
          <a:lstStyle/>
          <a:p>
            <a:pPr algn="ctr"/>
            <a:r>
              <a:rPr kumimoji="1" lang="zh-CN" altLang="en-US" sz="1600" b="1" dirty="0" smtClean="0"/>
              <a:t>校园签到</a:t>
            </a:r>
            <a:endParaRPr kumimoji="1" lang="en-US" altLang="zh-CN" sz="1600" b="1" dirty="0" smtClean="0"/>
          </a:p>
          <a:p>
            <a:pPr algn="ctr"/>
            <a:r>
              <a:rPr kumimoji="1" lang="zh-CN" altLang="en-US" sz="1600" dirty="0" smtClean="0"/>
              <a:t>灵活签到，每一位师生都可自主发起与管理</a:t>
            </a:r>
            <a:endParaRPr kumimoji="1" lang="zh-CN" altLang="en-US" sz="1600" dirty="0"/>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5499" y="1108709"/>
            <a:ext cx="2730321" cy="4846320"/>
          </a:xfrm>
          <a:prstGeom prst="rect">
            <a:avLst/>
          </a:prstGeom>
        </p:spPr>
      </p:pic>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2971" y="1108709"/>
            <a:ext cx="2726055" cy="4846320"/>
          </a:xfrm>
          <a:prstGeom prst="rect">
            <a:avLst/>
          </a:prstGeom>
        </p:spPr>
      </p:pic>
      <p:pic>
        <p:nvPicPr>
          <p:cNvPr id="8" name="图片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19027" y="1108708"/>
            <a:ext cx="2726055" cy="4846321"/>
          </a:xfrm>
          <a:prstGeom prst="rect">
            <a:avLst/>
          </a:prstGeom>
        </p:spPr>
      </p:pic>
    </p:spTree>
    <p:extLst>
      <p:ext uri="{BB962C8B-B14F-4D97-AF65-F5344CB8AC3E}">
        <p14:creationId xmlns:p14="http://schemas.microsoft.com/office/powerpoint/2010/main" val="1004692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 y="0"/>
            <a:ext cx="12192002" cy="791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3600" b="1" dirty="0" smtClean="0">
                <a:effectLst>
                  <a:outerShdw dist="38100" dir="2700000" algn="tl">
                    <a:srgbClr val="000000">
                      <a:alpha val="10000"/>
                    </a:srgbClr>
                  </a:outerShdw>
                </a:effectLst>
              </a:rPr>
              <a:t>微信扫一扫开门</a:t>
            </a:r>
            <a:endParaRPr lang="zh-CN" altLang="en-US" sz="3600" b="1" dirty="0">
              <a:effectLst>
                <a:outerShdw dist="38100" dir="2700000" algn="tl">
                  <a:srgbClr val="000000">
                    <a:alpha val="10000"/>
                  </a:srgbClr>
                </a:outerShdw>
              </a:effectLst>
            </a:endParaRP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8948" y="1197733"/>
            <a:ext cx="3964726" cy="5286301"/>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190" y="1197735"/>
            <a:ext cx="1951785" cy="3464418"/>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0491" y="1197733"/>
            <a:ext cx="1951786" cy="3464419"/>
          </a:xfrm>
          <a:prstGeom prst="rect">
            <a:avLst/>
          </a:prstGeom>
        </p:spPr>
      </p:pic>
      <p:sp>
        <p:nvSpPr>
          <p:cNvPr id="9" name="文本框 8"/>
          <p:cNvSpPr txBox="1"/>
          <p:nvPr/>
        </p:nvSpPr>
        <p:spPr>
          <a:xfrm>
            <a:off x="6095999" y="4932608"/>
            <a:ext cx="4288353" cy="1235851"/>
          </a:xfrm>
          <a:prstGeom prst="rect">
            <a:avLst/>
          </a:prstGeom>
          <a:noFill/>
        </p:spPr>
        <p:txBody>
          <a:bodyPr wrap="none" rtlCol="0">
            <a:spAutoFit/>
          </a:bodyPr>
          <a:lstStyle/>
          <a:p>
            <a:pPr>
              <a:lnSpc>
                <a:spcPct val="200000"/>
              </a:lnSpc>
            </a:pPr>
            <a:r>
              <a:rPr kumimoji="1" lang="zh-CN" altLang="en-US" sz="2000" b="1" dirty="0" smtClean="0"/>
              <a:t>没有带校园卡？</a:t>
            </a:r>
            <a:endParaRPr kumimoji="1" lang="en-US" altLang="zh-CN" sz="2000" b="1" dirty="0" smtClean="0"/>
          </a:p>
          <a:p>
            <a:pPr>
              <a:lnSpc>
                <a:spcPct val="200000"/>
              </a:lnSpc>
            </a:pPr>
            <a:r>
              <a:rPr kumimoji="1" lang="zh-CN" altLang="en-US" sz="2000" b="1" dirty="0" smtClean="0"/>
              <a:t>打开手机，用微信扫一扫就能够开门</a:t>
            </a:r>
            <a:endParaRPr kumimoji="1" lang="zh-CN" altLang="en-US" sz="2000" b="1" dirty="0"/>
          </a:p>
        </p:txBody>
      </p:sp>
    </p:spTree>
    <p:extLst>
      <p:ext uri="{BB962C8B-B14F-4D97-AF65-F5344CB8AC3E}">
        <p14:creationId xmlns:p14="http://schemas.microsoft.com/office/powerpoint/2010/main" val="18983488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251231" y="1213816"/>
            <a:ext cx="7691727" cy="615553"/>
          </a:xfrm>
          <a:prstGeom prst="rect">
            <a:avLst/>
          </a:prstGeom>
          <a:noFill/>
        </p:spPr>
        <p:txBody>
          <a:bodyPr wrap="square" lIns="121912" tIns="60956" rIns="121912" bIns="60956" rtlCol="0">
            <a:spAutoFit/>
          </a:bodyPr>
          <a:lstStyle/>
          <a:p>
            <a:pPr algn="ctr"/>
            <a:r>
              <a:rPr kumimoji="1" lang="zh-CN" altLang="en-US" sz="3200" b="1" dirty="0">
                <a:solidFill>
                  <a:schemeClr val="accent1"/>
                </a:solidFill>
                <a:latin typeface="Microsoft YaHei" charset="-122"/>
                <a:ea typeface="Microsoft YaHei" charset="-122"/>
                <a:cs typeface="Microsoft YaHei" charset="-122"/>
              </a:rPr>
              <a:t>微信校园卡：图书馆借书服务</a:t>
            </a:r>
          </a:p>
        </p:txBody>
      </p:sp>
      <p:sp>
        <p:nvSpPr>
          <p:cNvPr id="5" name="幻灯片编号占位符 4"/>
          <p:cNvSpPr>
            <a:spLocks noGrp="1"/>
          </p:cNvSpPr>
          <p:nvPr>
            <p:ph type="sldNum" sz="quarter" idx="12"/>
          </p:nvPr>
        </p:nvSpPr>
        <p:spPr/>
        <p:txBody>
          <a:bodyPr/>
          <a:lstStyle/>
          <a:p>
            <a:fld id="{24AF7BFB-63EF-4579-8522-40F7C6C0448A}" type="slidenum">
              <a:rPr lang="zh-CN" altLang="en-US" smtClean="0"/>
              <a:t>127</a:t>
            </a:fld>
            <a:endParaRPr lang="zh-CN" altLang="en-US"/>
          </a:p>
        </p:txBody>
      </p:sp>
      <p:pic>
        <p:nvPicPr>
          <p:cNvPr id="6" name="图片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433" y="1913751"/>
            <a:ext cx="6069659" cy="4056396"/>
          </a:xfrm>
          <a:prstGeom prst="rect">
            <a:avLst/>
          </a:prstGeom>
        </p:spPr>
      </p:pic>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7093" y="1913751"/>
            <a:ext cx="6069659" cy="4056396"/>
          </a:xfrm>
          <a:prstGeom prst="rect">
            <a:avLst/>
          </a:prstGeom>
        </p:spPr>
      </p:pic>
      <p:sp>
        <p:nvSpPr>
          <p:cNvPr id="8" name="文本框 7"/>
          <p:cNvSpPr txBox="1"/>
          <p:nvPr/>
        </p:nvSpPr>
        <p:spPr>
          <a:xfrm>
            <a:off x="4229947" y="6190881"/>
            <a:ext cx="3131615" cy="353937"/>
          </a:xfrm>
          <a:prstGeom prst="rect">
            <a:avLst/>
          </a:prstGeom>
          <a:noFill/>
        </p:spPr>
        <p:txBody>
          <a:bodyPr wrap="none" lIns="121912" tIns="60956" rIns="121912" bIns="60956" rtlCol="0">
            <a:spAutoFit/>
          </a:bodyPr>
          <a:lstStyle/>
          <a:p>
            <a:r>
              <a:rPr kumimoji="1" lang="zh-CN" altLang="en-US" sz="1500" b="1" dirty="0">
                <a:latin typeface="Microsoft YaHei" charset="-122"/>
                <a:ea typeface="Microsoft YaHei" charset="-122"/>
                <a:cs typeface="Microsoft YaHei" charset="-122"/>
              </a:rPr>
              <a:t>使用</a:t>
            </a:r>
            <a:r>
              <a:rPr kumimoji="1" lang="zh-CN" altLang="en-US" sz="1500" b="1">
                <a:latin typeface="Microsoft YaHei" charset="-122"/>
                <a:ea typeface="Microsoft YaHei" charset="-122"/>
                <a:cs typeface="Microsoft YaHei" charset="-122"/>
              </a:rPr>
              <a:t>动态二维码轻松完成借书操作</a:t>
            </a:r>
          </a:p>
        </p:txBody>
      </p:sp>
      <p:sp>
        <p:nvSpPr>
          <p:cNvPr id="9" name="矩形 8"/>
          <p:cNvSpPr/>
          <p:nvPr/>
        </p:nvSpPr>
        <p:spPr>
          <a:xfrm>
            <a:off x="-144693" y="321577"/>
            <a:ext cx="3795888" cy="492443"/>
          </a:xfrm>
          <a:prstGeom prst="rect">
            <a:avLst/>
          </a:prstGeom>
          <a:solidFill>
            <a:srgbClr val="C00000"/>
          </a:solidFill>
          <a:ln>
            <a:noFill/>
          </a:ln>
        </p:spPr>
        <p:style>
          <a:lnRef idx="1">
            <a:schemeClr val="dk1"/>
          </a:lnRef>
          <a:fillRef idx="3">
            <a:schemeClr val="dk1"/>
          </a:fillRef>
          <a:effectRef idx="2">
            <a:schemeClr val="dk1"/>
          </a:effectRef>
          <a:fontRef idx="minor">
            <a:schemeClr val="lt1"/>
          </a:fontRef>
        </p:style>
        <p:txBody>
          <a:bodyPr wrap="square" lIns="121912" tIns="60956" rIns="121912" bIns="60956">
            <a:spAutoFit/>
          </a:bodyPr>
          <a:lstStyle/>
          <a:p>
            <a:pPr algn="ctr"/>
            <a:r>
              <a:rPr lang="zh-TW" altLang="en-US" sz="2400" dirty="0" smtClean="0">
                <a:solidFill>
                  <a:schemeClr val="bg1"/>
                </a:solidFill>
                <a:latin typeface="微软雅黑" panose="020B0503020204020204" pitchFamily="34" charset="-122"/>
                <a:ea typeface="微软雅黑" panose="020B0503020204020204" pitchFamily="34" charset="-122"/>
              </a:rPr>
              <a:t>微</a:t>
            </a:r>
            <a:r>
              <a:rPr lang="zh-TW" altLang="en-US" sz="2400" dirty="0">
                <a:solidFill>
                  <a:schemeClr val="bg1"/>
                </a:solidFill>
                <a:latin typeface="微软雅黑" panose="020B0503020204020204" pitchFamily="34" charset="-122"/>
                <a:ea typeface="微软雅黑" panose="020B0503020204020204" pitchFamily="34" charset="-122"/>
              </a:rPr>
              <a:t>信</a:t>
            </a:r>
            <a:r>
              <a:rPr lang="zh-CN" altLang="en-US" sz="2400" dirty="0">
                <a:solidFill>
                  <a:schemeClr val="bg1"/>
                </a:solidFill>
                <a:latin typeface="微软雅黑" panose="020B0503020204020204" pitchFamily="34" charset="-122"/>
                <a:ea typeface="微软雅黑" panose="020B0503020204020204" pitchFamily="34" charset="-122"/>
              </a:rPr>
              <a:t>校园卡</a:t>
            </a:r>
            <a:endParaRPr lang="zh-TW" altLang="en-US" sz="24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6263978"/>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312167" y="3148787"/>
            <a:ext cx="3347956" cy="2308324"/>
          </a:xfrm>
          <a:prstGeom prst="rect">
            <a:avLst/>
          </a:prstGeom>
        </p:spPr>
        <p:txBody>
          <a:bodyPr wrap="square">
            <a:spAutoFit/>
          </a:bodyPr>
          <a:lstStyle/>
          <a:p>
            <a:r>
              <a:rPr lang="zh-CN" altLang="en-US" sz="2400" dirty="0"/>
              <a:t>提供校园视频直播功能，如</a:t>
            </a:r>
            <a:r>
              <a:rPr lang="en-US" altLang="zh-CN" sz="2400" dirty="0"/>
              <a:t>2016</a:t>
            </a:r>
            <a:r>
              <a:rPr lang="zh-CN" altLang="en-US" sz="2400" dirty="0"/>
              <a:t>年新年音乐会，微信播放超过</a:t>
            </a:r>
            <a:r>
              <a:rPr lang="en-US" altLang="zh-CN" sz="2400" dirty="0"/>
              <a:t>1</a:t>
            </a:r>
            <a:r>
              <a:rPr lang="zh-CN" altLang="en-US" sz="2400" dirty="0"/>
              <a:t>万次。其中，</a:t>
            </a:r>
            <a:r>
              <a:rPr lang="en-US" altLang="zh-CN" sz="2400" dirty="0"/>
              <a:t>50%</a:t>
            </a:r>
            <a:r>
              <a:rPr lang="zh-CN" altLang="en-US" sz="2400" dirty="0"/>
              <a:t>访问来自朋友圈分享，</a:t>
            </a:r>
            <a:r>
              <a:rPr lang="en-US" altLang="zh-CN" sz="2400" dirty="0"/>
              <a:t>20%</a:t>
            </a:r>
            <a:r>
              <a:rPr lang="zh-CN" altLang="en-US" sz="2400" dirty="0"/>
              <a:t>访问来自微信群聊或单聊分享。</a:t>
            </a:r>
          </a:p>
        </p:txBody>
      </p:sp>
      <p:pic>
        <p:nvPicPr>
          <p:cNvPr id="2" name="图片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52900" y="395891"/>
            <a:ext cx="3473346" cy="6165189"/>
          </a:xfrm>
          <a:prstGeom prst="rect">
            <a:avLst/>
          </a:prstGeom>
        </p:spPr>
      </p:pic>
      <p:pic>
        <p:nvPicPr>
          <p:cNvPr id="4" name="图片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7685" y="3244136"/>
            <a:ext cx="4367048" cy="2572464"/>
          </a:xfrm>
          <a:prstGeom prst="rect">
            <a:avLst/>
          </a:prstGeom>
          <a:ln>
            <a:noFill/>
          </a:ln>
          <a:effectLst>
            <a:outerShdw blurRad="292100" dist="139700" dir="2700000" algn="tl" rotWithShape="0">
              <a:srgbClr val="333333">
                <a:alpha val="65000"/>
              </a:srgbClr>
            </a:outerShdw>
          </a:effectLst>
        </p:spPr>
      </p:pic>
      <p:grpSp>
        <p:nvGrpSpPr>
          <p:cNvPr id="6" name="组合 48"/>
          <p:cNvGrpSpPr/>
          <p:nvPr/>
        </p:nvGrpSpPr>
        <p:grpSpPr>
          <a:xfrm>
            <a:off x="9235429" y="0"/>
            <a:ext cx="2958282" cy="2241768"/>
            <a:chOff x="10666173" y="0"/>
            <a:chExt cx="1528978" cy="1158650"/>
          </a:xfrm>
        </p:grpSpPr>
        <p:sp>
          <p:nvSpPr>
            <p:cNvPr id="8" name="直角三角形 7"/>
            <p:cNvSpPr/>
            <p:nvPr/>
          </p:nvSpPr>
          <p:spPr>
            <a:xfrm rot="10800000" flipV="1">
              <a:off x="11811355" y="3726"/>
              <a:ext cx="383796" cy="383795"/>
            </a:xfrm>
            <a:prstGeom prst="rtTriangl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effectLst>
                  <a:outerShdw blurRad="38100" dist="19050" dir="2700000" algn="tl" rotWithShape="0">
                    <a:schemeClr val="dk1">
                      <a:alpha val="40000"/>
                    </a:schemeClr>
                  </a:outerShdw>
                </a:effectLst>
              </a:endParaRPr>
            </a:p>
          </p:txBody>
        </p:sp>
        <p:sp>
          <p:nvSpPr>
            <p:cNvPr id="9" name="直角三角形 8"/>
            <p:cNvSpPr/>
            <p:nvPr/>
          </p:nvSpPr>
          <p:spPr>
            <a:xfrm rot="5400000" flipV="1">
              <a:off x="11422784" y="0"/>
              <a:ext cx="383795" cy="383796"/>
            </a:xfrm>
            <a:prstGeom prst="rtTriangl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effectLst>
                  <a:outerShdw blurRad="38100" dist="19050" dir="2700000" algn="tl" rotWithShape="0">
                    <a:schemeClr val="dk1">
                      <a:alpha val="40000"/>
                    </a:schemeClr>
                  </a:outerShdw>
                </a:effectLst>
              </a:endParaRPr>
            </a:p>
          </p:txBody>
        </p:sp>
        <p:sp>
          <p:nvSpPr>
            <p:cNvPr id="10" name="直角三角形 9"/>
            <p:cNvSpPr/>
            <p:nvPr/>
          </p:nvSpPr>
          <p:spPr>
            <a:xfrm flipV="1">
              <a:off x="11049968" y="0"/>
              <a:ext cx="383796" cy="383795"/>
            </a:xfrm>
            <a:prstGeom prst="rtTriangl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effectLst>
                  <a:outerShdw blurRad="38100" dist="19050" dir="2700000" algn="tl" rotWithShape="0">
                    <a:schemeClr val="dk1">
                      <a:alpha val="40000"/>
                    </a:schemeClr>
                  </a:outerShdw>
                </a:effectLst>
              </a:endParaRPr>
            </a:p>
          </p:txBody>
        </p:sp>
        <p:sp>
          <p:nvSpPr>
            <p:cNvPr id="11" name="直角三角形 10"/>
            <p:cNvSpPr/>
            <p:nvPr/>
          </p:nvSpPr>
          <p:spPr>
            <a:xfrm rot="5400000" flipV="1">
              <a:off x="10666173" y="0"/>
              <a:ext cx="383795" cy="383796"/>
            </a:xfrm>
            <a:prstGeom prst="rtTriangl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effectLst>
                  <a:outerShdw blurRad="38100" dist="19050" dir="2700000" algn="tl" rotWithShape="0">
                    <a:schemeClr val="dk1">
                      <a:alpha val="40000"/>
                    </a:schemeClr>
                  </a:outerShdw>
                </a:effectLst>
              </a:endParaRPr>
            </a:p>
          </p:txBody>
        </p:sp>
        <p:sp>
          <p:nvSpPr>
            <p:cNvPr id="12" name="直角三角形 11"/>
            <p:cNvSpPr/>
            <p:nvPr/>
          </p:nvSpPr>
          <p:spPr>
            <a:xfrm rot="5400000" flipV="1">
              <a:off x="11811353" y="774854"/>
              <a:ext cx="383796" cy="383795"/>
            </a:xfrm>
            <a:prstGeom prst="rtTriangl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effectLst>
                  <a:outerShdw blurRad="38100" dist="19050" dir="2700000" algn="tl" rotWithShape="0">
                    <a:schemeClr val="dk1">
                      <a:alpha val="40000"/>
                    </a:schemeClr>
                  </a:outerShdw>
                </a:effectLst>
              </a:endParaRPr>
            </a:p>
          </p:txBody>
        </p:sp>
        <p:sp>
          <p:nvSpPr>
            <p:cNvPr id="13" name="直角三角形 12"/>
            <p:cNvSpPr/>
            <p:nvPr/>
          </p:nvSpPr>
          <p:spPr>
            <a:xfrm flipV="1">
              <a:off x="11806582" y="386946"/>
              <a:ext cx="383795" cy="383796"/>
            </a:xfrm>
            <a:prstGeom prst="rtTriangl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effectLst>
                  <a:outerShdw blurRad="38100" dist="19050" dir="2700000" algn="tl" rotWithShape="0">
                    <a:schemeClr val="dk1">
                      <a:alpha val="40000"/>
                    </a:schemeClr>
                  </a:outerShdw>
                </a:effectLst>
              </a:endParaRPr>
            </a:p>
          </p:txBody>
        </p:sp>
      </p:grpSp>
      <p:sp>
        <p:nvSpPr>
          <p:cNvPr id="14" name="矩形 13">
            <a:extLst>
              <a:ext uri="{FF2B5EF4-FFF2-40B4-BE49-F238E27FC236}">
                <a16:creationId xmlns:a16="http://schemas.microsoft.com/office/drawing/2014/main" xmlns="" id="{D4E0A103-8351-427C-92C3-4983356ED0CD}"/>
              </a:ext>
            </a:extLst>
          </p:cNvPr>
          <p:cNvSpPr/>
          <p:nvPr/>
        </p:nvSpPr>
        <p:spPr>
          <a:xfrm>
            <a:off x="-144693" y="321577"/>
            <a:ext cx="3795888" cy="492443"/>
          </a:xfrm>
          <a:prstGeom prst="rect">
            <a:avLst/>
          </a:prstGeom>
          <a:solidFill>
            <a:srgbClr val="C00000"/>
          </a:solidFill>
          <a:ln>
            <a:noFill/>
          </a:ln>
        </p:spPr>
        <p:style>
          <a:lnRef idx="1">
            <a:schemeClr val="dk1"/>
          </a:lnRef>
          <a:fillRef idx="3">
            <a:schemeClr val="dk1"/>
          </a:fillRef>
          <a:effectRef idx="2">
            <a:schemeClr val="dk1"/>
          </a:effectRef>
          <a:fontRef idx="minor">
            <a:schemeClr val="lt1"/>
          </a:fontRef>
        </p:style>
        <p:txBody>
          <a:bodyPr wrap="square" lIns="121912" tIns="60956" rIns="121912" bIns="60956">
            <a:spAutoFit/>
          </a:bodyPr>
          <a:lstStyle/>
          <a:p>
            <a:pPr algn="ctr"/>
            <a:r>
              <a:rPr lang="zh-CN" altLang="en-US" sz="2400" dirty="0" smtClean="0">
                <a:solidFill>
                  <a:schemeClr val="bg1"/>
                </a:solidFill>
                <a:latin typeface="微软雅黑" panose="020B0503020204020204" pitchFamily="34" charset="-122"/>
                <a:ea typeface="微软雅黑" panose="020B0503020204020204" pitchFamily="34" charset="-122"/>
              </a:rPr>
              <a:t>校园</a:t>
            </a:r>
            <a:r>
              <a:rPr lang="zh-CN" altLang="en-US" sz="2400" dirty="0">
                <a:solidFill>
                  <a:schemeClr val="bg1"/>
                </a:solidFill>
                <a:latin typeface="微软雅黑" panose="020B0503020204020204" pitchFamily="34" charset="-122"/>
                <a:ea typeface="微软雅黑" panose="020B0503020204020204" pitchFamily="34" charset="-122"/>
              </a:rPr>
              <a:t>直播</a:t>
            </a:r>
            <a:endParaRPr lang="zh-TW" altLang="en-US" sz="24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0104153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幻灯片编号占位符 2"/>
          <p:cNvSpPr>
            <a:spLocks noGrp="1"/>
          </p:cNvSpPr>
          <p:nvPr>
            <p:ph type="sldNum" sz="quarter" idx="4294967295"/>
          </p:nvPr>
        </p:nvSpPr>
        <p:spPr>
          <a:xfrm>
            <a:off x="9448800" y="6356352"/>
            <a:ext cx="2743200" cy="365125"/>
          </a:xfrm>
        </p:spPr>
        <p:txBody>
          <a:bodyPr/>
          <a:lstStyle/>
          <a:p>
            <a:fld id="{24AF7BFB-63EF-4579-8522-40F7C6C0448A}" type="slidenum">
              <a:rPr lang="zh-CN" altLang="en-US" smtClean="0"/>
              <a:t>129</a:t>
            </a:fld>
            <a:endParaRPr lang="zh-CN" altLang="en-US"/>
          </a:p>
        </p:txBody>
      </p:sp>
      <p:pic>
        <p:nvPicPr>
          <p:cNvPr id="6" name="图片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905" y="303692"/>
            <a:ext cx="2158679" cy="370573"/>
          </a:xfrm>
          <a:prstGeom prst="rect">
            <a:avLst/>
          </a:prstGeom>
        </p:spPr>
      </p:pic>
      <p:sp>
        <p:nvSpPr>
          <p:cNvPr id="7" name="矩形 6"/>
          <p:cNvSpPr/>
          <p:nvPr/>
        </p:nvSpPr>
        <p:spPr>
          <a:xfrm>
            <a:off x="-144693" y="321577"/>
            <a:ext cx="3795888" cy="492443"/>
          </a:xfrm>
          <a:prstGeom prst="rect">
            <a:avLst/>
          </a:prstGeom>
          <a:solidFill>
            <a:srgbClr val="C00000"/>
          </a:solidFill>
          <a:ln>
            <a:noFill/>
          </a:ln>
        </p:spPr>
        <p:style>
          <a:lnRef idx="1">
            <a:schemeClr val="dk1"/>
          </a:lnRef>
          <a:fillRef idx="3">
            <a:schemeClr val="dk1"/>
          </a:fillRef>
          <a:effectRef idx="2">
            <a:schemeClr val="dk1"/>
          </a:effectRef>
          <a:fontRef idx="minor">
            <a:schemeClr val="lt1"/>
          </a:fontRef>
        </p:style>
        <p:txBody>
          <a:bodyPr wrap="square" lIns="121912" tIns="60956" rIns="121912" bIns="60956">
            <a:spAutoFit/>
          </a:bodyPr>
          <a:lstStyle/>
          <a:p>
            <a:pPr algn="ctr"/>
            <a:r>
              <a:rPr lang="zh-TW" altLang="en-US" sz="2400" dirty="0" smtClean="0">
                <a:solidFill>
                  <a:schemeClr val="bg1"/>
                </a:solidFill>
                <a:latin typeface="微软雅黑" panose="020B0503020204020204" pitchFamily="34" charset="-122"/>
                <a:ea typeface="微软雅黑" panose="020B0503020204020204" pitchFamily="34" charset="-122"/>
              </a:rPr>
              <a:t>微</a:t>
            </a:r>
            <a:r>
              <a:rPr lang="zh-TW" altLang="en-US" sz="2400" dirty="0">
                <a:solidFill>
                  <a:schemeClr val="bg1"/>
                </a:solidFill>
                <a:latin typeface="微软雅黑" panose="020B0503020204020204" pitchFamily="34" charset="-122"/>
                <a:ea typeface="微软雅黑" panose="020B0503020204020204" pitchFamily="34" charset="-122"/>
              </a:rPr>
              <a:t>信</a:t>
            </a:r>
            <a:r>
              <a:rPr lang="zh-CN" altLang="en-US" sz="2400" dirty="0">
                <a:solidFill>
                  <a:schemeClr val="bg1"/>
                </a:solidFill>
                <a:latin typeface="微软雅黑" panose="020B0503020204020204" pitchFamily="34" charset="-122"/>
                <a:ea typeface="微软雅黑" panose="020B0503020204020204" pitchFamily="34" charset="-122"/>
              </a:rPr>
              <a:t>小程序</a:t>
            </a:r>
            <a:endParaRPr lang="zh-TW" altLang="en-US" sz="24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5439065" y="299335"/>
            <a:ext cx="6389643" cy="5262975"/>
          </a:xfrm>
          <a:prstGeom prst="rect">
            <a:avLst/>
          </a:prstGeom>
          <a:noFill/>
        </p:spPr>
        <p:txBody>
          <a:bodyPr wrap="square" lIns="91436" tIns="45718" rIns="91436" bIns="45718">
            <a:spAutoFit/>
          </a:bodyPr>
          <a:lstStyle/>
          <a:p>
            <a:pPr>
              <a:lnSpc>
                <a:spcPct val="150000"/>
              </a:lnSpc>
            </a:pPr>
            <a:r>
              <a:rPr lang="en-US" altLang="zh-CN" sz="2400" dirty="0">
                <a:solidFill>
                  <a:schemeClr val="bg1"/>
                </a:solidFill>
                <a:latin typeface="微软雅黑" panose="020B0503020204020204" pitchFamily="34" charset="-122"/>
                <a:ea typeface="微软雅黑" panose="020B0503020204020204" pitchFamily="34" charset="-122"/>
              </a:rPr>
              <a:t>2017</a:t>
            </a:r>
            <a:r>
              <a:rPr lang="zh-CN" altLang="en-US" sz="2400" dirty="0">
                <a:solidFill>
                  <a:schemeClr val="bg1"/>
                </a:solidFill>
                <a:latin typeface="微软雅黑" panose="020B0503020204020204" pitchFamily="34" charset="-122"/>
                <a:ea typeface="微软雅黑" panose="020B0503020204020204" pitchFamily="34" charset="-122"/>
              </a:rPr>
              <a:t>年</a:t>
            </a:r>
            <a:r>
              <a:rPr lang="en-US" altLang="zh-CN" sz="2400" dirty="0">
                <a:solidFill>
                  <a:schemeClr val="bg1"/>
                </a:solidFill>
                <a:latin typeface="微软雅黑" panose="020B0503020204020204" pitchFamily="34" charset="-122"/>
                <a:ea typeface="微软雅黑" panose="020B0503020204020204" pitchFamily="34" charset="-122"/>
              </a:rPr>
              <a:t>1</a:t>
            </a:r>
            <a:r>
              <a:rPr lang="zh-CN" altLang="en-US" sz="2400" dirty="0">
                <a:solidFill>
                  <a:schemeClr val="bg1"/>
                </a:solidFill>
                <a:latin typeface="微软雅黑" panose="020B0503020204020204" pitchFamily="34" charset="-122"/>
                <a:ea typeface="微软雅黑" panose="020B0503020204020204" pitchFamily="34" charset="-122"/>
              </a:rPr>
              <a:t>月</a:t>
            </a:r>
            <a:r>
              <a:rPr lang="en-US" altLang="zh-CN" sz="2400" dirty="0">
                <a:solidFill>
                  <a:schemeClr val="bg1"/>
                </a:solidFill>
                <a:latin typeface="微软雅黑" panose="020B0503020204020204" pitchFamily="34" charset="-122"/>
                <a:ea typeface="微软雅黑" panose="020B0503020204020204" pitchFamily="34" charset="-122"/>
              </a:rPr>
              <a:t>9</a:t>
            </a:r>
            <a:r>
              <a:rPr lang="zh-CN" altLang="en-US" sz="2400" dirty="0">
                <a:solidFill>
                  <a:schemeClr val="bg1"/>
                </a:solidFill>
                <a:latin typeface="微软雅黑" panose="020B0503020204020204" pitchFamily="34" charset="-122"/>
                <a:ea typeface="微软雅黑" panose="020B0503020204020204" pitchFamily="34" charset="-122"/>
              </a:rPr>
              <a:t>日：微信小程序发布首日</a:t>
            </a:r>
            <a:endParaRPr lang="en-US" altLang="zh-CN" sz="2400" dirty="0">
              <a:solidFill>
                <a:schemeClr val="bg1"/>
              </a:solidFill>
              <a:latin typeface="微软雅黑" panose="020B0503020204020204" pitchFamily="34" charset="-122"/>
              <a:ea typeface="微软雅黑" panose="020B0503020204020204" pitchFamily="34" charset="-122"/>
            </a:endParaRPr>
          </a:p>
          <a:p>
            <a:pPr>
              <a:lnSpc>
                <a:spcPct val="150000"/>
              </a:lnSpc>
            </a:pPr>
            <a:r>
              <a:rPr lang="zh-CN" altLang="en-US" sz="4000" b="1" dirty="0">
                <a:solidFill>
                  <a:schemeClr val="bg1"/>
                </a:solidFill>
                <a:latin typeface="微软雅黑" panose="020B0503020204020204" pitchFamily="34" charset="-122"/>
                <a:ea typeface="微软雅黑" panose="020B0503020204020204" pitchFamily="34" charset="-122"/>
              </a:rPr>
              <a:t>华东师大小程序同步发布</a:t>
            </a:r>
            <a:endParaRPr lang="en-US" altLang="zh-CN" sz="4000" b="1" dirty="0">
              <a:solidFill>
                <a:schemeClr val="bg1"/>
              </a:solidFill>
              <a:latin typeface="微软雅黑" panose="020B0503020204020204" pitchFamily="34" charset="-122"/>
              <a:ea typeface="微软雅黑" panose="020B0503020204020204" pitchFamily="34" charset="-122"/>
            </a:endParaRPr>
          </a:p>
          <a:p>
            <a:pPr marL="360346" indent="-360346">
              <a:lnSpc>
                <a:spcPct val="150000"/>
              </a:lnSpc>
              <a:buFont typeface="Arial" charset="0"/>
              <a:buChar char="•"/>
            </a:pPr>
            <a:r>
              <a:rPr lang="zh-CN" altLang="en-US" sz="2000" dirty="0">
                <a:solidFill>
                  <a:schemeClr val="bg1"/>
                </a:solidFill>
                <a:latin typeface="微软雅黑" panose="020B0503020204020204" pitchFamily="34" charset="-122"/>
                <a:ea typeface="微软雅黑" panose="020B0503020204020204" pitchFamily="34" charset="-122"/>
              </a:rPr>
              <a:t>国内首批发布的微信小程序</a:t>
            </a:r>
            <a:endParaRPr lang="en-US" altLang="zh-CN" sz="2000" b="1" dirty="0">
              <a:solidFill>
                <a:schemeClr val="bg1"/>
              </a:solidFill>
              <a:latin typeface="微软雅黑" panose="020B0503020204020204" pitchFamily="34" charset="-122"/>
              <a:ea typeface="微软雅黑" panose="020B0503020204020204" pitchFamily="34" charset="-122"/>
            </a:endParaRPr>
          </a:p>
          <a:p>
            <a:pPr marL="360346" indent="-360346">
              <a:lnSpc>
                <a:spcPct val="150000"/>
              </a:lnSpc>
              <a:buFont typeface="Arial" charset="0"/>
              <a:buChar char="•"/>
            </a:pPr>
            <a:r>
              <a:rPr lang="zh-CN" altLang="en-US" sz="2000" dirty="0">
                <a:solidFill>
                  <a:schemeClr val="bg1"/>
                </a:solidFill>
                <a:latin typeface="微软雅黑" panose="020B0503020204020204" pitchFamily="34" charset="-122"/>
                <a:ea typeface="微软雅黑" panose="020B0503020204020204" pitchFamily="34" charset="-122"/>
              </a:rPr>
              <a:t>首家借助微信校园卡打通企业号与小程序账号，实现用户无感知登录</a:t>
            </a:r>
            <a:endParaRPr lang="en-US" altLang="zh-CN" sz="2000" dirty="0">
              <a:solidFill>
                <a:schemeClr val="bg1"/>
              </a:solidFill>
              <a:latin typeface="微软雅黑" panose="020B0503020204020204" pitchFamily="34" charset="-122"/>
              <a:ea typeface="微软雅黑" panose="020B0503020204020204" pitchFamily="34" charset="-122"/>
            </a:endParaRPr>
          </a:p>
          <a:p>
            <a:pPr marL="360346" indent="-360346">
              <a:lnSpc>
                <a:spcPct val="150000"/>
              </a:lnSpc>
              <a:buFont typeface="Arial" charset="0"/>
              <a:buChar char="•"/>
            </a:pPr>
            <a:r>
              <a:rPr lang="zh-CN" altLang="en-US" sz="2000" dirty="0">
                <a:solidFill>
                  <a:schemeClr val="bg1"/>
                </a:solidFill>
                <a:latin typeface="微软雅黑" panose="020B0503020204020204" pitchFamily="34" charset="-122"/>
                <a:ea typeface="微软雅黑" panose="020B0503020204020204" pitchFamily="34" charset="-122"/>
              </a:rPr>
              <a:t>提供成绩查询、课表查询、考试信息查询、校园卡查询、工资酬金查询、宿舍电量查询、图书借阅查询、讲座查询、通知公告查询等功能。</a:t>
            </a:r>
            <a:endParaRPr lang="en-US" altLang="zh-CN" sz="2000" dirty="0">
              <a:solidFill>
                <a:schemeClr val="bg1"/>
              </a:solidFill>
              <a:latin typeface="微软雅黑" panose="020B0503020204020204" pitchFamily="34" charset="-122"/>
              <a:ea typeface="微软雅黑" panose="020B0503020204020204" pitchFamily="34" charset="-122"/>
            </a:endParaRPr>
          </a:p>
          <a:p>
            <a:pPr marL="360346" indent="-360346">
              <a:lnSpc>
                <a:spcPct val="150000"/>
              </a:lnSpc>
              <a:buFont typeface="Arial" charset="0"/>
              <a:buChar char="•"/>
            </a:pPr>
            <a:r>
              <a:rPr lang="zh-CN" altLang="en-US" sz="2000" dirty="0">
                <a:solidFill>
                  <a:schemeClr val="bg1"/>
                </a:solidFill>
                <a:latin typeface="微软雅黑" panose="020B0503020204020204" pitchFamily="34" charset="-122"/>
                <a:ea typeface="微软雅黑" panose="020B0503020204020204" pitchFamily="34" charset="-122"/>
              </a:rPr>
              <a:t>目前该小程序的</a:t>
            </a:r>
            <a:r>
              <a:rPr lang="en-US" altLang="zh-CN" sz="2000" dirty="0">
                <a:solidFill>
                  <a:schemeClr val="bg1"/>
                </a:solidFill>
                <a:latin typeface="微软雅黑" panose="020B0503020204020204" pitchFamily="34" charset="-122"/>
                <a:ea typeface="微软雅黑" panose="020B0503020204020204" pitchFamily="34" charset="-122"/>
              </a:rPr>
              <a:t>2.0</a:t>
            </a:r>
            <a:r>
              <a:rPr lang="zh-CN" altLang="en-US" sz="2000" dirty="0">
                <a:solidFill>
                  <a:schemeClr val="bg1"/>
                </a:solidFill>
                <a:latin typeface="微软雅黑" panose="020B0503020204020204" pitchFamily="34" charset="-122"/>
                <a:ea typeface="微软雅黑" panose="020B0503020204020204" pitchFamily="34" charset="-122"/>
              </a:rPr>
              <a:t>版本已发布，实现小程序与微信校园卡的打通对接，以及链接的小程序跳转。</a:t>
            </a:r>
          </a:p>
        </p:txBody>
      </p:sp>
      <p:pic>
        <p:nvPicPr>
          <p:cNvPr id="10" name="图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6645" y="902351"/>
            <a:ext cx="3068259" cy="5446160"/>
          </a:xfrm>
          <a:prstGeom prst="rect">
            <a:avLst/>
          </a:prstGeom>
          <a:ln>
            <a:noFill/>
          </a:ln>
          <a:effectLst>
            <a:outerShdw blurRad="292100" dist="139700" dir="2700000" algn="tl" rotWithShape="0">
              <a:srgbClr val="333333">
                <a:alpha val="65000"/>
              </a:srgbClr>
            </a:outerShdw>
          </a:effectLst>
        </p:spPr>
      </p:pic>
      <p:pic>
        <p:nvPicPr>
          <p:cNvPr id="12" name="图片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94493" y="1044009"/>
            <a:ext cx="3069667" cy="54486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26088588"/>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组合 1"/>
          <p:cNvGrpSpPr/>
          <p:nvPr/>
        </p:nvGrpSpPr>
        <p:grpSpPr>
          <a:xfrm>
            <a:off x="349624" y="2138084"/>
            <a:ext cx="2259105" cy="1559858"/>
            <a:chOff x="349624" y="2138083"/>
            <a:chExt cx="2520576" cy="1586753"/>
          </a:xfrm>
        </p:grpSpPr>
        <p:sp>
          <p:nvSpPr>
            <p:cNvPr id="5" name="左大括号 4"/>
            <p:cNvSpPr/>
            <p:nvPr/>
          </p:nvSpPr>
          <p:spPr>
            <a:xfrm>
              <a:off x="2286000" y="2245659"/>
              <a:ext cx="584200" cy="14522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 name="线形标注 1 5"/>
            <p:cNvSpPr/>
            <p:nvPr/>
          </p:nvSpPr>
          <p:spPr>
            <a:xfrm>
              <a:off x="349624" y="2138083"/>
              <a:ext cx="1707776" cy="1586753"/>
            </a:xfrm>
            <a:prstGeom prst="borderCallout1">
              <a:avLst>
                <a:gd name="adj1" fmla="val 52648"/>
                <a:gd name="adj2" fmla="val 98754"/>
                <a:gd name="adj3" fmla="val 52331"/>
                <a:gd name="adj4" fmla="val 114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新的时代</a:t>
              </a:r>
              <a:endParaRPr lang="en-US" altLang="zh-CN" dirty="0" smtClean="0"/>
            </a:p>
            <a:p>
              <a:pPr algn="ctr"/>
              <a:r>
                <a:rPr lang="zh-CN" altLang="en-US" dirty="0" smtClean="0"/>
                <a:t>背景任务</a:t>
              </a:r>
              <a:endParaRPr lang="zh-CN" altLang="en-US" dirty="0"/>
            </a:p>
          </p:txBody>
        </p:sp>
      </p:grpSp>
      <p:grpSp>
        <p:nvGrpSpPr>
          <p:cNvPr id="8" name="组合 7"/>
          <p:cNvGrpSpPr/>
          <p:nvPr/>
        </p:nvGrpSpPr>
        <p:grpSpPr>
          <a:xfrm>
            <a:off x="354107" y="3796548"/>
            <a:ext cx="2259105" cy="1559858"/>
            <a:chOff x="349624" y="2138083"/>
            <a:chExt cx="2520576" cy="1586753"/>
          </a:xfrm>
        </p:grpSpPr>
        <p:sp>
          <p:nvSpPr>
            <p:cNvPr id="9" name="左大括号 8"/>
            <p:cNvSpPr/>
            <p:nvPr/>
          </p:nvSpPr>
          <p:spPr>
            <a:xfrm>
              <a:off x="2286000" y="2245659"/>
              <a:ext cx="584200" cy="14522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线形标注 1 9"/>
            <p:cNvSpPr/>
            <p:nvPr/>
          </p:nvSpPr>
          <p:spPr>
            <a:xfrm>
              <a:off x="349624" y="2138083"/>
              <a:ext cx="1707776" cy="1586753"/>
            </a:xfrm>
            <a:prstGeom prst="borderCallout1">
              <a:avLst>
                <a:gd name="adj1" fmla="val 52648"/>
                <a:gd name="adj2" fmla="val 98754"/>
                <a:gd name="adj3" fmla="val 52331"/>
                <a:gd name="adj4" fmla="val 114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这是一件什么事、指向</a:t>
              </a:r>
              <a:endParaRPr lang="zh-CN" altLang="en-US" dirty="0"/>
            </a:p>
          </p:txBody>
        </p:sp>
      </p:grpSp>
      <p:sp>
        <p:nvSpPr>
          <p:cNvPr id="13" name="线形标注 1 12"/>
          <p:cNvSpPr/>
          <p:nvPr/>
        </p:nvSpPr>
        <p:spPr>
          <a:xfrm>
            <a:off x="10484221" y="2803713"/>
            <a:ext cx="1530621" cy="1559858"/>
          </a:xfrm>
          <a:prstGeom prst="borderCallout1">
            <a:avLst>
              <a:gd name="adj1" fmla="val 50062"/>
              <a:gd name="adj2" fmla="val -1399"/>
              <a:gd name="adj3" fmla="val 49745"/>
              <a:gd name="adj4" fmla="val -24386"/>
            </a:avLst>
          </a:prstGeom>
          <a:scene3d>
            <a:camera prst="orthographicFront">
              <a:rot lat="0" lon="6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途径、方法、愿景、目标</a:t>
            </a:r>
            <a:endParaRPr lang="zh-CN" altLang="en-US" dirty="0"/>
          </a:p>
        </p:txBody>
      </p:sp>
      <p:sp>
        <p:nvSpPr>
          <p:cNvPr id="3" name="右大括号 2"/>
          <p:cNvSpPr/>
          <p:nvPr/>
        </p:nvSpPr>
        <p:spPr>
          <a:xfrm>
            <a:off x="9762565" y="2138084"/>
            <a:ext cx="349623" cy="28911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extLst>
      <p:ext uri="{BB962C8B-B14F-4D97-AF65-F5344CB8AC3E}">
        <p14:creationId xmlns:p14="http://schemas.microsoft.com/office/powerpoint/2010/main" val="4874799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25" repeatCount="indefinite" fill="hold" display="0">
                  <p:stCondLst>
                    <p:cond delay="indefinite"/>
                  </p:stCondLst>
                  <p:endCondLst>
                    <p:cond evt="onStopAudio" delay="0">
                      <p:tgtEl>
                        <p:sldTgt/>
                      </p:tgtEl>
                    </p:cond>
                  </p:endCondLst>
                </p:cTn>
                <p:tgtEl>
                  <p:spTgt spid="17"/>
                </p:tgtEl>
              </p:cMediaNode>
            </p:audio>
          </p:childTnLst>
        </p:cTn>
      </p:par>
    </p:tnLst>
    <p:bldLst>
      <p:bldP spid="13" grpId="0" animBg="1"/>
      <p:bldP spid="3"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198056" y="213999"/>
            <a:ext cx="3795888" cy="523220"/>
          </a:xfrm>
          <a:prstGeom prst="rect">
            <a:avLst/>
          </a:prstGeom>
          <a:noFill/>
          <a:ln>
            <a:noFill/>
          </a:ln>
        </p:spPr>
        <p:style>
          <a:lnRef idx="1">
            <a:schemeClr val="dk1"/>
          </a:lnRef>
          <a:fillRef idx="3">
            <a:schemeClr val="dk1"/>
          </a:fillRef>
          <a:effectRef idx="2">
            <a:schemeClr val="dk1"/>
          </a:effectRef>
          <a:fontRef idx="minor">
            <a:schemeClr val="lt1"/>
          </a:fontRef>
        </p:style>
        <p:txBody>
          <a:bodyPr wrap="square" lIns="91436" tIns="45718" rIns="91436" bIns="45718">
            <a:spAutoFit/>
          </a:bodyPr>
          <a:lstStyle/>
          <a:p>
            <a:pPr algn="ctr"/>
            <a:r>
              <a:rPr lang="en-US" altLang="zh-TW" sz="2800" dirty="0">
                <a:solidFill>
                  <a:schemeClr val="bg1"/>
                </a:solidFill>
                <a:latin typeface="微软雅黑" panose="020B0503020204020204" pitchFamily="34" charset="-122"/>
                <a:ea typeface="微软雅黑" panose="020B0503020204020204" pitchFamily="34" charset="-122"/>
              </a:rPr>
              <a:t>12.</a:t>
            </a:r>
            <a:r>
              <a:rPr lang="zh-CN" altLang="en-US" sz="2800" dirty="0">
                <a:solidFill>
                  <a:schemeClr val="bg1"/>
                </a:solidFill>
                <a:latin typeface="微软雅黑" panose="020B0503020204020204" pitchFamily="34" charset="-122"/>
                <a:ea typeface="微软雅黑" panose="020B0503020204020204" pitchFamily="34" charset="-122"/>
              </a:rPr>
              <a:t>学生群体画像</a:t>
            </a:r>
            <a:endParaRPr lang="zh-TW" altLang="en-US" sz="2800" dirty="0">
              <a:solidFill>
                <a:schemeClr val="bg1"/>
              </a:solidFill>
              <a:latin typeface="微软雅黑" panose="020B0503020204020204" pitchFamily="34" charset="-122"/>
              <a:ea typeface="微软雅黑" panose="020B0503020204020204" pitchFamily="34" charset="-122"/>
            </a:endParaRPr>
          </a:p>
        </p:txBody>
      </p:sp>
      <p:grpSp>
        <p:nvGrpSpPr>
          <p:cNvPr id="7" name="组合 6">
            <a:extLst>
              <a:ext uri="{FF2B5EF4-FFF2-40B4-BE49-F238E27FC236}">
                <a16:creationId xmlns:a16="http://schemas.microsoft.com/office/drawing/2014/main" xmlns="" id="{5EF5986D-352D-49DE-99B2-44DEC5A2E9FB}"/>
              </a:ext>
            </a:extLst>
          </p:cNvPr>
          <p:cNvGrpSpPr/>
          <p:nvPr/>
        </p:nvGrpSpPr>
        <p:grpSpPr>
          <a:xfrm>
            <a:off x="206516" y="4184707"/>
            <a:ext cx="2280011" cy="2261899"/>
            <a:chOff x="323779" y="3799989"/>
            <a:chExt cx="2280011" cy="2261899"/>
          </a:xfrm>
        </p:grpSpPr>
        <p:sp>
          <p:nvSpPr>
            <p:cNvPr id="3" name="椭圆 2"/>
            <p:cNvSpPr/>
            <p:nvPr/>
          </p:nvSpPr>
          <p:spPr>
            <a:xfrm>
              <a:off x="323779" y="3799989"/>
              <a:ext cx="2280011" cy="2261899"/>
            </a:xfrm>
            <a:prstGeom prst="ellipse">
              <a:avLst/>
            </a:prstGeom>
            <a:solidFill>
              <a:srgbClr val="C8006A"/>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a:solidFill>
                  <a:schemeClr val="tx1"/>
                </a:solidFill>
              </a:endParaRPr>
            </a:p>
          </p:txBody>
        </p:sp>
        <p:sp>
          <p:nvSpPr>
            <p:cNvPr id="4" name="Key"/>
            <p:cNvSpPr>
              <a:spLocks noEditPoints="1"/>
            </p:cNvSpPr>
            <p:nvPr/>
          </p:nvSpPr>
          <p:spPr bwMode="auto">
            <a:xfrm>
              <a:off x="889220" y="4370610"/>
              <a:ext cx="1141912" cy="1120656"/>
            </a:xfrm>
            <a:custGeom>
              <a:avLst/>
              <a:gdLst>
                <a:gd name="T0" fmla="*/ 276 w 402"/>
                <a:gd name="T1" fmla="*/ 3 h 398"/>
                <a:gd name="T2" fmla="*/ 164 w 402"/>
                <a:gd name="T3" fmla="*/ 88 h 398"/>
                <a:gd name="T4" fmla="*/ 162 w 402"/>
                <a:gd name="T5" fmla="*/ 147 h 398"/>
                <a:gd name="T6" fmla="*/ 147 w 402"/>
                <a:gd name="T7" fmla="*/ 166 h 398"/>
                <a:gd name="T8" fmla="*/ 2 w 402"/>
                <a:gd name="T9" fmla="*/ 310 h 398"/>
                <a:gd name="T10" fmla="*/ 0 w 402"/>
                <a:gd name="T11" fmla="*/ 313 h 398"/>
                <a:gd name="T12" fmla="*/ 0 w 402"/>
                <a:gd name="T13" fmla="*/ 398 h 398"/>
                <a:gd name="T14" fmla="*/ 129 w 402"/>
                <a:gd name="T15" fmla="*/ 398 h 398"/>
                <a:gd name="T16" fmla="*/ 129 w 402"/>
                <a:gd name="T17" fmla="*/ 345 h 398"/>
                <a:gd name="T18" fmla="*/ 182 w 402"/>
                <a:gd name="T19" fmla="*/ 345 h 398"/>
                <a:gd name="T20" fmla="*/ 182 w 402"/>
                <a:gd name="T21" fmla="*/ 292 h 398"/>
                <a:gd name="T22" fmla="*/ 235 w 402"/>
                <a:gd name="T23" fmla="*/ 292 h 398"/>
                <a:gd name="T24" fmla="*/ 235 w 402"/>
                <a:gd name="T25" fmla="*/ 238 h 398"/>
                <a:gd name="T26" fmla="*/ 321 w 402"/>
                <a:gd name="T27" fmla="*/ 227 h 398"/>
                <a:gd name="T28" fmla="*/ 386 w 402"/>
                <a:gd name="T29" fmla="*/ 164 h 398"/>
                <a:gd name="T30" fmla="*/ 363 w 402"/>
                <a:gd name="T31" fmla="*/ 40 h 398"/>
                <a:gd name="T32" fmla="*/ 362 w 402"/>
                <a:gd name="T33" fmla="*/ 40 h 398"/>
                <a:gd name="T34" fmla="*/ 362 w 402"/>
                <a:gd name="T35" fmla="*/ 40 h 398"/>
                <a:gd name="T36" fmla="*/ 276 w 402"/>
                <a:gd name="T37" fmla="*/ 3 h 398"/>
                <a:gd name="T38" fmla="*/ 350 w 402"/>
                <a:gd name="T39" fmla="*/ 52 h 398"/>
                <a:gd name="T40" fmla="*/ 350 w 402"/>
                <a:gd name="T41" fmla="*/ 52 h 398"/>
                <a:gd name="T42" fmla="*/ 350 w 402"/>
                <a:gd name="T43" fmla="*/ 52 h 398"/>
                <a:gd name="T44" fmla="*/ 370 w 402"/>
                <a:gd name="T45" fmla="*/ 158 h 398"/>
                <a:gd name="T46" fmla="*/ 315 w 402"/>
                <a:gd name="T47" fmla="*/ 211 h 398"/>
                <a:gd name="T48" fmla="*/ 218 w 402"/>
                <a:gd name="T49" fmla="*/ 220 h 398"/>
                <a:gd name="T50" fmla="*/ 218 w 402"/>
                <a:gd name="T51" fmla="*/ 275 h 398"/>
                <a:gd name="T52" fmla="*/ 165 w 402"/>
                <a:gd name="T53" fmla="*/ 275 h 398"/>
                <a:gd name="T54" fmla="*/ 165 w 402"/>
                <a:gd name="T55" fmla="*/ 328 h 398"/>
                <a:gd name="T56" fmla="*/ 112 w 402"/>
                <a:gd name="T57" fmla="*/ 328 h 398"/>
                <a:gd name="T58" fmla="*/ 112 w 402"/>
                <a:gd name="T59" fmla="*/ 381 h 398"/>
                <a:gd name="T60" fmla="*/ 17 w 402"/>
                <a:gd name="T61" fmla="*/ 381 h 398"/>
                <a:gd name="T62" fmla="*/ 17 w 402"/>
                <a:gd name="T63" fmla="*/ 319 h 398"/>
                <a:gd name="T64" fmla="*/ 158 w 402"/>
                <a:gd name="T65" fmla="*/ 178 h 398"/>
                <a:gd name="T66" fmla="*/ 179 w 402"/>
                <a:gd name="T67" fmla="*/ 149 h 398"/>
                <a:gd name="T68" fmla="*/ 179 w 402"/>
                <a:gd name="T69" fmla="*/ 146 h 398"/>
                <a:gd name="T70" fmla="*/ 180 w 402"/>
                <a:gd name="T71" fmla="*/ 92 h 398"/>
                <a:gd name="T72" fmla="*/ 350 w 402"/>
                <a:gd name="T73" fmla="*/ 52 h 398"/>
                <a:gd name="T74" fmla="*/ 277 w 402"/>
                <a:gd name="T75" fmla="*/ 62 h 398"/>
                <a:gd name="T76" fmla="*/ 221 w 402"/>
                <a:gd name="T77" fmla="*/ 106 h 398"/>
                <a:gd name="T78" fmla="*/ 246 w 402"/>
                <a:gd name="T79" fmla="*/ 169 h 398"/>
                <a:gd name="T80" fmla="*/ 300 w 402"/>
                <a:gd name="T81" fmla="*/ 174 h 398"/>
                <a:gd name="T82" fmla="*/ 337 w 402"/>
                <a:gd name="T83" fmla="*/ 116 h 398"/>
                <a:gd name="T84" fmla="*/ 277 w 402"/>
                <a:gd name="T85" fmla="*/ 62 h 398"/>
                <a:gd name="T86" fmla="*/ 278 w 402"/>
                <a:gd name="T87" fmla="*/ 79 h 398"/>
                <a:gd name="T88" fmla="*/ 320 w 402"/>
                <a:gd name="T89" fmla="*/ 119 h 398"/>
                <a:gd name="T90" fmla="*/ 293 w 402"/>
                <a:gd name="T91" fmla="*/ 159 h 398"/>
                <a:gd name="T92" fmla="*/ 256 w 402"/>
                <a:gd name="T93" fmla="*/ 156 h 398"/>
                <a:gd name="T94" fmla="*/ 237 w 402"/>
                <a:gd name="T95" fmla="*/ 110 h 398"/>
                <a:gd name="T96" fmla="*/ 278 w 402"/>
                <a:gd name="T97" fmla="*/ 79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02" h="398">
                  <a:moveTo>
                    <a:pt x="276" y="3"/>
                  </a:moveTo>
                  <a:cubicBezTo>
                    <a:pt x="213" y="6"/>
                    <a:pt x="176" y="47"/>
                    <a:pt x="164" y="88"/>
                  </a:cubicBezTo>
                  <a:cubicBezTo>
                    <a:pt x="158" y="108"/>
                    <a:pt x="160" y="128"/>
                    <a:pt x="162" y="147"/>
                  </a:cubicBezTo>
                  <a:cubicBezTo>
                    <a:pt x="160" y="154"/>
                    <a:pt x="154" y="159"/>
                    <a:pt x="147" y="166"/>
                  </a:cubicBezTo>
                  <a:cubicBezTo>
                    <a:pt x="97" y="215"/>
                    <a:pt x="47" y="266"/>
                    <a:pt x="2" y="310"/>
                  </a:cubicBezTo>
                  <a:lnTo>
                    <a:pt x="0" y="313"/>
                  </a:lnTo>
                  <a:cubicBezTo>
                    <a:pt x="0" y="343"/>
                    <a:pt x="0" y="370"/>
                    <a:pt x="0" y="398"/>
                  </a:cubicBezTo>
                  <a:lnTo>
                    <a:pt x="129" y="398"/>
                  </a:lnTo>
                  <a:lnTo>
                    <a:pt x="129" y="345"/>
                  </a:lnTo>
                  <a:lnTo>
                    <a:pt x="182" y="345"/>
                  </a:lnTo>
                  <a:lnTo>
                    <a:pt x="182" y="292"/>
                  </a:lnTo>
                  <a:lnTo>
                    <a:pt x="235" y="292"/>
                  </a:lnTo>
                  <a:lnTo>
                    <a:pt x="235" y="238"/>
                  </a:lnTo>
                  <a:cubicBezTo>
                    <a:pt x="264" y="238"/>
                    <a:pt x="294" y="236"/>
                    <a:pt x="321" y="227"/>
                  </a:cubicBezTo>
                  <a:cubicBezTo>
                    <a:pt x="350" y="217"/>
                    <a:pt x="375" y="197"/>
                    <a:pt x="386" y="164"/>
                  </a:cubicBezTo>
                  <a:cubicBezTo>
                    <a:pt x="402" y="123"/>
                    <a:pt x="394" y="73"/>
                    <a:pt x="363" y="40"/>
                  </a:cubicBezTo>
                  <a:cubicBezTo>
                    <a:pt x="362" y="40"/>
                    <a:pt x="362" y="40"/>
                    <a:pt x="362" y="40"/>
                  </a:cubicBezTo>
                  <a:lnTo>
                    <a:pt x="362" y="40"/>
                  </a:lnTo>
                  <a:cubicBezTo>
                    <a:pt x="341" y="16"/>
                    <a:pt x="309" y="1"/>
                    <a:pt x="276" y="3"/>
                  </a:cubicBezTo>
                  <a:close/>
                  <a:moveTo>
                    <a:pt x="350" y="52"/>
                  </a:moveTo>
                  <a:lnTo>
                    <a:pt x="350" y="52"/>
                  </a:lnTo>
                  <a:lnTo>
                    <a:pt x="350" y="52"/>
                  </a:lnTo>
                  <a:cubicBezTo>
                    <a:pt x="376" y="84"/>
                    <a:pt x="384" y="113"/>
                    <a:pt x="370" y="158"/>
                  </a:cubicBezTo>
                  <a:cubicBezTo>
                    <a:pt x="359" y="188"/>
                    <a:pt x="339" y="203"/>
                    <a:pt x="315" y="211"/>
                  </a:cubicBezTo>
                  <a:cubicBezTo>
                    <a:pt x="281" y="221"/>
                    <a:pt x="250" y="222"/>
                    <a:pt x="218" y="220"/>
                  </a:cubicBezTo>
                  <a:lnTo>
                    <a:pt x="218" y="275"/>
                  </a:lnTo>
                  <a:lnTo>
                    <a:pt x="165" y="275"/>
                  </a:lnTo>
                  <a:lnTo>
                    <a:pt x="165" y="328"/>
                  </a:lnTo>
                  <a:lnTo>
                    <a:pt x="112" y="328"/>
                  </a:lnTo>
                  <a:lnTo>
                    <a:pt x="112" y="381"/>
                  </a:lnTo>
                  <a:lnTo>
                    <a:pt x="17" y="381"/>
                  </a:lnTo>
                  <a:lnTo>
                    <a:pt x="17" y="319"/>
                  </a:lnTo>
                  <a:lnTo>
                    <a:pt x="158" y="178"/>
                  </a:lnTo>
                  <a:cubicBezTo>
                    <a:pt x="166" y="171"/>
                    <a:pt x="176" y="163"/>
                    <a:pt x="179" y="149"/>
                  </a:cubicBezTo>
                  <a:cubicBezTo>
                    <a:pt x="179" y="148"/>
                    <a:pt x="179" y="147"/>
                    <a:pt x="179" y="146"/>
                  </a:cubicBezTo>
                  <a:cubicBezTo>
                    <a:pt x="178" y="127"/>
                    <a:pt x="173" y="111"/>
                    <a:pt x="180" y="92"/>
                  </a:cubicBezTo>
                  <a:cubicBezTo>
                    <a:pt x="207" y="15"/>
                    <a:pt x="302" y="0"/>
                    <a:pt x="350" y="52"/>
                  </a:cubicBezTo>
                  <a:close/>
                  <a:moveTo>
                    <a:pt x="277" y="62"/>
                  </a:moveTo>
                  <a:cubicBezTo>
                    <a:pt x="250" y="63"/>
                    <a:pt x="227" y="80"/>
                    <a:pt x="221" y="106"/>
                  </a:cubicBezTo>
                  <a:cubicBezTo>
                    <a:pt x="215" y="132"/>
                    <a:pt x="229" y="160"/>
                    <a:pt x="246" y="169"/>
                  </a:cubicBezTo>
                  <a:cubicBezTo>
                    <a:pt x="263" y="179"/>
                    <a:pt x="278" y="183"/>
                    <a:pt x="300" y="174"/>
                  </a:cubicBezTo>
                  <a:cubicBezTo>
                    <a:pt x="322" y="165"/>
                    <a:pt x="337" y="147"/>
                    <a:pt x="337" y="116"/>
                  </a:cubicBezTo>
                  <a:cubicBezTo>
                    <a:pt x="336" y="86"/>
                    <a:pt x="305" y="60"/>
                    <a:pt x="277" y="62"/>
                  </a:cubicBezTo>
                  <a:close/>
                  <a:moveTo>
                    <a:pt x="278" y="79"/>
                  </a:moveTo>
                  <a:cubicBezTo>
                    <a:pt x="299" y="78"/>
                    <a:pt x="320" y="99"/>
                    <a:pt x="320" y="119"/>
                  </a:cubicBezTo>
                  <a:cubicBezTo>
                    <a:pt x="319" y="140"/>
                    <a:pt x="303" y="156"/>
                    <a:pt x="293" y="159"/>
                  </a:cubicBezTo>
                  <a:cubicBezTo>
                    <a:pt x="282" y="162"/>
                    <a:pt x="268" y="163"/>
                    <a:pt x="256" y="156"/>
                  </a:cubicBezTo>
                  <a:cubicBezTo>
                    <a:pt x="243" y="148"/>
                    <a:pt x="232" y="127"/>
                    <a:pt x="237" y="110"/>
                  </a:cubicBezTo>
                  <a:cubicBezTo>
                    <a:pt x="243" y="92"/>
                    <a:pt x="256" y="79"/>
                    <a:pt x="278" y="79"/>
                  </a:cubicBezTo>
                  <a:close/>
                </a:path>
              </a:pathLst>
            </a:custGeom>
            <a:solidFill>
              <a:schemeClr val="bg1"/>
            </a:solidFill>
            <a:ln w="0">
              <a:noFill/>
              <a:prstDash val="solid"/>
              <a:round/>
              <a:headEnd/>
              <a:tailEnd/>
            </a:ln>
          </p:spPr>
          <p:txBody>
            <a:bodyPr vert="horz" wrap="square" lIns="91436" tIns="45718" rIns="91436" bIns="45718"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900" dirty="0">
                <a:solidFill>
                  <a:srgbClr val="262626"/>
                </a:solidFill>
                <a:latin typeface="Calibri" pitchFamily="34" charset="0"/>
                <a:cs typeface="Calibri" pitchFamily="34" charset="0"/>
              </a:endParaRPr>
            </a:p>
          </p:txBody>
        </p:sp>
      </p:grpSp>
      <p:cxnSp>
        <p:nvCxnSpPr>
          <p:cNvPr id="6" name="直接连接符 23"/>
          <p:cNvCxnSpPr/>
          <p:nvPr/>
        </p:nvCxnSpPr>
        <p:spPr>
          <a:xfrm>
            <a:off x="2486527" y="4597488"/>
            <a:ext cx="8742948" cy="11088"/>
          </a:xfrm>
          <a:prstGeom prst="line">
            <a:avLst/>
          </a:prstGeom>
          <a:ln/>
        </p:spPr>
        <p:style>
          <a:lnRef idx="1">
            <a:schemeClr val="dk1"/>
          </a:lnRef>
          <a:fillRef idx="0">
            <a:schemeClr val="dk1"/>
          </a:fillRef>
          <a:effectRef idx="0">
            <a:schemeClr val="dk1"/>
          </a:effectRef>
          <a:fontRef idx="minor">
            <a:schemeClr val="tx1"/>
          </a:fontRef>
        </p:style>
      </p:cxnSp>
      <p:sp>
        <p:nvSpPr>
          <p:cNvPr id="9" name="矩形 8"/>
          <p:cNvSpPr/>
          <p:nvPr/>
        </p:nvSpPr>
        <p:spPr>
          <a:xfrm>
            <a:off x="2644240" y="4833652"/>
            <a:ext cx="8529288" cy="1554271"/>
          </a:xfrm>
          <a:prstGeom prst="rect">
            <a:avLst/>
          </a:prstGeom>
        </p:spPr>
        <p:txBody>
          <a:bodyPr wrap="square" lIns="91436" tIns="45718" rIns="91436" bIns="45718">
            <a:spAutoFit/>
          </a:bodyPr>
          <a:lstStyle/>
          <a:p>
            <a:pPr algn="just">
              <a:spcAft>
                <a:spcPts val="600"/>
              </a:spcAft>
            </a:pPr>
            <a:r>
              <a:rPr lang="en-US" altLang="zh-CN" sz="1500" dirty="0">
                <a:latin typeface="Calibri"/>
              </a:rPr>
              <a:t>IDC</a:t>
            </a:r>
            <a:r>
              <a:rPr lang="zh-CN" altLang="en-US" sz="1500" dirty="0">
                <a:latin typeface="Calibri"/>
              </a:rPr>
              <a:t>与学习平台的数据交换：</a:t>
            </a:r>
          </a:p>
          <a:p>
            <a:r>
              <a:rPr lang="zh-CN" altLang="en-US" sz="1500" dirty="0"/>
              <a:t>正向推送：学生</a:t>
            </a:r>
            <a:r>
              <a:rPr lang="zh-CN" altLang="zh-CN" sz="1500" dirty="0"/>
              <a:t>信息</a:t>
            </a:r>
            <a:r>
              <a:rPr lang="zh-CN" altLang="en-US" sz="1500" dirty="0"/>
              <a:t>、</a:t>
            </a:r>
            <a:r>
              <a:rPr lang="zh-CN" altLang="zh-CN" sz="1500" dirty="0"/>
              <a:t>组织机构</a:t>
            </a:r>
            <a:r>
              <a:rPr lang="zh-CN" altLang="en-US" sz="1500" dirty="0"/>
              <a:t>信息、</a:t>
            </a:r>
            <a:r>
              <a:rPr lang="zh-CN" altLang="zh-CN" sz="1500" dirty="0"/>
              <a:t>教师信息</a:t>
            </a:r>
            <a:r>
              <a:rPr lang="zh-CN" altLang="en-US" sz="1500" dirty="0"/>
              <a:t>、</a:t>
            </a:r>
            <a:r>
              <a:rPr lang="zh-CN" altLang="zh-CN" sz="1500" dirty="0"/>
              <a:t>课程</a:t>
            </a:r>
            <a:r>
              <a:rPr lang="zh-CN" altLang="en-US" sz="1500" dirty="0"/>
              <a:t>基本信息、</a:t>
            </a:r>
            <a:r>
              <a:rPr lang="zh-CN" altLang="zh-CN" sz="1500" dirty="0"/>
              <a:t>教师课程</a:t>
            </a:r>
            <a:r>
              <a:rPr lang="zh-CN" altLang="en-US" sz="1500" dirty="0"/>
              <a:t>关系信息、</a:t>
            </a:r>
            <a:r>
              <a:rPr lang="zh-CN" altLang="zh-CN" sz="1500" dirty="0"/>
              <a:t>学生课程</a:t>
            </a:r>
            <a:r>
              <a:rPr lang="zh-CN" altLang="en-US" sz="1500" dirty="0"/>
              <a:t>关系信息、</a:t>
            </a:r>
            <a:r>
              <a:rPr lang="zh-CN" altLang="zh-CN" sz="1500" dirty="0"/>
              <a:t>毕业学生</a:t>
            </a:r>
            <a:r>
              <a:rPr lang="zh-CN" altLang="en-US" sz="1500" dirty="0"/>
              <a:t>信息</a:t>
            </a:r>
          </a:p>
          <a:p>
            <a:endParaRPr lang="zh-CN" altLang="en-US" sz="1500" dirty="0"/>
          </a:p>
          <a:p>
            <a:r>
              <a:rPr lang="zh-CN" altLang="en-US" sz="1500" dirty="0"/>
              <a:t>逆向反馈：学生平时成绩</a:t>
            </a:r>
            <a:endParaRPr lang="zh-CN" altLang="zh-CN" sz="1500" dirty="0"/>
          </a:p>
          <a:p>
            <a:pPr algn="just">
              <a:spcAft>
                <a:spcPts val="600"/>
              </a:spcAft>
            </a:pPr>
            <a:endParaRPr lang="en-US" altLang="zh-CN" sz="1500" dirty="0">
              <a:latin typeface="Calibri"/>
            </a:endParaRPr>
          </a:p>
        </p:txBody>
      </p:sp>
      <p:pic>
        <p:nvPicPr>
          <p:cNvPr id="4098" name="Picture 2" descr="http://img2.imgtn.bdimg.com/it/u=3578874745,3931345991&amp;fm=11&amp;gp=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785" y="914427"/>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p:cNvSpPr/>
          <p:nvPr/>
        </p:nvSpPr>
        <p:spPr>
          <a:xfrm>
            <a:off x="5147120" y="1148078"/>
            <a:ext cx="6217979" cy="461665"/>
          </a:xfrm>
          <a:prstGeom prst="rect">
            <a:avLst/>
          </a:prstGeom>
        </p:spPr>
        <p:txBody>
          <a:bodyPr wrap="square" lIns="91436" tIns="45718" rIns="91436" bIns="45718">
            <a:spAutoFit/>
          </a:bodyPr>
          <a:lstStyle/>
          <a:p>
            <a:pPr algn="just">
              <a:spcAft>
                <a:spcPts val="600"/>
              </a:spcAft>
            </a:pPr>
            <a:r>
              <a:rPr lang="zh-CN" altLang="en-US" sz="2400" dirty="0">
                <a:latin typeface="+mj-ea"/>
                <a:ea typeface="+mj-ea"/>
              </a:rPr>
              <a:t>基本信息：性别、地域、入校成绩分布。。。</a:t>
            </a:r>
            <a:endParaRPr lang="en-US" altLang="zh-CN" sz="2400" dirty="0">
              <a:latin typeface="+mj-ea"/>
              <a:ea typeface="+mj-ea"/>
            </a:endParaRPr>
          </a:p>
        </p:txBody>
      </p:sp>
      <p:sp>
        <p:nvSpPr>
          <p:cNvPr id="11" name="矩形 10"/>
          <p:cNvSpPr/>
          <p:nvPr/>
        </p:nvSpPr>
        <p:spPr>
          <a:xfrm>
            <a:off x="5147120" y="1796872"/>
            <a:ext cx="6026408" cy="461665"/>
          </a:xfrm>
          <a:prstGeom prst="rect">
            <a:avLst/>
          </a:prstGeom>
        </p:spPr>
        <p:txBody>
          <a:bodyPr wrap="square" lIns="91436" tIns="45718" rIns="91436" bIns="45718">
            <a:spAutoFit/>
          </a:bodyPr>
          <a:lstStyle/>
          <a:p>
            <a:pPr algn="just">
              <a:spcAft>
                <a:spcPts val="600"/>
              </a:spcAft>
            </a:pPr>
            <a:r>
              <a:rPr lang="zh-CN" altLang="en-US" sz="2400" dirty="0">
                <a:latin typeface="+mj-ea"/>
                <a:ea typeface="+mj-ea"/>
              </a:rPr>
              <a:t>专业分布：专业、成绩、实践、去向等分布</a:t>
            </a:r>
            <a:endParaRPr lang="en-US" altLang="zh-CN" sz="2400" dirty="0">
              <a:latin typeface="+mj-ea"/>
              <a:ea typeface="+mj-ea"/>
            </a:endParaRPr>
          </a:p>
        </p:txBody>
      </p:sp>
      <p:sp>
        <p:nvSpPr>
          <p:cNvPr id="12" name="矩形 11"/>
          <p:cNvSpPr/>
          <p:nvPr/>
        </p:nvSpPr>
        <p:spPr>
          <a:xfrm>
            <a:off x="5147120" y="2445666"/>
            <a:ext cx="6030765" cy="461665"/>
          </a:xfrm>
          <a:prstGeom prst="rect">
            <a:avLst/>
          </a:prstGeom>
        </p:spPr>
        <p:txBody>
          <a:bodyPr wrap="square" lIns="91436" tIns="45718" rIns="91436" bIns="45718">
            <a:spAutoFit/>
          </a:bodyPr>
          <a:lstStyle/>
          <a:p>
            <a:pPr algn="just">
              <a:spcAft>
                <a:spcPts val="600"/>
              </a:spcAft>
            </a:pPr>
            <a:r>
              <a:rPr lang="zh-CN" altLang="en-US" sz="2400" dirty="0">
                <a:latin typeface="+mj-ea"/>
                <a:ea typeface="+mj-ea"/>
              </a:rPr>
              <a:t>学习者维度：培养计划、学习专注度。。。</a:t>
            </a:r>
            <a:endParaRPr lang="en-US" altLang="zh-CN" sz="2400" dirty="0">
              <a:latin typeface="+mj-ea"/>
              <a:ea typeface="+mj-ea"/>
            </a:endParaRPr>
          </a:p>
        </p:txBody>
      </p:sp>
      <p:sp>
        <p:nvSpPr>
          <p:cNvPr id="13" name="矩形 12"/>
          <p:cNvSpPr/>
          <p:nvPr/>
        </p:nvSpPr>
        <p:spPr>
          <a:xfrm>
            <a:off x="5147120" y="3094461"/>
            <a:ext cx="6030765" cy="461665"/>
          </a:xfrm>
          <a:prstGeom prst="rect">
            <a:avLst/>
          </a:prstGeom>
        </p:spPr>
        <p:txBody>
          <a:bodyPr wrap="square" lIns="91436" tIns="45718" rIns="91436" bIns="45718">
            <a:spAutoFit/>
          </a:bodyPr>
          <a:lstStyle/>
          <a:p>
            <a:pPr algn="just">
              <a:spcAft>
                <a:spcPts val="600"/>
              </a:spcAft>
            </a:pPr>
            <a:r>
              <a:rPr lang="zh-CN" altLang="en-US" sz="2400" dirty="0">
                <a:latin typeface="+mj-ea"/>
                <a:ea typeface="+mj-ea"/>
              </a:rPr>
              <a:t>教学者维度：质量、实践、轨迹。。。</a:t>
            </a:r>
            <a:endParaRPr lang="en-US" altLang="zh-CN" sz="2400" dirty="0">
              <a:latin typeface="+mj-ea"/>
              <a:ea typeface="+mj-ea"/>
            </a:endParaRPr>
          </a:p>
        </p:txBody>
      </p:sp>
      <p:sp>
        <p:nvSpPr>
          <p:cNvPr id="14" name="矩形 13"/>
          <p:cNvSpPr/>
          <p:nvPr/>
        </p:nvSpPr>
        <p:spPr>
          <a:xfrm>
            <a:off x="2053872" y="3799989"/>
            <a:ext cx="8084256" cy="769437"/>
          </a:xfrm>
          <a:prstGeom prst="rect">
            <a:avLst/>
          </a:prstGeom>
          <a:noFill/>
        </p:spPr>
        <p:txBody>
          <a:bodyPr wrap="none" lIns="91436" tIns="45718" rIns="91436" bIns="45718">
            <a:spAutoFit/>
          </a:bodyPr>
          <a:lstStyle/>
          <a:p>
            <a:pPr algn="ctr"/>
            <a:r>
              <a:rPr lang="zh-CN" altLang="en-US" sz="4400" dirty="0">
                <a:solidFill>
                  <a:schemeClr val="accent2"/>
                </a:solidFill>
              </a:rPr>
              <a:t>校友的成功才是学校最大的成功</a:t>
            </a:r>
          </a:p>
        </p:txBody>
      </p:sp>
      <p:sp>
        <p:nvSpPr>
          <p:cNvPr id="2" name="灯片编号占位符 1"/>
          <p:cNvSpPr>
            <a:spLocks noGrp="1"/>
          </p:cNvSpPr>
          <p:nvPr>
            <p:ph type="sldNum" sz="quarter" idx="12"/>
          </p:nvPr>
        </p:nvSpPr>
        <p:spPr/>
        <p:txBody>
          <a:bodyPr/>
          <a:lstStyle/>
          <a:p>
            <a:fld id="{24AF7BFB-63EF-4579-8522-40F7C6C0448A}" type="slidenum">
              <a:rPr lang="zh-CN" altLang="en-US" smtClean="0"/>
              <a:t>130</a:t>
            </a:fld>
            <a:endParaRPr lang="zh-CN" altLang="en-US"/>
          </a:p>
        </p:txBody>
      </p:sp>
    </p:spTree>
    <p:extLst>
      <p:ext uri="{BB962C8B-B14F-4D97-AF65-F5344CB8AC3E}">
        <p14:creationId xmlns:p14="http://schemas.microsoft.com/office/powerpoint/2010/main" val="42722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circle(in)">
                                      <p:cBhvr>
                                        <p:cTn id="35"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 xmlns:a16="http://schemas.microsoft.com/office/drawing/2014/main" id="{9C5ED56D-F51A-486E-B6ED-3AA8A1AD1B09}"/>
              </a:ext>
            </a:extLst>
          </p:cNvPr>
          <p:cNvSpPr/>
          <p:nvPr/>
        </p:nvSpPr>
        <p:spPr>
          <a:xfrm>
            <a:off x="779360" y="1087264"/>
            <a:ext cx="2934788" cy="563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矩形 11">
            <a:extLst>
              <a:ext uri="{FF2B5EF4-FFF2-40B4-BE49-F238E27FC236}">
                <a16:creationId xmlns="" xmlns:a16="http://schemas.microsoft.com/office/drawing/2014/main" id="{573C13A7-D14C-411A-9C27-B6D7BC72CF60}"/>
              </a:ext>
            </a:extLst>
          </p:cNvPr>
          <p:cNvSpPr/>
          <p:nvPr/>
        </p:nvSpPr>
        <p:spPr>
          <a:xfrm>
            <a:off x="1051502" y="5152437"/>
            <a:ext cx="2390503" cy="1310640"/>
          </a:xfrm>
          <a:prstGeom prst="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1" name="矩形 10">
            <a:extLst>
              <a:ext uri="{FF2B5EF4-FFF2-40B4-BE49-F238E27FC236}">
                <a16:creationId xmlns="" xmlns:a16="http://schemas.microsoft.com/office/drawing/2014/main" id="{09E0B540-D66A-42B8-98D5-AF9B09D93B05}"/>
              </a:ext>
            </a:extLst>
          </p:cNvPr>
          <p:cNvSpPr/>
          <p:nvPr/>
        </p:nvSpPr>
        <p:spPr>
          <a:xfrm>
            <a:off x="1051502" y="3333785"/>
            <a:ext cx="2390503" cy="1310640"/>
          </a:xfrm>
          <a:prstGeom prst="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 name="矩形 4">
            <a:extLst>
              <a:ext uri="{FF2B5EF4-FFF2-40B4-BE49-F238E27FC236}">
                <a16:creationId xmlns="" xmlns:a16="http://schemas.microsoft.com/office/drawing/2014/main" id="{F695A41A-7522-47DB-8053-8ADC5A702BAA}"/>
              </a:ext>
            </a:extLst>
          </p:cNvPr>
          <p:cNvSpPr/>
          <p:nvPr/>
        </p:nvSpPr>
        <p:spPr>
          <a:xfrm>
            <a:off x="1051502" y="1655324"/>
            <a:ext cx="2390503" cy="1310640"/>
          </a:xfrm>
          <a:prstGeom prst="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 name="文本框 5">
            <a:extLst>
              <a:ext uri="{FF2B5EF4-FFF2-40B4-BE49-F238E27FC236}">
                <a16:creationId xmlns="" xmlns:a16="http://schemas.microsoft.com/office/drawing/2014/main" id="{43BF8A6B-44AF-4D04-A9CF-08EB58992F05}"/>
              </a:ext>
            </a:extLst>
          </p:cNvPr>
          <p:cNvSpPr txBox="1"/>
          <p:nvPr/>
        </p:nvSpPr>
        <p:spPr>
          <a:xfrm>
            <a:off x="1189100" y="1186628"/>
            <a:ext cx="2031325" cy="369332"/>
          </a:xfrm>
          <a:prstGeom prst="rect">
            <a:avLst/>
          </a:prstGeom>
          <a:noFill/>
        </p:spPr>
        <p:txBody>
          <a:bodyPr wrap="none" rtlCol="0">
            <a:spAutoFit/>
          </a:bodyPr>
          <a:lstStyle/>
          <a:p>
            <a:r>
              <a:rPr lang="zh-CN" altLang="en-US" dirty="0">
                <a:solidFill>
                  <a:schemeClr val="bg1"/>
                </a:solidFill>
              </a:rPr>
              <a:t>汇聚学生个人信息</a:t>
            </a:r>
          </a:p>
        </p:txBody>
      </p:sp>
      <p:sp>
        <p:nvSpPr>
          <p:cNvPr id="7" name="文本框 6">
            <a:extLst>
              <a:ext uri="{FF2B5EF4-FFF2-40B4-BE49-F238E27FC236}">
                <a16:creationId xmlns="" xmlns:a16="http://schemas.microsoft.com/office/drawing/2014/main" id="{B31E3D8A-A9E5-46F8-B65C-96BA79C0AF77}"/>
              </a:ext>
            </a:extLst>
          </p:cNvPr>
          <p:cNvSpPr txBox="1"/>
          <p:nvPr/>
        </p:nvSpPr>
        <p:spPr>
          <a:xfrm>
            <a:off x="1461922" y="1987479"/>
            <a:ext cx="1569660" cy="646331"/>
          </a:xfrm>
          <a:prstGeom prst="rect">
            <a:avLst/>
          </a:prstGeom>
          <a:noFill/>
        </p:spPr>
        <p:txBody>
          <a:bodyPr wrap="none" rtlCol="0">
            <a:spAutoFit/>
          </a:bodyPr>
          <a:lstStyle/>
          <a:p>
            <a:pPr algn="ctr">
              <a:lnSpc>
                <a:spcPct val="150000"/>
              </a:lnSpc>
            </a:pPr>
            <a:r>
              <a:rPr lang="zh-CN" altLang="en-US" sz="1200" dirty="0">
                <a:solidFill>
                  <a:schemeClr val="bg1"/>
                </a:solidFill>
                <a:latin typeface="+mn-ea"/>
              </a:rPr>
              <a:t>第一课堂数据：</a:t>
            </a:r>
            <a:endParaRPr lang="en-US" altLang="zh-CN" sz="1200" dirty="0">
              <a:solidFill>
                <a:schemeClr val="bg1"/>
              </a:solidFill>
              <a:latin typeface="+mn-ea"/>
            </a:endParaRPr>
          </a:p>
          <a:p>
            <a:pPr algn="ctr">
              <a:lnSpc>
                <a:spcPct val="150000"/>
              </a:lnSpc>
            </a:pPr>
            <a:r>
              <a:rPr lang="zh-CN" altLang="en-US" sz="1200" dirty="0">
                <a:solidFill>
                  <a:schemeClr val="bg1"/>
                </a:solidFill>
                <a:latin typeface="+mn-ea"/>
              </a:rPr>
              <a:t>选课情况、学业成绩</a:t>
            </a:r>
          </a:p>
        </p:txBody>
      </p:sp>
      <p:sp>
        <p:nvSpPr>
          <p:cNvPr id="8" name="文本框 7">
            <a:extLst>
              <a:ext uri="{FF2B5EF4-FFF2-40B4-BE49-F238E27FC236}">
                <a16:creationId xmlns="" xmlns:a16="http://schemas.microsoft.com/office/drawing/2014/main" id="{BEBF94B0-C8A3-4A47-BAE9-B00721FAD6B8}"/>
              </a:ext>
            </a:extLst>
          </p:cNvPr>
          <p:cNvSpPr txBox="1"/>
          <p:nvPr/>
        </p:nvSpPr>
        <p:spPr>
          <a:xfrm>
            <a:off x="1115674" y="3527440"/>
            <a:ext cx="2262158" cy="923330"/>
          </a:xfrm>
          <a:prstGeom prst="rect">
            <a:avLst/>
          </a:prstGeom>
          <a:noFill/>
        </p:spPr>
        <p:txBody>
          <a:bodyPr wrap="square" rtlCol="0">
            <a:spAutoFit/>
          </a:bodyPr>
          <a:lstStyle/>
          <a:p>
            <a:pPr algn="ctr">
              <a:lnSpc>
                <a:spcPct val="150000"/>
              </a:lnSpc>
            </a:pPr>
            <a:r>
              <a:rPr lang="zh-CN" altLang="en-US" sz="1200" dirty="0">
                <a:solidFill>
                  <a:schemeClr val="bg1"/>
                </a:solidFill>
                <a:latin typeface="+mn-ea"/>
              </a:rPr>
              <a:t>第二课堂数据：</a:t>
            </a:r>
            <a:endParaRPr lang="en-US" altLang="zh-CN" sz="1200" dirty="0">
              <a:solidFill>
                <a:schemeClr val="bg1"/>
              </a:solidFill>
              <a:latin typeface="+mn-ea"/>
            </a:endParaRPr>
          </a:p>
          <a:p>
            <a:pPr algn="ctr">
              <a:lnSpc>
                <a:spcPct val="150000"/>
              </a:lnSpc>
            </a:pPr>
            <a:r>
              <a:rPr lang="zh-CN" altLang="en-US" sz="1200" dirty="0">
                <a:solidFill>
                  <a:schemeClr val="bg1"/>
                </a:solidFill>
                <a:latin typeface="+mn-ea"/>
              </a:rPr>
              <a:t>勤工助学、社会实践、担任学生干部情况</a:t>
            </a:r>
          </a:p>
        </p:txBody>
      </p:sp>
      <p:sp>
        <p:nvSpPr>
          <p:cNvPr id="9" name="文本框 8">
            <a:extLst>
              <a:ext uri="{FF2B5EF4-FFF2-40B4-BE49-F238E27FC236}">
                <a16:creationId xmlns="" xmlns:a16="http://schemas.microsoft.com/office/drawing/2014/main" id="{A2A6EB4A-B406-47E5-B551-DA77CBE60052}"/>
              </a:ext>
            </a:extLst>
          </p:cNvPr>
          <p:cNvSpPr txBox="1"/>
          <p:nvPr/>
        </p:nvSpPr>
        <p:spPr>
          <a:xfrm>
            <a:off x="1461922" y="5484592"/>
            <a:ext cx="1569660" cy="646331"/>
          </a:xfrm>
          <a:prstGeom prst="rect">
            <a:avLst/>
          </a:prstGeom>
          <a:noFill/>
        </p:spPr>
        <p:txBody>
          <a:bodyPr wrap="none" rtlCol="0">
            <a:spAutoFit/>
          </a:bodyPr>
          <a:lstStyle/>
          <a:p>
            <a:pPr algn="ctr">
              <a:lnSpc>
                <a:spcPct val="150000"/>
              </a:lnSpc>
            </a:pPr>
            <a:r>
              <a:rPr lang="zh-CN" altLang="en-US" sz="1200" dirty="0">
                <a:solidFill>
                  <a:schemeClr val="bg1"/>
                </a:solidFill>
                <a:latin typeface="+mn-ea"/>
              </a:rPr>
              <a:t>第三课堂数据：</a:t>
            </a:r>
            <a:endParaRPr lang="en-US" altLang="zh-CN" sz="1200" dirty="0">
              <a:solidFill>
                <a:schemeClr val="bg1"/>
              </a:solidFill>
              <a:latin typeface="+mn-ea"/>
            </a:endParaRPr>
          </a:p>
          <a:p>
            <a:pPr algn="ctr">
              <a:lnSpc>
                <a:spcPct val="150000"/>
              </a:lnSpc>
            </a:pPr>
            <a:r>
              <a:rPr lang="zh-CN" altLang="en-US" sz="1200" dirty="0" smtClean="0">
                <a:solidFill>
                  <a:schemeClr val="bg1"/>
                </a:solidFill>
                <a:latin typeface="+mn-ea"/>
              </a:rPr>
              <a:t>社团、创业参加</a:t>
            </a:r>
            <a:r>
              <a:rPr lang="zh-CN" altLang="en-US" sz="1200" dirty="0">
                <a:solidFill>
                  <a:schemeClr val="bg1"/>
                </a:solidFill>
                <a:latin typeface="+mn-ea"/>
              </a:rPr>
              <a:t>情况</a:t>
            </a:r>
          </a:p>
        </p:txBody>
      </p:sp>
      <p:sp>
        <p:nvSpPr>
          <p:cNvPr id="21" name="矩形 20">
            <a:extLst>
              <a:ext uri="{FF2B5EF4-FFF2-40B4-BE49-F238E27FC236}">
                <a16:creationId xmlns="" xmlns:a16="http://schemas.microsoft.com/office/drawing/2014/main" id="{2C0DAA8F-72A2-4666-9136-FBCD0BB25CD6}"/>
              </a:ext>
            </a:extLst>
          </p:cNvPr>
          <p:cNvSpPr/>
          <p:nvPr/>
        </p:nvSpPr>
        <p:spPr>
          <a:xfrm>
            <a:off x="3979093" y="1087264"/>
            <a:ext cx="2284548" cy="563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2" name="文本框 21">
            <a:extLst>
              <a:ext uri="{FF2B5EF4-FFF2-40B4-BE49-F238E27FC236}">
                <a16:creationId xmlns="" xmlns:a16="http://schemas.microsoft.com/office/drawing/2014/main" id="{12CDB610-4C95-4189-88EE-9F547E1CBA3E}"/>
              </a:ext>
            </a:extLst>
          </p:cNvPr>
          <p:cNvSpPr txBox="1"/>
          <p:nvPr/>
        </p:nvSpPr>
        <p:spPr>
          <a:xfrm>
            <a:off x="4013929" y="1186628"/>
            <a:ext cx="646331" cy="369332"/>
          </a:xfrm>
          <a:prstGeom prst="rect">
            <a:avLst/>
          </a:prstGeom>
          <a:noFill/>
        </p:spPr>
        <p:txBody>
          <a:bodyPr wrap="none" rtlCol="0">
            <a:spAutoFit/>
          </a:bodyPr>
          <a:lstStyle/>
          <a:p>
            <a:r>
              <a:rPr lang="zh-CN" altLang="en-US" dirty="0">
                <a:solidFill>
                  <a:schemeClr val="bg1"/>
                </a:solidFill>
              </a:rPr>
              <a:t>分析</a:t>
            </a:r>
          </a:p>
        </p:txBody>
      </p:sp>
      <p:pic>
        <p:nvPicPr>
          <p:cNvPr id="24" name="图片 23">
            <a:extLst>
              <a:ext uri="{FF2B5EF4-FFF2-40B4-BE49-F238E27FC236}">
                <a16:creationId xmlns="" xmlns:a16="http://schemas.microsoft.com/office/drawing/2014/main" id="{C525B278-F53C-4AED-9F3F-E2C54CA9C6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1272" y="3386037"/>
            <a:ext cx="1187631" cy="1187631"/>
          </a:xfrm>
          <a:prstGeom prst="rect">
            <a:avLst/>
          </a:prstGeom>
        </p:spPr>
      </p:pic>
      <p:sp>
        <p:nvSpPr>
          <p:cNvPr id="25" name="文本框 24">
            <a:extLst>
              <a:ext uri="{FF2B5EF4-FFF2-40B4-BE49-F238E27FC236}">
                <a16:creationId xmlns="" xmlns:a16="http://schemas.microsoft.com/office/drawing/2014/main" id="{B9F896FC-902B-48DA-9F4C-9C2B69C985DC}"/>
              </a:ext>
            </a:extLst>
          </p:cNvPr>
          <p:cNvSpPr txBox="1"/>
          <p:nvPr/>
        </p:nvSpPr>
        <p:spPr>
          <a:xfrm>
            <a:off x="7472393" y="4698212"/>
            <a:ext cx="1159292" cy="384721"/>
          </a:xfrm>
          <a:prstGeom prst="rect">
            <a:avLst/>
          </a:prstGeom>
          <a:noFill/>
        </p:spPr>
        <p:txBody>
          <a:bodyPr wrap="none" rtlCol="0">
            <a:spAutoFit/>
          </a:bodyPr>
          <a:lstStyle/>
          <a:p>
            <a:r>
              <a:rPr lang="zh-CN" altLang="en-US" dirty="0"/>
              <a:t>学生</a:t>
            </a:r>
            <a:r>
              <a:rPr lang="zh-CN" altLang="en-US" dirty="0" smtClean="0"/>
              <a:t>画像</a:t>
            </a:r>
            <a:endParaRPr lang="zh-CN" altLang="en-US" dirty="0"/>
          </a:p>
        </p:txBody>
      </p:sp>
      <p:cxnSp>
        <p:nvCxnSpPr>
          <p:cNvPr id="27" name="直接连接符 26">
            <a:extLst>
              <a:ext uri="{FF2B5EF4-FFF2-40B4-BE49-F238E27FC236}">
                <a16:creationId xmlns="" xmlns:a16="http://schemas.microsoft.com/office/drawing/2014/main" id="{37A53D0A-AD08-41E1-A7F0-73C910445B16}"/>
              </a:ext>
            </a:extLst>
          </p:cNvPr>
          <p:cNvCxnSpPr>
            <a:cxnSpLocks/>
            <a:stCxn id="5" idx="3"/>
            <a:endCxn id="40" idx="1"/>
          </p:cNvCxnSpPr>
          <p:nvPr/>
        </p:nvCxnSpPr>
        <p:spPr>
          <a:xfrm>
            <a:off x="3442005" y="2310644"/>
            <a:ext cx="1184157" cy="507964"/>
          </a:xfrm>
          <a:prstGeom prst="line">
            <a:avLst/>
          </a:prstGeom>
        </p:spPr>
        <p:style>
          <a:lnRef idx="3">
            <a:schemeClr val="accent4"/>
          </a:lnRef>
          <a:fillRef idx="0">
            <a:schemeClr val="accent4"/>
          </a:fillRef>
          <a:effectRef idx="2">
            <a:schemeClr val="accent4"/>
          </a:effectRef>
          <a:fontRef idx="minor">
            <a:schemeClr val="tx1"/>
          </a:fontRef>
        </p:style>
      </p:cxnSp>
      <p:cxnSp>
        <p:nvCxnSpPr>
          <p:cNvPr id="28" name="直接连接符 27">
            <a:extLst>
              <a:ext uri="{FF2B5EF4-FFF2-40B4-BE49-F238E27FC236}">
                <a16:creationId xmlns="" xmlns:a16="http://schemas.microsoft.com/office/drawing/2014/main" id="{2404D4C8-1077-44E9-9861-38D704C534EB}"/>
              </a:ext>
            </a:extLst>
          </p:cNvPr>
          <p:cNvCxnSpPr>
            <a:cxnSpLocks/>
            <a:stCxn id="11" idx="3"/>
            <a:endCxn id="49" idx="1"/>
          </p:cNvCxnSpPr>
          <p:nvPr/>
        </p:nvCxnSpPr>
        <p:spPr>
          <a:xfrm flipV="1">
            <a:off x="3442005" y="3987472"/>
            <a:ext cx="990316" cy="1633"/>
          </a:xfrm>
          <a:prstGeom prst="line">
            <a:avLst/>
          </a:prstGeom>
        </p:spPr>
        <p:style>
          <a:lnRef idx="3">
            <a:schemeClr val="accent4"/>
          </a:lnRef>
          <a:fillRef idx="0">
            <a:schemeClr val="accent4"/>
          </a:fillRef>
          <a:effectRef idx="2">
            <a:schemeClr val="accent4"/>
          </a:effectRef>
          <a:fontRef idx="minor">
            <a:schemeClr val="tx1"/>
          </a:fontRef>
        </p:style>
      </p:cxnSp>
      <p:cxnSp>
        <p:nvCxnSpPr>
          <p:cNvPr id="31" name="直接连接符 30">
            <a:extLst>
              <a:ext uri="{FF2B5EF4-FFF2-40B4-BE49-F238E27FC236}">
                <a16:creationId xmlns="" xmlns:a16="http://schemas.microsoft.com/office/drawing/2014/main" id="{96709C01-80A6-453C-A358-0235DE762BD7}"/>
              </a:ext>
            </a:extLst>
          </p:cNvPr>
          <p:cNvCxnSpPr>
            <a:cxnSpLocks/>
            <a:stCxn id="12" idx="3"/>
            <a:endCxn id="55" idx="1"/>
          </p:cNvCxnSpPr>
          <p:nvPr/>
        </p:nvCxnSpPr>
        <p:spPr>
          <a:xfrm flipV="1">
            <a:off x="3442005" y="5393813"/>
            <a:ext cx="964408" cy="413944"/>
          </a:xfrm>
          <a:prstGeom prst="line">
            <a:avLst/>
          </a:prstGeom>
        </p:spPr>
        <p:style>
          <a:lnRef idx="3">
            <a:schemeClr val="accent4"/>
          </a:lnRef>
          <a:fillRef idx="0">
            <a:schemeClr val="accent4"/>
          </a:fillRef>
          <a:effectRef idx="2">
            <a:schemeClr val="accent4"/>
          </a:effectRef>
          <a:fontRef idx="minor">
            <a:schemeClr val="tx1"/>
          </a:fontRef>
        </p:style>
      </p:cxnSp>
      <p:sp>
        <p:nvSpPr>
          <p:cNvPr id="40" name="文本框 39">
            <a:extLst>
              <a:ext uri="{FF2B5EF4-FFF2-40B4-BE49-F238E27FC236}">
                <a16:creationId xmlns="" xmlns:a16="http://schemas.microsoft.com/office/drawing/2014/main" id="{9E40E444-BF08-4DD5-AAB9-BCBA5D1E234E}"/>
              </a:ext>
            </a:extLst>
          </p:cNvPr>
          <p:cNvSpPr txBox="1"/>
          <p:nvPr/>
        </p:nvSpPr>
        <p:spPr>
          <a:xfrm rot="1406382">
            <a:off x="4570921" y="2900224"/>
            <a:ext cx="1338828" cy="369332"/>
          </a:xfrm>
          <a:prstGeom prst="rect">
            <a:avLst/>
          </a:prstGeom>
          <a:noFill/>
        </p:spPr>
        <p:txBody>
          <a:bodyPr wrap="none" rtlCol="0">
            <a:spAutoFit/>
          </a:bodyPr>
          <a:lstStyle/>
          <a:p>
            <a:r>
              <a:rPr lang="zh-CN" altLang="en-US" dirty="0">
                <a:solidFill>
                  <a:schemeClr val="bg1"/>
                </a:solidFill>
              </a:rPr>
              <a:t>学习兴趣点</a:t>
            </a:r>
          </a:p>
        </p:txBody>
      </p:sp>
      <p:cxnSp>
        <p:nvCxnSpPr>
          <p:cNvPr id="42" name="直接连接符 41">
            <a:extLst>
              <a:ext uri="{FF2B5EF4-FFF2-40B4-BE49-F238E27FC236}">
                <a16:creationId xmlns="" xmlns:a16="http://schemas.microsoft.com/office/drawing/2014/main" id="{AA955F9A-7298-4E19-8D0D-B8B778B3E776}"/>
              </a:ext>
            </a:extLst>
          </p:cNvPr>
          <p:cNvCxnSpPr>
            <a:cxnSpLocks/>
            <a:stCxn id="40" idx="3"/>
            <a:endCxn id="24" idx="1"/>
          </p:cNvCxnSpPr>
          <p:nvPr/>
        </p:nvCxnSpPr>
        <p:spPr>
          <a:xfrm>
            <a:off x="5854508" y="3351172"/>
            <a:ext cx="1596764" cy="628681"/>
          </a:xfrm>
          <a:prstGeom prst="line">
            <a:avLst/>
          </a:prstGeom>
        </p:spPr>
        <p:style>
          <a:lnRef idx="3">
            <a:schemeClr val="accent4"/>
          </a:lnRef>
          <a:fillRef idx="0">
            <a:schemeClr val="accent4"/>
          </a:fillRef>
          <a:effectRef idx="2">
            <a:schemeClr val="accent4"/>
          </a:effectRef>
          <a:fontRef idx="minor">
            <a:schemeClr val="tx1"/>
          </a:fontRef>
        </p:style>
      </p:cxnSp>
      <p:sp>
        <p:nvSpPr>
          <p:cNvPr id="49" name="文本框 48">
            <a:extLst>
              <a:ext uri="{FF2B5EF4-FFF2-40B4-BE49-F238E27FC236}">
                <a16:creationId xmlns="" xmlns:a16="http://schemas.microsoft.com/office/drawing/2014/main" id="{DCBD3742-9A25-4A00-9398-74D5326C6D1A}"/>
              </a:ext>
            </a:extLst>
          </p:cNvPr>
          <p:cNvSpPr txBox="1"/>
          <p:nvPr/>
        </p:nvSpPr>
        <p:spPr>
          <a:xfrm>
            <a:off x="4432321" y="3802806"/>
            <a:ext cx="1338828" cy="369332"/>
          </a:xfrm>
          <a:prstGeom prst="rect">
            <a:avLst/>
          </a:prstGeom>
          <a:noFill/>
        </p:spPr>
        <p:txBody>
          <a:bodyPr wrap="none" rtlCol="0">
            <a:spAutoFit/>
          </a:bodyPr>
          <a:lstStyle/>
          <a:p>
            <a:r>
              <a:rPr lang="zh-CN" altLang="en-US" dirty="0">
                <a:solidFill>
                  <a:schemeClr val="bg1"/>
                </a:solidFill>
              </a:rPr>
              <a:t>实践兴趣点</a:t>
            </a:r>
          </a:p>
        </p:txBody>
      </p:sp>
      <p:cxnSp>
        <p:nvCxnSpPr>
          <p:cNvPr id="50" name="直接连接符 49">
            <a:extLst>
              <a:ext uri="{FF2B5EF4-FFF2-40B4-BE49-F238E27FC236}">
                <a16:creationId xmlns="" xmlns:a16="http://schemas.microsoft.com/office/drawing/2014/main" id="{362CFF52-F591-4D27-AC5A-5615A2DCED60}"/>
              </a:ext>
            </a:extLst>
          </p:cNvPr>
          <p:cNvCxnSpPr>
            <a:cxnSpLocks/>
            <a:stCxn id="49" idx="3"/>
            <a:endCxn id="24" idx="1"/>
          </p:cNvCxnSpPr>
          <p:nvPr/>
        </p:nvCxnSpPr>
        <p:spPr>
          <a:xfrm flipV="1">
            <a:off x="5771149" y="3979853"/>
            <a:ext cx="1680123" cy="7619"/>
          </a:xfrm>
          <a:prstGeom prst="line">
            <a:avLst/>
          </a:prstGeom>
        </p:spPr>
        <p:style>
          <a:lnRef idx="3">
            <a:schemeClr val="accent4"/>
          </a:lnRef>
          <a:fillRef idx="0">
            <a:schemeClr val="accent4"/>
          </a:fillRef>
          <a:effectRef idx="2">
            <a:schemeClr val="accent4"/>
          </a:effectRef>
          <a:fontRef idx="minor">
            <a:schemeClr val="tx1"/>
          </a:fontRef>
        </p:style>
      </p:cxnSp>
      <p:sp>
        <p:nvSpPr>
          <p:cNvPr id="55" name="文本框 54">
            <a:extLst>
              <a:ext uri="{FF2B5EF4-FFF2-40B4-BE49-F238E27FC236}">
                <a16:creationId xmlns="" xmlns:a16="http://schemas.microsoft.com/office/drawing/2014/main" id="{6B5BA194-3967-4D41-A72E-1F05649F3F65}"/>
              </a:ext>
            </a:extLst>
          </p:cNvPr>
          <p:cNvSpPr txBox="1"/>
          <p:nvPr/>
        </p:nvSpPr>
        <p:spPr>
          <a:xfrm rot="20022203">
            <a:off x="4308604" y="4782742"/>
            <a:ext cx="1890261" cy="384721"/>
          </a:xfrm>
          <a:prstGeom prst="rect">
            <a:avLst/>
          </a:prstGeom>
          <a:noFill/>
        </p:spPr>
        <p:txBody>
          <a:bodyPr wrap="none" rtlCol="0">
            <a:spAutoFit/>
          </a:bodyPr>
          <a:lstStyle/>
          <a:p>
            <a:r>
              <a:rPr lang="zh-CN" altLang="en-US" dirty="0">
                <a:solidFill>
                  <a:schemeClr val="bg1"/>
                </a:solidFill>
              </a:rPr>
              <a:t>个人</a:t>
            </a:r>
            <a:r>
              <a:rPr lang="zh-CN" altLang="en-US" dirty="0" smtClean="0">
                <a:solidFill>
                  <a:schemeClr val="bg1"/>
                </a:solidFill>
              </a:rPr>
              <a:t>爱好创新点</a:t>
            </a:r>
            <a:endParaRPr lang="zh-CN" altLang="en-US" dirty="0">
              <a:solidFill>
                <a:schemeClr val="bg1"/>
              </a:solidFill>
            </a:endParaRPr>
          </a:p>
        </p:txBody>
      </p:sp>
      <p:cxnSp>
        <p:nvCxnSpPr>
          <p:cNvPr id="56" name="直接连接符 55">
            <a:extLst>
              <a:ext uri="{FF2B5EF4-FFF2-40B4-BE49-F238E27FC236}">
                <a16:creationId xmlns="" xmlns:a16="http://schemas.microsoft.com/office/drawing/2014/main" id="{FC2190FC-2159-45BB-AEAB-C86C30D124F2}"/>
              </a:ext>
            </a:extLst>
          </p:cNvPr>
          <p:cNvCxnSpPr>
            <a:cxnSpLocks/>
            <a:stCxn id="55" idx="3"/>
            <a:endCxn id="24" idx="1"/>
          </p:cNvCxnSpPr>
          <p:nvPr/>
        </p:nvCxnSpPr>
        <p:spPr>
          <a:xfrm flipV="1">
            <a:off x="6101056" y="3979853"/>
            <a:ext cx="1350216" cy="576540"/>
          </a:xfrm>
          <a:prstGeom prst="line">
            <a:avLst/>
          </a:prstGeom>
        </p:spPr>
        <p:style>
          <a:lnRef idx="3">
            <a:schemeClr val="accent4"/>
          </a:lnRef>
          <a:fillRef idx="0">
            <a:schemeClr val="accent4"/>
          </a:fillRef>
          <a:effectRef idx="2">
            <a:schemeClr val="accent4"/>
          </a:effectRef>
          <a:fontRef idx="minor">
            <a:schemeClr val="tx1"/>
          </a:fontRef>
        </p:style>
      </p:cxnSp>
      <p:grpSp>
        <p:nvGrpSpPr>
          <p:cNvPr id="69" name="组合 68">
            <a:extLst>
              <a:ext uri="{FF2B5EF4-FFF2-40B4-BE49-F238E27FC236}">
                <a16:creationId xmlns="" xmlns:a16="http://schemas.microsoft.com/office/drawing/2014/main" id="{8E37B23A-CC50-430C-BD61-C04AA9031309}"/>
              </a:ext>
            </a:extLst>
          </p:cNvPr>
          <p:cNvGrpSpPr/>
          <p:nvPr/>
        </p:nvGrpSpPr>
        <p:grpSpPr>
          <a:xfrm>
            <a:off x="8983982" y="2360612"/>
            <a:ext cx="2455817" cy="3140355"/>
            <a:chOff x="9349742" y="2058225"/>
            <a:chExt cx="2455817" cy="3140355"/>
          </a:xfrm>
        </p:grpSpPr>
        <p:grpSp>
          <p:nvGrpSpPr>
            <p:cNvPr id="65" name="组合 64">
              <a:extLst>
                <a:ext uri="{FF2B5EF4-FFF2-40B4-BE49-F238E27FC236}">
                  <a16:creationId xmlns="" xmlns:a16="http://schemas.microsoft.com/office/drawing/2014/main" id="{4AE0993A-6249-4F9B-82DD-F53AD3F7E20A}"/>
                </a:ext>
              </a:extLst>
            </p:cNvPr>
            <p:cNvGrpSpPr/>
            <p:nvPr/>
          </p:nvGrpSpPr>
          <p:grpSpPr>
            <a:xfrm>
              <a:off x="9349742" y="2058225"/>
              <a:ext cx="2455817" cy="864501"/>
              <a:chOff x="8804366" y="1835156"/>
              <a:chExt cx="2455817" cy="864501"/>
            </a:xfrm>
          </p:grpSpPr>
          <p:sp>
            <p:nvSpPr>
              <p:cNvPr id="63" name="椭圆 62">
                <a:extLst>
                  <a:ext uri="{FF2B5EF4-FFF2-40B4-BE49-F238E27FC236}">
                    <a16:creationId xmlns="" xmlns:a16="http://schemas.microsoft.com/office/drawing/2014/main" id="{785F3337-B3FB-41FC-AC6C-70F50AA21E4B}"/>
                  </a:ext>
                </a:extLst>
              </p:cNvPr>
              <p:cNvSpPr/>
              <p:nvPr/>
            </p:nvSpPr>
            <p:spPr>
              <a:xfrm>
                <a:off x="8804366" y="1835156"/>
                <a:ext cx="2455817" cy="8645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a:extLst>
                  <a:ext uri="{FF2B5EF4-FFF2-40B4-BE49-F238E27FC236}">
                    <a16:creationId xmlns="" xmlns:a16="http://schemas.microsoft.com/office/drawing/2014/main" id="{0C02B446-697D-4ADF-919E-2AFEFFB6A483}"/>
                  </a:ext>
                </a:extLst>
              </p:cNvPr>
              <p:cNvSpPr txBox="1"/>
              <p:nvPr/>
            </p:nvSpPr>
            <p:spPr>
              <a:xfrm>
                <a:off x="9132027" y="2082740"/>
                <a:ext cx="1800493" cy="369332"/>
              </a:xfrm>
              <a:prstGeom prst="rect">
                <a:avLst/>
              </a:prstGeom>
              <a:noFill/>
            </p:spPr>
            <p:txBody>
              <a:bodyPr wrap="none" rtlCol="0">
                <a:spAutoFit/>
              </a:bodyPr>
              <a:lstStyle/>
              <a:p>
                <a:r>
                  <a:rPr lang="zh-CN" altLang="en-US" dirty="0">
                    <a:solidFill>
                      <a:schemeClr val="bg1"/>
                    </a:solidFill>
                  </a:rPr>
                  <a:t>支持个性化发展</a:t>
                </a:r>
              </a:p>
            </p:txBody>
          </p:sp>
        </p:grpSp>
        <p:grpSp>
          <p:nvGrpSpPr>
            <p:cNvPr id="66" name="组合 65">
              <a:extLst>
                <a:ext uri="{FF2B5EF4-FFF2-40B4-BE49-F238E27FC236}">
                  <a16:creationId xmlns="" xmlns:a16="http://schemas.microsoft.com/office/drawing/2014/main" id="{E2BF014F-0A38-433A-AC43-6B3EA9A01A02}"/>
                </a:ext>
              </a:extLst>
            </p:cNvPr>
            <p:cNvGrpSpPr/>
            <p:nvPr/>
          </p:nvGrpSpPr>
          <p:grpSpPr>
            <a:xfrm>
              <a:off x="9349742" y="4334079"/>
              <a:ext cx="2455817" cy="864501"/>
              <a:chOff x="8804366" y="1835156"/>
              <a:chExt cx="2455817" cy="864501"/>
            </a:xfrm>
          </p:grpSpPr>
          <p:sp>
            <p:nvSpPr>
              <p:cNvPr id="67" name="椭圆 66">
                <a:extLst>
                  <a:ext uri="{FF2B5EF4-FFF2-40B4-BE49-F238E27FC236}">
                    <a16:creationId xmlns="" xmlns:a16="http://schemas.microsoft.com/office/drawing/2014/main" id="{AE6CD714-CE7B-4967-82CB-B5375568DC95}"/>
                  </a:ext>
                </a:extLst>
              </p:cNvPr>
              <p:cNvSpPr/>
              <p:nvPr/>
            </p:nvSpPr>
            <p:spPr>
              <a:xfrm>
                <a:off x="8804366" y="1835156"/>
                <a:ext cx="2455817" cy="8645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文本框 67">
                <a:extLst>
                  <a:ext uri="{FF2B5EF4-FFF2-40B4-BE49-F238E27FC236}">
                    <a16:creationId xmlns="" xmlns:a16="http://schemas.microsoft.com/office/drawing/2014/main" id="{0E9F3AA2-44D4-4F31-8983-E293870418D8}"/>
                  </a:ext>
                </a:extLst>
              </p:cNvPr>
              <p:cNvSpPr txBox="1"/>
              <p:nvPr/>
            </p:nvSpPr>
            <p:spPr>
              <a:xfrm>
                <a:off x="9247444" y="2082740"/>
                <a:ext cx="1569660" cy="369332"/>
              </a:xfrm>
              <a:prstGeom prst="rect">
                <a:avLst/>
              </a:prstGeom>
              <a:noFill/>
            </p:spPr>
            <p:txBody>
              <a:bodyPr wrap="none" rtlCol="0">
                <a:spAutoFit/>
              </a:bodyPr>
              <a:lstStyle/>
              <a:p>
                <a:r>
                  <a:rPr lang="zh-CN" altLang="en-US" dirty="0">
                    <a:solidFill>
                      <a:schemeClr val="bg1"/>
                    </a:solidFill>
                  </a:rPr>
                  <a:t>问题及时预警</a:t>
                </a:r>
              </a:p>
            </p:txBody>
          </p:sp>
        </p:grpSp>
      </p:grpSp>
      <p:cxnSp>
        <p:nvCxnSpPr>
          <p:cNvPr id="70" name="直接连接符 69">
            <a:extLst>
              <a:ext uri="{FF2B5EF4-FFF2-40B4-BE49-F238E27FC236}">
                <a16:creationId xmlns="" xmlns:a16="http://schemas.microsoft.com/office/drawing/2014/main" id="{BF0D1D4D-B878-4FCD-863F-71EE4F5AECE1}"/>
              </a:ext>
            </a:extLst>
          </p:cNvPr>
          <p:cNvCxnSpPr>
            <a:cxnSpLocks/>
            <a:stCxn id="24" idx="3"/>
            <a:endCxn id="63" idx="2"/>
          </p:cNvCxnSpPr>
          <p:nvPr/>
        </p:nvCxnSpPr>
        <p:spPr>
          <a:xfrm flipV="1">
            <a:off x="8638903" y="2792863"/>
            <a:ext cx="345079" cy="1186990"/>
          </a:xfrm>
          <a:prstGeom prst="line">
            <a:avLst/>
          </a:prstGeom>
        </p:spPr>
        <p:style>
          <a:lnRef idx="3">
            <a:schemeClr val="accent4"/>
          </a:lnRef>
          <a:fillRef idx="0">
            <a:schemeClr val="accent4"/>
          </a:fillRef>
          <a:effectRef idx="2">
            <a:schemeClr val="accent4"/>
          </a:effectRef>
          <a:fontRef idx="minor">
            <a:schemeClr val="tx1"/>
          </a:fontRef>
        </p:style>
      </p:cxnSp>
      <p:cxnSp>
        <p:nvCxnSpPr>
          <p:cNvPr id="73" name="直接连接符 72">
            <a:extLst>
              <a:ext uri="{FF2B5EF4-FFF2-40B4-BE49-F238E27FC236}">
                <a16:creationId xmlns="" xmlns:a16="http://schemas.microsoft.com/office/drawing/2014/main" id="{1C5B0A45-716B-48AB-9CE5-5E3ADDC51CFD}"/>
              </a:ext>
            </a:extLst>
          </p:cNvPr>
          <p:cNvCxnSpPr>
            <a:cxnSpLocks/>
            <a:stCxn id="24" idx="3"/>
            <a:endCxn id="67" idx="2"/>
          </p:cNvCxnSpPr>
          <p:nvPr/>
        </p:nvCxnSpPr>
        <p:spPr>
          <a:xfrm>
            <a:off x="8638903" y="3979853"/>
            <a:ext cx="345079" cy="1088864"/>
          </a:xfrm>
          <a:prstGeom prst="line">
            <a:avLst/>
          </a:prstGeom>
        </p:spPr>
        <p:style>
          <a:lnRef idx="3">
            <a:schemeClr val="accent4"/>
          </a:lnRef>
          <a:fillRef idx="0">
            <a:schemeClr val="accent4"/>
          </a:fillRef>
          <a:effectRef idx="2">
            <a:schemeClr val="accent4"/>
          </a:effectRef>
          <a:fontRef idx="minor">
            <a:schemeClr val="tx1"/>
          </a:fontRef>
        </p:style>
      </p:cxnSp>
      <p:sp>
        <p:nvSpPr>
          <p:cNvPr id="2" name="文本框 1"/>
          <p:cNvSpPr txBox="1"/>
          <p:nvPr/>
        </p:nvSpPr>
        <p:spPr>
          <a:xfrm>
            <a:off x="3307400" y="350401"/>
            <a:ext cx="5416868" cy="461665"/>
          </a:xfrm>
          <a:prstGeom prst="rect">
            <a:avLst/>
          </a:prstGeom>
          <a:noFill/>
        </p:spPr>
        <p:txBody>
          <a:bodyPr wrap="none" rtlCol="0">
            <a:spAutoFit/>
          </a:bodyPr>
          <a:lstStyle/>
          <a:p>
            <a:r>
              <a:rPr lang="zh-CN" altLang="en-US" sz="2400" b="1" dirty="0" smtClean="0"/>
              <a:t>信息化集成探索践行“以学生为中心”</a:t>
            </a:r>
            <a:endParaRPr lang="zh-CN" altLang="en-US" sz="2400" b="1" dirty="0"/>
          </a:p>
        </p:txBody>
      </p:sp>
    </p:spTree>
    <p:custDataLst>
      <p:tags r:id="rId1"/>
    </p:custDataLst>
    <p:extLst>
      <p:ext uri="{BB962C8B-B14F-4D97-AF65-F5344CB8AC3E}">
        <p14:creationId xmlns:p14="http://schemas.microsoft.com/office/powerpoint/2010/main" val="496646684"/>
      </p:ext>
    </p:extLst>
  </p:cSld>
  <p:clrMapOvr>
    <a:masterClrMapping/>
  </p:clrMapOvr>
  <mc:AlternateContent xmlns:mc="http://schemas.openxmlformats.org/markup-compatibility/2006" xmlns:p14="http://schemas.microsoft.com/office/powerpoint/2010/main">
    <mc:Choice Requires="p14">
      <p:transition spd="slow" p14:dur="2000" advTm="68777"/>
    </mc:Choice>
    <mc:Fallback xmlns="">
      <p:transition spd="slow" advTm="687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fill="hold"/>
                                        <p:tgtEl>
                                          <p:spTgt spid="40"/>
                                        </p:tgtEl>
                                        <p:attrNameLst>
                                          <p:attrName>ppt_x</p:attrName>
                                        </p:attrNameLst>
                                      </p:cBhvr>
                                      <p:tavLst>
                                        <p:tav tm="0">
                                          <p:val>
                                            <p:strVal val="#ppt_x"/>
                                          </p:val>
                                        </p:tav>
                                        <p:tav tm="100000">
                                          <p:val>
                                            <p:strVal val="#ppt_x"/>
                                          </p:val>
                                        </p:tav>
                                      </p:tavLst>
                                    </p:anim>
                                    <p:anim calcmode="lin" valueType="num">
                                      <p:cBhvr additive="base">
                                        <p:cTn id="12" dur="500" fill="hold"/>
                                        <p:tgtEl>
                                          <p:spTgt spid="4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additive="base">
                                        <p:cTn id="15" dur="500" fill="hold"/>
                                        <p:tgtEl>
                                          <p:spTgt spid="42"/>
                                        </p:tgtEl>
                                        <p:attrNameLst>
                                          <p:attrName>ppt_x</p:attrName>
                                        </p:attrNameLst>
                                      </p:cBhvr>
                                      <p:tavLst>
                                        <p:tav tm="0">
                                          <p:val>
                                            <p:strVal val="#ppt_x"/>
                                          </p:val>
                                        </p:tav>
                                        <p:tav tm="100000">
                                          <p:val>
                                            <p:strVal val="#ppt_x"/>
                                          </p:val>
                                        </p:tav>
                                      </p:tavLst>
                                    </p:anim>
                                    <p:anim calcmode="lin" valueType="num">
                                      <p:cBhvr additive="base">
                                        <p:cTn id="1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0"/>
                                        </p:tgtEl>
                                        <p:attrNameLst>
                                          <p:attrName>style.visibility</p:attrName>
                                        </p:attrNameLst>
                                      </p:cBhvr>
                                      <p:to>
                                        <p:strVal val="visible"/>
                                      </p:to>
                                    </p:set>
                                    <p:anim calcmode="lin" valueType="num">
                                      <p:cBhvr additive="base">
                                        <p:cTn id="29" dur="500" fill="hold"/>
                                        <p:tgtEl>
                                          <p:spTgt spid="50"/>
                                        </p:tgtEl>
                                        <p:attrNameLst>
                                          <p:attrName>ppt_x</p:attrName>
                                        </p:attrNameLst>
                                      </p:cBhvr>
                                      <p:tavLst>
                                        <p:tav tm="0">
                                          <p:val>
                                            <p:strVal val="#ppt_x"/>
                                          </p:val>
                                        </p:tav>
                                        <p:tav tm="100000">
                                          <p:val>
                                            <p:strVal val="#ppt_x"/>
                                          </p:val>
                                        </p:tav>
                                      </p:tavLst>
                                    </p:anim>
                                    <p:anim calcmode="lin" valueType="num">
                                      <p:cBhvr additive="base">
                                        <p:cTn id="3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additive="base">
                                        <p:cTn id="35" dur="500" fill="hold"/>
                                        <p:tgtEl>
                                          <p:spTgt spid="31"/>
                                        </p:tgtEl>
                                        <p:attrNameLst>
                                          <p:attrName>ppt_x</p:attrName>
                                        </p:attrNameLst>
                                      </p:cBhvr>
                                      <p:tavLst>
                                        <p:tav tm="0">
                                          <p:val>
                                            <p:strVal val="#ppt_x"/>
                                          </p:val>
                                        </p:tav>
                                        <p:tav tm="100000">
                                          <p:val>
                                            <p:strVal val="#ppt_x"/>
                                          </p:val>
                                        </p:tav>
                                      </p:tavLst>
                                    </p:anim>
                                    <p:anim calcmode="lin" valueType="num">
                                      <p:cBhvr additive="base">
                                        <p:cTn id="36" dur="500" fill="hold"/>
                                        <p:tgtEl>
                                          <p:spTgt spid="3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5"/>
                                        </p:tgtEl>
                                        <p:attrNameLst>
                                          <p:attrName>style.visibility</p:attrName>
                                        </p:attrNameLst>
                                      </p:cBhvr>
                                      <p:to>
                                        <p:strVal val="visible"/>
                                      </p:to>
                                    </p:set>
                                    <p:anim calcmode="lin" valueType="num">
                                      <p:cBhvr additive="base">
                                        <p:cTn id="39" dur="500" fill="hold"/>
                                        <p:tgtEl>
                                          <p:spTgt spid="55"/>
                                        </p:tgtEl>
                                        <p:attrNameLst>
                                          <p:attrName>ppt_x</p:attrName>
                                        </p:attrNameLst>
                                      </p:cBhvr>
                                      <p:tavLst>
                                        <p:tav tm="0">
                                          <p:val>
                                            <p:strVal val="#ppt_x"/>
                                          </p:val>
                                        </p:tav>
                                        <p:tav tm="100000">
                                          <p:val>
                                            <p:strVal val="#ppt_x"/>
                                          </p:val>
                                        </p:tav>
                                      </p:tavLst>
                                    </p:anim>
                                    <p:anim calcmode="lin" valueType="num">
                                      <p:cBhvr additive="base">
                                        <p:cTn id="40" dur="500" fill="hold"/>
                                        <p:tgtEl>
                                          <p:spTgt spid="5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anim calcmode="lin" valueType="num">
                                      <p:cBhvr additive="base">
                                        <p:cTn id="43" dur="500" fill="hold"/>
                                        <p:tgtEl>
                                          <p:spTgt spid="56"/>
                                        </p:tgtEl>
                                        <p:attrNameLst>
                                          <p:attrName>ppt_x</p:attrName>
                                        </p:attrNameLst>
                                      </p:cBhvr>
                                      <p:tavLst>
                                        <p:tav tm="0">
                                          <p:val>
                                            <p:strVal val="#ppt_x"/>
                                          </p:val>
                                        </p:tav>
                                        <p:tav tm="100000">
                                          <p:val>
                                            <p:strVal val="#ppt_x"/>
                                          </p:val>
                                        </p:tav>
                                      </p:tavLst>
                                    </p:anim>
                                    <p:anim calcmode="lin" valueType="num">
                                      <p:cBhvr additive="base">
                                        <p:cTn id="44"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0"/>
                                        </p:tgtEl>
                                        <p:attrNameLst>
                                          <p:attrName>style.visibility</p:attrName>
                                        </p:attrNameLst>
                                      </p:cBhvr>
                                      <p:to>
                                        <p:strVal val="visible"/>
                                      </p:to>
                                    </p:set>
                                    <p:anim calcmode="lin" valueType="num">
                                      <p:cBhvr additive="base">
                                        <p:cTn id="49" dur="500" fill="hold"/>
                                        <p:tgtEl>
                                          <p:spTgt spid="70"/>
                                        </p:tgtEl>
                                        <p:attrNameLst>
                                          <p:attrName>ppt_x</p:attrName>
                                        </p:attrNameLst>
                                      </p:cBhvr>
                                      <p:tavLst>
                                        <p:tav tm="0">
                                          <p:val>
                                            <p:strVal val="#ppt_x"/>
                                          </p:val>
                                        </p:tav>
                                        <p:tav tm="100000">
                                          <p:val>
                                            <p:strVal val="#ppt_x"/>
                                          </p:val>
                                        </p:tav>
                                      </p:tavLst>
                                    </p:anim>
                                    <p:anim calcmode="lin" valueType="num">
                                      <p:cBhvr additive="base">
                                        <p:cTn id="50"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fade">
                                      <p:cBhvr>
                                        <p:cTn id="55" dur="1000"/>
                                        <p:tgtEl>
                                          <p:spTgt spid="73"/>
                                        </p:tgtEl>
                                      </p:cBhvr>
                                    </p:animEffect>
                                    <p:anim calcmode="lin" valueType="num">
                                      <p:cBhvr>
                                        <p:cTn id="56" dur="1000" fill="hold"/>
                                        <p:tgtEl>
                                          <p:spTgt spid="73"/>
                                        </p:tgtEl>
                                        <p:attrNameLst>
                                          <p:attrName>ppt_x</p:attrName>
                                        </p:attrNameLst>
                                      </p:cBhvr>
                                      <p:tavLst>
                                        <p:tav tm="0">
                                          <p:val>
                                            <p:strVal val="#ppt_x"/>
                                          </p:val>
                                        </p:tav>
                                        <p:tav tm="100000">
                                          <p:val>
                                            <p:strVal val="#ppt_x"/>
                                          </p:val>
                                        </p:tav>
                                      </p:tavLst>
                                    </p:anim>
                                    <p:anim calcmode="lin" valueType="num">
                                      <p:cBhvr>
                                        <p:cTn id="57"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9" grpId="0"/>
      <p:bldP spid="55"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xmlns="" id="{C52232BA-5326-498A-BDA1-798AE9145E47}"/>
              </a:ext>
            </a:extLst>
          </p:cNvPr>
          <p:cNvGrpSpPr/>
          <p:nvPr/>
        </p:nvGrpSpPr>
        <p:grpSpPr>
          <a:xfrm>
            <a:off x="-10869" y="-1"/>
            <a:ext cx="12213739" cy="6858000"/>
            <a:chOff x="-10869" y="-1"/>
            <a:chExt cx="12213739" cy="6858000"/>
          </a:xfrm>
        </p:grpSpPr>
        <p:grpSp>
          <p:nvGrpSpPr>
            <p:cNvPr id="22" name="组合 2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E3E1B7E-CC74-47D7-8580-63A271F4A896}"/>
                </a:ext>
              </a:extLst>
            </p:cNvPr>
            <p:cNvGrpSpPr/>
            <p:nvPr/>
          </p:nvGrpSpPr>
          <p:grpSpPr>
            <a:xfrm flipH="1" flipV="1">
              <a:off x="-10869" y="-1"/>
              <a:ext cx="3621059" cy="6857999"/>
              <a:chOff x="8581811" y="0"/>
              <a:chExt cx="3621059" cy="6857999"/>
            </a:xfrm>
          </p:grpSpPr>
          <p:sp>
            <p:nvSpPr>
              <p:cNvPr id="26" name="Freeform 5">
                <a:extLst>
                  <a:ext uri="{FF2B5EF4-FFF2-40B4-BE49-F238E27FC236}">
                    <a16:creationId xmlns:a16="http://schemas.microsoft.com/office/drawing/2014/main" xmlns="" id="{2C33F5BC-C0AE-42DA-9B76-169A5866D4B0}"/>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27" name="Freeform 5">
                <a:extLst>
                  <a:ext uri="{FF2B5EF4-FFF2-40B4-BE49-F238E27FC236}">
                    <a16:creationId xmlns:a16="http://schemas.microsoft.com/office/drawing/2014/main" xmlns="" id="{F4473DCB-B21C-4850-A784-1016C2E740AE}"/>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23" name="组合 2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67480CF8-F4AC-46A4-8132-FA8C41EBC40A}"/>
                </a:ext>
              </a:extLst>
            </p:cNvPr>
            <p:cNvGrpSpPr/>
            <p:nvPr/>
          </p:nvGrpSpPr>
          <p:grpSpPr>
            <a:xfrm>
              <a:off x="8581811" y="0"/>
              <a:ext cx="3621059" cy="6857999"/>
              <a:chOff x="8581811" y="0"/>
              <a:chExt cx="3621059" cy="6857999"/>
            </a:xfrm>
          </p:grpSpPr>
          <p:sp>
            <p:nvSpPr>
              <p:cNvPr id="24" name="Freeform 5">
                <a:extLst>
                  <a:ext uri="{FF2B5EF4-FFF2-40B4-BE49-F238E27FC236}">
                    <a16:creationId xmlns:a16="http://schemas.microsoft.com/office/drawing/2014/main" xmlns="" id="{21AA81BB-BEA3-475C-BD7F-85B29BAEAFDF}"/>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25" name="Freeform 5">
                <a:extLst>
                  <a:ext uri="{FF2B5EF4-FFF2-40B4-BE49-F238E27FC236}">
                    <a16:creationId xmlns:a16="http://schemas.microsoft.com/office/drawing/2014/main" xmlns="" id="{1525C948-0065-43B4-B84E-C4D9D0A001A2}"/>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2" name="灯片编号占位符 1"/>
          <p:cNvSpPr>
            <a:spLocks noGrp="1"/>
          </p:cNvSpPr>
          <p:nvPr>
            <p:ph type="sldNum" sz="quarter" idx="12"/>
          </p:nvPr>
        </p:nvSpPr>
        <p:spPr>
          <a:prstGeom prst="rect">
            <a:avLst/>
          </a:prstGeom>
        </p:spPr>
        <p:txBody>
          <a:bodyPr/>
          <a:lstStyle/>
          <a:p>
            <a:fld id="{2D948FCB-3B34-4DAD-92DA-8F55D8B5DCD3}" type="slidenum">
              <a:rPr lang="zh-CN" altLang="en-US">
                <a:solidFill>
                  <a:schemeClr val="bg2">
                    <a:lumMod val="25000"/>
                  </a:schemeClr>
                </a:solidFill>
                <a:latin typeface="微软雅黑" panose="020B0503020204020204" pitchFamily="34" charset="-122"/>
                <a:ea typeface="微软雅黑" panose="020B0503020204020204" pitchFamily="34" charset="-122"/>
              </a:rPr>
              <a:pPr/>
              <a:t>132</a:t>
            </a:fld>
            <a:endParaRPr lang="zh-CN" altLang="en-US" dirty="0">
              <a:solidFill>
                <a:schemeClr val="bg2">
                  <a:lumMod val="25000"/>
                </a:schemeClr>
              </a:solidFill>
              <a:latin typeface="微软雅黑" panose="020B0503020204020204" pitchFamily="34" charset="-122"/>
              <a:ea typeface="微软雅黑" panose="020B0503020204020204" pitchFamily="34" charset="-122"/>
            </a:endParaRPr>
          </a:p>
        </p:txBody>
      </p:sp>
      <p:graphicFrame>
        <p:nvGraphicFramePr>
          <p:cNvPr id="14" name="图示 13"/>
          <p:cNvGraphicFramePr/>
          <p:nvPr>
            <p:extLst>
              <p:ext uri="{D42A27DB-BD31-4B8C-83A1-F6EECF244321}">
                <p14:modId xmlns:p14="http://schemas.microsoft.com/office/powerpoint/2010/main" val="2228322360"/>
              </p:ext>
            </p:extLst>
          </p:nvPr>
        </p:nvGraphicFramePr>
        <p:xfrm>
          <a:off x="1630364" y="464609"/>
          <a:ext cx="9002713" cy="6001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下箭头 14"/>
          <p:cNvSpPr/>
          <p:nvPr/>
        </p:nvSpPr>
        <p:spPr>
          <a:xfrm>
            <a:off x="5638800" y="1859280"/>
            <a:ext cx="914400" cy="751840"/>
          </a:xfrm>
          <a:prstGeom prst="downArrow">
            <a:avLst/>
          </a:prstGeom>
          <a:solidFill>
            <a:srgbClr val="B0B3B9"/>
          </a:solidFill>
          <a:ln>
            <a:noFill/>
          </a:ln>
        </p:spPr>
        <p:style>
          <a:lnRef idx="2">
            <a:schemeClr val="accent4">
              <a:shade val="50000"/>
            </a:schemeClr>
          </a:lnRef>
          <a:fillRef idx="1">
            <a:schemeClr val="accent4"/>
          </a:fillRef>
          <a:effectRef idx="0">
            <a:schemeClr val="accent4"/>
          </a:effectRef>
          <a:fontRef idx="minor">
            <a:schemeClr val="lt1"/>
          </a:fontRef>
        </p:style>
        <p:txBody>
          <a:bodyPr lIns="121917" tIns="60958" rIns="121917" bIns="60958" rtlCol="0" anchor="ctr"/>
          <a:lstStyle/>
          <a:p>
            <a:pPr algn="ctr"/>
            <a:endParaRPr lang="zh-CN" altLang="en-US" sz="1400">
              <a:solidFill>
                <a:schemeClr val="bg2">
                  <a:lumMod val="25000"/>
                </a:schemeClr>
              </a:solidFill>
            </a:endParaRPr>
          </a:p>
        </p:txBody>
      </p:sp>
      <p:sp>
        <p:nvSpPr>
          <p:cNvPr id="16" name="下箭头 15"/>
          <p:cNvSpPr/>
          <p:nvPr/>
        </p:nvSpPr>
        <p:spPr>
          <a:xfrm rot="2700000">
            <a:off x="6797040" y="2448385"/>
            <a:ext cx="914400" cy="751840"/>
          </a:xfrm>
          <a:prstGeom prst="downArrow">
            <a:avLst/>
          </a:prstGeom>
          <a:solidFill>
            <a:srgbClr val="B0B3B9"/>
          </a:solidFill>
          <a:ln>
            <a:noFill/>
          </a:ln>
        </p:spPr>
        <p:style>
          <a:lnRef idx="2">
            <a:schemeClr val="accent4">
              <a:shade val="50000"/>
            </a:schemeClr>
          </a:lnRef>
          <a:fillRef idx="1">
            <a:schemeClr val="accent4"/>
          </a:fillRef>
          <a:effectRef idx="0">
            <a:schemeClr val="accent4"/>
          </a:effectRef>
          <a:fontRef idx="minor">
            <a:schemeClr val="lt1"/>
          </a:fontRef>
        </p:style>
        <p:txBody>
          <a:bodyPr lIns="121917" tIns="60958" rIns="121917" bIns="60958" rtlCol="0" anchor="ctr"/>
          <a:lstStyle/>
          <a:p>
            <a:pPr algn="ctr"/>
            <a:endParaRPr lang="zh-CN" altLang="en-US" sz="1400">
              <a:solidFill>
                <a:schemeClr val="bg2">
                  <a:lumMod val="25000"/>
                </a:schemeClr>
              </a:solidFill>
            </a:endParaRPr>
          </a:p>
        </p:txBody>
      </p:sp>
      <p:sp>
        <p:nvSpPr>
          <p:cNvPr id="17" name="下箭头 16"/>
          <p:cNvSpPr/>
          <p:nvPr/>
        </p:nvSpPr>
        <p:spPr>
          <a:xfrm rot="6232407">
            <a:off x="7023500" y="3474971"/>
            <a:ext cx="914400" cy="751840"/>
          </a:xfrm>
          <a:prstGeom prst="downArrow">
            <a:avLst/>
          </a:prstGeom>
          <a:solidFill>
            <a:srgbClr val="B0B3B9"/>
          </a:solidFill>
          <a:ln>
            <a:noFill/>
          </a:ln>
        </p:spPr>
        <p:style>
          <a:lnRef idx="2">
            <a:schemeClr val="accent4">
              <a:shade val="50000"/>
            </a:schemeClr>
          </a:lnRef>
          <a:fillRef idx="1">
            <a:schemeClr val="accent4"/>
          </a:fillRef>
          <a:effectRef idx="0">
            <a:schemeClr val="accent4"/>
          </a:effectRef>
          <a:fontRef idx="minor">
            <a:schemeClr val="lt1"/>
          </a:fontRef>
        </p:style>
        <p:txBody>
          <a:bodyPr lIns="121917" tIns="60958" rIns="121917" bIns="60958" rtlCol="0" anchor="ctr"/>
          <a:lstStyle/>
          <a:p>
            <a:pPr algn="ctr"/>
            <a:endParaRPr lang="zh-CN" altLang="en-US" sz="1400">
              <a:solidFill>
                <a:schemeClr val="bg2">
                  <a:lumMod val="25000"/>
                </a:schemeClr>
              </a:solidFill>
            </a:endParaRPr>
          </a:p>
        </p:txBody>
      </p:sp>
      <p:sp>
        <p:nvSpPr>
          <p:cNvPr id="18" name="下箭头 17"/>
          <p:cNvSpPr/>
          <p:nvPr/>
        </p:nvSpPr>
        <p:spPr>
          <a:xfrm rot="9402830">
            <a:off x="6378428" y="4415195"/>
            <a:ext cx="914400" cy="751840"/>
          </a:xfrm>
          <a:prstGeom prst="downArrow">
            <a:avLst/>
          </a:prstGeom>
          <a:solidFill>
            <a:srgbClr val="B0B3B9"/>
          </a:solidFill>
          <a:ln>
            <a:noFill/>
          </a:ln>
        </p:spPr>
        <p:style>
          <a:lnRef idx="2">
            <a:schemeClr val="accent4">
              <a:shade val="50000"/>
            </a:schemeClr>
          </a:lnRef>
          <a:fillRef idx="1">
            <a:schemeClr val="accent4"/>
          </a:fillRef>
          <a:effectRef idx="0">
            <a:schemeClr val="accent4"/>
          </a:effectRef>
          <a:fontRef idx="minor">
            <a:schemeClr val="lt1"/>
          </a:fontRef>
        </p:style>
        <p:txBody>
          <a:bodyPr lIns="121917" tIns="60958" rIns="121917" bIns="60958" rtlCol="0" anchor="ctr"/>
          <a:lstStyle/>
          <a:p>
            <a:pPr algn="ctr"/>
            <a:endParaRPr lang="zh-CN" altLang="en-US" sz="1400">
              <a:solidFill>
                <a:schemeClr val="bg2">
                  <a:lumMod val="25000"/>
                </a:schemeClr>
              </a:solidFill>
            </a:endParaRPr>
          </a:p>
        </p:txBody>
      </p:sp>
      <p:sp>
        <p:nvSpPr>
          <p:cNvPr id="19" name="下箭头 18"/>
          <p:cNvSpPr/>
          <p:nvPr/>
        </p:nvSpPr>
        <p:spPr>
          <a:xfrm rot="12259511">
            <a:off x="5082195" y="4420028"/>
            <a:ext cx="914400" cy="751840"/>
          </a:xfrm>
          <a:prstGeom prst="downArrow">
            <a:avLst/>
          </a:prstGeom>
          <a:solidFill>
            <a:srgbClr val="B0B3B9"/>
          </a:solidFill>
          <a:ln>
            <a:noFill/>
          </a:ln>
        </p:spPr>
        <p:style>
          <a:lnRef idx="2">
            <a:schemeClr val="accent4">
              <a:shade val="50000"/>
            </a:schemeClr>
          </a:lnRef>
          <a:fillRef idx="1">
            <a:schemeClr val="accent4"/>
          </a:fillRef>
          <a:effectRef idx="0">
            <a:schemeClr val="accent4"/>
          </a:effectRef>
          <a:fontRef idx="minor">
            <a:schemeClr val="lt1"/>
          </a:fontRef>
        </p:style>
        <p:txBody>
          <a:bodyPr lIns="121917" tIns="60958" rIns="121917" bIns="60958" rtlCol="0" anchor="ctr"/>
          <a:lstStyle/>
          <a:p>
            <a:pPr algn="ctr"/>
            <a:endParaRPr lang="zh-CN" altLang="en-US" sz="1400">
              <a:solidFill>
                <a:schemeClr val="bg2">
                  <a:lumMod val="25000"/>
                </a:schemeClr>
              </a:solidFill>
            </a:endParaRPr>
          </a:p>
        </p:txBody>
      </p:sp>
      <p:sp>
        <p:nvSpPr>
          <p:cNvPr id="20" name="下箭头 19"/>
          <p:cNvSpPr/>
          <p:nvPr/>
        </p:nvSpPr>
        <p:spPr>
          <a:xfrm rot="15329207">
            <a:off x="4340245" y="3478096"/>
            <a:ext cx="914400" cy="751840"/>
          </a:xfrm>
          <a:prstGeom prst="downArrow">
            <a:avLst/>
          </a:prstGeom>
          <a:solidFill>
            <a:srgbClr val="B0B3B9"/>
          </a:solidFill>
          <a:ln>
            <a:noFill/>
          </a:ln>
        </p:spPr>
        <p:style>
          <a:lnRef idx="2">
            <a:schemeClr val="accent4">
              <a:shade val="50000"/>
            </a:schemeClr>
          </a:lnRef>
          <a:fillRef idx="1">
            <a:schemeClr val="accent4"/>
          </a:fillRef>
          <a:effectRef idx="0">
            <a:schemeClr val="accent4"/>
          </a:effectRef>
          <a:fontRef idx="minor">
            <a:schemeClr val="lt1"/>
          </a:fontRef>
        </p:style>
        <p:txBody>
          <a:bodyPr lIns="121917" tIns="60958" rIns="121917" bIns="60958" rtlCol="0" anchor="ctr"/>
          <a:lstStyle/>
          <a:p>
            <a:pPr algn="ctr"/>
            <a:endParaRPr lang="zh-CN" altLang="en-US" sz="1400">
              <a:solidFill>
                <a:schemeClr val="bg2">
                  <a:lumMod val="25000"/>
                </a:schemeClr>
              </a:solidFill>
            </a:endParaRPr>
          </a:p>
        </p:txBody>
      </p:sp>
      <p:sp>
        <p:nvSpPr>
          <p:cNvPr id="21" name="下箭头 20"/>
          <p:cNvSpPr/>
          <p:nvPr/>
        </p:nvSpPr>
        <p:spPr>
          <a:xfrm rot="18726657">
            <a:off x="4574271" y="2409395"/>
            <a:ext cx="914400" cy="751840"/>
          </a:xfrm>
          <a:prstGeom prst="downArrow">
            <a:avLst/>
          </a:prstGeom>
          <a:solidFill>
            <a:srgbClr val="B0B3B9"/>
          </a:solidFill>
          <a:ln>
            <a:noFill/>
          </a:ln>
        </p:spPr>
        <p:style>
          <a:lnRef idx="2">
            <a:schemeClr val="accent4">
              <a:shade val="50000"/>
            </a:schemeClr>
          </a:lnRef>
          <a:fillRef idx="1">
            <a:schemeClr val="accent4"/>
          </a:fillRef>
          <a:effectRef idx="0">
            <a:schemeClr val="accent4"/>
          </a:effectRef>
          <a:fontRef idx="minor">
            <a:schemeClr val="lt1"/>
          </a:fontRef>
        </p:style>
        <p:txBody>
          <a:bodyPr lIns="121917" tIns="60958" rIns="121917" bIns="60958" rtlCol="0" anchor="ctr"/>
          <a:lstStyle/>
          <a:p>
            <a:pPr algn="ctr"/>
            <a:endParaRPr lang="zh-CN" altLang="en-US" sz="1400">
              <a:solidFill>
                <a:schemeClr val="bg2">
                  <a:lumMod val="25000"/>
                </a:schemeClr>
              </a:solidFill>
              <a:latin typeface="华文细黑"/>
              <a:ea typeface="华文细黑"/>
              <a:cs typeface="华文细黑"/>
            </a:endParaRPr>
          </a:p>
        </p:txBody>
      </p:sp>
      <p:sp>
        <p:nvSpPr>
          <p:cNvPr id="13" name="矩形 12"/>
          <p:cNvSpPr/>
          <p:nvPr/>
        </p:nvSpPr>
        <p:spPr>
          <a:xfrm>
            <a:off x="8712806" y="4940582"/>
            <a:ext cx="3338719" cy="1415768"/>
          </a:xfrm>
          <a:prstGeom prst="rect">
            <a:avLst/>
          </a:prstGeom>
        </p:spPr>
        <p:txBody>
          <a:bodyPr wrap="square" lIns="121917" tIns="60958" rIns="121917" bIns="60958">
            <a:spAutoFit/>
          </a:bodyPr>
          <a:lstStyle/>
          <a:p>
            <a:pPr>
              <a:lnSpc>
                <a:spcPct val="150000"/>
              </a:lnSpc>
            </a:pPr>
            <a:r>
              <a:rPr lang="zh-CN" altLang="en-US" sz="2800" dirty="0">
                <a:solidFill>
                  <a:schemeClr val="bg2">
                    <a:lumMod val="25000"/>
                  </a:schemeClr>
                </a:solidFill>
                <a:latin typeface="微软雅黑" panose="020B0503020204020204" pitchFamily="34" charset="-122"/>
                <a:ea typeface="微软雅黑" panose="020B0503020204020204" pitchFamily="34" charset="-122"/>
                <a:cs typeface="华文细黑"/>
              </a:rPr>
              <a:t>从“信息化管理”</a:t>
            </a:r>
            <a:r>
              <a:rPr lang="en-US" altLang="zh-CN" sz="2800" dirty="0">
                <a:solidFill>
                  <a:schemeClr val="bg2">
                    <a:lumMod val="25000"/>
                  </a:schemeClr>
                </a:solidFill>
                <a:latin typeface="微软雅黑" panose="020B0503020204020204" pitchFamily="34" charset="-122"/>
                <a:ea typeface="微软雅黑" panose="020B0503020204020204" pitchFamily="34" charset="-122"/>
                <a:cs typeface="华文细黑"/>
              </a:rPr>
              <a:t/>
            </a:r>
            <a:br>
              <a:rPr lang="en-US" altLang="zh-CN" sz="2800" dirty="0">
                <a:solidFill>
                  <a:schemeClr val="bg2">
                    <a:lumMod val="25000"/>
                  </a:schemeClr>
                </a:solidFill>
                <a:latin typeface="微软雅黑" panose="020B0503020204020204" pitchFamily="34" charset="-122"/>
                <a:ea typeface="微软雅黑" panose="020B0503020204020204" pitchFamily="34" charset="-122"/>
                <a:cs typeface="华文细黑"/>
              </a:rPr>
            </a:br>
            <a:r>
              <a:rPr lang="zh-CN" altLang="en-US" sz="2800" dirty="0">
                <a:solidFill>
                  <a:schemeClr val="bg2">
                    <a:lumMod val="25000"/>
                  </a:schemeClr>
                </a:solidFill>
                <a:latin typeface="微软雅黑" panose="020B0503020204020204" pitchFamily="34" charset="-122"/>
                <a:ea typeface="微软雅黑" panose="020B0503020204020204" pitchFamily="34" charset="-122"/>
                <a:cs typeface="华文细黑"/>
              </a:rPr>
              <a:t>到“信息化治理”</a:t>
            </a:r>
          </a:p>
        </p:txBody>
      </p:sp>
    </p:spTree>
    <p:extLst>
      <p:ext uri="{BB962C8B-B14F-4D97-AF65-F5344CB8AC3E}">
        <p14:creationId xmlns:p14="http://schemas.microsoft.com/office/powerpoint/2010/main" val="312209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1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02FF65F2-3056-4945-BBC3-FAB642CC95D6}"/>
              </a:ext>
            </a:extLst>
          </p:cNvPr>
          <p:cNvGrpSpPr/>
          <p:nvPr/>
        </p:nvGrpSpPr>
        <p:grpSpPr>
          <a:xfrm>
            <a:off x="-10869" y="-1"/>
            <a:ext cx="12213739" cy="6858000"/>
            <a:chOff x="-10869" y="-1"/>
            <a:chExt cx="12213739" cy="6858000"/>
          </a:xfrm>
        </p:grpSpPr>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1913387D-4B56-4EF2-A8E7-4C8A4381A636}"/>
                </a:ext>
              </a:extLst>
            </p:cNvPr>
            <p:cNvGrpSpPr/>
            <p:nvPr/>
          </p:nvGrpSpPr>
          <p:grpSpPr>
            <a:xfrm flipH="1" flipV="1">
              <a:off x="-10869" y="-1"/>
              <a:ext cx="3621059" cy="6857999"/>
              <a:chOff x="8581811" y="0"/>
              <a:chExt cx="3621059" cy="6857999"/>
            </a:xfrm>
          </p:grpSpPr>
          <p:sp>
            <p:nvSpPr>
              <p:cNvPr id="11" name="Freeform 5">
                <a:extLst>
                  <a:ext uri="{FF2B5EF4-FFF2-40B4-BE49-F238E27FC236}">
                    <a16:creationId xmlns:a16="http://schemas.microsoft.com/office/drawing/2014/main" xmlns="" id="{E71044EC-EF14-4D9E-B971-88C1223F92B0}"/>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2" name="Freeform 5">
                <a:extLst>
                  <a:ext uri="{FF2B5EF4-FFF2-40B4-BE49-F238E27FC236}">
                    <a16:creationId xmlns:a16="http://schemas.microsoft.com/office/drawing/2014/main" xmlns="" id="{19D7F8AA-3055-4579-BE4C-19151E7359E1}"/>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7C9D834-EB01-482B-84A6-562E83CC606C}"/>
                </a:ext>
              </a:extLst>
            </p:cNvPr>
            <p:cNvGrpSpPr/>
            <p:nvPr/>
          </p:nvGrpSpPr>
          <p:grpSpPr>
            <a:xfrm>
              <a:off x="8581811" y="0"/>
              <a:ext cx="3621059" cy="6857999"/>
              <a:chOff x="8581811" y="0"/>
              <a:chExt cx="3621059" cy="6857999"/>
            </a:xfrm>
          </p:grpSpPr>
          <p:sp>
            <p:nvSpPr>
              <p:cNvPr id="9" name="Freeform 5">
                <a:extLst>
                  <a:ext uri="{FF2B5EF4-FFF2-40B4-BE49-F238E27FC236}">
                    <a16:creationId xmlns:a16="http://schemas.microsoft.com/office/drawing/2014/main" xmlns="" id="{ECEBA34F-53DB-4461-BC65-ED67EB81BEDD}"/>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0" name="Freeform 5">
                <a:extLst>
                  <a:ext uri="{FF2B5EF4-FFF2-40B4-BE49-F238E27FC236}">
                    <a16:creationId xmlns:a16="http://schemas.microsoft.com/office/drawing/2014/main" xmlns="" id="{FDB7D94B-EC9F-46A1-81C6-594F89AAFBE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5124" name="Text Box 4"/>
          <p:cNvSpPr txBox="1">
            <a:spLocks noChangeArrowheads="1"/>
          </p:cNvSpPr>
          <p:nvPr/>
        </p:nvSpPr>
        <p:spPr bwMode="auto">
          <a:xfrm>
            <a:off x="796223" y="2513126"/>
            <a:ext cx="10819560" cy="3098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indent="406400"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indent="0" eaLnBrk="1" hangingPunct="1">
              <a:lnSpc>
                <a:spcPct val="150000"/>
              </a:lnSpc>
              <a:spcBef>
                <a:spcPts val="800"/>
              </a:spcBef>
            </a:pP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	</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将</a:t>
            </a:r>
            <a:r>
              <a:rPr lang="zh-CN" altLang="en-US" sz="2400" dirty="0" smtClean="0">
                <a:solidFill>
                  <a:schemeClr val="bg2">
                    <a:lumMod val="25000"/>
                  </a:schemeClr>
                </a:solidFill>
                <a:latin typeface="微软雅黑 Light" panose="020B0502040204020203" pitchFamily="34" charset="-122"/>
                <a:ea typeface="微软雅黑 Light" panose="020B0502040204020203" pitchFamily="34" charset="-122"/>
                <a:cs typeface="华文细黑"/>
              </a:rPr>
              <a:t>区域或高校教育</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发展规划的“顶层设计”与信息化建设的“顶层设计”衔接合一，使信息化观念及行动深入每一个利益相关者心中（“搭架构” ），引入足够多的眼睛发现和修漏洞，逐步实现“顶天立地”。</a:t>
            </a:r>
            <a:endPar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endParaRPr>
          </a:p>
          <a:p>
            <a:pPr indent="0" eaLnBrk="1" hangingPunct="1">
              <a:lnSpc>
                <a:spcPct val="150000"/>
              </a:lnSpc>
              <a:spcBef>
                <a:spcPts val="800"/>
              </a:spcBef>
            </a:pP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	IMO</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以作为求地位，不简单比较队伍人数。</a:t>
            </a:r>
            <a:endPar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endParaRPr>
          </a:p>
          <a:p>
            <a:pPr indent="0" eaLnBrk="1" hangingPunct="1">
              <a:lnSpc>
                <a:spcPct val="150000"/>
              </a:lnSpc>
              <a:spcBef>
                <a:spcPts val="800"/>
              </a:spcBef>
            </a:pP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	</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三个“留人”：待遇留人、事业留人、感情留人。</a:t>
            </a:r>
          </a:p>
        </p:txBody>
      </p:sp>
      <p:sp>
        <p:nvSpPr>
          <p:cNvPr id="2" name="幻灯片编号占位符 1"/>
          <p:cNvSpPr>
            <a:spLocks noGrp="1"/>
          </p:cNvSpPr>
          <p:nvPr>
            <p:ph type="sldNum" sz="quarter" idx="12"/>
          </p:nvPr>
        </p:nvSpPr>
        <p:spPr>
          <a:prstGeom prst="rect">
            <a:avLst/>
          </a:prstGeom>
        </p:spPr>
        <p:txBody>
          <a:bodyPr/>
          <a:lstStyle/>
          <a:p>
            <a:pPr algn="r"/>
            <a:fld id="{FF3916F6-E4A1-0F46-8BDD-612F36378FE9}" type="slidenum">
              <a:rPr lang="zh-CN" altLang="en-US">
                <a:solidFill>
                  <a:schemeClr val="bg2">
                    <a:lumMod val="25000"/>
                  </a:schemeClr>
                </a:solidFill>
                <a:latin typeface="微软雅黑" panose="020B0503020204020204" pitchFamily="34" charset="-122"/>
                <a:ea typeface="微软雅黑" panose="020B0503020204020204" pitchFamily="34" charset="-122"/>
              </a:rPr>
              <a:pPr algn="r"/>
              <a:t>133</a:t>
            </a:fld>
            <a:endParaRPr lang="zh-CN" altLang="en-US"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6" name="矩形 1"/>
          <p:cNvSpPr>
            <a:spLocks noChangeArrowheads="1"/>
          </p:cNvSpPr>
          <p:nvPr/>
        </p:nvSpPr>
        <p:spPr bwMode="auto">
          <a:xfrm>
            <a:off x="933384" y="1144303"/>
            <a:ext cx="10342201" cy="86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p>
            <a:pPr algn="ctr"/>
            <a:r>
              <a:rPr lang="en-US" altLang="zh-CN" sz="4800" b="1" dirty="0">
                <a:solidFill>
                  <a:schemeClr val="bg2">
                    <a:lumMod val="25000"/>
                  </a:schemeClr>
                </a:solidFill>
                <a:latin typeface="微软雅黑 Light" panose="020B0502040204020203" pitchFamily="34" charset="-122"/>
                <a:ea typeface="微软雅黑 Light" panose="020B0502040204020203" pitchFamily="34" charset="-122"/>
                <a:cs typeface="华文细黑"/>
              </a:rPr>
              <a:t>1. </a:t>
            </a:r>
            <a:r>
              <a:rPr lang="zh-CN" altLang="en-US" sz="4800" b="1" dirty="0">
                <a:solidFill>
                  <a:schemeClr val="bg2">
                    <a:lumMod val="25000"/>
                  </a:schemeClr>
                </a:solidFill>
                <a:latin typeface="微软雅黑 Light" panose="020B0502040204020203" pitchFamily="34" charset="-122"/>
                <a:ea typeface="微软雅黑 Light" panose="020B0502040204020203" pitchFamily="34" charset="-122"/>
                <a:cs typeface="华文细黑"/>
              </a:rPr>
              <a:t>理念转变</a:t>
            </a:r>
          </a:p>
        </p:txBody>
      </p:sp>
    </p:spTree>
    <p:extLst>
      <p:ext uri="{BB962C8B-B14F-4D97-AF65-F5344CB8AC3E}">
        <p14:creationId xmlns:p14="http://schemas.microsoft.com/office/powerpoint/2010/main" val="39403778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xmlns="" id="{DB72C008-B637-4FF5-9472-6BBE3DB662EF}"/>
              </a:ext>
            </a:extLst>
          </p:cNvPr>
          <p:cNvGrpSpPr/>
          <p:nvPr/>
        </p:nvGrpSpPr>
        <p:grpSpPr>
          <a:xfrm>
            <a:off x="-10869" y="-1"/>
            <a:ext cx="12213739" cy="6858000"/>
            <a:chOff x="-10869" y="-1"/>
            <a:chExt cx="12213739" cy="6858000"/>
          </a:xfrm>
        </p:grpSpPr>
        <p:grpSp>
          <p:nvGrpSpPr>
            <p:cNvPr id="12" name="组合 1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BBE96627-916E-49B3-B54E-D4F624DA98B4}"/>
                </a:ext>
              </a:extLst>
            </p:cNvPr>
            <p:cNvGrpSpPr/>
            <p:nvPr/>
          </p:nvGrpSpPr>
          <p:grpSpPr>
            <a:xfrm flipH="1" flipV="1">
              <a:off x="-10869" y="-1"/>
              <a:ext cx="3621059" cy="6857999"/>
              <a:chOff x="8581811" y="0"/>
              <a:chExt cx="3621059" cy="6857999"/>
            </a:xfrm>
          </p:grpSpPr>
          <p:sp>
            <p:nvSpPr>
              <p:cNvPr id="16" name="Freeform 5">
                <a:extLst>
                  <a:ext uri="{FF2B5EF4-FFF2-40B4-BE49-F238E27FC236}">
                    <a16:creationId xmlns:a16="http://schemas.microsoft.com/office/drawing/2014/main" xmlns="" id="{711E4640-9539-435A-A9E3-9BF454488D5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5">
                <a:extLst>
                  <a:ext uri="{FF2B5EF4-FFF2-40B4-BE49-F238E27FC236}">
                    <a16:creationId xmlns:a16="http://schemas.microsoft.com/office/drawing/2014/main" xmlns="" id="{F814BE6C-54FD-449A-9C91-D0BA0AE5A635}"/>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13" name="组合 1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28E80336-378C-4C90-A1A2-3E0A5DADD227}"/>
                </a:ext>
              </a:extLst>
            </p:cNvPr>
            <p:cNvGrpSpPr/>
            <p:nvPr/>
          </p:nvGrpSpPr>
          <p:grpSpPr>
            <a:xfrm>
              <a:off x="8581811" y="0"/>
              <a:ext cx="3621059" cy="6857999"/>
              <a:chOff x="8581811" y="0"/>
              <a:chExt cx="3621059" cy="6857999"/>
            </a:xfrm>
          </p:grpSpPr>
          <p:sp>
            <p:nvSpPr>
              <p:cNvPr id="14" name="Freeform 5">
                <a:extLst>
                  <a:ext uri="{FF2B5EF4-FFF2-40B4-BE49-F238E27FC236}">
                    <a16:creationId xmlns:a16="http://schemas.microsoft.com/office/drawing/2014/main" xmlns="" id="{55487CB6-D8B4-4514-B791-53FDB036741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5" name="Freeform 5">
                <a:extLst>
                  <a:ext uri="{FF2B5EF4-FFF2-40B4-BE49-F238E27FC236}">
                    <a16:creationId xmlns:a16="http://schemas.microsoft.com/office/drawing/2014/main" xmlns="" id="{8374C79D-012E-4609-A538-A41420C75B52}"/>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32772" name="灯片编号占位符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fld id="{BFF9B71E-E37E-44FB-87BD-0AE08844413B}" type="slidenum">
              <a:rPr lang="zh-HK" altLang="en-US" sz="1200" smtClean="0">
                <a:solidFill>
                  <a:schemeClr val="bg2">
                    <a:lumMod val="25000"/>
                  </a:schemeClr>
                </a:solidFill>
                <a:latin typeface="微软雅黑" panose="020B0503020204020204" pitchFamily="34" charset="-122"/>
                <a:ea typeface="微软雅黑" panose="020B0503020204020204" pitchFamily="34" charset="-122"/>
              </a:rPr>
              <a:pPr>
                <a:lnSpc>
                  <a:spcPct val="100000"/>
                </a:lnSpc>
                <a:spcBef>
                  <a:spcPct val="0"/>
                </a:spcBef>
                <a:buFontTx/>
                <a:buNone/>
              </a:pPr>
              <a:t>134</a:t>
            </a:fld>
            <a:endParaRPr lang="zh-HK" altLang="en-US" sz="12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32770" name="标题 1"/>
          <p:cNvSpPr>
            <a:spLocks noGrp="1"/>
          </p:cNvSpPr>
          <p:nvPr>
            <p:ph type="title" idx="4294967295"/>
          </p:nvPr>
        </p:nvSpPr>
        <p:spPr>
          <a:xfrm>
            <a:off x="1175890" y="300038"/>
            <a:ext cx="10953750" cy="796925"/>
          </a:xfrm>
        </p:spPr>
        <p:txBody>
          <a:bodyPr/>
          <a:lstStyle/>
          <a:p>
            <a:r>
              <a:rPr lang="zh-CN" altLang="en-US" sz="3600" dirty="0">
                <a:solidFill>
                  <a:schemeClr val="bg2">
                    <a:lumMod val="25000"/>
                  </a:schemeClr>
                </a:solidFill>
                <a:latin typeface="微软雅黑 Light" pitchFamily="34" charset="-122"/>
                <a:ea typeface="微软雅黑 Light" pitchFamily="34" charset="-122"/>
              </a:rPr>
              <a:t>主体角色</a:t>
            </a:r>
          </a:p>
        </p:txBody>
      </p:sp>
      <p:sp>
        <p:nvSpPr>
          <p:cNvPr id="32771" name="内容占位符 2"/>
          <p:cNvSpPr>
            <a:spLocks noGrp="1"/>
          </p:cNvSpPr>
          <p:nvPr>
            <p:ph idx="4294967295"/>
          </p:nvPr>
        </p:nvSpPr>
        <p:spPr>
          <a:xfrm>
            <a:off x="1238250" y="1096963"/>
            <a:ext cx="10953750" cy="5214937"/>
          </a:xfrm>
        </p:spPr>
        <p:txBody>
          <a:bodyPr/>
          <a:lstStyle/>
          <a:p>
            <a:pPr>
              <a:lnSpc>
                <a:spcPct val="150000"/>
              </a:lnSpc>
            </a:pPr>
            <a:r>
              <a:rPr lang="zh-CN" altLang="en-US" sz="2400" dirty="0" smtClean="0">
                <a:solidFill>
                  <a:schemeClr val="bg2">
                    <a:lumMod val="25000"/>
                  </a:schemeClr>
                </a:solidFill>
                <a:latin typeface="微软雅黑 Light" pitchFamily="34" charset="-122"/>
                <a:ea typeface="微软雅黑 Light" pitchFamily="34" charset="-122"/>
              </a:rPr>
              <a:t>政府</a:t>
            </a:r>
            <a:endParaRPr lang="en-US" altLang="zh-CN" sz="2400" dirty="0">
              <a:solidFill>
                <a:schemeClr val="bg2">
                  <a:lumMod val="25000"/>
                </a:schemeClr>
              </a:solidFill>
              <a:latin typeface="微软雅黑 Light" pitchFamily="34" charset="-122"/>
              <a:ea typeface="微软雅黑 Light" pitchFamily="34" charset="-122"/>
            </a:endParaRPr>
          </a:p>
          <a:p>
            <a:pPr lvl="1">
              <a:lnSpc>
                <a:spcPct val="150000"/>
              </a:lnSpc>
            </a:pPr>
            <a:r>
              <a:rPr lang="zh-CN" altLang="en-US" sz="2000" dirty="0">
                <a:solidFill>
                  <a:schemeClr val="bg2">
                    <a:lumMod val="25000"/>
                  </a:schemeClr>
                </a:solidFill>
                <a:latin typeface="微软雅黑 Light" pitchFamily="34" charset="-122"/>
                <a:ea typeface="微软雅黑 Light" pitchFamily="34" charset="-122"/>
              </a:rPr>
              <a:t>开放平台</a:t>
            </a:r>
            <a:r>
              <a:rPr lang="en-US" altLang="zh-CN" sz="2000" dirty="0">
                <a:solidFill>
                  <a:schemeClr val="bg2">
                    <a:lumMod val="25000"/>
                  </a:schemeClr>
                </a:solidFill>
                <a:latin typeface="微软雅黑 Light" pitchFamily="34" charset="-122"/>
                <a:ea typeface="微软雅黑 Light" pitchFamily="34" charset="-122"/>
              </a:rPr>
              <a:t>——</a:t>
            </a:r>
            <a:r>
              <a:rPr lang="zh-CN" altLang="en-US" sz="2000" dirty="0">
                <a:solidFill>
                  <a:schemeClr val="bg2">
                    <a:lumMod val="25000"/>
                  </a:schemeClr>
                </a:solidFill>
                <a:latin typeface="微软雅黑 Light" pitchFamily="34" charset="-122"/>
                <a:ea typeface="微软雅黑 Light" pitchFamily="34" charset="-122"/>
              </a:rPr>
              <a:t>不直接参与资源建设，提供交互的平台</a:t>
            </a:r>
            <a:endParaRPr lang="en-US" altLang="zh-CN" sz="2000" dirty="0">
              <a:solidFill>
                <a:schemeClr val="bg2">
                  <a:lumMod val="25000"/>
                </a:schemeClr>
              </a:solidFill>
              <a:latin typeface="微软雅黑 Light" pitchFamily="34" charset="-122"/>
              <a:ea typeface="微软雅黑 Light" pitchFamily="34" charset="-122"/>
            </a:endParaRPr>
          </a:p>
          <a:p>
            <a:pPr lvl="1">
              <a:lnSpc>
                <a:spcPct val="150000"/>
              </a:lnSpc>
            </a:pPr>
            <a:r>
              <a:rPr lang="zh-CN" altLang="en-US" sz="2000" dirty="0">
                <a:solidFill>
                  <a:schemeClr val="bg2">
                    <a:lumMod val="25000"/>
                  </a:schemeClr>
                </a:solidFill>
                <a:latin typeface="微软雅黑 Light" pitchFamily="34" charset="-122"/>
                <a:ea typeface="微软雅黑 Light" pitchFamily="34" charset="-122"/>
              </a:rPr>
              <a:t>监管</a:t>
            </a:r>
            <a:r>
              <a:rPr lang="en-US" altLang="zh-CN" sz="2000" dirty="0">
                <a:solidFill>
                  <a:schemeClr val="bg2">
                    <a:lumMod val="25000"/>
                  </a:schemeClr>
                </a:solidFill>
                <a:latin typeface="微软雅黑 Light" pitchFamily="34" charset="-122"/>
                <a:ea typeface="微软雅黑 Light" pitchFamily="34" charset="-122"/>
              </a:rPr>
              <a:t>——</a:t>
            </a:r>
            <a:r>
              <a:rPr lang="zh-CN" altLang="en-US" sz="2000" dirty="0">
                <a:solidFill>
                  <a:schemeClr val="bg2">
                    <a:lumMod val="25000"/>
                  </a:schemeClr>
                </a:solidFill>
                <a:latin typeface="微软雅黑 Light" pitchFamily="34" charset="-122"/>
                <a:ea typeface="微软雅黑 Light" pitchFamily="34" charset="-122"/>
              </a:rPr>
              <a:t>日志，监控，准入，授权</a:t>
            </a:r>
            <a:endParaRPr lang="en-US" altLang="zh-CN" sz="2000" dirty="0">
              <a:solidFill>
                <a:schemeClr val="bg2">
                  <a:lumMod val="25000"/>
                </a:schemeClr>
              </a:solidFill>
              <a:latin typeface="微软雅黑 Light" pitchFamily="34" charset="-122"/>
              <a:ea typeface="微软雅黑 Light" pitchFamily="34" charset="-122"/>
            </a:endParaRPr>
          </a:p>
          <a:p>
            <a:pPr>
              <a:lnSpc>
                <a:spcPct val="150000"/>
              </a:lnSpc>
            </a:pPr>
            <a:r>
              <a:rPr lang="zh-CN" altLang="en-US" sz="2400" dirty="0" smtClean="0">
                <a:solidFill>
                  <a:schemeClr val="bg2">
                    <a:lumMod val="25000"/>
                  </a:schemeClr>
                </a:solidFill>
                <a:latin typeface="微软雅黑 Light" pitchFamily="34" charset="-122"/>
                <a:ea typeface="微软雅黑 Light" pitchFamily="34" charset="-122"/>
              </a:rPr>
              <a:t>学校</a:t>
            </a:r>
            <a:endParaRPr lang="en-US" altLang="zh-CN" sz="2400" dirty="0">
              <a:solidFill>
                <a:schemeClr val="bg2">
                  <a:lumMod val="25000"/>
                </a:schemeClr>
              </a:solidFill>
              <a:latin typeface="微软雅黑 Light" pitchFamily="34" charset="-122"/>
              <a:ea typeface="微软雅黑 Light" pitchFamily="34" charset="-122"/>
            </a:endParaRPr>
          </a:p>
          <a:p>
            <a:pPr lvl="1">
              <a:lnSpc>
                <a:spcPct val="150000"/>
              </a:lnSpc>
            </a:pPr>
            <a:r>
              <a:rPr lang="zh-CN" altLang="en-US" sz="2000" dirty="0">
                <a:solidFill>
                  <a:schemeClr val="bg2">
                    <a:lumMod val="25000"/>
                  </a:schemeClr>
                </a:solidFill>
                <a:latin typeface="微软雅黑 Light" pitchFamily="34" charset="-122"/>
                <a:ea typeface="微软雅黑 Light" pitchFamily="34" charset="-122"/>
              </a:rPr>
              <a:t>身份认证</a:t>
            </a:r>
            <a:r>
              <a:rPr lang="en-US" altLang="zh-CN" sz="2000" dirty="0">
                <a:solidFill>
                  <a:schemeClr val="bg2">
                    <a:lumMod val="25000"/>
                  </a:schemeClr>
                </a:solidFill>
                <a:latin typeface="微软雅黑 Light" pitchFamily="34" charset="-122"/>
                <a:ea typeface="微软雅黑 Light" pitchFamily="34" charset="-122"/>
              </a:rPr>
              <a:t>——</a:t>
            </a:r>
            <a:r>
              <a:rPr lang="zh-CN" altLang="en-US" sz="2000" dirty="0">
                <a:solidFill>
                  <a:schemeClr val="bg2">
                    <a:lumMod val="25000"/>
                  </a:schemeClr>
                </a:solidFill>
                <a:latin typeface="微软雅黑 Light" pitchFamily="34" charset="-122"/>
                <a:ea typeface="微软雅黑 Light" pitchFamily="34" charset="-122"/>
              </a:rPr>
              <a:t>谁管理，谁认证（</a:t>
            </a:r>
            <a:r>
              <a:rPr lang="en-US" altLang="zh-CN" sz="2000" dirty="0">
                <a:solidFill>
                  <a:schemeClr val="bg2">
                    <a:lumMod val="25000"/>
                  </a:schemeClr>
                </a:solidFill>
                <a:latin typeface="微软雅黑 Light" pitchFamily="34" charset="-122"/>
                <a:ea typeface="微软雅黑 Light" pitchFamily="34" charset="-122"/>
              </a:rPr>
              <a:t>IT</a:t>
            </a:r>
            <a:r>
              <a:rPr lang="zh-CN" altLang="en-US" sz="2000" dirty="0">
                <a:solidFill>
                  <a:schemeClr val="bg2">
                    <a:lumMod val="25000"/>
                  </a:schemeClr>
                </a:solidFill>
                <a:latin typeface="微软雅黑 Light" pitchFamily="34" charset="-122"/>
                <a:ea typeface="微软雅黑 Light" pitchFamily="34" charset="-122"/>
              </a:rPr>
              <a:t>团队）</a:t>
            </a:r>
            <a:endParaRPr lang="en-US" altLang="zh-CN" sz="2000" dirty="0">
              <a:solidFill>
                <a:schemeClr val="bg2">
                  <a:lumMod val="25000"/>
                </a:schemeClr>
              </a:solidFill>
              <a:latin typeface="微软雅黑 Light" pitchFamily="34" charset="-122"/>
              <a:ea typeface="微软雅黑 Light" pitchFamily="34" charset="-122"/>
            </a:endParaRPr>
          </a:p>
          <a:p>
            <a:pPr lvl="1">
              <a:lnSpc>
                <a:spcPct val="150000"/>
              </a:lnSpc>
            </a:pPr>
            <a:r>
              <a:rPr lang="zh-CN" altLang="en-US" sz="2000" dirty="0">
                <a:solidFill>
                  <a:schemeClr val="bg2">
                    <a:lumMod val="25000"/>
                  </a:schemeClr>
                </a:solidFill>
                <a:latin typeface="微软雅黑 Light" pitchFamily="34" charset="-122"/>
                <a:ea typeface="微软雅黑 Light" pitchFamily="34" charset="-122"/>
              </a:rPr>
              <a:t>特色资源</a:t>
            </a:r>
            <a:r>
              <a:rPr lang="en-US" altLang="zh-CN" sz="2000" dirty="0">
                <a:solidFill>
                  <a:schemeClr val="bg2">
                    <a:lumMod val="25000"/>
                  </a:schemeClr>
                </a:solidFill>
                <a:latin typeface="微软雅黑 Light" pitchFamily="34" charset="-122"/>
                <a:ea typeface="微软雅黑 Light" pitchFamily="34" charset="-122"/>
              </a:rPr>
              <a:t>——</a:t>
            </a:r>
            <a:r>
              <a:rPr lang="zh-CN" altLang="en-US" sz="2000" dirty="0">
                <a:solidFill>
                  <a:schemeClr val="bg2">
                    <a:lumMod val="25000"/>
                  </a:schemeClr>
                </a:solidFill>
                <a:latin typeface="微软雅黑 Light" pitchFamily="34" charset="-122"/>
                <a:ea typeface="微软雅黑 Light" pitchFamily="34" charset="-122"/>
              </a:rPr>
              <a:t>共建，共享，共同发展（教师团队）</a:t>
            </a:r>
            <a:endParaRPr lang="en-US" altLang="zh-CN" sz="2000" dirty="0">
              <a:solidFill>
                <a:schemeClr val="bg2">
                  <a:lumMod val="25000"/>
                </a:schemeClr>
              </a:solidFill>
              <a:latin typeface="微软雅黑 Light" pitchFamily="34" charset="-122"/>
              <a:ea typeface="微软雅黑 Light" pitchFamily="34" charset="-122"/>
            </a:endParaRPr>
          </a:p>
          <a:p>
            <a:pPr>
              <a:lnSpc>
                <a:spcPct val="150000"/>
              </a:lnSpc>
            </a:pPr>
            <a:r>
              <a:rPr lang="zh-CN" altLang="en-US" sz="2400" dirty="0">
                <a:solidFill>
                  <a:schemeClr val="bg2">
                    <a:lumMod val="25000"/>
                  </a:schemeClr>
                </a:solidFill>
                <a:latin typeface="微软雅黑 Light" pitchFamily="34" charset="-122"/>
                <a:ea typeface="微软雅黑 Light" pitchFamily="34" charset="-122"/>
              </a:rPr>
              <a:t>企业</a:t>
            </a:r>
            <a:endParaRPr lang="en-US" altLang="zh-CN" sz="2400" dirty="0">
              <a:solidFill>
                <a:schemeClr val="bg2">
                  <a:lumMod val="25000"/>
                </a:schemeClr>
              </a:solidFill>
              <a:latin typeface="微软雅黑 Light" pitchFamily="34" charset="-122"/>
              <a:ea typeface="微软雅黑 Light" pitchFamily="34" charset="-122"/>
            </a:endParaRPr>
          </a:p>
          <a:p>
            <a:pPr lvl="1">
              <a:lnSpc>
                <a:spcPct val="150000"/>
              </a:lnSpc>
            </a:pPr>
            <a:r>
              <a:rPr lang="zh-CN" altLang="en-US" sz="2000" dirty="0">
                <a:solidFill>
                  <a:schemeClr val="bg2">
                    <a:lumMod val="25000"/>
                  </a:schemeClr>
                </a:solidFill>
                <a:latin typeface="微软雅黑 Light" pitchFamily="34" charset="-122"/>
                <a:ea typeface="微软雅黑 Light" pitchFamily="34" charset="-122"/>
              </a:rPr>
              <a:t>资源应用</a:t>
            </a:r>
            <a:r>
              <a:rPr lang="en-US" altLang="zh-CN" sz="2000" dirty="0">
                <a:solidFill>
                  <a:schemeClr val="bg2">
                    <a:lumMod val="25000"/>
                  </a:schemeClr>
                </a:solidFill>
                <a:latin typeface="微软雅黑 Light" pitchFamily="34" charset="-122"/>
                <a:ea typeface="微软雅黑 Light" pitchFamily="34" charset="-122"/>
              </a:rPr>
              <a:t>——</a:t>
            </a:r>
            <a:r>
              <a:rPr lang="zh-CN" altLang="en-US" sz="2000" dirty="0">
                <a:solidFill>
                  <a:schemeClr val="bg2">
                    <a:lumMod val="25000"/>
                  </a:schemeClr>
                </a:solidFill>
                <a:latin typeface="微软雅黑 Light" pitchFamily="34" charset="-122"/>
                <a:ea typeface="微软雅黑 Light" pitchFamily="34" charset="-122"/>
              </a:rPr>
              <a:t>提供资源，获取用户</a:t>
            </a:r>
            <a:endParaRPr lang="en-US" altLang="zh-CN" sz="2000" dirty="0">
              <a:solidFill>
                <a:schemeClr val="bg2">
                  <a:lumMod val="25000"/>
                </a:schemeClr>
              </a:solidFill>
              <a:latin typeface="微软雅黑 Light" pitchFamily="34" charset="-122"/>
              <a:ea typeface="微软雅黑 Light" pitchFamily="34" charset="-122"/>
            </a:endParaRPr>
          </a:p>
          <a:p>
            <a:pPr lvl="1">
              <a:lnSpc>
                <a:spcPct val="150000"/>
              </a:lnSpc>
            </a:pPr>
            <a:r>
              <a:rPr lang="zh-CN" altLang="en-US" sz="2000" dirty="0">
                <a:solidFill>
                  <a:schemeClr val="bg2">
                    <a:lumMod val="25000"/>
                  </a:schemeClr>
                </a:solidFill>
                <a:latin typeface="微软雅黑 Light" pitchFamily="34" charset="-122"/>
                <a:ea typeface="微软雅黑 Light" pitchFamily="34" charset="-122"/>
              </a:rPr>
              <a:t>运维支撑</a:t>
            </a:r>
            <a:r>
              <a:rPr lang="en-US" altLang="zh-CN" sz="2000" dirty="0">
                <a:solidFill>
                  <a:schemeClr val="bg2">
                    <a:lumMod val="25000"/>
                  </a:schemeClr>
                </a:solidFill>
                <a:latin typeface="微软雅黑 Light" pitchFamily="34" charset="-122"/>
                <a:ea typeface="微软雅黑 Light" pitchFamily="34" charset="-122"/>
              </a:rPr>
              <a:t>——</a:t>
            </a:r>
            <a:r>
              <a:rPr lang="zh-CN" altLang="en-US" sz="2000" dirty="0">
                <a:solidFill>
                  <a:schemeClr val="bg2">
                    <a:lumMod val="25000"/>
                  </a:schemeClr>
                </a:solidFill>
                <a:latin typeface="微软雅黑 Light" pitchFamily="34" charset="-122"/>
                <a:ea typeface="微软雅黑 Light" pitchFamily="34" charset="-122"/>
              </a:rPr>
              <a:t>提供一定的运维支撑</a:t>
            </a:r>
            <a:endParaRPr lang="en-US" altLang="zh-CN" sz="2000" dirty="0">
              <a:solidFill>
                <a:schemeClr val="bg2">
                  <a:lumMod val="25000"/>
                </a:schemeClr>
              </a:solidFill>
              <a:latin typeface="微软雅黑 Light" pitchFamily="34" charset="-122"/>
              <a:ea typeface="微软雅黑 Light" pitchFamily="34" charset="-122"/>
            </a:endParaRPr>
          </a:p>
        </p:txBody>
      </p:sp>
      <p:sp>
        <p:nvSpPr>
          <p:cNvPr id="5" name="右大括号 4"/>
          <p:cNvSpPr/>
          <p:nvPr/>
        </p:nvSpPr>
        <p:spPr>
          <a:xfrm>
            <a:off x="7477125" y="1892300"/>
            <a:ext cx="442913" cy="67945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solidFill>
                <a:schemeClr val="bg2">
                  <a:lumMod val="25000"/>
                </a:schemeClr>
              </a:solidFill>
            </a:endParaRPr>
          </a:p>
        </p:txBody>
      </p:sp>
      <p:sp>
        <p:nvSpPr>
          <p:cNvPr id="32774" name="文本框 5"/>
          <p:cNvSpPr txBox="1">
            <a:spLocks noChangeArrowheads="1"/>
          </p:cNvSpPr>
          <p:nvPr/>
        </p:nvSpPr>
        <p:spPr bwMode="auto">
          <a:xfrm>
            <a:off x="8509000" y="1951038"/>
            <a:ext cx="1976438"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3200" dirty="0">
                <a:solidFill>
                  <a:schemeClr val="bg2">
                    <a:lumMod val="25000"/>
                  </a:schemeClr>
                </a:solidFill>
                <a:latin typeface="微软雅黑 Light" pitchFamily="34" charset="-122"/>
                <a:ea typeface="微软雅黑 Light" pitchFamily="34" charset="-122"/>
              </a:rPr>
              <a:t>基础设施</a:t>
            </a:r>
          </a:p>
        </p:txBody>
      </p:sp>
      <p:sp>
        <p:nvSpPr>
          <p:cNvPr id="7" name="右大括号 6"/>
          <p:cNvSpPr/>
          <p:nvPr/>
        </p:nvSpPr>
        <p:spPr>
          <a:xfrm>
            <a:off x="7094538" y="3694113"/>
            <a:ext cx="442912" cy="677862"/>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solidFill>
                <a:schemeClr val="bg2">
                  <a:lumMod val="25000"/>
                </a:schemeClr>
              </a:solidFill>
            </a:endParaRPr>
          </a:p>
        </p:txBody>
      </p:sp>
      <p:sp>
        <p:nvSpPr>
          <p:cNvPr id="32776" name="文本框 7"/>
          <p:cNvSpPr txBox="1">
            <a:spLocks noChangeArrowheads="1"/>
          </p:cNvSpPr>
          <p:nvPr/>
        </p:nvSpPr>
        <p:spPr bwMode="auto">
          <a:xfrm>
            <a:off x="7920038" y="3703638"/>
            <a:ext cx="3154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3200">
                <a:solidFill>
                  <a:schemeClr val="bg2">
                    <a:lumMod val="25000"/>
                  </a:schemeClr>
                </a:solidFill>
                <a:latin typeface="微软雅黑 Light" pitchFamily="34" charset="-122"/>
                <a:ea typeface="微软雅黑 Light" pitchFamily="34" charset="-122"/>
              </a:rPr>
              <a:t>身份主体、应用</a:t>
            </a:r>
          </a:p>
        </p:txBody>
      </p:sp>
      <p:sp>
        <p:nvSpPr>
          <p:cNvPr id="9" name="右大括号 8"/>
          <p:cNvSpPr/>
          <p:nvPr/>
        </p:nvSpPr>
        <p:spPr>
          <a:xfrm>
            <a:off x="6651625" y="5395913"/>
            <a:ext cx="442913" cy="67945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CN" altLang="en-US">
              <a:solidFill>
                <a:schemeClr val="bg2">
                  <a:lumMod val="25000"/>
                </a:schemeClr>
              </a:solidFill>
            </a:endParaRPr>
          </a:p>
        </p:txBody>
      </p:sp>
      <p:sp>
        <p:nvSpPr>
          <p:cNvPr id="32778" name="文本框 9"/>
          <p:cNvSpPr txBox="1">
            <a:spLocks noChangeArrowheads="1"/>
          </p:cNvSpPr>
          <p:nvPr/>
        </p:nvSpPr>
        <p:spPr bwMode="auto">
          <a:xfrm>
            <a:off x="7410422" y="5454650"/>
            <a:ext cx="41735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3200" dirty="0">
                <a:solidFill>
                  <a:schemeClr val="bg2">
                    <a:lumMod val="25000"/>
                  </a:schemeClr>
                </a:solidFill>
                <a:latin typeface="微软雅黑 Light" pitchFamily="34" charset="-122"/>
                <a:ea typeface="微软雅黑 Light" pitchFamily="34" charset="-122"/>
              </a:rPr>
              <a:t>资源建设和服务主体</a:t>
            </a:r>
          </a:p>
        </p:txBody>
      </p:sp>
    </p:spTree>
    <p:extLst>
      <p:ext uri="{BB962C8B-B14F-4D97-AF65-F5344CB8AC3E}">
        <p14:creationId xmlns:p14="http://schemas.microsoft.com/office/powerpoint/2010/main" val="34145018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774"/>
                                        </p:tgtEl>
                                        <p:attrNameLst>
                                          <p:attrName>style.visibility</p:attrName>
                                        </p:attrNameLst>
                                      </p:cBhvr>
                                      <p:to>
                                        <p:strVal val="visible"/>
                                      </p:to>
                                    </p:set>
                                    <p:anim calcmode="lin" valueType="num">
                                      <p:cBhvr additive="base">
                                        <p:cTn id="11" dur="500" fill="hold"/>
                                        <p:tgtEl>
                                          <p:spTgt spid="32774"/>
                                        </p:tgtEl>
                                        <p:attrNameLst>
                                          <p:attrName>ppt_x</p:attrName>
                                        </p:attrNameLst>
                                      </p:cBhvr>
                                      <p:tavLst>
                                        <p:tav tm="0">
                                          <p:val>
                                            <p:strVal val="#ppt_x"/>
                                          </p:val>
                                        </p:tav>
                                        <p:tav tm="100000">
                                          <p:val>
                                            <p:strVal val="#ppt_x"/>
                                          </p:val>
                                        </p:tav>
                                      </p:tavLst>
                                    </p:anim>
                                    <p:anim calcmode="lin" valueType="num">
                                      <p:cBhvr additive="base">
                                        <p:cTn id="12" dur="500" fill="hold"/>
                                        <p:tgtEl>
                                          <p:spTgt spid="3277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2776"/>
                                        </p:tgtEl>
                                        <p:attrNameLst>
                                          <p:attrName>style.visibility</p:attrName>
                                        </p:attrNameLst>
                                      </p:cBhvr>
                                      <p:to>
                                        <p:strVal val="visible"/>
                                      </p:to>
                                    </p:set>
                                    <p:anim calcmode="lin" valueType="num">
                                      <p:cBhvr additive="base">
                                        <p:cTn id="21" dur="500" fill="hold"/>
                                        <p:tgtEl>
                                          <p:spTgt spid="32776"/>
                                        </p:tgtEl>
                                        <p:attrNameLst>
                                          <p:attrName>ppt_x</p:attrName>
                                        </p:attrNameLst>
                                      </p:cBhvr>
                                      <p:tavLst>
                                        <p:tav tm="0">
                                          <p:val>
                                            <p:strVal val="#ppt_x"/>
                                          </p:val>
                                        </p:tav>
                                        <p:tav tm="100000">
                                          <p:val>
                                            <p:strVal val="#ppt_x"/>
                                          </p:val>
                                        </p:tav>
                                      </p:tavLst>
                                    </p:anim>
                                    <p:anim calcmode="lin" valueType="num">
                                      <p:cBhvr additive="base">
                                        <p:cTn id="22" dur="500" fill="hold"/>
                                        <p:tgtEl>
                                          <p:spTgt spid="3277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2778"/>
                                        </p:tgtEl>
                                        <p:attrNameLst>
                                          <p:attrName>style.visibility</p:attrName>
                                        </p:attrNameLst>
                                      </p:cBhvr>
                                      <p:to>
                                        <p:strVal val="visible"/>
                                      </p:to>
                                    </p:set>
                                    <p:anim calcmode="lin" valueType="num">
                                      <p:cBhvr additive="base">
                                        <p:cTn id="31" dur="500" fill="hold"/>
                                        <p:tgtEl>
                                          <p:spTgt spid="32778"/>
                                        </p:tgtEl>
                                        <p:attrNameLst>
                                          <p:attrName>ppt_x</p:attrName>
                                        </p:attrNameLst>
                                      </p:cBhvr>
                                      <p:tavLst>
                                        <p:tav tm="0">
                                          <p:val>
                                            <p:strVal val="#ppt_x"/>
                                          </p:val>
                                        </p:tav>
                                        <p:tav tm="100000">
                                          <p:val>
                                            <p:strVal val="#ppt_x"/>
                                          </p:val>
                                        </p:tav>
                                      </p:tavLst>
                                    </p:anim>
                                    <p:anim calcmode="lin" valueType="num">
                                      <p:cBhvr additive="base">
                                        <p:cTn id="32" dur="500" fill="hold"/>
                                        <p:tgtEl>
                                          <p:spTgt spid="327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774" grpId="0"/>
      <p:bldP spid="7" grpId="0" animBg="1"/>
      <p:bldP spid="32776" grpId="0"/>
      <p:bldP spid="9" grpId="0" animBg="1"/>
      <p:bldP spid="32778"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xmlns="" id="{A2A63B9A-3AF0-4A27-8EDB-3D92C57E886C}"/>
              </a:ext>
            </a:extLst>
          </p:cNvPr>
          <p:cNvGrpSpPr/>
          <p:nvPr/>
        </p:nvGrpSpPr>
        <p:grpSpPr>
          <a:xfrm>
            <a:off x="-10869" y="-1"/>
            <a:ext cx="12213739" cy="6858000"/>
            <a:chOff x="-10869" y="-1"/>
            <a:chExt cx="12213739" cy="6858000"/>
          </a:xfrm>
        </p:grpSpPr>
        <p:grpSp>
          <p:nvGrpSpPr>
            <p:cNvPr id="14" name="组合 1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D67EEC18-D0CF-41ED-AF93-E7B7C7F40D3F}"/>
                </a:ext>
              </a:extLst>
            </p:cNvPr>
            <p:cNvGrpSpPr/>
            <p:nvPr/>
          </p:nvGrpSpPr>
          <p:grpSpPr>
            <a:xfrm flipH="1" flipV="1">
              <a:off x="-10869" y="-1"/>
              <a:ext cx="3621059" cy="6857999"/>
              <a:chOff x="8581811" y="0"/>
              <a:chExt cx="3621059" cy="6857999"/>
            </a:xfrm>
          </p:grpSpPr>
          <p:sp>
            <p:nvSpPr>
              <p:cNvPr id="19" name="Freeform 5">
                <a:extLst>
                  <a:ext uri="{FF2B5EF4-FFF2-40B4-BE49-F238E27FC236}">
                    <a16:creationId xmlns:a16="http://schemas.microsoft.com/office/drawing/2014/main" xmlns="" id="{D4F00BA7-C988-4A57-B0BC-3326B71CA182}"/>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latin typeface="+mn-ea"/>
                </a:endParaRPr>
              </a:p>
            </p:txBody>
          </p:sp>
          <p:sp>
            <p:nvSpPr>
              <p:cNvPr id="20" name="Freeform 5">
                <a:extLst>
                  <a:ext uri="{FF2B5EF4-FFF2-40B4-BE49-F238E27FC236}">
                    <a16:creationId xmlns:a16="http://schemas.microsoft.com/office/drawing/2014/main" xmlns="" id="{7C8240FB-ACAB-410E-938E-0D98C4910460}"/>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latin typeface="+mn-ea"/>
                </a:endParaRPr>
              </a:p>
            </p:txBody>
          </p:sp>
        </p:grpSp>
        <p:grpSp>
          <p:nvGrpSpPr>
            <p:cNvPr id="16" name="组合 1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2EDD57B-5F12-45AA-8F2E-5A417101F837}"/>
                </a:ext>
              </a:extLst>
            </p:cNvPr>
            <p:cNvGrpSpPr/>
            <p:nvPr/>
          </p:nvGrpSpPr>
          <p:grpSpPr>
            <a:xfrm>
              <a:off x="8581811" y="0"/>
              <a:ext cx="3621059" cy="6857999"/>
              <a:chOff x="8581811" y="0"/>
              <a:chExt cx="3621059" cy="6857999"/>
            </a:xfrm>
          </p:grpSpPr>
          <p:sp>
            <p:nvSpPr>
              <p:cNvPr id="17" name="Freeform 5">
                <a:extLst>
                  <a:ext uri="{FF2B5EF4-FFF2-40B4-BE49-F238E27FC236}">
                    <a16:creationId xmlns:a16="http://schemas.microsoft.com/office/drawing/2014/main" xmlns="" id="{F14BAB5E-209E-498E-8505-444A41B5ECC8}"/>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latin typeface="+mn-ea"/>
                </a:endParaRPr>
              </a:p>
            </p:txBody>
          </p:sp>
          <p:sp>
            <p:nvSpPr>
              <p:cNvPr id="18" name="Freeform 5">
                <a:extLst>
                  <a:ext uri="{FF2B5EF4-FFF2-40B4-BE49-F238E27FC236}">
                    <a16:creationId xmlns:a16="http://schemas.microsoft.com/office/drawing/2014/main" xmlns="" id="{00DE0D87-8E4E-4C2C-81F0-7CB622A5A971}"/>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latin typeface="+mn-ea"/>
                </a:endParaRPr>
              </a:p>
            </p:txBody>
          </p:sp>
        </p:grpSp>
      </p:grpSp>
      <p:sp>
        <p:nvSpPr>
          <p:cNvPr id="33795" name="灯片编号占位符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fld id="{939CD1EB-909F-466E-ABF9-DA55C6C95497}" type="slidenum">
              <a:rPr lang="zh-CN" altLang="en-US" sz="1200" smtClean="0">
                <a:solidFill>
                  <a:schemeClr val="bg2">
                    <a:lumMod val="25000"/>
                  </a:schemeClr>
                </a:solidFill>
                <a:latin typeface="+mn-ea"/>
                <a:ea typeface="+mn-ea"/>
              </a:rPr>
              <a:pPr>
                <a:lnSpc>
                  <a:spcPct val="100000"/>
                </a:lnSpc>
                <a:spcBef>
                  <a:spcPct val="0"/>
                </a:spcBef>
                <a:buFontTx/>
                <a:buNone/>
              </a:pPr>
              <a:t>135</a:t>
            </a:fld>
            <a:endParaRPr lang="zh-CN" altLang="en-US" sz="1200">
              <a:solidFill>
                <a:schemeClr val="bg2">
                  <a:lumMod val="25000"/>
                </a:schemeClr>
              </a:solidFill>
              <a:latin typeface="+mn-ea"/>
              <a:ea typeface="+mn-ea"/>
            </a:endParaRPr>
          </a:p>
        </p:txBody>
      </p:sp>
      <p:sp>
        <p:nvSpPr>
          <p:cNvPr id="33794" name="标题 1"/>
          <p:cNvSpPr>
            <a:spLocks noGrp="1"/>
          </p:cNvSpPr>
          <p:nvPr>
            <p:ph type="title" idx="4294967295"/>
          </p:nvPr>
        </p:nvSpPr>
        <p:spPr>
          <a:xfrm>
            <a:off x="763588" y="262464"/>
            <a:ext cx="10515600" cy="1325563"/>
          </a:xfrm>
        </p:spPr>
        <p:txBody>
          <a:bodyPr>
            <a:normAutofit/>
          </a:bodyPr>
          <a:lstStyle/>
          <a:p>
            <a:pPr eaLnBrk="1" hangingPunct="1"/>
            <a:r>
              <a:rPr lang="zh-CN" altLang="en-US" sz="3600" dirty="0">
                <a:solidFill>
                  <a:schemeClr val="bg2">
                    <a:lumMod val="25000"/>
                  </a:schemeClr>
                </a:solidFill>
                <a:latin typeface="+mn-ea"/>
                <a:ea typeface="+mn-ea"/>
              </a:rPr>
              <a:t>生态循环</a:t>
            </a:r>
          </a:p>
        </p:txBody>
      </p:sp>
      <p:sp>
        <p:nvSpPr>
          <p:cNvPr id="5" name="圆角矩形 4"/>
          <p:cNvSpPr/>
          <p:nvPr/>
        </p:nvSpPr>
        <p:spPr>
          <a:xfrm>
            <a:off x="3683000" y="1878276"/>
            <a:ext cx="4213225" cy="866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ltLang="zh-CN" dirty="0">
              <a:solidFill>
                <a:schemeClr val="bg2">
                  <a:lumMod val="25000"/>
                </a:schemeClr>
              </a:solidFill>
              <a:latin typeface="+mn-ea"/>
            </a:endParaRPr>
          </a:p>
          <a:p>
            <a:pPr algn="ctr" eaLnBrk="1" fontAlgn="auto" hangingPunct="1">
              <a:spcBef>
                <a:spcPts val="0"/>
              </a:spcBef>
              <a:spcAft>
                <a:spcPts val="0"/>
              </a:spcAft>
              <a:defRPr/>
            </a:pPr>
            <a:r>
              <a:rPr lang="zh-CN" altLang="en-US" dirty="0">
                <a:solidFill>
                  <a:schemeClr val="bg2">
                    <a:lumMod val="25000"/>
                  </a:schemeClr>
                </a:solidFill>
                <a:latin typeface="+mn-ea"/>
              </a:rPr>
              <a:t>资源</a:t>
            </a:r>
            <a:r>
              <a:rPr lang="en-US" altLang="zh-CN" dirty="0">
                <a:solidFill>
                  <a:schemeClr val="bg2">
                    <a:lumMod val="25000"/>
                  </a:schemeClr>
                </a:solidFill>
                <a:latin typeface="+mn-ea"/>
              </a:rPr>
              <a:t>/</a:t>
            </a:r>
            <a:r>
              <a:rPr lang="zh-CN" altLang="en-US" dirty="0">
                <a:solidFill>
                  <a:schemeClr val="bg2">
                    <a:lumMod val="25000"/>
                  </a:schemeClr>
                </a:solidFill>
                <a:latin typeface="+mn-ea"/>
              </a:rPr>
              <a:t>应用平台数据</a:t>
            </a:r>
            <a:endParaRPr lang="en-US" altLang="zh-CN" dirty="0">
              <a:solidFill>
                <a:schemeClr val="bg2">
                  <a:lumMod val="25000"/>
                </a:schemeClr>
              </a:solidFill>
              <a:latin typeface="+mn-ea"/>
            </a:endParaRPr>
          </a:p>
          <a:p>
            <a:pPr algn="ctr" eaLnBrk="1" fontAlgn="auto" hangingPunct="1">
              <a:spcBef>
                <a:spcPts val="0"/>
              </a:spcBef>
              <a:spcAft>
                <a:spcPts val="0"/>
              </a:spcAft>
              <a:defRPr/>
            </a:pPr>
            <a:r>
              <a:rPr lang="zh-CN" altLang="en-US" dirty="0">
                <a:solidFill>
                  <a:schemeClr val="bg2">
                    <a:lumMod val="25000"/>
                  </a:schemeClr>
                </a:solidFill>
                <a:latin typeface="+mn-ea"/>
              </a:rPr>
              <a:t>（资源中心，数据中心）</a:t>
            </a:r>
            <a:endParaRPr lang="en-US" altLang="zh-CN" dirty="0">
              <a:solidFill>
                <a:schemeClr val="bg2">
                  <a:lumMod val="25000"/>
                </a:schemeClr>
              </a:solidFill>
              <a:latin typeface="+mn-ea"/>
            </a:endParaRPr>
          </a:p>
          <a:p>
            <a:pPr algn="ctr" eaLnBrk="1" fontAlgn="auto" hangingPunct="1">
              <a:spcBef>
                <a:spcPts val="0"/>
              </a:spcBef>
              <a:spcAft>
                <a:spcPts val="0"/>
              </a:spcAft>
              <a:defRPr/>
            </a:pPr>
            <a:endParaRPr lang="zh-CN" altLang="en-US" dirty="0">
              <a:solidFill>
                <a:schemeClr val="bg2">
                  <a:lumMod val="25000"/>
                </a:schemeClr>
              </a:solidFill>
              <a:latin typeface="+mn-ea"/>
            </a:endParaRPr>
          </a:p>
        </p:txBody>
      </p:sp>
      <p:sp>
        <p:nvSpPr>
          <p:cNvPr id="6" name="圆角矩形 5"/>
          <p:cNvSpPr/>
          <p:nvPr/>
        </p:nvSpPr>
        <p:spPr>
          <a:xfrm>
            <a:off x="3673475" y="4205551"/>
            <a:ext cx="4211638" cy="8651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zh-CN" altLang="en-US" dirty="0">
                <a:solidFill>
                  <a:schemeClr val="bg2">
                    <a:lumMod val="25000"/>
                  </a:schemeClr>
                </a:solidFill>
                <a:latin typeface="+mn-ea"/>
              </a:rPr>
              <a:t>用户资源</a:t>
            </a:r>
            <a:r>
              <a:rPr lang="en-US" altLang="zh-CN" dirty="0">
                <a:solidFill>
                  <a:schemeClr val="bg2">
                    <a:lumMod val="25000"/>
                  </a:schemeClr>
                </a:solidFill>
                <a:latin typeface="+mn-ea"/>
              </a:rPr>
              <a:t/>
            </a:r>
            <a:br>
              <a:rPr lang="en-US" altLang="zh-CN" dirty="0">
                <a:solidFill>
                  <a:schemeClr val="bg2">
                    <a:lumMod val="25000"/>
                  </a:schemeClr>
                </a:solidFill>
                <a:latin typeface="+mn-ea"/>
              </a:rPr>
            </a:br>
            <a:r>
              <a:rPr lang="zh-CN" altLang="en-US" dirty="0">
                <a:solidFill>
                  <a:schemeClr val="bg2">
                    <a:lumMod val="25000"/>
                  </a:schemeClr>
                </a:solidFill>
                <a:latin typeface="+mn-ea"/>
              </a:rPr>
              <a:t>（认证中心）</a:t>
            </a:r>
            <a:endParaRPr lang="en-US" altLang="zh-CN" dirty="0">
              <a:solidFill>
                <a:schemeClr val="bg2">
                  <a:lumMod val="25000"/>
                </a:schemeClr>
              </a:solidFill>
              <a:latin typeface="+mn-ea"/>
            </a:endParaRPr>
          </a:p>
        </p:txBody>
      </p:sp>
      <p:sp>
        <p:nvSpPr>
          <p:cNvPr id="7" name="左弧形箭头 6"/>
          <p:cNvSpPr/>
          <p:nvPr/>
        </p:nvSpPr>
        <p:spPr>
          <a:xfrm rot="10800000">
            <a:off x="8002588" y="2432314"/>
            <a:ext cx="1362075" cy="220662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chemeClr val="bg2">
                  <a:lumMod val="25000"/>
                </a:schemeClr>
              </a:solidFill>
              <a:latin typeface="+mn-ea"/>
            </a:endParaRPr>
          </a:p>
        </p:txBody>
      </p:sp>
      <p:sp>
        <p:nvSpPr>
          <p:cNvPr id="8" name="左弧形箭头 7"/>
          <p:cNvSpPr/>
          <p:nvPr/>
        </p:nvSpPr>
        <p:spPr>
          <a:xfrm>
            <a:off x="2214563" y="2572014"/>
            <a:ext cx="1362075" cy="220503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chemeClr val="bg2">
                  <a:lumMod val="25000"/>
                </a:schemeClr>
              </a:solidFill>
              <a:latin typeface="+mn-ea"/>
            </a:endParaRPr>
          </a:p>
        </p:txBody>
      </p:sp>
      <p:sp>
        <p:nvSpPr>
          <p:cNvPr id="33800" name="文本框 8"/>
          <p:cNvSpPr txBox="1">
            <a:spLocks noChangeArrowheads="1"/>
          </p:cNvSpPr>
          <p:nvPr/>
        </p:nvSpPr>
        <p:spPr bwMode="auto">
          <a:xfrm>
            <a:off x="4451350" y="3087951"/>
            <a:ext cx="25003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1800">
                <a:solidFill>
                  <a:schemeClr val="bg2">
                    <a:lumMod val="25000"/>
                  </a:schemeClr>
                </a:solidFill>
                <a:latin typeface="+mn-ea"/>
                <a:ea typeface="+mn-ea"/>
              </a:rPr>
              <a:t>需要第一推动力</a:t>
            </a:r>
            <a:endParaRPr lang="en-US" altLang="zh-CN" sz="1800" dirty="0">
              <a:solidFill>
                <a:schemeClr val="bg2">
                  <a:lumMod val="25000"/>
                </a:schemeClr>
              </a:solidFill>
              <a:latin typeface="+mn-ea"/>
              <a:ea typeface="+mn-ea"/>
            </a:endParaRPr>
          </a:p>
          <a:p>
            <a:pPr algn="ctr" eaLnBrk="1" hangingPunct="1">
              <a:lnSpc>
                <a:spcPct val="100000"/>
              </a:lnSpc>
              <a:spcBef>
                <a:spcPct val="0"/>
              </a:spcBef>
              <a:buFontTx/>
              <a:buNone/>
            </a:pPr>
            <a:r>
              <a:rPr lang="zh-CN" altLang="en-US" sz="1800">
                <a:solidFill>
                  <a:schemeClr val="bg2">
                    <a:lumMod val="25000"/>
                  </a:schemeClr>
                </a:solidFill>
                <a:latin typeface="+mn-ea"/>
                <a:ea typeface="+mn-ea"/>
              </a:rPr>
              <a:t>形成正反馈循环</a:t>
            </a:r>
            <a:endParaRPr lang="en-US" altLang="zh-CN" sz="1800" dirty="0">
              <a:solidFill>
                <a:schemeClr val="bg2">
                  <a:lumMod val="25000"/>
                </a:schemeClr>
              </a:solidFill>
              <a:latin typeface="+mn-ea"/>
              <a:ea typeface="+mn-ea"/>
            </a:endParaRPr>
          </a:p>
        </p:txBody>
      </p:sp>
      <p:sp>
        <p:nvSpPr>
          <p:cNvPr id="33801" name="文本框 9"/>
          <p:cNvSpPr txBox="1">
            <a:spLocks noChangeArrowheads="1"/>
          </p:cNvSpPr>
          <p:nvPr/>
        </p:nvSpPr>
        <p:spPr bwMode="auto">
          <a:xfrm>
            <a:off x="245956" y="3225270"/>
            <a:ext cx="2498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1800" dirty="0">
                <a:solidFill>
                  <a:schemeClr val="bg2">
                    <a:lumMod val="25000"/>
                  </a:schemeClr>
                </a:solidFill>
                <a:latin typeface="+mn-ea"/>
                <a:ea typeface="+mn-ea"/>
              </a:rPr>
              <a:t>应用扩张</a:t>
            </a:r>
            <a:endParaRPr lang="en-US" altLang="zh-CN" sz="1800" dirty="0">
              <a:solidFill>
                <a:schemeClr val="bg2">
                  <a:lumMod val="25000"/>
                </a:schemeClr>
              </a:solidFill>
              <a:latin typeface="+mn-ea"/>
              <a:ea typeface="+mn-ea"/>
            </a:endParaRPr>
          </a:p>
          <a:p>
            <a:pPr algn="ctr" eaLnBrk="1" hangingPunct="1">
              <a:lnSpc>
                <a:spcPct val="100000"/>
              </a:lnSpc>
              <a:spcBef>
                <a:spcPct val="0"/>
              </a:spcBef>
              <a:buFontTx/>
              <a:buNone/>
            </a:pPr>
            <a:r>
              <a:rPr lang="zh-CN" altLang="en-US" sz="1800" dirty="0">
                <a:solidFill>
                  <a:schemeClr val="bg2">
                    <a:lumMod val="25000"/>
                  </a:schemeClr>
                </a:solidFill>
                <a:latin typeface="+mn-ea"/>
                <a:ea typeface="+mn-ea"/>
              </a:rPr>
              <a:t>吸引更多用户</a:t>
            </a:r>
          </a:p>
        </p:txBody>
      </p:sp>
      <p:sp>
        <p:nvSpPr>
          <p:cNvPr id="33802" name="文本框 10"/>
          <p:cNvSpPr txBox="1">
            <a:spLocks noChangeArrowheads="1"/>
          </p:cNvSpPr>
          <p:nvPr/>
        </p:nvSpPr>
        <p:spPr bwMode="auto">
          <a:xfrm>
            <a:off x="8853487" y="3225270"/>
            <a:ext cx="25003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eaLnBrk="1" hangingPunct="1">
              <a:lnSpc>
                <a:spcPct val="100000"/>
              </a:lnSpc>
              <a:spcBef>
                <a:spcPct val="0"/>
              </a:spcBef>
              <a:buFontTx/>
              <a:buNone/>
            </a:pPr>
            <a:r>
              <a:rPr lang="zh-CN" altLang="en-US" sz="1800" dirty="0">
                <a:solidFill>
                  <a:schemeClr val="bg2">
                    <a:lumMod val="25000"/>
                  </a:schemeClr>
                </a:solidFill>
                <a:latin typeface="+mn-ea"/>
                <a:ea typeface="+mn-ea"/>
              </a:rPr>
              <a:t>更多用户</a:t>
            </a:r>
            <a:endParaRPr lang="en-US" altLang="zh-CN" sz="1800" dirty="0">
              <a:solidFill>
                <a:schemeClr val="bg2">
                  <a:lumMod val="25000"/>
                </a:schemeClr>
              </a:solidFill>
              <a:latin typeface="+mn-ea"/>
              <a:ea typeface="+mn-ea"/>
            </a:endParaRPr>
          </a:p>
          <a:p>
            <a:pPr algn="ctr" eaLnBrk="1" hangingPunct="1">
              <a:lnSpc>
                <a:spcPct val="100000"/>
              </a:lnSpc>
              <a:spcBef>
                <a:spcPct val="0"/>
              </a:spcBef>
              <a:buFontTx/>
              <a:buNone/>
            </a:pPr>
            <a:r>
              <a:rPr lang="zh-CN" altLang="en-US" sz="1800" dirty="0">
                <a:solidFill>
                  <a:schemeClr val="bg2">
                    <a:lumMod val="25000"/>
                  </a:schemeClr>
                </a:solidFill>
                <a:latin typeface="+mn-ea"/>
                <a:ea typeface="+mn-ea"/>
              </a:rPr>
              <a:t>促进应用扩张</a:t>
            </a:r>
          </a:p>
        </p:txBody>
      </p:sp>
      <p:sp>
        <p:nvSpPr>
          <p:cNvPr id="33803" name="标题 1"/>
          <p:cNvSpPr txBox="1">
            <a:spLocks/>
          </p:cNvSpPr>
          <p:nvPr/>
        </p:nvSpPr>
        <p:spPr bwMode="auto">
          <a:xfrm>
            <a:off x="763588" y="5360988"/>
            <a:ext cx="105156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gn="ctr" eaLnBrk="1" hangingPunct="1">
              <a:spcBef>
                <a:spcPct val="0"/>
              </a:spcBef>
              <a:buFont typeface="Arial" pitchFamily="34" charset="0"/>
              <a:buNone/>
            </a:pPr>
            <a:r>
              <a:rPr lang="zh-CN" altLang="en-US" dirty="0">
                <a:solidFill>
                  <a:schemeClr val="bg2">
                    <a:lumMod val="25000"/>
                  </a:schemeClr>
                </a:solidFill>
                <a:latin typeface="+mn-ea"/>
                <a:ea typeface="+mn-ea"/>
              </a:rPr>
              <a:t>政府的前瞻导向、推动作用，地位中立</a:t>
            </a:r>
          </a:p>
        </p:txBody>
      </p:sp>
      <p:sp>
        <p:nvSpPr>
          <p:cNvPr id="15" name="线形标注 2 14"/>
          <p:cNvSpPr/>
          <p:nvPr/>
        </p:nvSpPr>
        <p:spPr>
          <a:xfrm>
            <a:off x="9364663" y="1992576"/>
            <a:ext cx="1477962" cy="466725"/>
          </a:xfrm>
          <a:prstGeom prst="borderCallout2">
            <a:avLst/>
          </a:prstGeom>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r>
              <a:rPr lang="zh-CN" altLang="en-US" dirty="0">
                <a:solidFill>
                  <a:schemeClr val="bg2">
                    <a:lumMod val="25000"/>
                  </a:schemeClr>
                </a:solidFill>
                <a:latin typeface="+mn-ea"/>
              </a:rPr>
              <a:t>正反馈</a:t>
            </a:r>
          </a:p>
        </p:txBody>
      </p:sp>
    </p:spTree>
    <p:extLst>
      <p:ext uri="{BB962C8B-B14F-4D97-AF65-F5344CB8AC3E}">
        <p14:creationId xmlns:p14="http://schemas.microsoft.com/office/powerpoint/2010/main" val="180083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803"/>
                                        </p:tgtEl>
                                        <p:attrNameLst>
                                          <p:attrName>style.visibility</p:attrName>
                                        </p:attrNameLst>
                                      </p:cBhvr>
                                      <p:to>
                                        <p:strVal val="visible"/>
                                      </p:to>
                                    </p:set>
                                    <p:anim calcmode="lin" valueType="num">
                                      <p:cBhvr additive="base">
                                        <p:cTn id="7" dur="500" fill="hold"/>
                                        <p:tgtEl>
                                          <p:spTgt spid="33803"/>
                                        </p:tgtEl>
                                        <p:attrNameLst>
                                          <p:attrName>ppt_x</p:attrName>
                                        </p:attrNameLst>
                                      </p:cBhvr>
                                      <p:tavLst>
                                        <p:tav tm="0">
                                          <p:val>
                                            <p:strVal val="#ppt_x"/>
                                          </p:val>
                                        </p:tav>
                                        <p:tav tm="100000">
                                          <p:val>
                                            <p:strVal val="#ppt_x"/>
                                          </p:val>
                                        </p:tav>
                                      </p:tavLst>
                                    </p:anim>
                                    <p:anim calcmode="lin" valueType="num">
                                      <p:cBhvr additive="base">
                                        <p:cTn id="8" dur="500" fill="hold"/>
                                        <p:tgtEl>
                                          <p:spTgt spid="338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3" grpId="0"/>
    </p:bldLst>
  </p:timing>
</p:sld>
</file>

<file path=ppt/slides/slide1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83BE951D-F89E-4490-B526-B79E6162D427}"/>
              </a:ext>
            </a:extLst>
          </p:cNvPr>
          <p:cNvGrpSpPr/>
          <p:nvPr/>
        </p:nvGrpSpPr>
        <p:grpSpPr>
          <a:xfrm>
            <a:off x="-10869" y="-1"/>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1A3515B4-8791-4F55-A050-BB46CC974444}"/>
                </a:ext>
              </a:extLst>
            </p:cNvPr>
            <p:cNvGrpSpPr/>
            <p:nvPr/>
          </p:nvGrpSpPr>
          <p:grpSpPr>
            <a:xfrm flipH="1" flipV="1">
              <a:off x="-10869" y="-1"/>
              <a:ext cx="3621059" cy="6857999"/>
              <a:chOff x="8581811" y="0"/>
              <a:chExt cx="3621059" cy="6857999"/>
            </a:xfrm>
          </p:grpSpPr>
          <p:sp>
            <p:nvSpPr>
              <p:cNvPr id="12" name="Freeform 5">
                <a:extLst>
                  <a:ext uri="{FF2B5EF4-FFF2-40B4-BE49-F238E27FC236}">
                    <a16:creationId xmlns:a16="http://schemas.microsoft.com/office/drawing/2014/main" xmlns="" id="{B8A37EF0-3C16-4394-B5F0-AC78A89780EA}"/>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3" name="Freeform 5">
                <a:extLst>
                  <a:ext uri="{FF2B5EF4-FFF2-40B4-BE49-F238E27FC236}">
                    <a16:creationId xmlns:a16="http://schemas.microsoft.com/office/drawing/2014/main" xmlns="" id="{AF4B1DF8-CD20-4EBC-80D0-09283C75129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0A3FC4D8-4F52-426F-BAD0-283BC5D25CD0}"/>
                </a:ext>
              </a:extLst>
            </p:cNvPr>
            <p:cNvGrpSpPr/>
            <p:nvPr/>
          </p:nvGrpSpPr>
          <p:grpSpPr>
            <a:xfrm>
              <a:off x="8581811" y="0"/>
              <a:ext cx="3621059" cy="6857999"/>
              <a:chOff x="8581811" y="0"/>
              <a:chExt cx="3621059" cy="6857999"/>
            </a:xfrm>
          </p:grpSpPr>
          <p:sp>
            <p:nvSpPr>
              <p:cNvPr id="10" name="Freeform 5">
                <a:extLst>
                  <a:ext uri="{FF2B5EF4-FFF2-40B4-BE49-F238E27FC236}">
                    <a16:creationId xmlns:a16="http://schemas.microsoft.com/office/drawing/2014/main" xmlns="" id="{FF319351-F570-4D6A-8EB6-81295FD7CC1E}"/>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5">
                <a:extLst>
                  <a:ext uri="{FF2B5EF4-FFF2-40B4-BE49-F238E27FC236}">
                    <a16:creationId xmlns:a16="http://schemas.microsoft.com/office/drawing/2014/main" xmlns="" id="{85A319AF-A33A-4673-ADE9-700366170E7D}"/>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8" name="矩形 1"/>
          <p:cNvSpPr>
            <a:spLocks noChangeArrowheads="1"/>
          </p:cNvSpPr>
          <p:nvPr/>
        </p:nvSpPr>
        <p:spPr bwMode="auto">
          <a:xfrm>
            <a:off x="826623" y="1449199"/>
            <a:ext cx="10538755" cy="86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p>
            <a:pPr algn="ctr"/>
            <a:r>
              <a:rPr lang="en-US" altLang="zh-CN" sz="4800" b="1" dirty="0">
                <a:solidFill>
                  <a:schemeClr val="bg2">
                    <a:lumMod val="25000"/>
                  </a:schemeClr>
                </a:solidFill>
                <a:latin typeface="微软雅黑 Light" panose="020B0502040204020203" pitchFamily="34" charset="-122"/>
                <a:ea typeface="微软雅黑 Light" panose="020B0502040204020203" pitchFamily="34" charset="-122"/>
                <a:cs typeface="华文细黑"/>
              </a:rPr>
              <a:t>2. </a:t>
            </a:r>
            <a:r>
              <a:rPr lang="zh-CN" altLang="en-US" sz="4800" b="1" dirty="0">
                <a:solidFill>
                  <a:schemeClr val="bg2">
                    <a:lumMod val="25000"/>
                  </a:schemeClr>
                </a:solidFill>
                <a:latin typeface="微软雅黑 Light" panose="020B0502040204020203" pitchFamily="34" charset="-122"/>
                <a:ea typeface="微软雅黑 Light" panose="020B0502040204020203" pitchFamily="34" charset="-122"/>
                <a:cs typeface="华文细黑"/>
              </a:rPr>
              <a:t>体制转变</a:t>
            </a:r>
          </a:p>
        </p:txBody>
      </p:sp>
      <p:sp>
        <p:nvSpPr>
          <p:cNvPr id="2" name="幻灯片编号占位符 1"/>
          <p:cNvSpPr>
            <a:spLocks noGrp="1"/>
          </p:cNvSpPr>
          <p:nvPr>
            <p:ph type="sldNum" sz="quarter" idx="12"/>
          </p:nvPr>
        </p:nvSpPr>
        <p:spPr>
          <a:prstGeom prst="rect">
            <a:avLst/>
          </a:prstGeom>
        </p:spPr>
        <p:txBody>
          <a:bodyPr/>
          <a:lstStyle/>
          <a:p>
            <a:pPr algn="r"/>
            <a:fld id="{FF3916F6-E4A1-0F46-8BDD-612F36378FE9}" type="slidenum">
              <a:rPr lang="zh-CN" altLang="en-US">
                <a:solidFill>
                  <a:schemeClr val="bg2">
                    <a:lumMod val="25000"/>
                  </a:schemeClr>
                </a:solidFill>
                <a:latin typeface="微软雅黑" panose="020B0503020204020204" pitchFamily="34" charset="-122"/>
                <a:ea typeface="微软雅黑" panose="020B0503020204020204" pitchFamily="34" charset="-122"/>
              </a:rPr>
              <a:pPr algn="r"/>
              <a:t>136</a:t>
            </a:fld>
            <a:endParaRPr lang="zh-CN" altLang="en-US"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9" name="Text Box 4"/>
          <p:cNvSpPr txBox="1">
            <a:spLocks noChangeArrowheads="1"/>
          </p:cNvSpPr>
          <p:nvPr/>
        </p:nvSpPr>
        <p:spPr bwMode="auto">
          <a:xfrm>
            <a:off x="689464" y="2800602"/>
            <a:ext cx="10819560" cy="2339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indent="406400"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indent="0" eaLnBrk="1" hangingPunct="1">
              <a:lnSpc>
                <a:spcPct val="150000"/>
              </a:lnSpc>
              <a:spcBef>
                <a:spcPts val="800"/>
              </a:spcBef>
            </a:pP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	</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将信息化主管部门从“单一条线</a:t>
            </a: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IT</a:t>
            </a:r>
            <a:r>
              <a:rPr lang="zh-CN" altLang="en-US" sz="2400">
                <a:solidFill>
                  <a:schemeClr val="bg2">
                    <a:lumMod val="25000"/>
                  </a:schemeClr>
                </a:solidFill>
                <a:latin typeface="微软雅黑 Light" panose="020B0502040204020203" pitchFamily="34" charset="-122"/>
                <a:ea typeface="微软雅黑 Light" panose="020B0502040204020203" pitchFamily="34" charset="-122"/>
                <a:cs typeface="华文细黑"/>
              </a:rPr>
              <a:t>部门</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”改变为“综合基础部门</a:t>
            </a: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IMO</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”，探索首席信息官（</a:t>
            </a: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CIO</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）的运行模式，各部门、单位都应设有专门的信息技术岗位和人员，使信息化体制嵌入教育的每一个单位元素，完善数据管理办法，从平台上、机制上、安全上推进多级建设，完善的“</a:t>
            </a:r>
            <a:r>
              <a:rPr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IT</a:t>
            </a:r>
            <a:r>
              <a:rPr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治理体系”。</a:t>
            </a:r>
          </a:p>
        </p:txBody>
      </p:sp>
    </p:spTree>
    <p:extLst>
      <p:ext uri="{BB962C8B-B14F-4D97-AF65-F5344CB8AC3E}">
        <p14:creationId xmlns:p14="http://schemas.microsoft.com/office/powerpoint/2010/main" val="157805133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C5093E0B-55C5-41B7-BF01-4B3FDC32F49F}"/>
              </a:ext>
            </a:extLst>
          </p:cNvPr>
          <p:cNvGrpSpPr/>
          <p:nvPr/>
        </p:nvGrpSpPr>
        <p:grpSpPr>
          <a:xfrm>
            <a:off x="-10869" y="-1"/>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FD3F7B72-B955-4097-8653-C656CD06FA6B}"/>
                </a:ext>
              </a:extLst>
            </p:cNvPr>
            <p:cNvGrpSpPr/>
            <p:nvPr/>
          </p:nvGrpSpPr>
          <p:grpSpPr>
            <a:xfrm flipH="1" flipV="1">
              <a:off x="-10869" y="-1"/>
              <a:ext cx="3621059" cy="6857999"/>
              <a:chOff x="8581811" y="0"/>
              <a:chExt cx="3621059" cy="6857999"/>
            </a:xfrm>
          </p:grpSpPr>
          <p:sp>
            <p:nvSpPr>
              <p:cNvPr id="10" name="Freeform 5">
                <a:extLst>
                  <a:ext uri="{FF2B5EF4-FFF2-40B4-BE49-F238E27FC236}">
                    <a16:creationId xmlns:a16="http://schemas.microsoft.com/office/drawing/2014/main" xmlns="" id="{21D5ACEE-1B52-431C-B416-C5A39131761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5">
                <a:extLst>
                  <a:ext uri="{FF2B5EF4-FFF2-40B4-BE49-F238E27FC236}">
                    <a16:creationId xmlns:a16="http://schemas.microsoft.com/office/drawing/2014/main" xmlns="" id="{2F9A7BCE-506C-458F-B4AE-EBA7D8C17F9B}"/>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410D8D14-F9F1-4E41-9E61-32E34DC2DDAD}"/>
                </a:ext>
              </a:extLst>
            </p:cNvPr>
            <p:cNvGrpSpPr/>
            <p:nvPr/>
          </p:nvGrpSpPr>
          <p:grpSpPr>
            <a:xfrm>
              <a:off x="8581811" y="0"/>
              <a:ext cx="3621059" cy="6857999"/>
              <a:chOff x="8581811" y="0"/>
              <a:chExt cx="3621059" cy="6857999"/>
            </a:xfrm>
          </p:grpSpPr>
          <p:sp>
            <p:nvSpPr>
              <p:cNvPr id="8" name="Freeform 5">
                <a:extLst>
                  <a:ext uri="{FF2B5EF4-FFF2-40B4-BE49-F238E27FC236}">
                    <a16:creationId xmlns:a16="http://schemas.microsoft.com/office/drawing/2014/main" xmlns="" id="{16869C84-B1B8-4EA6-9E9A-D15E508374F3}"/>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9" name="Freeform 5">
                <a:extLst>
                  <a:ext uri="{FF2B5EF4-FFF2-40B4-BE49-F238E27FC236}">
                    <a16:creationId xmlns:a16="http://schemas.microsoft.com/office/drawing/2014/main" xmlns="" id="{1595AD87-1AA3-41CB-B57D-1AABF8F1DB6E}"/>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2" name="幻灯片编号占位符 1"/>
          <p:cNvSpPr>
            <a:spLocks noGrp="1"/>
          </p:cNvSpPr>
          <p:nvPr>
            <p:ph type="sldNum" sz="quarter" idx="12"/>
          </p:nvPr>
        </p:nvSpPr>
        <p:spPr/>
        <p:txBody>
          <a:bodyPr/>
          <a:lstStyle/>
          <a:p>
            <a:fld id="{06BF085E-C51B-4E4D-A83F-EA34A2593F4E}" type="slidenum">
              <a:rPr lang="zh-CN" altLang="en-US">
                <a:solidFill>
                  <a:schemeClr val="bg2">
                    <a:lumMod val="25000"/>
                  </a:schemeClr>
                </a:solidFill>
                <a:latin typeface="微软雅黑" panose="020B0503020204020204" pitchFamily="34" charset="-122"/>
                <a:ea typeface="微软雅黑" panose="020B0503020204020204" pitchFamily="34" charset="-122"/>
              </a:rPr>
              <a:t>137</a:t>
            </a:fld>
            <a:endParaRPr lang="zh-CN" altLang="en-US"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246413" y="2092843"/>
            <a:ext cx="11807043" cy="707884"/>
          </a:xfrm>
          <a:prstGeom prst="rect">
            <a:avLst/>
          </a:prstGeom>
        </p:spPr>
        <p:txBody>
          <a:bodyPr wrap="square" lIns="91434" tIns="45718" rIns="91434" bIns="45718">
            <a:spAutoFit/>
          </a:bodyPr>
          <a:lstStyle/>
          <a:p>
            <a:pPr algn="ctr"/>
            <a:r>
              <a:rPr lang="zh-CN" altLang="en-US" sz="4000" dirty="0" smtClean="0">
                <a:solidFill>
                  <a:schemeClr val="bg2">
                    <a:lumMod val="25000"/>
                  </a:schemeClr>
                </a:solidFill>
              </a:rPr>
              <a:t>推进</a:t>
            </a:r>
            <a:r>
              <a:rPr lang="zh-CN" altLang="en-US" sz="4000" dirty="0">
                <a:solidFill>
                  <a:schemeClr val="bg2">
                    <a:lumMod val="25000"/>
                  </a:schemeClr>
                </a:solidFill>
              </a:rPr>
              <a:t>信息化工作中最</a:t>
            </a:r>
            <a:r>
              <a:rPr lang="zh-CN" altLang="en-US" sz="4000" dirty="0">
                <a:solidFill>
                  <a:srgbClr val="FF0000"/>
                </a:solidFill>
              </a:rPr>
              <a:t>尴尬</a:t>
            </a:r>
            <a:r>
              <a:rPr lang="zh-CN" altLang="en-US" sz="4000" dirty="0">
                <a:solidFill>
                  <a:schemeClr val="bg2">
                    <a:lumMod val="25000"/>
                  </a:schemeClr>
                </a:solidFill>
              </a:rPr>
              <a:t>的一个角色是谁？</a:t>
            </a:r>
          </a:p>
        </p:txBody>
      </p:sp>
      <p:sp>
        <p:nvSpPr>
          <p:cNvPr id="4" name="矩形 3"/>
          <p:cNvSpPr/>
          <p:nvPr/>
        </p:nvSpPr>
        <p:spPr>
          <a:xfrm>
            <a:off x="151165" y="3369193"/>
            <a:ext cx="11807043" cy="933587"/>
          </a:xfrm>
          <a:prstGeom prst="rect">
            <a:avLst/>
          </a:prstGeom>
        </p:spPr>
        <p:txBody>
          <a:bodyPr wrap="square" lIns="91434" tIns="45718" rIns="91434" bIns="45718">
            <a:spAutoFit/>
          </a:bodyPr>
          <a:lstStyle/>
          <a:p>
            <a:pPr algn="ctr"/>
            <a:r>
              <a:rPr lang="zh-CN" altLang="en-US" sz="5500" dirty="0">
                <a:solidFill>
                  <a:schemeClr val="bg2">
                    <a:lumMod val="25000"/>
                  </a:schemeClr>
                </a:solidFill>
              </a:rPr>
              <a:t>主管信息化的副厅长</a:t>
            </a:r>
            <a:r>
              <a:rPr lang="zh-CN" altLang="en-US" sz="5500" dirty="0" smtClean="0">
                <a:solidFill>
                  <a:schemeClr val="bg2">
                    <a:lumMod val="25000"/>
                  </a:schemeClr>
                </a:solidFill>
              </a:rPr>
              <a:t>（</a:t>
            </a:r>
            <a:r>
              <a:rPr lang="zh-CN" altLang="en-US" sz="5500" dirty="0">
                <a:solidFill>
                  <a:schemeClr val="bg2">
                    <a:lumMod val="25000"/>
                  </a:schemeClr>
                </a:solidFill>
              </a:rPr>
              <a:t>副校长</a:t>
            </a:r>
            <a:r>
              <a:rPr lang="zh-CN" altLang="en-US" sz="5500" dirty="0" smtClean="0">
                <a:solidFill>
                  <a:schemeClr val="bg2">
                    <a:lumMod val="25000"/>
                  </a:schemeClr>
                </a:solidFill>
              </a:rPr>
              <a:t>）</a:t>
            </a:r>
            <a:r>
              <a:rPr lang="zh-CN" altLang="en-US" sz="5500" dirty="0">
                <a:solidFill>
                  <a:schemeClr val="bg2">
                    <a:lumMod val="25000"/>
                  </a:schemeClr>
                </a:solidFill>
              </a:rPr>
              <a:t>！？</a:t>
            </a:r>
          </a:p>
        </p:txBody>
      </p:sp>
    </p:spTree>
    <p:extLst>
      <p:ext uri="{BB962C8B-B14F-4D97-AF65-F5344CB8AC3E}">
        <p14:creationId xmlns:p14="http://schemas.microsoft.com/office/powerpoint/2010/main" val="403859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284A2C30-C88B-4EF3-BA45-A80A51B242F4}"/>
              </a:ext>
            </a:extLst>
          </p:cNvPr>
          <p:cNvGrpSpPr/>
          <p:nvPr/>
        </p:nvGrpSpPr>
        <p:grpSpPr>
          <a:xfrm>
            <a:off x="-10869" y="-1"/>
            <a:ext cx="12213739" cy="6858000"/>
            <a:chOff x="-10869" y="-1"/>
            <a:chExt cx="12213739" cy="6858000"/>
          </a:xfrm>
        </p:grpSpPr>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4602927B-5EB5-4EAC-A405-1567A73204DE}"/>
                </a:ext>
              </a:extLst>
            </p:cNvPr>
            <p:cNvGrpSpPr/>
            <p:nvPr/>
          </p:nvGrpSpPr>
          <p:grpSpPr>
            <a:xfrm flipH="1" flipV="1">
              <a:off x="-10869" y="-1"/>
              <a:ext cx="3621059" cy="6857999"/>
              <a:chOff x="8581811" y="0"/>
              <a:chExt cx="3621059" cy="6857999"/>
            </a:xfrm>
          </p:grpSpPr>
          <p:sp>
            <p:nvSpPr>
              <p:cNvPr id="12" name="Freeform 5">
                <a:extLst>
                  <a:ext uri="{FF2B5EF4-FFF2-40B4-BE49-F238E27FC236}">
                    <a16:creationId xmlns:a16="http://schemas.microsoft.com/office/drawing/2014/main" xmlns="" id="{0BFA3E92-55CA-41DA-9D33-9A400F9ED048}"/>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3" name="Freeform 5">
                <a:extLst>
                  <a:ext uri="{FF2B5EF4-FFF2-40B4-BE49-F238E27FC236}">
                    <a16:creationId xmlns:a16="http://schemas.microsoft.com/office/drawing/2014/main" xmlns="" id="{4734B27E-742F-4E34-BBDF-26CDF3791085}"/>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组合 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0CC2E798-BB64-4BD5-820F-8DFA596AA000}"/>
                </a:ext>
              </a:extLst>
            </p:cNvPr>
            <p:cNvGrpSpPr/>
            <p:nvPr/>
          </p:nvGrpSpPr>
          <p:grpSpPr>
            <a:xfrm>
              <a:off x="8581811" y="0"/>
              <a:ext cx="3621059" cy="6857999"/>
              <a:chOff x="8581811" y="0"/>
              <a:chExt cx="3621059" cy="6857999"/>
            </a:xfrm>
          </p:grpSpPr>
          <p:sp>
            <p:nvSpPr>
              <p:cNvPr id="10" name="Freeform 5">
                <a:extLst>
                  <a:ext uri="{FF2B5EF4-FFF2-40B4-BE49-F238E27FC236}">
                    <a16:creationId xmlns:a16="http://schemas.microsoft.com/office/drawing/2014/main" xmlns="" id="{867EFB3F-497A-4E64-80FE-556D495EA514}"/>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5">
                <a:extLst>
                  <a:ext uri="{FF2B5EF4-FFF2-40B4-BE49-F238E27FC236}">
                    <a16:creationId xmlns:a16="http://schemas.microsoft.com/office/drawing/2014/main" xmlns="" id="{A8A47ABE-5DD6-4C65-80A3-8F233EB600D2}"/>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5123" name="Text Box 3"/>
          <p:cNvSpPr txBox="1">
            <a:spLocks noChangeArrowheads="1"/>
          </p:cNvSpPr>
          <p:nvPr/>
        </p:nvSpPr>
        <p:spPr bwMode="auto">
          <a:xfrm>
            <a:off x="122492" y="720927"/>
            <a:ext cx="11838517" cy="95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8" rIns="91432" bIns="45718">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algn="ctr" eaLnBrk="1" hangingPunct="1">
              <a:lnSpc>
                <a:spcPct val="130000"/>
              </a:lnSpc>
            </a:pPr>
            <a:r>
              <a:rPr lang="zh-CN" altLang="en-US" sz="4300" b="1" dirty="0">
                <a:solidFill>
                  <a:srgbClr val="00B0F0"/>
                </a:solidFill>
                <a:latin typeface="+mn-ea"/>
                <a:ea typeface="+mn-ea"/>
                <a:cs typeface="华文细黑"/>
                <a:sym typeface="仿宋" charset="0"/>
              </a:rPr>
              <a:t>信息化治理本质</a:t>
            </a:r>
          </a:p>
        </p:txBody>
      </p:sp>
      <p:sp>
        <p:nvSpPr>
          <p:cNvPr id="5124" name="Text Box 4"/>
          <p:cNvSpPr txBox="1">
            <a:spLocks noChangeArrowheads="1"/>
          </p:cNvSpPr>
          <p:nvPr/>
        </p:nvSpPr>
        <p:spPr bwMode="auto">
          <a:xfrm>
            <a:off x="658290" y="2128901"/>
            <a:ext cx="10976193" cy="38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2" tIns="45718" rIns="91432" bIns="45718">
            <a:spAutoFit/>
          </a:bodyPr>
          <a:lstStyle>
            <a:lvl1pPr indent="406400"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marL="457143" indent="-457143" eaLnBrk="1" hangingPunct="1">
              <a:lnSpc>
                <a:spcPct val="120000"/>
              </a:lnSpc>
              <a:spcBef>
                <a:spcPts val="400"/>
              </a:spcBef>
              <a:buFont typeface="Arial"/>
              <a:buChar char="•"/>
            </a:pPr>
            <a:r>
              <a:rPr lang="en-US" altLang="zh-CN" sz="2400" dirty="0">
                <a:solidFill>
                  <a:schemeClr val="bg2">
                    <a:lumMod val="25000"/>
                  </a:schemeClr>
                </a:solidFill>
                <a:latin typeface="+mn-ea"/>
                <a:ea typeface="+mn-ea"/>
                <a:cs typeface="华文细黑"/>
              </a:rPr>
              <a:t>IMO</a:t>
            </a:r>
            <a:r>
              <a:rPr lang="zh-CN" altLang="en-US" sz="2400" dirty="0">
                <a:solidFill>
                  <a:schemeClr val="bg2">
                    <a:lumMod val="25000"/>
                  </a:schemeClr>
                </a:solidFill>
                <a:latin typeface="+mn-ea"/>
                <a:ea typeface="+mn-ea"/>
                <a:cs typeface="华文细黑"/>
              </a:rPr>
              <a:t>打牢信息化框架基础；</a:t>
            </a:r>
            <a:endParaRPr lang="en-US" altLang="zh-CN" sz="2400" dirty="0">
              <a:solidFill>
                <a:schemeClr val="bg2">
                  <a:lumMod val="25000"/>
                </a:schemeClr>
              </a:solidFill>
              <a:latin typeface="+mn-ea"/>
              <a:ea typeface="+mn-ea"/>
              <a:cs typeface="华文细黑"/>
            </a:endParaRPr>
          </a:p>
          <a:p>
            <a:pPr marL="457143" indent="-457143" eaLnBrk="1" hangingPunct="1">
              <a:lnSpc>
                <a:spcPct val="120000"/>
              </a:lnSpc>
              <a:spcBef>
                <a:spcPts val="400"/>
              </a:spcBef>
              <a:buFont typeface="Arial"/>
              <a:buChar char="•"/>
            </a:pPr>
            <a:r>
              <a:rPr lang="zh-CN" altLang="en-US" sz="2400" dirty="0">
                <a:solidFill>
                  <a:schemeClr val="bg2">
                    <a:lumMod val="25000"/>
                  </a:schemeClr>
                </a:solidFill>
                <a:latin typeface="+mn-ea"/>
                <a:ea typeface="+mn-ea"/>
                <a:cs typeface="华文细黑"/>
              </a:rPr>
              <a:t>让各主体的“角色”和权责得到充分保障；</a:t>
            </a:r>
            <a:endParaRPr lang="en-US" altLang="zh-CN" sz="2400" dirty="0">
              <a:solidFill>
                <a:schemeClr val="bg2">
                  <a:lumMod val="25000"/>
                </a:schemeClr>
              </a:solidFill>
              <a:latin typeface="+mn-ea"/>
              <a:ea typeface="+mn-ea"/>
              <a:cs typeface="华文细黑"/>
            </a:endParaRPr>
          </a:p>
          <a:p>
            <a:pPr marL="457143" indent="-457143" eaLnBrk="1" hangingPunct="1">
              <a:lnSpc>
                <a:spcPct val="120000"/>
              </a:lnSpc>
              <a:spcBef>
                <a:spcPts val="400"/>
              </a:spcBef>
              <a:buFont typeface="Arial"/>
              <a:buChar char="•"/>
            </a:pPr>
            <a:r>
              <a:rPr lang="zh-CN" altLang="en-US" sz="2400" dirty="0">
                <a:solidFill>
                  <a:schemeClr val="bg2">
                    <a:lumMod val="25000"/>
                  </a:schemeClr>
                </a:solidFill>
                <a:latin typeface="+mn-ea"/>
                <a:ea typeface="+mn-ea"/>
                <a:cs typeface="华文细黑"/>
              </a:rPr>
              <a:t>在制度上实现不同主体在治理体系中的不缺位、不越位，</a:t>
            </a:r>
            <a:r>
              <a:rPr lang="en-US" altLang="zh-CN" sz="2400" dirty="0" err="1">
                <a:solidFill>
                  <a:schemeClr val="bg2">
                    <a:lumMod val="25000"/>
                  </a:schemeClr>
                </a:solidFill>
                <a:latin typeface="+mn-ea"/>
                <a:ea typeface="+mn-ea"/>
                <a:cs typeface="华文细黑"/>
              </a:rPr>
              <a:t>CyberSpace</a:t>
            </a:r>
            <a:r>
              <a:rPr lang="zh-CN" altLang="en-US" sz="2400" dirty="0">
                <a:solidFill>
                  <a:schemeClr val="bg2">
                    <a:lumMod val="25000"/>
                  </a:schemeClr>
                </a:solidFill>
                <a:latin typeface="+mn-ea"/>
                <a:ea typeface="+mn-ea"/>
                <a:cs typeface="华文细黑"/>
              </a:rPr>
              <a:t>与物理世界权责匹配；</a:t>
            </a:r>
            <a:endParaRPr lang="en-US" altLang="zh-CN" sz="2400" dirty="0">
              <a:solidFill>
                <a:schemeClr val="bg2">
                  <a:lumMod val="25000"/>
                </a:schemeClr>
              </a:solidFill>
              <a:latin typeface="+mn-ea"/>
              <a:ea typeface="+mn-ea"/>
              <a:cs typeface="华文细黑"/>
            </a:endParaRPr>
          </a:p>
          <a:p>
            <a:pPr marL="457143" indent="-457143" eaLnBrk="1" hangingPunct="1">
              <a:lnSpc>
                <a:spcPct val="120000"/>
              </a:lnSpc>
              <a:spcBef>
                <a:spcPts val="400"/>
              </a:spcBef>
              <a:buFont typeface="Arial"/>
              <a:buChar char="•"/>
            </a:pPr>
            <a:r>
              <a:rPr lang="zh-CN" altLang="en-US" sz="2400" dirty="0">
                <a:solidFill>
                  <a:schemeClr val="bg2">
                    <a:lumMod val="25000"/>
                  </a:schemeClr>
                </a:solidFill>
                <a:latin typeface="+mn-ea"/>
                <a:ea typeface="+mn-ea"/>
                <a:cs typeface="华文细黑"/>
              </a:rPr>
              <a:t>即时、准确地对“治理绩效”进行评价，体现“主要领导”的目标和方向；</a:t>
            </a:r>
            <a:endParaRPr lang="en-US" altLang="zh-CN" sz="2400" dirty="0">
              <a:solidFill>
                <a:schemeClr val="bg2">
                  <a:lumMod val="25000"/>
                </a:schemeClr>
              </a:solidFill>
              <a:latin typeface="+mn-ea"/>
              <a:ea typeface="+mn-ea"/>
              <a:cs typeface="华文细黑"/>
            </a:endParaRPr>
          </a:p>
          <a:p>
            <a:pPr marL="457143" indent="-457143" eaLnBrk="1" hangingPunct="1">
              <a:lnSpc>
                <a:spcPct val="120000"/>
              </a:lnSpc>
              <a:spcBef>
                <a:spcPts val="400"/>
              </a:spcBef>
              <a:buFont typeface="Arial"/>
              <a:buChar char="•"/>
            </a:pPr>
            <a:r>
              <a:rPr lang="zh-CN" altLang="en-US" sz="2400" dirty="0">
                <a:solidFill>
                  <a:schemeClr val="bg2">
                    <a:lumMod val="25000"/>
                  </a:schemeClr>
                </a:solidFill>
                <a:latin typeface="+mn-ea"/>
                <a:ea typeface="+mn-ea"/>
                <a:cs typeface="华文细黑"/>
              </a:rPr>
              <a:t>将治理的活力最终注入教育根本职能（教学、科研、服务社会和传承文化）的实现和提升中来（综合改革、管理创新？）；</a:t>
            </a:r>
            <a:endParaRPr lang="en-US" altLang="zh-CN" sz="2400" dirty="0">
              <a:solidFill>
                <a:schemeClr val="bg2">
                  <a:lumMod val="25000"/>
                </a:schemeClr>
              </a:solidFill>
              <a:latin typeface="+mn-ea"/>
              <a:ea typeface="+mn-ea"/>
              <a:cs typeface="华文细黑"/>
            </a:endParaRPr>
          </a:p>
          <a:p>
            <a:pPr marL="457143" indent="-457143" eaLnBrk="1" hangingPunct="1">
              <a:lnSpc>
                <a:spcPct val="120000"/>
              </a:lnSpc>
              <a:spcBef>
                <a:spcPts val="400"/>
              </a:spcBef>
              <a:buFont typeface="Arial"/>
              <a:buChar char="•"/>
            </a:pPr>
            <a:r>
              <a:rPr lang="zh-CN" altLang="en-US" sz="2400" dirty="0">
                <a:solidFill>
                  <a:schemeClr val="bg2">
                    <a:lumMod val="25000"/>
                  </a:schemeClr>
                </a:solidFill>
                <a:latin typeface="+mn-ea"/>
                <a:ea typeface="+mn-ea"/>
                <a:cs typeface="华文细黑"/>
              </a:rPr>
              <a:t>通过毕业生向社会有效诉说信息化的“治理成果”，回应大众的关切。</a:t>
            </a:r>
          </a:p>
        </p:txBody>
      </p:sp>
      <p:sp>
        <p:nvSpPr>
          <p:cNvPr id="2" name="幻灯片编号占位符 1"/>
          <p:cNvSpPr>
            <a:spLocks noGrp="1"/>
          </p:cNvSpPr>
          <p:nvPr>
            <p:ph type="sldNum" sz="quarter" idx="12"/>
          </p:nvPr>
        </p:nvSpPr>
        <p:spPr/>
        <p:txBody>
          <a:bodyPr/>
          <a:lstStyle/>
          <a:p>
            <a:fld id="{FF3916F6-E4A1-0F46-8BDD-612F36378FE9}" type="slidenum">
              <a:rPr kumimoji="1" lang="zh-CN" altLang="en-US" smtClean="0">
                <a:solidFill>
                  <a:schemeClr val="bg2">
                    <a:lumMod val="25000"/>
                  </a:schemeClr>
                </a:solidFill>
              </a:rPr>
              <a:t>138</a:t>
            </a:fld>
            <a:endParaRPr kumimoji="1" lang="zh-CN" altLang="en-US">
              <a:solidFill>
                <a:schemeClr val="bg2">
                  <a:lumMod val="25000"/>
                </a:schemeClr>
              </a:solidFill>
            </a:endParaRPr>
          </a:p>
        </p:txBody>
      </p:sp>
    </p:spTree>
    <p:extLst>
      <p:ext uri="{BB962C8B-B14F-4D97-AF65-F5344CB8AC3E}">
        <p14:creationId xmlns:p14="http://schemas.microsoft.com/office/powerpoint/2010/main" val="1607357361"/>
      </p:ext>
    </p:extLst>
  </p:cSld>
  <p:clrMapOvr>
    <a:masterClrMapping/>
  </p:clrMapOvr>
  <p:transition>
    <p:fade/>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129156" y="1671574"/>
            <a:ext cx="8178626" cy="3508653"/>
          </a:xfrm>
          <a:prstGeom prst="rect">
            <a:avLst/>
          </a:prstGeom>
          <a:noFill/>
        </p:spPr>
        <p:txBody>
          <a:bodyPr wrap="square" rtlCol="0">
            <a:spAutoFit/>
          </a:bodyPr>
          <a:lstStyle/>
          <a:p>
            <a:pPr algn="ctr" defTabSz="914210">
              <a:lnSpc>
                <a:spcPct val="150000"/>
              </a:lnSpc>
            </a:pPr>
            <a:r>
              <a:rPr lang="zh-CN" altLang="en-US" sz="6000" dirty="0">
                <a:latin typeface="微软雅黑" panose="020B0503020204020204" pitchFamily="34" charset="-122"/>
                <a:ea typeface="微软雅黑" panose="020B0503020204020204" pitchFamily="34" charset="-122"/>
              </a:rPr>
              <a:t>信息化建设永远在路上</a:t>
            </a:r>
            <a:endParaRPr lang="en-US" altLang="zh-CN" sz="6000" dirty="0">
              <a:latin typeface="微软雅黑" panose="020B0503020204020204" pitchFamily="34" charset="-122"/>
              <a:ea typeface="微软雅黑" panose="020B0503020204020204" pitchFamily="34" charset="-122"/>
            </a:endParaRPr>
          </a:p>
          <a:p>
            <a:pPr algn="ctr" defTabSz="914210">
              <a:lnSpc>
                <a:spcPct val="150000"/>
              </a:lnSpc>
            </a:pPr>
            <a:r>
              <a:rPr lang="zh-CN" altLang="en-US" sz="8800" b="1" dirty="0">
                <a:latin typeface="微软雅黑" panose="020B0503020204020204" pitchFamily="34" charset="-122"/>
                <a:ea typeface="微软雅黑" panose="020B0503020204020204" pitchFamily="34" charset="-122"/>
              </a:rPr>
              <a:t>且行且珍惜</a:t>
            </a: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Tree>
    <p:extLst>
      <p:ext uri="{BB962C8B-B14F-4D97-AF65-F5344CB8AC3E}">
        <p14:creationId xmlns:p14="http://schemas.microsoft.com/office/powerpoint/2010/main" val="3368068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线形标注 1 6"/>
          <p:cNvSpPr/>
          <p:nvPr/>
        </p:nvSpPr>
        <p:spPr>
          <a:xfrm>
            <a:off x="349624" y="2138084"/>
            <a:ext cx="1530621" cy="1559858"/>
          </a:xfrm>
          <a:prstGeom prst="borderCallout1">
            <a:avLst>
              <a:gd name="adj1" fmla="val 52648"/>
              <a:gd name="adj2" fmla="val 98754"/>
              <a:gd name="adj3" fmla="val 128193"/>
              <a:gd name="adj4" fmla="val 1574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信息化之“初心”</a:t>
            </a:r>
            <a:endParaRPr lang="zh-CN" altLang="en-US" dirty="0"/>
          </a:p>
        </p:txBody>
      </p:sp>
      <p:sp>
        <p:nvSpPr>
          <p:cNvPr id="8" name="线形标注 1 7"/>
          <p:cNvSpPr/>
          <p:nvPr/>
        </p:nvSpPr>
        <p:spPr>
          <a:xfrm>
            <a:off x="755379" y="4792196"/>
            <a:ext cx="1530621" cy="1559858"/>
          </a:xfrm>
          <a:prstGeom prst="borderCallout1">
            <a:avLst>
              <a:gd name="adj1" fmla="val 52648"/>
              <a:gd name="adj2" fmla="val 98754"/>
              <a:gd name="adj3" fmla="val -13186"/>
              <a:gd name="adj4" fmla="val 2514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信息化之“痛点”</a:t>
            </a:r>
            <a:endParaRPr lang="zh-CN" altLang="en-US" dirty="0"/>
          </a:p>
        </p:txBody>
      </p:sp>
      <p:sp>
        <p:nvSpPr>
          <p:cNvPr id="9" name="线形标注 1 8"/>
          <p:cNvSpPr/>
          <p:nvPr/>
        </p:nvSpPr>
        <p:spPr>
          <a:xfrm>
            <a:off x="9906000" y="578225"/>
            <a:ext cx="1954306" cy="1721221"/>
          </a:xfrm>
          <a:prstGeom prst="borderCallout1">
            <a:avLst>
              <a:gd name="adj1" fmla="val 51786"/>
              <a:gd name="adj2" fmla="val -3156"/>
              <a:gd name="adj3" fmla="val 135978"/>
              <a:gd name="adj4" fmla="val -1207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信息化绝不仅仅是</a:t>
            </a:r>
            <a:r>
              <a:rPr lang="en-US" altLang="zh-CN" dirty="0" smtClean="0"/>
              <a:t>IT</a:t>
            </a:r>
            <a:r>
              <a:rPr lang="zh-CN" altLang="en-US" dirty="0" smtClean="0"/>
              <a:t>团队，是多主体责任</a:t>
            </a:r>
            <a:endParaRPr lang="zh-CN" altLang="en-US" dirty="0"/>
          </a:p>
        </p:txBody>
      </p:sp>
      <p:sp>
        <p:nvSpPr>
          <p:cNvPr id="10" name="线形标注 1 9"/>
          <p:cNvSpPr/>
          <p:nvPr/>
        </p:nvSpPr>
        <p:spPr>
          <a:xfrm>
            <a:off x="10117842" y="4589931"/>
            <a:ext cx="1530621" cy="1559858"/>
          </a:xfrm>
          <a:prstGeom prst="borderCallout1">
            <a:avLst>
              <a:gd name="adj1" fmla="val 47476"/>
              <a:gd name="adj2" fmla="val -2278"/>
              <a:gd name="adj3" fmla="val -17497"/>
              <a:gd name="adj4" fmla="val -463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信息化之如何引领？</a:t>
            </a:r>
            <a:endParaRPr lang="zh-CN" altLang="en-US" dirty="0"/>
          </a:p>
        </p:txBody>
      </p:sp>
    </p:spTree>
    <p:extLst>
      <p:ext uri="{BB962C8B-B14F-4D97-AF65-F5344CB8AC3E}">
        <p14:creationId xmlns:p14="http://schemas.microsoft.com/office/powerpoint/2010/main" val="39521254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27" repeatCount="indefinite" fill="hold" display="0">
                  <p:stCondLst>
                    <p:cond delay="indefinite"/>
                  </p:stCondLst>
                  <p:endCondLst>
                    <p:cond evt="onStopAudio" delay="0">
                      <p:tgtEl>
                        <p:sldTgt/>
                      </p:tgtEl>
                    </p:cond>
                  </p:endCondLst>
                </p:cTn>
                <p:tgtEl>
                  <p:spTgt spid="17"/>
                </p:tgtEl>
              </p:cMediaNode>
            </p:audio>
          </p:childTnLst>
        </p:cTn>
      </p:par>
    </p:tnLst>
    <p:bldLst>
      <p:bldP spid="7" grpId="0" animBg="1"/>
      <p:bldP spid="8" grpId="0" animBg="1"/>
      <p:bldP spid="9" grpId="0" animBg="1"/>
      <p:bldP spid="10"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560D90B5-B1B3-471F-81BD-35C0969B44CA}"/>
              </a:ext>
            </a:extLst>
          </p:cNvPr>
          <p:cNvGrpSpPr/>
          <p:nvPr/>
        </p:nvGrpSpPr>
        <p:grpSpPr>
          <a:xfrm>
            <a:off x="-10869" y="-1"/>
            <a:ext cx="12213739" cy="6858000"/>
            <a:chOff x="-10869" y="-1"/>
            <a:chExt cx="12213739" cy="6858000"/>
          </a:xfrm>
        </p:grpSpPr>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5CD35923-5702-49D9-91B4-DD7AB158E121}"/>
                </a:ext>
              </a:extLst>
            </p:cNvPr>
            <p:cNvGrpSpPr/>
            <p:nvPr/>
          </p:nvGrpSpPr>
          <p:grpSpPr>
            <a:xfrm flipH="1" flipV="1">
              <a:off x="-10869" y="-1"/>
              <a:ext cx="3621059" cy="6857999"/>
              <a:chOff x="8581811" y="0"/>
              <a:chExt cx="3621059" cy="6857999"/>
            </a:xfrm>
          </p:grpSpPr>
          <p:sp>
            <p:nvSpPr>
              <p:cNvPr id="12" name="Freeform 5">
                <a:extLst>
                  <a:ext uri="{FF2B5EF4-FFF2-40B4-BE49-F238E27FC236}">
                    <a16:creationId xmlns:a16="http://schemas.microsoft.com/office/drawing/2014/main" xmlns="" id="{ECD044E0-4429-47D6-83F2-032D2826892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3" name="Freeform 5">
                <a:extLst>
                  <a:ext uri="{FF2B5EF4-FFF2-40B4-BE49-F238E27FC236}">
                    <a16:creationId xmlns:a16="http://schemas.microsoft.com/office/drawing/2014/main" xmlns="" id="{A06A3053-1562-4E8B-B2B4-84F7C194D3B5}"/>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组合 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6DEF1C6-0EA8-426F-BB3F-03D0F2B408A1}"/>
                </a:ext>
              </a:extLst>
            </p:cNvPr>
            <p:cNvGrpSpPr/>
            <p:nvPr/>
          </p:nvGrpSpPr>
          <p:grpSpPr>
            <a:xfrm>
              <a:off x="8581811" y="0"/>
              <a:ext cx="3621059" cy="6857999"/>
              <a:chOff x="8581811" y="0"/>
              <a:chExt cx="3621059" cy="6857999"/>
            </a:xfrm>
          </p:grpSpPr>
          <p:sp>
            <p:nvSpPr>
              <p:cNvPr id="10" name="Freeform 5">
                <a:extLst>
                  <a:ext uri="{FF2B5EF4-FFF2-40B4-BE49-F238E27FC236}">
                    <a16:creationId xmlns:a16="http://schemas.microsoft.com/office/drawing/2014/main" xmlns="" id="{09CD9333-EF2D-45FA-AC70-9B9E6C17FEF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5">
                <a:extLst>
                  <a:ext uri="{FF2B5EF4-FFF2-40B4-BE49-F238E27FC236}">
                    <a16:creationId xmlns:a16="http://schemas.microsoft.com/office/drawing/2014/main" xmlns="" id="{88AA4497-A253-45C6-B24D-AD741F2EBF06}"/>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6" name="矩形 5"/>
          <p:cNvSpPr/>
          <p:nvPr/>
        </p:nvSpPr>
        <p:spPr>
          <a:xfrm>
            <a:off x="919688" y="1811343"/>
            <a:ext cx="10352624" cy="861775"/>
          </a:xfrm>
          <a:prstGeom prst="rect">
            <a:avLst/>
          </a:prstGeom>
          <a:effectLst/>
        </p:spPr>
        <p:txBody>
          <a:bodyPr wrap="square" lIns="121917" tIns="60958" rIns="121917" bIns="60958">
            <a:spAutoFit/>
          </a:bodyPr>
          <a:lstStyle/>
          <a:p>
            <a:pPr algn="ctr"/>
            <a:r>
              <a:rPr lang="en-US" altLang="zh-CN" sz="4800" b="1" dirty="0">
                <a:solidFill>
                  <a:schemeClr val="bg2">
                    <a:lumMod val="25000"/>
                  </a:schemeClr>
                </a:solidFill>
                <a:latin typeface="微软雅黑 Light" panose="020B0502040204020203" pitchFamily="34" charset="-122"/>
                <a:ea typeface="微软雅黑 Light" panose="020B0502040204020203" pitchFamily="34" charset="-122"/>
                <a:cs typeface="华文细黑"/>
              </a:rPr>
              <a:t>3</a:t>
            </a:r>
            <a:r>
              <a:rPr lang="zh-CN" altLang="en-US" sz="4800" b="1" dirty="0">
                <a:solidFill>
                  <a:schemeClr val="bg2">
                    <a:lumMod val="25000"/>
                  </a:schemeClr>
                </a:solidFill>
                <a:latin typeface="微软雅黑 Light" panose="020B0502040204020203" pitchFamily="34" charset="-122"/>
                <a:ea typeface="微软雅黑 Light" panose="020B0502040204020203" pitchFamily="34" charset="-122"/>
                <a:cs typeface="华文细黑"/>
              </a:rPr>
              <a:t>、核心价值</a:t>
            </a:r>
          </a:p>
        </p:txBody>
      </p:sp>
      <p:sp>
        <p:nvSpPr>
          <p:cNvPr id="2" name="幻灯片编号占位符 1"/>
          <p:cNvSpPr>
            <a:spLocks noGrp="1"/>
          </p:cNvSpPr>
          <p:nvPr>
            <p:ph type="sldNum" sz="quarter" idx="12"/>
          </p:nvPr>
        </p:nvSpPr>
        <p:spPr/>
        <p:txBody>
          <a:bodyPr/>
          <a:lstStyle/>
          <a:p>
            <a:fld id="{783B3348-DBAA-48B2-865B-EFACAF695E29}" type="slidenum">
              <a:rPr lang="zh-CN" altLang="en-US" smtClean="0">
                <a:solidFill>
                  <a:schemeClr val="bg2">
                    <a:lumMod val="25000"/>
                  </a:schemeClr>
                </a:solidFill>
                <a:latin typeface="微软雅黑" panose="020B0503020204020204" pitchFamily="34" charset="-122"/>
                <a:ea typeface="微软雅黑" panose="020B0503020204020204" pitchFamily="34" charset="-122"/>
              </a:rPr>
              <a:pPr/>
              <a:t>140</a:t>
            </a:fld>
            <a:endParaRPr lang="zh-CN" altLang="en-US"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193622" y="2673039"/>
            <a:ext cx="9804757" cy="2467338"/>
          </a:xfrm>
          <a:prstGeom prst="rect">
            <a:avLst/>
          </a:prstGeom>
          <a:noFill/>
          <a:effectLst/>
        </p:spPr>
        <p:txBody>
          <a:bodyPr wrap="square" lIns="121917" tIns="60958" rIns="121917" bIns="60958" rtlCol="0">
            <a:spAutoFit/>
          </a:bodyPr>
          <a:lstStyle/>
          <a:p>
            <a:pPr marL="285737" indent="-285737">
              <a:lnSpc>
                <a:spcPct val="150000"/>
              </a:lnSpc>
              <a:spcAft>
                <a:spcPts val="1000"/>
              </a:spcAft>
              <a:buFont typeface="Arial"/>
              <a:buChar char="•"/>
            </a:pPr>
            <a:r>
              <a:rPr kumimoji="1"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信息化提升教育综合管理和</a:t>
            </a:r>
            <a:r>
              <a:rPr kumimoji="1" lang="zh-CN" altLang="en-US" sz="2400" dirty="0" smtClean="0">
                <a:solidFill>
                  <a:schemeClr val="bg2">
                    <a:lumMod val="25000"/>
                  </a:schemeClr>
                </a:solidFill>
                <a:latin typeface="微软雅黑 Light" panose="020B0502040204020203" pitchFamily="34" charset="-122"/>
                <a:ea typeface="微软雅黑 Light" panose="020B0502040204020203" pitchFamily="34" charset="-122"/>
                <a:cs typeface="华文细黑"/>
              </a:rPr>
              <a:t>服务水平，信息化</a:t>
            </a:r>
            <a:r>
              <a:rPr kumimoji="1"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“主战场、大规模、常态化”、是机遇也是挑战</a:t>
            </a:r>
            <a:endParaRPr kumimoji="1" lang="en-US" altLang="zh-CN" sz="2400" dirty="0">
              <a:solidFill>
                <a:schemeClr val="bg2">
                  <a:lumMod val="25000"/>
                </a:schemeClr>
              </a:solidFill>
              <a:latin typeface="微软雅黑 Light" panose="020B0502040204020203" pitchFamily="34" charset="-122"/>
              <a:ea typeface="微软雅黑 Light" panose="020B0502040204020203" pitchFamily="34" charset="-122"/>
              <a:cs typeface="华文细黑"/>
            </a:endParaRPr>
          </a:p>
          <a:p>
            <a:pPr marL="285737" indent="-285737">
              <a:lnSpc>
                <a:spcPct val="150000"/>
              </a:lnSpc>
              <a:spcAft>
                <a:spcPts val="1000"/>
              </a:spcAft>
              <a:buFont typeface="Arial"/>
              <a:buChar char="•"/>
            </a:pPr>
            <a:r>
              <a:rPr kumimoji="1"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信息化与核心</a:t>
            </a:r>
            <a:r>
              <a:rPr kumimoji="1" lang="zh-CN" altLang="en-US" sz="2400" dirty="0" smtClean="0">
                <a:solidFill>
                  <a:schemeClr val="bg2">
                    <a:lumMod val="25000"/>
                  </a:schemeClr>
                </a:solidFill>
                <a:latin typeface="微软雅黑 Light" panose="020B0502040204020203" pitchFamily="34" charset="-122"/>
                <a:ea typeface="微软雅黑 Light" panose="020B0502040204020203" pitchFamily="34" charset="-122"/>
                <a:cs typeface="华文细黑"/>
              </a:rPr>
              <a:t>业务深度</a:t>
            </a:r>
            <a:r>
              <a:rPr kumimoji="1" lang="zh-CN" altLang="en-US" sz="2400" dirty="0">
                <a:solidFill>
                  <a:schemeClr val="bg2">
                    <a:lumMod val="25000"/>
                  </a:schemeClr>
                </a:solidFill>
                <a:latin typeface="微软雅黑 Light" panose="020B0502040204020203" pitchFamily="34" charset="-122"/>
                <a:ea typeface="微软雅黑 Light" panose="020B0502040204020203" pitchFamily="34" charset="-122"/>
                <a:cs typeface="华文细黑"/>
              </a:rPr>
              <a:t>融合本身就是</a:t>
            </a:r>
            <a:r>
              <a:rPr kumimoji="1" lang="zh-CN" altLang="en-US" sz="2400" dirty="0" smtClean="0">
                <a:solidFill>
                  <a:schemeClr val="bg2">
                    <a:lumMod val="25000"/>
                  </a:schemeClr>
                </a:solidFill>
                <a:latin typeface="微软雅黑 Light" panose="020B0502040204020203" pitchFamily="34" charset="-122"/>
                <a:ea typeface="微软雅黑 Light" panose="020B0502040204020203" pitchFamily="34" charset="-122"/>
                <a:cs typeface="华文细黑"/>
              </a:rPr>
              <a:t>创新，践行教育信息化</a:t>
            </a:r>
            <a:r>
              <a:rPr kumimoji="1" lang="en-US" altLang="zh-CN" sz="2400" dirty="0" smtClean="0">
                <a:solidFill>
                  <a:schemeClr val="bg2">
                    <a:lumMod val="25000"/>
                  </a:schemeClr>
                </a:solidFill>
                <a:latin typeface="微软雅黑 Light" panose="020B0502040204020203" pitchFamily="34" charset="-122"/>
                <a:ea typeface="微软雅黑 Light" panose="020B0502040204020203" pitchFamily="34" charset="-122"/>
                <a:cs typeface="华文细黑"/>
              </a:rPr>
              <a:t>2.0</a:t>
            </a:r>
            <a:r>
              <a:rPr kumimoji="1" lang="zh-CN" altLang="en-US" sz="2400" dirty="0" smtClean="0">
                <a:solidFill>
                  <a:schemeClr val="bg2">
                    <a:lumMod val="25000"/>
                  </a:schemeClr>
                </a:solidFill>
                <a:latin typeface="微软雅黑 Light" panose="020B0502040204020203" pitchFamily="34" charset="-122"/>
                <a:ea typeface="微软雅黑 Light" panose="020B0502040204020203" pitchFamily="34" charset="-122"/>
                <a:cs typeface="华文细黑"/>
              </a:rPr>
              <a:t>（高教未涉及？机制探索是关键！）</a:t>
            </a:r>
            <a:endParaRPr kumimoji="1" lang="en-US" altLang="zh-CN" sz="2400" dirty="0" smtClean="0">
              <a:solidFill>
                <a:schemeClr val="bg2">
                  <a:lumMod val="25000"/>
                </a:schemeClr>
              </a:solidFill>
              <a:latin typeface="微软雅黑 Light" panose="020B0502040204020203" pitchFamily="34" charset="-122"/>
              <a:ea typeface="微软雅黑 Light" panose="020B0502040204020203" pitchFamily="34" charset="-122"/>
              <a:cs typeface="华文细黑"/>
            </a:endParaRPr>
          </a:p>
        </p:txBody>
      </p:sp>
      <p:sp>
        <p:nvSpPr>
          <p:cNvPr id="3" name="矩形 2"/>
          <p:cNvSpPr/>
          <p:nvPr/>
        </p:nvSpPr>
        <p:spPr>
          <a:xfrm>
            <a:off x="2147050" y="5095991"/>
            <a:ext cx="8435785" cy="1200329"/>
          </a:xfrm>
          <a:prstGeom prst="rect">
            <a:avLst/>
          </a:prstGeom>
        </p:spPr>
        <p:txBody>
          <a:bodyPr wrap="square">
            <a:spAutoFit/>
          </a:bodyPr>
          <a:lstStyle/>
          <a:p>
            <a:pPr marL="571500" indent="-571500">
              <a:buFont typeface="Arial" panose="020B0604020202020204" pitchFamily="34" charset="0"/>
              <a:buChar char="•"/>
            </a:pPr>
            <a:r>
              <a:rPr lang="zh-CN" altLang="en-US" sz="3600" dirty="0"/>
              <a:t>搭好开放的</a:t>
            </a:r>
            <a:r>
              <a:rPr lang="zh-CN" altLang="en-US" sz="3600" dirty="0" smtClean="0"/>
              <a:t>基础底座（区域、高校）</a:t>
            </a:r>
            <a:endParaRPr lang="zh-CN" altLang="en-US" sz="3600" dirty="0"/>
          </a:p>
          <a:p>
            <a:pPr marL="571500" indent="-571500">
              <a:buFont typeface="Arial" panose="020B0604020202020204" pitchFamily="34" charset="0"/>
              <a:buChar char="•"/>
            </a:pPr>
            <a:r>
              <a:rPr lang="zh-CN" altLang="en-US" sz="3600" dirty="0"/>
              <a:t>多主体的广泛参与</a:t>
            </a:r>
          </a:p>
        </p:txBody>
      </p:sp>
    </p:spTree>
    <p:extLst>
      <p:ext uri="{BB962C8B-B14F-4D97-AF65-F5344CB8AC3E}">
        <p14:creationId xmlns:p14="http://schemas.microsoft.com/office/powerpoint/2010/main" val="7849622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xmlns="" id="{23ADDB5A-BAB8-440C-9405-A2DBFC68BCE3}"/>
              </a:ext>
            </a:extLst>
          </p:cNvPr>
          <p:cNvGrpSpPr/>
          <p:nvPr/>
        </p:nvGrpSpPr>
        <p:grpSpPr>
          <a:xfrm>
            <a:off x="-10869" y="-1"/>
            <a:ext cx="12213739" cy="6858000"/>
            <a:chOff x="-10869" y="-1"/>
            <a:chExt cx="12213739" cy="6858000"/>
          </a:xfrm>
        </p:grpSpPr>
        <p:grpSp>
          <p:nvGrpSpPr>
            <p:cNvPr id="15" name="组合 1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DE058E71-8B13-4024-AFA8-4D01CFF78258}"/>
                </a:ext>
              </a:extLst>
            </p:cNvPr>
            <p:cNvGrpSpPr/>
            <p:nvPr/>
          </p:nvGrpSpPr>
          <p:grpSpPr>
            <a:xfrm flipH="1" flipV="1">
              <a:off x="-10869" y="-1"/>
              <a:ext cx="3621059" cy="6857999"/>
              <a:chOff x="8581811" y="0"/>
              <a:chExt cx="3621059" cy="6857999"/>
            </a:xfrm>
          </p:grpSpPr>
          <p:sp>
            <p:nvSpPr>
              <p:cNvPr id="19" name="Freeform 5">
                <a:extLst>
                  <a:ext uri="{FF2B5EF4-FFF2-40B4-BE49-F238E27FC236}">
                    <a16:creationId xmlns:a16="http://schemas.microsoft.com/office/drawing/2014/main" xmlns="" id="{70D63ABD-A819-4D1B-B545-678390F15E3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20" name="Freeform 5">
                <a:extLst>
                  <a:ext uri="{FF2B5EF4-FFF2-40B4-BE49-F238E27FC236}">
                    <a16:creationId xmlns:a16="http://schemas.microsoft.com/office/drawing/2014/main" xmlns="" id="{BA45B1DD-07B8-48E9-9BFB-34B5968BF4FC}"/>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16" name="组合 1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F362412-68D5-4978-BC63-A6A563549A38}"/>
                </a:ext>
              </a:extLst>
            </p:cNvPr>
            <p:cNvGrpSpPr/>
            <p:nvPr/>
          </p:nvGrpSpPr>
          <p:grpSpPr>
            <a:xfrm>
              <a:off x="8581811" y="0"/>
              <a:ext cx="3621059" cy="6857999"/>
              <a:chOff x="8581811" y="0"/>
              <a:chExt cx="3621059" cy="6857999"/>
            </a:xfrm>
          </p:grpSpPr>
          <p:sp>
            <p:nvSpPr>
              <p:cNvPr id="17" name="Freeform 5">
                <a:extLst>
                  <a:ext uri="{FF2B5EF4-FFF2-40B4-BE49-F238E27FC236}">
                    <a16:creationId xmlns:a16="http://schemas.microsoft.com/office/drawing/2014/main" xmlns="" id="{55650825-3DB0-4C42-BF10-6C779B66EC84}"/>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8" name="Freeform 5">
                <a:extLst>
                  <a:ext uri="{FF2B5EF4-FFF2-40B4-BE49-F238E27FC236}">
                    <a16:creationId xmlns:a16="http://schemas.microsoft.com/office/drawing/2014/main" xmlns="" id="{5AB7CCD0-4254-4C32-8C8B-5A91C4595FB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2" name="标题 1">
            <a:extLst>
              <a:ext uri="{FF2B5EF4-FFF2-40B4-BE49-F238E27FC236}">
                <a16:creationId xmlns:a16="http://schemas.microsoft.com/office/drawing/2014/main" xmlns="" id="{7026519A-0432-4D91-86ED-96C8257DD6DC}"/>
              </a:ext>
            </a:extLst>
          </p:cNvPr>
          <p:cNvSpPr>
            <a:spLocks noGrp="1"/>
          </p:cNvSpPr>
          <p:nvPr>
            <p:ph type="title" idx="4294967295"/>
          </p:nvPr>
        </p:nvSpPr>
        <p:spPr>
          <a:xfrm>
            <a:off x="596076" y="367958"/>
            <a:ext cx="7956550" cy="777875"/>
          </a:xfrm>
        </p:spPr>
        <p:txBody>
          <a:bodyPr/>
          <a:lstStyle/>
          <a:p>
            <a:r>
              <a:rPr lang="zh-CN" altLang="en-US" dirty="0"/>
              <a:t>信息化的时间效能曲线</a:t>
            </a:r>
          </a:p>
        </p:txBody>
      </p:sp>
      <p:pic>
        <p:nvPicPr>
          <p:cNvPr id="3" name="图片 2">
            <a:extLst>
              <a:ext uri="{FF2B5EF4-FFF2-40B4-BE49-F238E27FC236}">
                <a16:creationId xmlns:a16="http://schemas.microsoft.com/office/drawing/2014/main" xmlns="" id="{27C60621-9785-4806-B8B6-1BB0F848E6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3371" y="1004810"/>
            <a:ext cx="6865260" cy="6865260"/>
          </a:xfrm>
          <a:prstGeom prst="rect">
            <a:avLst/>
          </a:prstGeom>
        </p:spPr>
      </p:pic>
      <p:pic>
        <p:nvPicPr>
          <p:cNvPr id="4" name="图片 3">
            <a:extLst>
              <a:ext uri="{FF2B5EF4-FFF2-40B4-BE49-F238E27FC236}">
                <a16:creationId xmlns:a16="http://schemas.microsoft.com/office/drawing/2014/main" xmlns="" id="{28F8859F-C5E7-4588-A100-F577783905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663371" y="1002399"/>
            <a:ext cx="2569031" cy="6865260"/>
          </a:xfrm>
          <a:prstGeom prst="rect">
            <a:avLst/>
          </a:prstGeom>
        </p:spPr>
      </p:pic>
      <p:pic>
        <p:nvPicPr>
          <p:cNvPr id="5" name="图片 4">
            <a:extLst>
              <a:ext uri="{FF2B5EF4-FFF2-40B4-BE49-F238E27FC236}">
                <a16:creationId xmlns:a16="http://schemas.microsoft.com/office/drawing/2014/main" xmlns="" id="{A8F289AC-0707-4C3B-A3F3-BE7D69FF004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20115" y="1003603"/>
            <a:ext cx="2808516" cy="6865260"/>
          </a:xfrm>
          <a:prstGeom prst="rect">
            <a:avLst/>
          </a:prstGeom>
        </p:spPr>
      </p:pic>
      <p:pic>
        <p:nvPicPr>
          <p:cNvPr id="6" name="图片 5">
            <a:extLst>
              <a:ext uri="{FF2B5EF4-FFF2-40B4-BE49-F238E27FC236}">
                <a16:creationId xmlns:a16="http://schemas.microsoft.com/office/drawing/2014/main" xmlns="" id="{83143EC3-8875-428E-B479-9A4E2ECFE88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232401" y="1002395"/>
            <a:ext cx="1487715" cy="6865260"/>
          </a:xfrm>
          <a:prstGeom prst="rect">
            <a:avLst/>
          </a:prstGeom>
        </p:spPr>
      </p:pic>
      <p:cxnSp>
        <p:nvCxnSpPr>
          <p:cNvPr id="9" name="直接箭头连接符 8">
            <a:extLst>
              <a:ext uri="{FF2B5EF4-FFF2-40B4-BE49-F238E27FC236}">
                <a16:creationId xmlns:a16="http://schemas.microsoft.com/office/drawing/2014/main" xmlns="" id="{3C183979-3865-4E36-909F-48BB176FBE8A}"/>
              </a:ext>
            </a:extLst>
          </p:cNvPr>
          <p:cNvCxnSpPr/>
          <p:nvPr/>
        </p:nvCxnSpPr>
        <p:spPr>
          <a:xfrm>
            <a:off x="6720115" y="2895602"/>
            <a:ext cx="0" cy="3009900"/>
          </a:xfrm>
          <a:prstGeom prst="straightConnector1">
            <a:avLst/>
          </a:prstGeom>
          <a:ln w="28575" cmpd="sng">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1">
            <a:extLst>
              <a:ext uri="{FF2B5EF4-FFF2-40B4-BE49-F238E27FC236}">
                <a16:creationId xmlns:a16="http://schemas.microsoft.com/office/drawing/2014/main" xmlns="" id="{96C723D9-9340-4AB1-9496-6893C1691D42}"/>
              </a:ext>
            </a:extLst>
          </p:cNvPr>
          <p:cNvSpPr txBox="1"/>
          <p:nvPr/>
        </p:nvSpPr>
        <p:spPr>
          <a:xfrm>
            <a:off x="596076" y="2895604"/>
            <a:ext cx="2646878" cy="461665"/>
          </a:xfrm>
          <a:prstGeom prst="rect">
            <a:avLst/>
          </a:prstGeom>
          <a:noFill/>
        </p:spPr>
        <p:txBody>
          <a:bodyPr wrap="none" rtlCol="0">
            <a:spAutoFit/>
          </a:bodyPr>
          <a:lstStyle/>
          <a:p>
            <a:r>
              <a:rPr lang="zh-CN" altLang="en-US" sz="2400" dirty="0"/>
              <a:t>度过痛苦的调整期</a:t>
            </a:r>
            <a:endParaRPr lang="zh-CN" altLang="en-US" dirty="0"/>
          </a:p>
        </p:txBody>
      </p:sp>
      <p:sp>
        <p:nvSpPr>
          <p:cNvPr id="11" name="TextBox 1">
            <a:extLst>
              <a:ext uri="{FF2B5EF4-FFF2-40B4-BE49-F238E27FC236}">
                <a16:creationId xmlns:a16="http://schemas.microsoft.com/office/drawing/2014/main" xmlns="" id="{96C723D9-9340-4AB1-9496-6893C1691D42}"/>
              </a:ext>
            </a:extLst>
          </p:cNvPr>
          <p:cNvSpPr txBox="1"/>
          <p:nvPr/>
        </p:nvSpPr>
        <p:spPr>
          <a:xfrm>
            <a:off x="9065165" y="2863774"/>
            <a:ext cx="1005403" cy="584775"/>
          </a:xfrm>
          <a:prstGeom prst="rect">
            <a:avLst/>
          </a:prstGeom>
          <a:noFill/>
        </p:spPr>
        <p:txBody>
          <a:bodyPr wrap="none" rtlCol="0">
            <a:spAutoFit/>
          </a:bodyPr>
          <a:lstStyle/>
          <a:p>
            <a:r>
              <a:rPr lang="zh-CN" altLang="en-US" sz="3200" dirty="0"/>
              <a:t>耐心</a:t>
            </a:r>
          </a:p>
        </p:txBody>
      </p:sp>
      <p:sp>
        <p:nvSpPr>
          <p:cNvPr id="12" name="TextBox 1">
            <a:extLst>
              <a:ext uri="{FF2B5EF4-FFF2-40B4-BE49-F238E27FC236}">
                <a16:creationId xmlns:a16="http://schemas.microsoft.com/office/drawing/2014/main" xmlns="" id="{96C723D9-9340-4AB1-9496-6893C1691D42}"/>
              </a:ext>
            </a:extLst>
          </p:cNvPr>
          <p:cNvSpPr txBox="1"/>
          <p:nvPr/>
        </p:nvSpPr>
        <p:spPr>
          <a:xfrm>
            <a:off x="9065165" y="3848976"/>
            <a:ext cx="1107996" cy="646331"/>
          </a:xfrm>
          <a:prstGeom prst="rect">
            <a:avLst/>
          </a:prstGeom>
          <a:noFill/>
        </p:spPr>
        <p:txBody>
          <a:bodyPr wrap="none" rtlCol="0">
            <a:spAutoFit/>
          </a:bodyPr>
          <a:lstStyle/>
          <a:p>
            <a:r>
              <a:rPr lang="zh-CN" altLang="en-US" sz="3600" dirty="0"/>
              <a:t>宽容</a:t>
            </a:r>
          </a:p>
        </p:txBody>
      </p:sp>
      <p:sp>
        <p:nvSpPr>
          <p:cNvPr id="13" name="TextBox 1">
            <a:extLst>
              <a:ext uri="{FF2B5EF4-FFF2-40B4-BE49-F238E27FC236}">
                <a16:creationId xmlns:a16="http://schemas.microsoft.com/office/drawing/2014/main" xmlns="" id="{96C723D9-9340-4AB1-9496-6893C1691D42}"/>
              </a:ext>
            </a:extLst>
          </p:cNvPr>
          <p:cNvSpPr txBox="1"/>
          <p:nvPr/>
        </p:nvSpPr>
        <p:spPr>
          <a:xfrm>
            <a:off x="9065165" y="4895734"/>
            <a:ext cx="1210588" cy="707886"/>
          </a:xfrm>
          <a:prstGeom prst="rect">
            <a:avLst/>
          </a:prstGeom>
          <a:noFill/>
        </p:spPr>
        <p:txBody>
          <a:bodyPr wrap="none" rtlCol="0">
            <a:spAutoFit/>
          </a:bodyPr>
          <a:lstStyle/>
          <a:p>
            <a:r>
              <a:rPr lang="zh-CN" altLang="en-US" sz="4000" dirty="0"/>
              <a:t>创新</a:t>
            </a:r>
          </a:p>
        </p:txBody>
      </p:sp>
      <p:sp>
        <p:nvSpPr>
          <p:cNvPr id="7" name="灯片编号占位符 6">
            <a:extLst>
              <a:ext uri="{FF2B5EF4-FFF2-40B4-BE49-F238E27FC236}">
                <a16:creationId xmlns:a16="http://schemas.microsoft.com/office/drawing/2014/main" xmlns="" id="{2DABA948-83EE-4DC9-A4A0-6151E10409A3}"/>
              </a:ext>
            </a:extLst>
          </p:cNvPr>
          <p:cNvSpPr>
            <a:spLocks noGrp="1"/>
          </p:cNvSpPr>
          <p:nvPr>
            <p:ph type="sldNum" sz="quarter" idx="12"/>
          </p:nvPr>
        </p:nvSpPr>
        <p:spPr/>
        <p:txBody>
          <a:bodyPr/>
          <a:lstStyle/>
          <a:p>
            <a:fld id="{993DAA20-52E0-4214-8B12-5D5B7943E59F}" type="slidenum">
              <a:rPr lang="zh-CN" altLang="en-US">
                <a:solidFill>
                  <a:schemeClr val="bg2">
                    <a:lumMod val="25000"/>
                  </a:schemeClr>
                </a:solidFill>
                <a:latin typeface="微软雅黑" panose="020B0503020204020204" pitchFamily="34" charset="-122"/>
                <a:ea typeface="微软雅黑" panose="020B0503020204020204" pitchFamily="34" charset="-122"/>
              </a:rPr>
              <a:t>141</a:t>
            </a:fld>
            <a:endParaRPr lang="zh-CN" altLang="en-US"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21" name="TextBox 1">
            <a:extLst>
              <a:ext uri="{FF2B5EF4-FFF2-40B4-BE49-F238E27FC236}">
                <a16:creationId xmlns:a16="http://schemas.microsoft.com/office/drawing/2014/main" xmlns="" id="{96C723D9-9340-4AB1-9496-6893C1691D42}"/>
              </a:ext>
            </a:extLst>
          </p:cNvPr>
          <p:cNvSpPr txBox="1"/>
          <p:nvPr/>
        </p:nvSpPr>
        <p:spPr>
          <a:xfrm>
            <a:off x="9096542" y="1900073"/>
            <a:ext cx="1826141" cy="584775"/>
          </a:xfrm>
          <a:prstGeom prst="rect">
            <a:avLst/>
          </a:prstGeom>
          <a:noFill/>
        </p:spPr>
        <p:txBody>
          <a:bodyPr wrap="none" rtlCol="0">
            <a:spAutoFit/>
          </a:bodyPr>
          <a:lstStyle/>
          <a:p>
            <a:r>
              <a:rPr lang="zh-CN" altLang="en-US" sz="3200" smtClean="0"/>
              <a:t>默默付出</a:t>
            </a:r>
            <a:endParaRPr lang="zh-CN" altLang="en-US" sz="3200" dirty="0"/>
          </a:p>
        </p:txBody>
      </p:sp>
    </p:spTree>
    <p:extLst>
      <p:ext uri="{BB962C8B-B14F-4D97-AF65-F5344CB8AC3E}">
        <p14:creationId xmlns:p14="http://schemas.microsoft.com/office/powerpoint/2010/main" val="103539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2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25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25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21"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25A0CABC-F17F-4FCB-9A71-10A519D82FE6}" type="slidenum">
              <a:rPr lang="zh-CN" altLang="en-US" smtClean="0"/>
              <a:pPr/>
              <a:t>142</a:t>
            </a:fld>
            <a:endParaRPr lang="zh-CN" altLang="en-US"/>
          </a:p>
        </p:txBody>
      </p:sp>
      <p:pic>
        <p:nvPicPr>
          <p:cNvPr id="1028" name="Picture 4" descr="200D6FD4@3AE1504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1367"/>
            <a:ext cx="12192000" cy="9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7027308"/>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3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0" y="1213469"/>
            <a:ext cx="2477729" cy="5644531"/>
          </a:xfrm>
          <a:custGeom>
            <a:avLst/>
            <a:gdLst>
              <a:gd name="connsiteX0" fmla="*/ 2477729 w 2477729"/>
              <a:gd name="connsiteY0" fmla="*/ 0 h 5644531"/>
              <a:gd name="connsiteX1" fmla="*/ 2477729 w 2477729"/>
              <a:gd name="connsiteY1" fmla="*/ 1163609 h 5644531"/>
              <a:gd name="connsiteX2" fmla="*/ 961307 w 2477729"/>
              <a:gd name="connsiteY2" fmla="*/ 2667279 h 5644531"/>
              <a:gd name="connsiteX3" fmla="*/ 961307 w 2477729"/>
              <a:gd name="connsiteY3" fmla="*/ 3693624 h 5644531"/>
              <a:gd name="connsiteX4" fmla="*/ 2477729 w 2477729"/>
              <a:gd name="connsiteY4" fmla="*/ 2189954 h 5644531"/>
              <a:gd name="connsiteX5" fmla="*/ 2477729 w 2477729"/>
              <a:gd name="connsiteY5" fmla="*/ 2916101 h 5644531"/>
              <a:gd name="connsiteX6" fmla="*/ 725333 w 2477729"/>
              <a:gd name="connsiteY6" fmla="*/ 4672510 h 5644531"/>
              <a:gd name="connsiteX7" fmla="*/ 725333 w 2477729"/>
              <a:gd name="connsiteY7" fmla="*/ 5138970 h 5644531"/>
              <a:gd name="connsiteX8" fmla="*/ 2477729 w 2477729"/>
              <a:gd name="connsiteY8" fmla="*/ 3382561 h 5644531"/>
              <a:gd name="connsiteX9" fmla="*/ 2477729 w 2477729"/>
              <a:gd name="connsiteY9" fmla="*/ 5644531 h 5644531"/>
              <a:gd name="connsiteX10" fmla="*/ 0 w 2477729"/>
              <a:gd name="connsiteY10" fmla="*/ 5644531 h 5644531"/>
              <a:gd name="connsiteX11" fmla="*/ 0 w 2477729"/>
              <a:gd name="connsiteY11" fmla="*/ 2470399 h 56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729" h="5644531">
                <a:moveTo>
                  <a:pt x="2477729" y="0"/>
                </a:moveTo>
                <a:lnTo>
                  <a:pt x="2477729" y="1163609"/>
                </a:lnTo>
                <a:lnTo>
                  <a:pt x="961307" y="2667279"/>
                </a:lnTo>
                <a:lnTo>
                  <a:pt x="961307" y="3693624"/>
                </a:lnTo>
                <a:lnTo>
                  <a:pt x="2477729" y="2189954"/>
                </a:lnTo>
                <a:lnTo>
                  <a:pt x="2477729" y="2916101"/>
                </a:lnTo>
                <a:lnTo>
                  <a:pt x="725333" y="4672510"/>
                </a:lnTo>
                <a:lnTo>
                  <a:pt x="725333" y="5138970"/>
                </a:lnTo>
                <a:lnTo>
                  <a:pt x="2477729" y="3382561"/>
                </a:lnTo>
                <a:lnTo>
                  <a:pt x="2477729" y="5644531"/>
                </a:lnTo>
                <a:lnTo>
                  <a:pt x="0" y="5644531"/>
                </a:lnTo>
                <a:lnTo>
                  <a:pt x="0" y="2470399"/>
                </a:lnTo>
                <a:close/>
              </a:path>
            </a:pathLst>
          </a:custGeom>
          <a:solidFill>
            <a:srgbClr val="0774D6"/>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 name="直角三角形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rot="5400000">
            <a:off x="-3" y="0"/>
            <a:ext cx="2477731" cy="2477731"/>
          </a:xfrm>
          <a:prstGeom prst="rtTriangle">
            <a:avLst/>
          </a:prstGeom>
          <a:solidFill>
            <a:srgbClr val="0774D6"/>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29" name="平行四边形 2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rot="16200000" flipH="1">
            <a:off x="11144834" y="1765665"/>
            <a:ext cx="1445346" cy="648989"/>
          </a:xfrm>
          <a:prstGeom prst="parallelogram">
            <a:avLst>
              <a:gd name="adj" fmla="val 99792"/>
            </a:avLst>
          </a:prstGeom>
          <a:solidFill>
            <a:srgbClr val="077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平行四边形 2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rot="16200000" flipH="1">
            <a:off x="10496764" y="2717794"/>
            <a:ext cx="1802570" cy="1587910"/>
          </a:xfrm>
          <a:prstGeom prst="parallelogram">
            <a:avLst>
              <a:gd name="adj" fmla="val 89057"/>
            </a:avLst>
          </a:prstGeom>
          <a:solidFill>
            <a:srgbClr val="077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矩形 33"/>
          <p:cNvSpPr/>
          <p:nvPr/>
        </p:nvSpPr>
        <p:spPr>
          <a:xfrm>
            <a:off x="4743401" y="2967335"/>
            <a:ext cx="3595021" cy="923330"/>
          </a:xfrm>
          <a:prstGeom prst="rect">
            <a:avLst/>
          </a:prstGeom>
        </p:spPr>
        <p:txBody>
          <a:bodyPr wrap="square">
            <a:spAutoFit/>
          </a:bodyPr>
          <a:lstStyle/>
          <a:p>
            <a:pPr algn="ctr"/>
            <a:r>
              <a:rPr lang="zh-CN" altLang="en-US" sz="5400" dirty="0">
                <a:solidFill>
                  <a:srgbClr val="0774D6"/>
                </a:solidFill>
                <a:latin typeface="Microsoft YaHei UI" panose="020B0503020204020204" pitchFamily="34" charset="-122"/>
                <a:ea typeface="Microsoft YaHei UI" panose="020B0503020204020204" pitchFamily="34" charset="-122"/>
              </a:rPr>
              <a:t>谢    谢！</a:t>
            </a:r>
          </a:p>
        </p:txBody>
      </p:sp>
      <p:sp>
        <p:nvSpPr>
          <p:cNvPr id="2" name="e7d195523061f1c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hidden="1"/>
          <p:cNvSpPr txBox="1"/>
          <p:nvPr/>
        </p:nvSpPr>
        <p:spPr>
          <a:xfrm>
            <a:off x="-355600" y="1803400"/>
            <a:ext cx="293927" cy="1016000"/>
          </a:xfrm>
          <a:prstGeom prst="rect">
            <a:avLst/>
          </a:prstGeom>
          <a:noFill/>
        </p:spPr>
        <p:txBody>
          <a:bodyPr vert="wordArtVert" rtlCol="0">
            <a:spAutoFit/>
          </a:bodyPr>
          <a:lstStyle/>
          <a:p>
            <a:r>
              <a:rPr lang="en-US" sz="100"/>
              <a:t>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a:t>
            </a:r>
          </a:p>
        </p:txBody>
      </p:sp>
      <p:sp>
        <p:nvSpPr>
          <p:cNvPr id="3" name="灯片编号占位符 2">
            <a:extLst>
              <a:ext uri="{FF2B5EF4-FFF2-40B4-BE49-F238E27FC236}">
                <a16:creationId xmlns:a16="http://schemas.microsoft.com/office/drawing/2014/main" xmlns="" id="{1E2D9371-4FDD-4572-80D2-2B99F92A5CD0}"/>
              </a:ext>
            </a:extLst>
          </p:cNvPr>
          <p:cNvSpPr>
            <a:spLocks noGrp="1"/>
          </p:cNvSpPr>
          <p:nvPr>
            <p:ph type="sldNum" sz="quarter" idx="12"/>
          </p:nvPr>
        </p:nvSpPr>
        <p:spPr/>
        <p:txBody>
          <a:bodyPr/>
          <a:lstStyle/>
          <a:p>
            <a:fld id="{C8BD9841-AFFA-4FC6-9DE7-56C09927DB1B}" type="slidenum">
              <a:rPr lang="en-US" smtClean="0"/>
              <a:t>143</a:t>
            </a:fld>
            <a:endParaRPr lang="en-US"/>
          </a:p>
        </p:txBody>
      </p:sp>
    </p:spTree>
    <p:extLst>
      <p:ext uri="{BB962C8B-B14F-4D97-AF65-F5344CB8AC3E}">
        <p14:creationId xmlns:p14="http://schemas.microsoft.com/office/powerpoint/2010/main" val="2995591141"/>
      </p:ext>
    </p:extLst>
  </p:cSld>
  <p:clrMapOvr>
    <a:masterClrMapping/>
  </p:clrMapOvr>
  <mc:AlternateContent xmlns:mc="http://schemas.openxmlformats.org/markup-compatibility/2006" xmlns:p14="http://schemas.microsoft.com/office/powerpoint/2010/main">
    <mc:Choice Requires="p14">
      <p:transition spd="slow" p14:dur="900">
        <p14:warp/>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组合 6"/>
          <p:cNvGrpSpPr/>
          <p:nvPr/>
        </p:nvGrpSpPr>
        <p:grpSpPr>
          <a:xfrm>
            <a:off x="349624" y="2138083"/>
            <a:ext cx="2259105" cy="2985245"/>
            <a:chOff x="349624" y="2138083"/>
            <a:chExt cx="2520576" cy="1586753"/>
          </a:xfrm>
        </p:grpSpPr>
        <p:sp>
          <p:nvSpPr>
            <p:cNvPr id="8" name="左大括号 7"/>
            <p:cNvSpPr/>
            <p:nvPr/>
          </p:nvSpPr>
          <p:spPr>
            <a:xfrm>
              <a:off x="2286000" y="2245659"/>
              <a:ext cx="584200" cy="14522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线形标注 1 8"/>
            <p:cNvSpPr/>
            <p:nvPr/>
          </p:nvSpPr>
          <p:spPr>
            <a:xfrm>
              <a:off x="349624" y="2138083"/>
              <a:ext cx="1707776" cy="1586753"/>
            </a:xfrm>
            <a:prstGeom prst="borderCallout1">
              <a:avLst>
                <a:gd name="adj1" fmla="val 52648"/>
                <a:gd name="adj2" fmla="val 98754"/>
                <a:gd name="adj3" fmla="val 52331"/>
                <a:gd name="adj4" fmla="val 1144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与十三五规划什么关系？</a:t>
              </a:r>
              <a:endParaRPr lang="en-US" altLang="zh-CN" dirty="0" smtClean="0"/>
            </a:p>
            <a:p>
              <a:pPr algn="ctr"/>
              <a:r>
                <a:rPr lang="zh-CN" altLang="en-US" dirty="0" smtClean="0"/>
                <a:t>（培训？数字校园建设与应用指南？）</a:t>
              </a:r>
              <a:endParaRPr lang="en-US" altLang="zh-CN" dirty="0" smtClean="0"/>
            </a:p>
            <a:p>
              <a:pPr algn="ctr"/>
              <a:endParaRPr lang="zh-CN" altLang="en-US" dirty="0"/>
            </a:p>
          </p:txBody>
        </p:sp>
      </p:grpSp>
      <p:sp>
        <p:nvSpPr>
          <p:cNvPr id="10" name="线形标注 1 9"/>
          <p:cNvSpPr/>
          <p:nvPr/>
        </p:nvSpPr>
        <p:spPr>
          <a:xfrm>
            <a:off x="10117842" y="3805518"/>
            <a:ext cx="1530621" cy="2344271"/>
          </a:xfrm>
          <a:prstGeom prst="borderCallout1">
            <a:avLst>
              <a:gd name="adj1" fmla="val 47476"/>
              <a:gd name="adj2" fmla="val -2278"/>
              <a:gd name="adj3" fmla="val -26535"/>
              <a:gd name="adj4" fmla="val -946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与三通两平台的关系？</a:t>
            </a:r>
            <a:endParaRPr lang="en-US" altLang="zh-CN" dirty="0" smtClean="0"/>
          </a:p>
          <a:p>
            <a:pPr algn="ctr"/>
            <a:r>
              <a:rPr lang="zh-CN" altLang="en-US" dirty="0" smtClean="0"/>
              <a:t>（资源双向开放开放，教育与社会的关系）</a:t>
            </a:r>
            <a:endParaRPr lang="zh-CN" altLang="en-US" dirty="0"/>
          </a:p>
        </p:txBody>
      </p:sp>
    </p:spTree>
    <p:extLst>
      <p:ext uri="{BB962C8B-B14F-4D97-AF65-F5344CB8AC3E}">
        <p14:creationId xmlns:p14="http://schemas.microsoft.com/office/powerpoint/2010/main" val="2526066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repeatCount="indefinite" fill="hold" display="0">
                  <p:stCondLst>
                    <p:cond delay="indefinite"/>
                  </p:stCondLst>
                  <p:endCondLst>
                    <p:cond evt="onStopAudio" delay="0">
                      <p:tgtEl>
                        <p:sldTgt/>
                      </p:tgtEl>
                    </p:cond>
                  </p:endCondLst>
                </p:cTn>
                <p:tgtEl>
                  <p:spTgt spid="17"/>
                </p:tgtEl>
              </p:cMediaNode>
            </p:audio>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8988270"/>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矩形 95">
            <a:extLst>
              <a:ext uri="{FF2B5EF4-FFF2-40B4-BE49-F238E27FC236}">
                <a16:creationId xmlns:a16="http://schemas.microsoft.com/office/drawing/2014/main" xmlns="" id="{025715F5-E32D-4C48-979A-A6375C51E6F4}"/>
              </a:ext>
            </a:extLst>
          </p:cNvPr>
          <p:cNvSpPr/>
          <p:nvPr/>
        </p:nvSpPr>
        <p:spPr>
          <a:xfrm>
            <a:off x="1693905" y="956142"/>
            <a:ext cx="8804189"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（二）主要任务</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1834728"/>
            <a:ext cx="10304104" cy="4893647"/>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600" dirty="0">
                <a:latin typeface="Century Gothic" panose="020B0502020202020204" pitchFamily="34" charset="0"/>
                <a:ea typeface="+mj-ea"/>
              </a:rPr>
              <a:t>继续深入推进“三通两平台”，实现三个方面普及应用</a:t>
            </a:r>
            <a:r>
              <a:rPr lang="zh-CN" altLang="en-US" sz="2600" dirty="0">
                <a:solidFill>
                  <a:schemeClr val="tx1">
                    <a:lumMod val="50000"/>
                    <a:lumOff val="50000"/>
                  </a:schemeClr>
                </a:solidFill>
                <a:latin typeface="Century Gothic" panose="020B0502020202020204" pitchFamily="34" charset="0"/>
                <a:ea typeface="+mj-ea"/>
              </a:rPr>
              <a:t>。“宽带网络校校通”实现提速增智，所有学校全部接入互联网，带宽满足信息化教学需求，无线校园和智能设备应用逐步普及。“优质资源班班通”和“网络学习空间人人通”实现提质增效，在“课堂用、经常用、普遍用”的基础上，形成“校校用平台、班班用资源、人人用空间”。</a:t>
            </a:r>
            <a:r>
              <a:rPr lang="zh-CN" altLang="en-US" sz="2600" dirty="0">
                <a:solidFill>
                  <a:srgbClr val="FF0000"/>
                </a:solidFill>
                <a:latin typeface="Century Gothic" panose="020B0502020202020204" pitchFamily="34" charset="0"/>
                <a:ea typeface="+mj-ea"/>
              </a:rPr>
              <a:t>教育资源公共服务平台和教育管理公共服务平台实现融合发展</a:t>
            </a:r>
            <a:r>
              <a:rPr lang="zh-CN" altLang="en-US" sz="2600" dirty="0">
                <a:solidFill>
                  <a:schemeClr val="tx1">
                    <a:lumMod val="50000"/>
                    <a:lumOff val="50000"/>
                  </a:schemeClr>
                </a:solidFill>
                <a:latin typeface="Century Gothic" panose="020B0502020202020204" pitchFamily="34" charset="0"/>
                <a:ea typeface="+mj-ea"/>
              </a:rPr>
              <a:t>。实现信息化教与学应用覆盖全体教师和全体适龄学生，各级各类学校数字校园覆盖率达</a:t>
            </a:r>
            <a:r>
              <a:rPr lang="en-US" altLang="zh-CN" sz="2600" dirty="0">
                <a:solidFill>
                  <a:schemeClr val="tx1">
                    <a:lumMod val="50000"/>
                    <a:lumOff val="50000"/>
                  </a:schemeClr>
                </a:solidFill>
                <a:latin typeface="Century Gothic" panose="020B0502020202020204" pitchFamily="34" charset="0"/>
                <a:ea typeface="+mj-ea"/>
              </a:rPr>
              <a:t>100%</a:t>
            </a:r>
            <a:r>
              <a:rPr lang="zh-CN" altLang="en-US" sz="2600" dirty="0">
                <a:solidFill>
                  <a:schemeClr val="tx1">
                    <a:lumMod val="50000"/>
                    <a:lumOff val="50000"/>
                  </a:schemeClr>
                </a:solidFill>
                <a:latin typeface="Century Gothic" panose="020B0502020202020204" pitchFamily="34" charset="0"/>
                <a:ea typeface="+mj-ea"/>
              </a:rPr>
              <a:t>。</a:t>
            </a:r>
          </a:p>
        </p:txBody>
      </p:sp>
      <p:sp>
        <p:nvSpPr>
          <p:cNvPr id="8" name="任意多边形: 形状 7">
            <a:extLst>
              <a:ext uri="{FF2B5EF4-FFF2-40B4-BE49-F238E27FC236}">
                <a16:creationId xmlns:a16="http://schemas.microsoft.com/office/drawing/2014/main" xmlns="" id="{AE8C5C6E-6754-4DC2-A3FD-BBCF976F52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 name="任意多边形: 形状 8">
            <a:extLst>
              <a:ext uri="{FF2B5EF4-FFF2-40B4-BE49-F238E27FC236}">
                <a16:creationId xmlns:a16="http://schemas.microsoft.com/office/drawing/2014/main" xmlns="" id="{E943FA08-E5B9-4150-AAFA-A67B6BE59DA9}"/>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14" name="文本框 13">
            <a:extLst>
              <a:ext uri="{FF2B5EF4-FFF2-40B4-BE49-F238E27FC236}">
                <a16:creationId xmlns:a16="http://schemas.microsoft.com/office/drawing/2014/main" xmlns="" id="{C94740FE-8D10-4B1E-B49E-CCDE4FE037D0}"/>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03</a:t>
            </a:r>
            <a:endParaRPr lang="zh-CN" altLang="en-US" sz="4000" dirty="0">
              <a:solidFill>
                <a:schemeClr val="accent1"/>
              </a:solidFill>
              <a:latin typeface="Century Gothic" panose="020B0502020202020204" pitchFamily="34" charset="0"/>
            </a:endParaRPr>
          </a:p>
        </p:txBody>
      </p:sp>
      <p:sp>
        <p:nvSpPr>
          <p:cNvPr id="15" name="文本框 14">
            <a:extLst>
              <a:ext uri="{FF2B5EF4-FFF2-40B4-BE49-F238E27FC236}">
                <a16:creationId xmlns:a16="http://schemas.microsoft.com/office/drawing/2014/main" xmlns="" id="{820E9B75-8537-4AD6-BD18-B0E91723B489}"/>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目标任务</a:t>
            </a:r>
          </a:p>
        </p:txBody>
      </p:sp>
    </p:spTree>
    <p:extLst>
      <p:ext uri="{BB962C8B-B14F-4D97-AF65-F5344CB8AC3E}">
        <p14:creationId xmlns:p14="http://schemas.microsoft.com/office/powerpoint/2010/main" val="2180209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矩形 95">
            <a:extLst>
              <a:ext uri="{FF2B5EF4-FFF2-40B4-BE49-F238E27FC236}">
                <a16:creationId xmlns:a16="http://schemas.microsoft.com/office/drawing/2014/main" xmlns="" id="{025715F5-E32D-4C48-979A-A6375C51E6F4}"/>
              </a:ext>
            </a:extLst>
          </p:cNvPr>
          <p:cNvSpPr/>
          <p:nvPr/>
        </p:nvSpPr>
        <p:spPr>
          <a:xfrm>
            <a:off x="1693905" y="956142"/>
            <a:ext cx="8804189"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（二）主要任务</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1834728"/>
            <a:ext cx="10304104" cy="4821897"/>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600" dirty="0">
                <a:latin typeface="Century Gothic" panose="020B0502020202020204" pitchFamily="34" charset="0"/>
                <a:ea typeface="+mj-ea"/>
              </a:rPr>
              <a:t>持续推动信息技术与教育深度融合，促进两个方面水平提高</a:t>
            </a:r>
            <a:r>
              <a:rPr lang="zh-CN" altLang="en-US" sz="2600" dirty="0">
                <a:solidFill>
                  <a:schemeClr val="tx1">
                    <a:lumMod val="50000"/>
                    <a:lumOff val="50000"/>
                  </a:schemeClr>
                </a:solidFill>
                <a:latin typeface="Century Gothic" panose="020B0502020202020204" pitchFamily="34" charset="0"/>
                <a:ea typeface="+mj-ea"/>
              </a:rPr>
              <a:t>。促进教育信息化从相加式应用向相融式应用的高阶演进，信息技术和智能技术深度融入教育全过程，推动改进教学、优化管理、提升绩效。全面提升师生信息素养，推动从技术应用向能力素质拓展，使之具备良好的信息思维，适应信息社会发展的要求，应用信息技术解决教学、学习、生活中问题的能力成为必备的基本素质。加强教育信息化从研究到应用的系统部署、纵深推进，形成研究一代、示范一代、应用一代、普及一代的创新引领、压茬推进的可持续发展态势。</a:t>
            </a:r>
          </a:p>
        </p:txBody>
      </p:sp>
      <p:sp>
        <p:nvSpPr>
          <p:cNvPr id="8" name="任意多边形: 形状 7">
            <a:extLst>
              <a:ext uri="{FF2B5EF4-FFF2-40B4-BE49-F238E27FC236}">
                <a16:creationId xmlns:a16="http://schemas.microsoft.com/office/drawing/2014/main" xmlns="" id="{AE8C5C6E-6754-4DC2-A3FD-BBCF976F52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 name="任意多边形: 形状 8">
            <a:extLst>
              <a:ext uri="{FF2B5EF4-FFF2-40B4-BE49-F238E27FC236}">
                <a16:creationId xmlns:a16="http://schemas.microsoft.com/office/drawing/2014/main" xmlns="" id="{E943FA08-E5B9-4150-AAFA-A67B6BE59DA9}"/>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14" name="文本框 13">
            <a:extLst>
              <a:ext uri="{FF2B5EF4-FFF2-40B4-BE49-F238E27FC236}">
                <a16:creationId xmlns:a16="http://schemas.microsoft.com/office/drawing/2014/main" xmlns="" id="{C94740FE-8D10-4B1E-B49E-CCDE4FE037D0}"/>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03</a:t>
            </a:r>
            <a:endParaRPr lang="zh-CN" altLang="en-US" sz="4000" dirty="0">
              <a:solidFill>
                <a:schemeClr val="accent1"/>
              </a:solidFill>
              <a:latin typeface="Century Gothic" panose="020B0502020202020204" pitchFamily="34" charset="0"/>
            </a:endParaRPr>
          </a:p>
        </p:txBody>
      </p:sp>
      <p:sp>
        <p:nvSpPr>
          <p:cNvPr id="15" name="文本框 14">
            <a:extLst>
              <a:ext uri="{FF2B5EF4-FFF2-40B4-BE49-F238E27FC236}">
                <a16:creationId xmlns:a16="http://schemas.microsoft.com/office/drawing/2014/main" xmlns="" id="{820E9B75-8537-4AD6-BD18-B0E91723B489}"/>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目标任务</a:t>
            </a:r>
          </a:p>
        </p:txBody>
      </p:sp>
    </p:spTree>
    <p:extLst>
      <p:ext uri="{BB962C8B-B14F-4D97-AF65-F5344CB8AC3E}">
        <p14:creationId xmlns:p14="http://schemas.microsoft.com/office/powerpoint/2010/main" val="35528045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矩形 95">
            <a:extLst>
              <a:ext uri="{FF2B5EF4-FFF2-40B4-BE49-F238E27FC236}">
                <a16:creationId xmlns:a16="http://schemas.microsoft.com/office/drawing/2014/main" xmlns="" id="{025715F5-E32D-4C48-979A-A6375C51E6F4}"/>
              </a:ext>
            </a:extLst>
          </p:cNvPr>
          <p:cNvSpPr/>
          <p:nvPr/>
        </p:nvSpPr>
        <p:spPr>
          <a:xfrm>
            <a:off x="1693905" y="956142"/>
            <a:ext cx="8804189"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（二）主要任务</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2240724"/>
            <a:ext cx="10304104" cy="3693319"/>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600" dirty="0">
                <a:latin typeface="Century Gothic" panose="020B0502020202020204" pitchFamily="34" charset="0"/>
                <a:ea typeface="+mj-ea"/>
              </a:rPr>
              <a:t>构建一体化的“互联网</a:t>
            </a:r>
            <a:r>
              <a:rPr lang="en-US" altLang="zh-CN" sz="2600" dirty="0">
                <a:latin typeface="Century Gothic" panose="020B0502020202020204" pitchFamily="34" charset="0"/>
                <a:ea typeface="+mj-ea"/>
              </a:rPr>
              <a:t>+</a:t>
            </a:r>
            <a:r>
              <a:rPr lang="zh-CN" altLang="en-US" sz="2600" dirty="0">
                <a:latin typeface="Century Gothic" panose="020B0502020202020204" pitchFamily="34" charset="0"/>
                <a:ea typeface="+mj-ea"/>
              </a:rPr>
              <a:t>教育”大平台</a:t>
            </a:r>
            <a:r>
              <a:rPr lang="zh-CN" altLang="en-US" sz="2600" dirty="0">
                <a:solidFill>
                  <a:schemeClr val="tx1">
                    <a:lumMod val="50000"/>
                    <a:lumOff val="50000"/>
                  </a:schemeClr>
                </a:solidFill>
                <a:latin typeface="Century Gothic" panose="020B0502020202020204" pitchFamily="34" charset="0"/>
                <a:ea typeface="+mj-ea"/>
              </a:rPr>
              <a:t>。引入“平台</a:t>
            </a:r>
            <a:r>
              <a:rPr lang="en-US" altLang="zh-CN" sz="2600" dirty="0">
                <a:solidFill>
                  <a:schemeClr val="tx1">
                    <a:lumMod val="50000"/>
                    <a:lumOff val="50000"/>
                  </a:schemeClr>
                </a:solidFill>
                <a:latin typeface="Century Gothic" panose="020B0502020202020204" pitchFamily="34" charset="0"/>
                <a:ea typeface="+mj-ea"/>
              </a:rPr>
              <a:t>+</a:t>
            </a:r>
            <a:r>
              <a:rPr lang="zh-CN" altLang="en-US" sz="2600" dirty="0">
                <a:solidFill>
                  <a:schemeClr val="tx1">
                    <a:lumMod val="50000"/>
                    <a:lumOff val="50000"/>
                  </a:schemeClr>
                </a:solidFill>
                <a:latin typeface="Century Gothic" panose="020B0502020202020204" pitchFamily="34" charset="0"/>
                <a:ea typeface="+mj-ea"/>
              </a:rPr>
              <a:t>教育”服务模式，整合各级各类教育资源公共服务平台和支持系统，逐步实现</a:t>
            </a:r>
            <a:r>
              <a:rPr lang="zh-CN" altLang="en-US" sz="2600" dirty="0">
                <a:solidFill>
                  <a:srgbClr val="FF0000"/>
                </a:solidFill>
                <a:latin typeface="Century Gothic" panose="020B0502020202020204" pitchFamily="34" charset="0"/>
                <a:ea typeface="+mj-ea"/>
              </a:rPr>
              <a:t>资源平台、管理平台的互通、衔接与开放</a:t>
            </a:r>
            <a:r>
              <a:rPr lang="zh-CN" altLang="en-US" sz="2600" dirty="0">
                <a:solidFill>
                  <a:schemeClr val="tx1">
                    <a:lumMod val="50000"/>
                    <a:lumOff val="50000"/>
                  </a:schemeClr>
                </a:solidFill>
                <a:latin typeface="Century Gothic" panose="020B0502020202020204" pitchFamily="34" charset="0"/>
                <a:ea typeface="+mj-ea"/>
              </a:rPr>
              <a:t>，建成国家数字教育资源公共服务体系。充分发挥市场在资源配置中的作用，融合</a:t>
            </a:r>
            <a:r>
              <a:rPr lang="zh-CN" altLang="en-US" sz="2600" dirty="0">
                <a:solidFill>
                  <a:srgbClr val="FF0000"/>
                </a:solidFill>
                <a:latin typeface="Century Gothic" panose="020B0502020202020204" pitchFamily="34" charset="0"/>
                <a:ea typeface="+mj-ea"/>
              </a:rPr>
              <a:t>众筹众创</a:t>
            </a:r>
            <a:r>
              <a:rPr lang="zh-CN" altLang="en-US" sz="2600" dirty="0">
                <a:solidFill>
                  <a:schemeClr val="tx1">
                    <a:lumMod val="50000"/>
                    <a:lumOff val="50000"/>
                  </a:schemeClr>
                </a:solidFill>
                <a:latin typeface="Century Gothic" panose="020B0502020202020204" pitchFamily="34" charset="0"/>
                <a:ea typeface="+mj-ea"/>
              </a:rPr>
              <a:t>，实现数字资源、优秀师资、教育数据、信息红利的</a:t>
            </a:r>
            <a:r>
              <a:rPr lang="zh-CN" altLang="en-US" sz="2600" dirty="0">
                <a:solidFill>
                  <a:srgbClr val="FF0000"/>
                </a:solidFill>
                <a:latin typeface="Century Gothic" panose="020B0502020202020204" pitchFamily="34" charset="0"/>
                <a:ea typeface="+mj-ea"/>
              </a:rPr>
              <a:t>有效共享</a:t>
            </a:r>
            <a:r>
              <a:rPr lang="zh-CN" altLang="en-US" sz="2600" dirty="0">
                <a:solidFill>
                  <a:schemeClr val="tx1">
                    <a:lumMod val="50000"/>
                    <a:lumOff val="50000"/>
                  </a:schemeClr>
                </a:solidFill>
                <a:latin typeface="Century Gothic" panose="020B0502020202020204" pitchFamily="34" charset="0"/>
                <a:ea typeface="+mj-ea"/>
              </a:rPr>
              <a:t>，助力教育服务供给模式升级和教育治理水平提升。</a:t>
            </a:r>
          </a:p>
        </p:txBody>
      </p:sp>
      <p:sp>
        <p:nvSpPr>
          <p:cNvPr id="8" name="任意多边形: 形状 7">
            <a:extLst>
              <a:ext uri="{FF2B5EF4-FFF2-40B4-BE49-F238E27FC236}">
                <a16:creationId xmlns:a16="http://schemas.microsoft.com/office/drawing/2014/main" xmlns="" id="{AE8C5C6E-6754-4DC2-A3FD-BBCF976F52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 name="任意多边形: 形状 8">
            <a:extLst>
              <a:ext uri="{FF2B5EF4-FFF2-40B4-BE49-F238E27FC236}">
                <a16:creationId xmlns:a16="http://schemas.microsoft.com/office/drawing/2014/main" xmlns="" id="{E943FA08-E5B9-4150-AAFA-A67B6BE59DA9}"/>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14" name="文本框 13">
            <a:extLst>
              <a:ext uri="{FF2B5EF4-FFF2-40B4-BE49-F238E27FC236}">
                <a16:creationId xmlns:a16="http://schemas.microsoft.com/office/drawing/2014/main" xmlns="" id="{C94740FE-8D10-4B1E-B49E-CCDE4FE037D0}"/>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03</a:t>
            </a:r>
            <a:endParaRPr lang="zh-CN" altLang="en-US" sz="4000" dirty="0">
              <a:solidFill>
                <a:schemeClr val="accent1"/>
              </a:solidFill>
              <a:latin typeface="Century Gothic" panose="020B0502020202020204" pitchFamily="34" charset="0"/>
            </a:endParaRPr>
          </a:p>
        </p:txBody>
      </p:sp>
      <p:sp>
        <p:nvSpPr>
          <p:cNvPr id="15" name="文本框 14">
            <a:extLst>
              <a:ext uri="{FF2B5EF4-FFF2-40B4-BE49-F238E27FC236}">
                <a16:creationId xmlns:a16="http://schemas.microsoft.com/office/drawing/2014/main" xmlns="" id="{820E9B75-8537-4AD6-BD18-B0E91723B489}"/>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目标任务</a:t>
            </a:r>
          </a:p>
        </p:txBody>
      </p:sp>
    </p:spTree>
    <p:extLst>
      <p:ext uri="{BB962C8B-B14F-4D97-AF65-F5344CB8AC3E}">
        <p14:creationId xmlns:p14="http://schemas.microsoft.com/office/powerpoint/2010/main" val="16257888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 y="30162"/>
            <a:ext cx="8105775" cy="639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204200" y="990600"/>
            <a:ext cx="3775393" cy="707886"/>
          </a:xfrm>
          <a:prstGeom prst="rect">
            <a:avLst/>
          </a:prstGeom>
          <a:noFill/>
        </p:spPr>
        <p:txBody>
          <a:bodyPr wrap="none" rtlCol="0">
            <a:spAutoFit/>
          </a:bodyPr>
          <a:lstStyle/>
          <a:p>
            <a:r>
              <a:rPr lang="zh-CN" altLang="en-US" sz="2000" dirty="0" smtClean="0"/>
              <a:t>全国政协</a:t>
            </a:r>
            <a:r>
              <a:rPr lang="zh-CN" altLang="en-US" sz="2000" dirty="0"/>
              <a:t>委员</a:t>
            </a:r>
            <a:r>
              <a:rPr lang="zh-CN" altLang="en-US" sz="2000" dirty="0" smtClean="0"/>
              <a:t>、</a:t>
            </a:r>
            <a:endParaRPr lang="en-US" altLang="zh-CN" sz="2000" dirty="0" smtClean="0"/>
          </a:p>
          <a:p>
            <a:r>
              <a:rPr lang="zh-CN" altLang="en-US" sz="2000" dirty="0" smtClean="0"/>
              <a:t>江苏省</a:t>
            </a:r>
            <a:r>
              <a:rPr lang="zh-CN" altLang="en-US" sz="2000" dirty="0"/>
              <a:t>锡山高级中学校长唐江澎</a:t>
            </a:r>
          </a:p>
        </p:txBody>
      </p:sp>
      <p:sp>
        <p:nvSpPr>
          <p:cNvPr id="5" name="TextBox 4"/>
          <p:cNvSpPr txBox="1"/>
          <p:nvPr/>
        </p:nvSpPr>
        <p:spPr>
          <a:xfrm>
            <a:off x="8293100" y="2120900"/>
            <a:ext cx="4134465" cy="2246769"/>
          </a:xfrm>
          <a:prstGeom prst="rect">
            <a:avLst/>
          </a:prstGeom>
          <a:noFill/>
        </p:spPr>
        <p:txBody>
          <a:bodyPr wrap="none" rtlCol="0">
            <a:spAutoFit/>
          </a:bodyPr>
          <a:lstStyle/>
          <a:p>
            <a:r>
              <a:rPr lang="zh-CN" altLang="en-US" sz="2800" dirty="0"/>
              <a:t>“听专家作</a:t>
            </a:r>
            <a:r>
              <a:rPr lang="zh-CN" altLang="en-US" sz="2800" dirty="0" smtClean="0"/>
              <a:t>报告，</a:t>
            </a:r>
            <a:endParaRPr lang="en-US" altLang="zh-CN" sz="2800" dirty="0" smtClean="0"/>
          </a:p>
          <a:p>
            <a:r>
              <a:rPr lang="zh-CN" altLang="en-US" sz="2800" dirty="0" smtClean="0"/>
              <a:t>新</a:t>
            </a:r>
            <a:r>
              <a:rPr lang="zh-CN" altLang="en-US" sz="2800" dirty="0"/>
              <a:t>概念不少</a:t>
            </a:r>
            <a:r>
              <a:rPr lang="zh-CN" altLang="en-US" sz="2800" dirty="0" smtClean="0"/>
              <a:t>，</a:t>
            </a:r>
            <a:endParaRPr lang="en-US" altLang="zh-CN" sz="2800" dirty="0" smtClean="0"/>
          </a:p>
          <a:p>
            <a:r>
              <a:rPr lang="zh-CN" altLang="en-US" sz="2800" dirty="0" smtClean="0"/>
              <a:t>听起来</a:t>
            </a:r>
            <a:r>
              <a:rPr lang="zh-CN" altLang="en-US" sz="2800" dirty="0"/>
              <a:t>美妙</a:t>
            </a:r>
            <a:r>
              <a:rPr lang="zh-CN" altLang="en-US" sz="2800" dirty="0" smtClean="0"/>
              <a:t>，</a:t>
            </a:r>
            <a:endParaRPr lang="en-US" altLang="zh-CN" sz="2800" dirty="0" smtClean="0"/>
          </a:p>
          <a:p>
            <a:r>
              <a:rPr lang="zh-CN" altLang="en-US" sz="2800" dirty="0" smtClean="0"/>
              <a:t>回来</a:t>
            </a:r>
            <a:r>
              <a:rPr lang="zh-CN" altLang="en-US" sz="2800" dirty="0"/>
              <a:t>找不着调</a:t>
            </a:r>
            <a:r>
              <a:rPr lang="zh-CN" altLang="en-US" sz="2800" dirty="0" smtClean="0"/>
              <a:t>，</a:t>
            </a:r>
            <a:endParaRPr lang="en-US" altLang="zh-CN" sz="2800" dirty="0" smtClean="0"/>
          </a:p>
          <a:p>
            <a:r>
              <a:rPr lang="zh-CN" altLang="en-US" sz="2800" dirty="0" smtClean="0"/>
              <a:t>一</a:t>
            </a:r>
            <a:r>
              <a:rPr lang="zh-CN" altLang="en-US" sz="2800" dirty="0"/>
              <a:t>到课堂还是老一套。”</a:t>
            </a:r>
          </a:p>
        </p:txBody>
      </p:sp>
    </p:spTree>
    <p:extLst>
      <p:ext uri="{BB962C8B-B14F-4D97-AF65-F5344CB8AC3E}">
        <p14:creationId xmlns:p14="http://schemas.microsoft.com/office/powerpoint/2010/main" val="2661555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614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2517971"/>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717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6595607"/>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任意多边形: 形状 92">
            <a:extLst>
              <a:ext uri="{FF2B5EF4-FFF2-40B4-BE49-F238E27FC236}">
                <a16:creationId xmlns:a16="http://schemas.microsoft.com/office/drawing/2014/main" xmlns="" id="{A206E20C-9B10-47FD-9D3B-B323B89CE5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4" name="任意多边形: 形状 93">
            <a:extLst>
              <a:ext uri="{FF2B5EF4-FFF2-40B4-BE49-F238E27FC236}">
                <a16:creationId xmlns:a16="http://schemas.microsoft.com/office/drawing/2014/main" xmlns="" id="{63F5A057-0D1D-42E3-8DFC-D37B4C0342C5}"/>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5" name="文本框 94">
            <a:extLst>
              <a:ext uri="{FF2B5EF4-FFF2-40B4-BE49-F238E27FC236}">
                <a16:creationId xmlns:a16="http://schemas.microsoft.com/office/drawing/2014/main" xmlns="" id="{95ED8425-9543-4E5D-B738-DAC182D442A1}"/>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04</a:t>
            </a:r>
            <a:endParaRPr lang="zh-CN" altLang="en-US" sz="4000" dirty="0">
              <a:solidFill>
                <a:schemeClr val="accent1"/>
              </a:solidFill>
              <a:latin typeface="Century Gothic" panose="020B0502020202020204" pitchFamily="34" charset="0"/>
            </a:endParaRPr>
          </a:p>
        </p:txBody>
      </p:sp>
      <p:sp>
        <p:nvSpPr>
          <p:cNvPr id="97" name="文本框 96">
            <a:extLst>
              <a:ext uri="{FF2B5EF4-FFF2-40B4-BE49-F238E27FC236}">
                <a16:creationId xmlns:a16="http://schemas.microsoft.com/office/drawing/2014/main" xmlns="" id="{7D3F2414-A16E-43A2-9F91-62489940C29D}"/>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实施行动</a:t>
            </a:r>
          </a:p>
        </p:txBody>
      </p:sp>
      <p:sp>
        <p:nvSpPr>
          <p:cNvPr id="96" name="矩形 95">
            <a:extLst>
              <a:ext uri="{FF2B5EF4-FFF2-40B4-BE49-F238E27FC236}">
                <a16:creationId xmlns:a16="http://schemas.microsoft.com/office/drawing/2014/main" xmlns="" id="{025715F5-E32D-4C48-979A-A6375C51E6F4}"/>
              </a:ext>
            </a:extLst>
          </p:cNvPr>
          <p:cNvSpPr/>
          <p:nvPr/>
        </p:nvSpPr>
        <p:spPr>
          <a:xfrm>
            <a:off x="1693905" y="1858311"/>
            <a:ext cx="8804189"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引领推动网络学习空间建设与应用</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3239208"/>
            <a:ext cx="10304104" cy="2031325"/>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800" dirty="0">
                <a:solidFill>
                  <a:schemeClr val="tx1">
                    <a:lumMod val="50000"/>
                    <a:lumOff val="50000"/>
                  </a:schemeClr>
                </a:solidFill>
                <a:latin typeface="Century Gothic" panose="020B0502020202020204" pitchFamily="34" charset="0"/>
                <a:ea typeface="+mj-ea"/>
              </a:rPr>
              <a:t>制订网络学习空间建设与应用规范，明确网络学习空间的定义与内涵、目标与流程、功能与管理。印发加快推进“</a:t>
            </a:r>
            <a:r>
              <a:rPr lang="zh-CN" altLang="en-US" sz="2800" dirty="0">
                <a:solidFill>
                  <a:srgbClr val="FF0000"/>
                </a:solidFill>
                <a:latin typeface="Century Gothic" panose="020B0502020202020204" pitchFamily="34" charset="0"/>
                <a:ea typeface="+mj-ea"/>
              </a:rPr>
              <a:t>网络学习空间人人通”的指导意见</a:t>
            </a:r>
            <a:r>
              <a:rPr lang="zh-CN" altLang="en-US" sz="2800" dirty="0">
                <a:solidFill>
                  <a:schemeClr val="tx1">
                    <a:lumMod val="50000"/>
                    <a:lumOff val="50000"/>
                  </a:schemeClr>
                </a:solidFill>
                <a:latin typeface="Century Gothic" panose="020B0502020202020204" pitchFamily="34" charset="0"/>
                <a:ea typeface="+mj-ea"/>
              </a:rPr>
              <a:t>，推动各地网络学习空间的普及应用。</a:t>
            </a:r>
          </a:p>
        </p:txBody>
      </p:sp>
      <p:sp>
        <p:nvSpPr>
          <p:cNvPr id="8" name="矩形 7">
            <a:extLst>
              <a:ext uri="{FF2B5EF4-FFF2-40B4-BE49-F238E27FC236}">
                <a16:creationId xmlns:a16="http://schemas.microsoft.com/office/drawing/2014/main" xmlns="" id="{40F4C6F5-9EBD-429A-86D3-22674302732D}"/>
              </a:ext>
            </a:extLst>
          </p:cNvPr>
          <p:cNvSpPr/>
          <p:nvPr/>
        </p:nvSpPr>
        <p:spPr>
          <a:xfrm>
            <a:off x="8111238" y="505961"/>
            <a:ext cx="3264280" cy="396134"/>
          </a:xfrm>
          <a:prstGeom prst="rect">
            <a:avLst/>
          </a:prstGeom>
        </p:spPr>
        <p:txBody>
          <a:bodyPr wrap="square">
            <a:spAutoFit/>
            <a:scene3d>
              <a:camera prst="orthographicFront"/>
              <a:lightRig rig="threePt" dir="t"/>
            </a:scene3d>
            <a:sp3d contourW="12700"/>
          </a:bodyPr>
          <a:lstStyle/>
          <a:p>
            <a:pPr>
              <a:lnSpc>
                <a:spcPct val="120000"/>
              </a:lnSpc>
            </a:pPr>
            <a:r>
              <a:rPr lang="zh-CN" altLang="en-US" b="1" dirty="0">
                <a:solidFill>
                  <a:schemeClr val="tx1">
                    <a:lumMod val="75000"/>
                    <a:lumOff val="25000"/>
                  </a:schemeClr>
                </a:solidFill>
              </a:rPr>
              <a:t>（二）网络学习空间覆盖行动</a:t>
            </a:r>
          </a:p>
        </p:txBody>
      </p:sp>
      <p:sp>
        <p:nvSpPr>
          <p:cNvPr id="9" name="矩形 8">
            <a:extLst>
              <a:ext uri="{FF2B5EF4-FFF2-40B4-BE49-F238E27FC236}">
                <a16:creationId xmlns:a16="http://schemas.microsoft.com/office/drawing/2014/main" xmlns="" id="{E7EE4572-53B9-4130-B42B-A4FBE21A3040}"/>
              </a:ext>
            </a:extLst>
          </p:cNvPr>
          <p:cNvSpPr/>
          <p:nvPr/>
        </p:nvSpPr>
        <p:spPr>
          <a:xfrm>
            <a:off x="8111238" y="366875"/>
            <a:ext cx="3264280" cy="69980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603591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任意多边形: 形状 92">
            <a:extLst>
              <a:ext uri="{FF2B5EF4-FFF2-40B4-BE49-F238E27FC236}">
                <a16:creationId xmlns:a16="http://schemas.microsoft.com/office/drawing/2014/main" xmlns="" id="{A206E20C-9B10-47FD-9D3B-B323B89CE5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4" name="任意多边形: 形状 93">
            <a:extLst>
              <a:ext uri="{FF2B5EF4-FFF2-40B4-BE49-F238E27FC236}">
                <a16:creationId xmlns:a16="http://schemas.microsoft.com/office/drawing/2014/main" xmlns="" id="{63F5A057-0D1D-42E3-8DFC-D37B4C0342C5}"/>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5" name="文本框 94">
            <a:extLst>
              <a:ext uri="{FF2B5EF4-FFF2-40B4-BE49-F238E27FC236}">
                <a16:creationId xmlns:a16="http://schemas.microsoft.com/office/drawing/2014/main" xmlns="" id="{95ED8425-9543-4E5D-B738-DAC182D442A1}"/>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04</a:t>
            </a:r>
            <a:endParaRPr lang="zh-CN" altLang="en-US" sz="4000" dirty="0">
              <a:solidFill>
                <a:schemeClr val="accent1"/>
              </a:solidFill>
              <a:latin typeface="Century Gothic" panose="020B0502020202020204" pitchFamily="34" charset="0"/>
            </a:endParaRPr>
          </a:p>
        </p:txBody>
      </p:sp>
      <p:sp>
        <p:nvSpPr>
          <p:cNvPr id="97" name="文本框 96">
            <a:extLst>
              <a:ext uri="{FF2B5EF4-FFF2-40B4-BE49-F238E27FC236}">
                <a16:creationId xmlns:a16="http://schemas.microsoft.com/office/drawing/2014/main" xmlns="" id="{7D3F2414-A16E-43A2-9F91-62489940C29D}"/>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实施行动</a:t>
            </a:r>
          </a:p>
        </p:txBody>
      </p:sp>
      <p:sp>
        <p:nvSpPr>
          <p:cNvPr id="96" name="矩形 95">
            <a:extLst>
              <a:ext uri="{FF2B5EF4-FFF2-40B4-BE49-F238E27FC236}">
                <a16:creationId xmlns:a16="http://schemas.microsoft.com/office/drawing/2014/main" xmlns="" id="{025715F5-E32D-4C48-979A-A6375C51E6F4}"/>
              </a:ext>
            </a:extLst>
          </p:cNvPr>
          <p:cNvSpPr/>
          <p:nvPr/>
        </p:nvSpPr>
        <p:spPr>
          <a:xfrm>
            <a:off x="1534928" y="1317116"/>
            <a:ext cx="9122141"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建设国家学分银行和终身电子学习档案</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2293064"/>
            <a:ext cx="10304104" cy="4293483"/>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600" dirty="0">
                <a:solidFill>
                  <a:schemeClr val="tx1">
                    <a:lumMod val="50000"/>
                    <a:lumOff val="50000"/>
                  </a:schemeClr>
                </a:solidFill>
                <a:latin typeface="Century Gothic" panose="020B0502020202020204" pitchFamily="34" charset="0"/>
                <a:ea typeface="+mj-ea"/>
              </a:rPr>
              <a:t>加快推进国家学分银行建设，推动基础教育、职业教育、高等教育、继续教育机构逐步实行统一的学分制，加快实现各级各类教育纵向衔接、横向互通，为每一位学习者提供能够记录、存储学习经历和成果的个人学习账号，</a:t>
            </a:r>
            <a:r>
              <a:rPr lang="zh-CN" altLang="en-US" sz="2600" dirty="0">
                <a:solidFill>
                  <a:srgbClr val="FF0000"/>
                </a:solidFill>
                <a:latin typeface="Century Gothic" panose="020B0502020202020204" pitchFamily="34" charset="0"/>
                <a:ea typeface="+mj-ea"/>
              </a:rPr>
              <a:t>建立个人终身电子学习档案</a:t>
            </a:r>
            <a:r>
              <a:rPr lang="zh-CN" altLang="en-US" sz="2600" dirty="0">
                <a:solidFill>
                  <a:schemeClr val="tx1">
                    <a:lumMod val="50000"/>
                    <a:lumOff val="50000"/>
                  </a:schemeClr>
                </a:solidFill>
                <a:latin typeface="Century Gothic" panose="020B0502020202020204" pitchFamily="34" charset="0"/>
                <a:ea typeface="+mj-ea"/>
              </a:rPr>
              <a:t>，对学习者的各类学习成果进行统一的认证与核算，使其在各个阶段通过各种途径获得的学分可以得到积累或转换。被认定的学分，按照一定的标准和程序可累计作为获取学历证书、职业资格证书或培训证书的凭证。</a:t>
            </a:r>
          </a:p>
        </p:txBody>
      </p:sp>
      <p:sp>
        <p:nvSpPr>
          <p:cNvPr id="8" name="矩形 7">
            <a:extLst>
              <a:ext uri="{FF2B5EF4-FFF2-40B4-BE49-F238E27FC236}">
                <a16:creationId xmlns:a16="http://schemas.microsoft.com/office/drawing/2014/main" xmlns="" id="{40F4C6F5-9EBD-429A-86D3-22674302732D}"/>
              </a:ext>
            </a:extLst>
          </p:cNvPr>
          <p:cNvSpPr/>
          <p:nvPr/>
        </p:nvSpPr>
        <p:spPr>
          <a:xfrm>
            <a:off x="8111238" y="505961"/>
            <a:ext cx="3264280" cy="396134"/>
          </a:xfrm>
          <a:prstGeom prst="rect">
            <a:avLst/>
          </a:prstGeom>
        </p:spPr>
        <p:txBody>
          <a:bodyPr wrap="square">
            <a:spAutoFit/>
            <a:scene3d>
              <a:camera prst="orthographicFront"/>
              <a:lightRig rig="threePt" dir="t"/>
            </a:scene3d>
            <a:sp3d contourW="12700"/>
          </a:bodyPr>
          <a:lstStyle/>
          <a:p>
            <a:pPr>
              <a:lnSpc>
                <a:spcPct val="120000"/>
              </a:lnSpc>
            </a:pPr>
            <a:r>
              <a:rPr lang="zh-CN" altLang="en-US" b="1" dirty="0">
                <a:solidFill>
                  <a:schemeClr val="tx1">
                    <a:lumMod val="75000"/>
                    <a:lumOff val="25000"/>
                  </a:schemeClr>
                </a:solidFill>
              </a:rPr>
              <a:t>（二）网络学习空间覆盖行动</a:t>
            </a:r>
          </a:p>
        </p:txBody>
      </p:sp>
      <p:sp>
        <p:nvSpPr>
          <p:cNvPr id="9" name="矩形 8">
            <a:extLst>
              <a:ext uri="{FF2B5EF4-FFF2-40B4-BE49-F238E27FC236}">
                <a16:creationId xmlns:a16="http://schemas.microsoft.com/office/drawing/2014/main" xmlns="" id="{E7EE4572-53B9-4130-B42B-A4FBE21A3040}"/>
              </a:ext>
            </a:extLst>
          </p:cNvPr>
          <p:cNvSpPr/>
          <p:nvPr/>
        </p:nvSpPr>
        <p:spPr>
          <a:xfrm>
            <a:off x="8111238" y="366875"/>
            <a:ext cx="3264280" cy="69980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53975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任意多边形: 形状 92">
            <a:extLst>
              <a:ext uri="{FF2B5EF4-FFF2-40B4-BE49-F238E27FC236}">
                <a16:creationId xmlns:a16="http://schemas.microsoft.com/office/drawing/2014/main" xmlns="" id="{A206E20C-9B10-47FD-9D3B-B323B89CE5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4" name="任意多边形: 形状 93">
            <a:extLst>
              <a:ext uri="{FF2B5EF4-FFF2-40B4-BE49-F238E27FC236}">
                <a16:creationId xmlns:a16="http://schemas.microsoft.com/office/drawing/2014/main" xmlns="" id="{63F5A057-0D1D-42E3-8DFC-D37B4C0342C5}"/>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5" name="文本框 94">
            <a:extLst>
              <a:ext uri="{FF2B5EF4-FFF2-40B4-BE49-F238E27FC236}">
                <a16:creationId xmlns:a16="http://schemas.microsoft.com/office/drawing/2014/main" xmlns="" id="{95ED8425-9543-4E5D-B738-DAC182D442A1}"/>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04</a:t>
            </a:r>
            <a:endParaRPr lang="zh-CN" altLang="en-US" sz="4000" dirty="0">
              <a:solidFill>
                <a:schemeClr val="accent1"/>
              </a:solidFill>
              <a:latin typeface="Century Gothic" panose="020B0502020202020204" pitchFamily="34" charset="0"/>
            </a:endParaRPr>
          </a:p>
        </p:txBody>
      </p:sp>
      <p:sp>
        <p:nvSpPr>
          <p:cNvPr id="97" name="文本框 96">
            <a:extLst>
              <a:ext uri="{FF2B5EF4-FFF2-40B4-BE49-F238E27FC236}">
                <a16:creationId xmlns:a16="http://schemas.microsoft.com/office/drawing/2014/main" xmlns="" id="{7D3F2414-A16E-43A2-9F91-62489940C29D}"/>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实施行动</a:t>
            </a:r>
          </a:p>
        </p:txBody>
      </p:sp>
      <p:sp>
        <p:nvSpPr>
          <p:cNvPr id="96" name="矩形 95">
            <a:extLst>
              <a:ext uri="{FF2B5EF4-FFF2-40B4-BE49-F238E27FC236}">
                <a16:creationId xmlns:a16="http://schemas.microsoft.com/office/drawing/2014/main" xmlns="" id="{025715F5-E32D-4C48-979A-A6375C51E6F4}"/>
              </a:ext>
            </a:extLst>
          </p:cNvPr>
          <p:cNvSpPr/>
          <p:nvPr/>
        </p:nvSpPr>
        <p:spPr>
          <a:xfrm>
            <a:off x="1534928" y="1317116"/>
            <a:ext cx="9122141"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建设国家学分银行和终身电子学习档案</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2131700"/>
            <a:ext cx="10304104" cy="1292662"/>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600" dirty="0">
                <a:solidFill>
                  <a:schemeClr val="tx1">
                    <a:lumMod val="50000"/>
                    <a:lumOff val="50000"/>
                  </a:schemeClr>
                </a:solidFill>
                <a:latin typeface="Century Gothic" panose="020B0502020202020204" pitchFamily="34" charset="0"/>
                <a:ea typeface="+mj-ea"/>
              </a:rPr>
              <a:t>优点：</a:t>
            </a:r>
            <a:r>
              <a:rPr lang="en-US" altLang="zh-CN" sz="2600" dirty="0">
                <a:solidFill>
                  <a:schemeClr val="tx1">
                    <a:lumMod val="50000"/>
                    <a:lumOff val="50000"/>
                  </a:schemeClr>
                </a:solidFill>
                <a:latin typeface="Century Gothic" panose="020B0502020202020204" pitchFamily="34" charset="0"/>
                <a:ea typeface="+mj-ea"/>
              </a:rPr>
              <a:t>1</a:t>
            </a:r>
            <a:r>
              <a:rPr lang="zh-CN" altLang="en-US" sz="2600" dirty="0">
                <a:solidFill>
                  <a:schemeClr val="tx1">
                    <a:lumMod val="50000"/>
                    <a:lumOff val="50000"/>
                  </a:schemeClr>
                </a:solidFill>
                <a:latin typeface="Century Gothic" panose="020B0502020202020204" pitchFamily="34" charset="0"/>
                <a:ea typeface="+mj-ea"/>
              </a:rPr>
              <a:t>、对这个空间的功能和作用给了描述</a:t>
            </a:r>
            <a:r>
              <a:rPr lang="en-US" altLang="zh-CN" sz="2600" dirty="0">
                <a:solidFill>
                  <a:schemeClr val="tx1">
                    <a:lumMod val="50000"/>
                    <a:lumOff val="50000"/>
                  </a:schemeClr>
                </a:solidFill>
                <a:latin typeface="Century Gothic" panose="020B0502020202020204" pitchFamily="34" charset="0"/>
                <a:ea typeface="+mj-ea"/>
              </a:rPr>
              <a:t>2</a:t>
            </a:r>
            <a:r>
              <a:rPr lang="zh-CN" altLang="en-US" sz="2600" dirty="0">
                <a:solidFill>
                  <a:schemeClr val="tx1">
                    <a:lumMod val="50000"/>
                    <a:lumOff val="50000"/>
                  </a:schemeClr>
                </a:solidFill>
                <a:latin typeface="Century Gothic" panose="020B0502020202020204" pitchFamily="34" charset="0"/>
                <a:ea typeface="+mj-ea"/>
              </a:rPr>
              <a:t>、承认了需要多个主体参与</a:t>
            </a:r>
            <a:r>
              <a:rPr lang="zh-CN" altLang="en-US" sz="2600" dirty="0" smtClean="0">
                <a:solidFill>
                  <a:schemeClr val="tx1">
                    <a:lumMod val="50000"/>
                    <a:lumOff val="50000"/>
                  </a:schemeClr>
                </a:solidFill>
                <a:latin typeface="Century Gothic" panose="020B0502020202020204" pitchFamily="34" charset="0"/>
                <a:ea typeface="+mj-ea"/>
              </a:rPr>
              <a:t>。</a:t>
            </a:r>
            <a:r>
              <a:rPr lang="en-US" altLang="zh-CN" sz="2600" dirty="0" smtClean="0">
                <a:solidFill>
                  <a:schemeClr val="tx1">
                    <a:lumMod val="50000"/>
                    <a:lumOff val="50000"/>
                  </a:schemeClr>
                </a:solidFill>
                <a:latin typeface="Century Gothic" panose="020B0502020202020204" pitchFamily="34" charset="0"/>
                <a:ea typeface="+mj-ea"/>
              </a:rPr>
              <a:t>3</a:t>
            </a:r>
            <a:r>
              <a:rPr lang="zh-CN" altLang="en-US" sz="2600" dirty="0" smtClean="0">
                <a:solidFill>
                  <a:schemeClr val="tx1">
                    <a:lumMod val="50000"/>
                    <a:lumOff val="50000"/>
                  </a:schemeClr>
                </a:solidFill>
                <a:latin typeface="Century Gothic" panose="020B0502020202020204" pitchFamily="34" charset="0"/>
                <a:ea typeface="+mj-ea"/>
              </a:rPr>
              <a:t>、国家</a:t>
            </a:r>
            <a:r>
              <a:rPr lang="zh-CN" altLang="en-US" sz="2600" dirty="0">
                <a:solidFill>
                  <a:schemeClr val="tx1">
                    <a:lumMod val="50000"/>
                    <a:lumOff val="50000"/>
                  </a:schemeClr>
                </a:solidFill>
                <a:latin typeface="Century Gothic" panose="020B0502020202020204" pitchFamily="34" charset="0"/>
                <a:ea typeface="+mj-ea"/>
              </a:rPr>
              <a:t>学分银行和终身电子学习</a:t>
            </a:r>
            <a:r>
              <a:rPr lang="zh-CN" altLang="en-US" sz="2600" dirty="0" smtClean="0">
                <a:solidFill>
                  <a:schemeClr val="tx1">
                    <a:lumMod val="50000"/>
                    <a:lumOff val="50000"/>
                  </a:schemeClr>
                </a:solidFill>
                <a:latin typeface="Century Gothic" panose="020B0502020202020204" pitchFamily="34" charset="0"/>
                <a:ea typeface="+mj-ea"/>
              </a:rPr>
              <a:t>档案。</a:t>
            </a:r>
            <a:endParaRPr lang="zh-CN" altLang="en-US" sz="2600" dirty="0">
              <a:solidFill>
                <a:schemeClr val="tx1">
                  <a:lumMod val="50000"/>
                  <a:lumOff val="50000"/>
                </a:schemeClr>
              </a:solidFill>
              <a:latin typeface="Century Gothic" panose="020B0502020202020204" pitchFamily="34" charset="0"/>
              <a:ea typeface="+mj-ea"/>
            </a:endParaRPr>
          </a:p>
        </p:txBody>
      </p:sp>
      <p:sp>
        <p:nvSpPr>
          <p:cNvPr id="8" name="矩形 7">
            <a:extLst>
              <a:ext uri="{FF2B5EF4-FFF2-40B4-BE49-F238E27FC236}">
                <a16:creationId xmlns:a16="http://schemas.microsoft.com/office/drawing/2014/main" xmlns="" id="{40F4C6F5-9EBD-429A-86D3-22674302732D}"/>
              </a:ext>
            </a:extLst>
          </p:cNvPr>
          <p:cNvSpPr/>
          <p:nvPr/>
        </p:nvSpPr>
        <p:spPr>
          <a:xfrm>
            <a:off x="8111238" y="505961"/>
            <a:ext cx="3264280" cy="396134"/>
          </a:xfrm>
          <a:prstGeom prst="rect">
            <a:avLst/>
          </a:prstGeom>
        </p:spPr>
        <p:txBody>
          <a:bodyPr wrap="square">
            <a:spAutoFit/>
            <a:scene3d>
              <a:camera prst="orthographicFront"/>
              <a:lightRig rig="threePt" dir="t"/>
            </a:scene3d>
            <a:sp3d contourW="12700"/>
          </a:bodyPr>
          <a:lstStyle/>
          <a:p>
            <a:pPr>
              <a:lnSpc>
                <a:spcPct val="120000"/>
              </a:lnSpc>
            </a:pPr>
            <a:r>
              <a:rPr lang="zh-CN" altLang="en-US" b="1" dirty="0">
                <a:solidFill>
                  <a:schemeClr val="tx1">
                    <a:lumMod val="75000"/>
                    <a:lumOff val="25000"/>
                  </a:schemeClr>
                </a:solidFill>
              </a:rPr>
              <a:t>（二）网络学习空间覆盖行动</a:t>
            </a:r>
          </a:p>
        </p:txBody>
      </p:sp>
      <p:sp>
        <p:nvSpPr>
          <p:cNvPr id="9" name="矩形 8">
            <a:extLst>
              <a:ext uri="{FF2B5EF4-FFF2-40B4-BE49-F238E27FC236}">
                <a16:creationId xmlns:a16="http://schemas.microsoft.com/office/drawing/2014/main" xmlns="" id="{E7EE4572-53B9-4130-B42B-A4FBE21A3040}"/>
              </a:ext>
            </a:extLst>
          </p:cNvPr>
          <p:cNvSpPr/>
          <p:nvPr/>
        </p:nvSpPr>
        <p:spPr>
          <a:xfrm>
            <a:off x="8111238" y="366875"/>
            <a:ext cx="3264280" cy="69980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7">
            <a:extLst>
              <a:ext uri="{FF2B5EF4-FFF2-40B4-BE49-F238E27FC236}">
                <a16:creationId xmlns:a16="http://schemas.microsoft.com/office/drawing/2014/main" xmlns="" id="{CCB8C9C2-2C6F-49B5-9E57-0315965A5353}"/>
              </a:ext>
            </a:extLst>
          </p:cNvPr>
          <p:cNvSpPr txBox="1"/>
          <p:nvPr/>
        </p:nvSpPr>
        <p:spPr>
          <a:xfrm>
            <a:off x="917053" y="3583976"/>
            <a:ext cx="10304104" cy="3093154"/>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600" dirty="0" smtClean="0">
                <a:solidFill>
                  <a:schemeClr val="tx1">
                    <a:lumMod val="50000"/>
                    <a:lumOff val="50000"/>
                  </a:schemeClr>
                </a:solidFill>
                <a:latin typeface="Century Gothic" panose="020B0502020202020204" pitchFamily="34" charset="0"/>
              </a:rPr>
              <a:t>缺点</a:t>
            </a:r>
            <a:r>
              <a:rPr lang="zh-CN" altLang="en-US" sz="2600" dirty="0">
                <a:solidFill>
                  <a:schemeClr val="tx1">
                    <a:lumMod val="50000"/>
                    <a:lumOff val="50000"/>
                  </a:schemeClr>
                </a:solidFill>
                <a:latin typeface="Century Gothic" panose="020B0502020202020204" pitchFamily="34" charset="0"/>
              </a:rPr>
              <a:t>： </a:t>
            </a:r>
            <a:endParaRPr lang="en-US" altLang="zh-CN" sz="2600" dirty="0" smtClean="0">
              <a:solidFill>
                <a:schemeClr val="tx1">
                  <a:lumMod val="50000"/>
                  <a:lumOff val="50000"/>
                </a:schemeClr>
              </a:solidFill>
              <a:latin typeface="Century Gothic" panose="020B0502020202020204" pitchFamily="34" charset="0"/>
            </a:endParaRPr>
          </a:p>
          <a:p>
            <a:pPr marL="514350" indent="-514350">
              <a:lnSpc>
                <a:spcPct val="150000"/>
              </a:lnSpc>
              <a:buFont typeface="+mj-lt"/>
              <a:buAutoNum type="arabicPeriod"/>
            </a:pPr>
            <a:r>
              <a:rPr lang="zh-CN" altLang="en-US" sz="2600" dirty="0" smtClean="0">
                <a:solidFill>
                  <a:schemeClr val="tx1">
                    <a:lumMod val="50000"/>
                    <a:lumOff val="50000"/>
                  </a:schemeClr>
                </a:solidFill>
                <a:latin typeface="Century Gothic" panose="020B0502020202020204" pitchFamily="34" charset="0"/>
                <a:ea typeface="+mj-ea"/>
              </a:rPr>
              <a:t>没有</a:t>
            </a:r>
            <a:r>
              <a:rPr lang="zh-CN" altLang="en-US" sz="2600" dirty="0">
                <a:solidFill>
                  <a:schemeClr val="tx1">
                    <a:lumMod val="50000"/>
                    <a:lumOff val="50000"/>
                  </a:schemeClr>
                </a:solidFill>
                <a:latin typeface="Century Gothic" panose="020B0502020202020204" pitchFamily="34" charset="0"/>
                <a:ea typeface="+mj-ea"/>
              </a:rPr>
              <a:t>给出支持多主体的基础设施（跨校认证、授权</a:t>
            </a:r>
            <a:r>
              <a:rPr lang="zh-CN" altLang="en-US" sz="2600" dirty="0" smtClean="0">
                <a:solidFill>
                  <a:schemeClr val="tx1">
                    <a:lumMod val="50000"/>
                    <a:lumOff val="50000"/>
                  </a:schemeClr>
                </a:solidFill>
                <a:latin typeface="Century Gothic" panose="020B0502020202020204" pitchFamily="34" charset="0"/>
                <a:ea typeface="+mj-ea"/>
              </a:rPr>
              <a:t>）</a:t>
            </a:r>
            <a:endParaRPr lang="en-US" altLang="zh-CN" sz="2600" dirty="0" smtClean="0">
              <a:solidFill>
                <a:schemeClr val="tx1">
                  <a:lumMod val="50000"/>
                  <a:lumOff val="50000"/>
                </a:schemeClr>
              </a:solidFill>
              <a:latin typeface="Century Gothic" panose="020B0502020202020204" pitchFamily="34" charset="0"/>
              <a:ea typeface="+mj-ea"/>
            </a:endParaRPr>
          </a:p>
          <a:p>
            <a:pPr marL="514350" indent="-514350">
              <a:lnSpc>
                <a:spcPct val="150000"/>
              </a:lnSpc>
              <a:buFont typeface="+mj-lt"/>
              <a:buAutoNum type="arabicPeriod"/>
            </a:pPr>
            <a:r>
              <a:rPr lang="zh-CN" altLang="en-US" sz="2600" dirty="0" smtClean="0">
                <a:solidFill>
                  <a:schemeClr val="tx1">
                    <a:lumMod val="50000"/>
                    <a:lumOff val="50000"/>
                  </a:schemeClr>
                </a:solidFill>
                <a:latin typeface="Century Gothic" panose="020B0502020202020204" pitchFamily="34" charset="0"/>
                <a:ea typeface="+mj-ea"/>
              </a:rPr>
              <a:t>没有</a:t>
            </a:r>
            <a:r>
              <a:rPr lang="zh-CN" altLang="en-US" sz="2600" dirty="0">
                <a:solidFill>
                  <a:schemeClr val="tx1">
                    <a:lumMod val="50000"/>
                    <a:lumOff val="50000"/>
                  </a:schemeClr>
                </a:solidFill>
                <a:latin typeface="Century Gothic" panose="020B0502020202020204" pitchFamily="34" charset="0"/>
                <a:ea typeface="+mj-ea"/>
              </a:rPr>
              <a:t>给出多个不同主体的如何</a:t>
            </a:r>
            <a:r>
              <a:rPr lang="zh-CN" altLang="en-US" sz="2600" dirty="0" smtClean="0">
                <a:solidFill>
                  <a:schemeClr val="tx1">
                    <a:lumMod val="50000"/>
                    <a:lumOff val="50000"/>
                  </a:schemeClr>
                </a:solidFill>
                <a:latin typeface="Century Gothic" panose="020B0502020202020204" pitchFamily="34" charset="0"/>
                <a:ea typeface="+mj-ea"/>
              </a:rPr>
              <a:t>参与</a:t>
            </a:r>
            <a:endParaRPr lang="en-US" altLang="zh-CN" sz="2600" dirty="0" smtClean="0">
              <a:solidFill>
                <a:schemeClr val="tx1">
                  <a:lumMod val="50000"/>
                  <a:lumOff val="50000"/>
                </a:schemeClr>
              </a:solidFill>
              <a:latin typeface="Century Gothic" panose="020B0502020202020204" pitchFamily="34" charset="0"/>
              <a:ea typeface="+mj-ea"/>
            </a:endParaRPr>
          </a:p>
          <a:p>
            <a:pPr marL="514350" indent="-514350">
              <a:lnSpc>
                <a:spcPct val="150000"/>
              </a:lnSpc>
              <a:buFont typeface="+mj-lt"/>
              <a:buAutoNum type="arabicPeriod"/>
            </a:pPr>
            <a:r>
              <a:rPr lang="zh-CN" altLang="en-US" sz="2600" dirty="0" smtClean="0">
                <a:solidFill>
                  <a:schemeClr val="tx1">
                    <a:lumMod val="50000"/>
                    <a:lumOff val="50000"/>
                  </a:schemeClr>
                </a:solidFill>
                <a:latin typeface="Century Gothic" panose="020B0502020202020204" pitchFamily="34" charset="0"/>
                <a:ea typeface="+mj-ea"/>
              </a:rPr>
              <a:t>没有</a:t>
            </a:r>
            <a:r>
              <a:rPr lang="zh-CN" altLang="en-US" sz="2600" dirty="0">
                <a:solidFill>
                  <a:schemeClr val="tx1">
                    <a:lumMod val="50000"/>
                    <a:lumOff val="50000"/>
                  </a:schemeClr>
                </a:solidFill>
                <a:latin typeface="Century Gothic" panose="020B0502020202020204" pitchFamily="34" charset="0"/>
                <a:ea typeface="+mj-ea"/>
              </a:rPr>
              <a:t>给出数据的共享</a:t>
            </a:r>
            <a:r>
              <a:rPr lang="zh-CN" altLang="en-US" sz="2600" dirty="0" smtClean="0">
                <a:solidFill>
                  <a:schemeClr val="tx1">
                    <a:lumMod val="50000"/>
                    <a:lumOff val="50000"/>
                  </a:schemeClr>
                </a:solidFill>
                <a:latin typeface="Century Gothic" panose="020B0502020202020204" pitchFamily="34" charset="0"/>
                <a:ea typeface="+mj-ea"/>
              </a:rPr>
              <a:t>机制</a:t>
            </a:r>
            <a:endParaRPr lang="en-US" altLang="zh-CN" sz="2600" dirty="0" smtClean="0">
              <a:solidFill>
                <a:schemeClr val="tx1">
                  <a:lumMod val="50000"/>
                  <a:lumOff val="50000"/>
                </a:schemeClr>
              </a:solidFill>
              <a:latin typeface="Century Gothic" panose="020B0502020202020204" pitchFamily="34" charset="0"/>
              <a:ea typeface="+mj-ea"/>
            </a:endParaRPr>
          </a:p>
          <a:p>
            <a:pPr marL="514350" indent="-514350">
              <a:lnSpc>
                <a:spcPct val="150000"/>
              </a:lnSpc>
              <a:buFont typeface="+mj-lt"/>
              <a:buAutoNum type="arabicPeriod"/>
            </a:pPr>
            <a:r>
              <a:rPr lang="zh-CN" altLang="en-US" sz="2600" dirty="0" smtClean="0">
                <a:solidFill>
                  <a:schemeClr val="tx1">
                    <a:lumMod val="50000"/>
                    <a:lumOff val="50000"/>
                  </a:schemeClr>
                </a:solidFill>
                <a:latin typeface="Century Gothic" panose="020B0502020202020204" pitchFamily="34" charset="0"/>
                <a:ea typeface="+mj-ea"/>
              </a:rPr>
              <a:t>没有</a:t>
            </a:r>
            <a:r>
              <a:rPr lang="zh-CN" altLang="en-US" sz="2600" dirty="0">
                <a:solidFill>
                  <a:schemeClr val="tx1">
                    <a:lumMod val="50000"/>
                    <a:lumOff val="50000"/>
                  </a:schemeClr>
                </a:solidFill>
                <a:latin typeface="Century Gothic" panose="020B0502020202020204" pitchFamily="34" charset="0"/>
                <a:ea typeface="+mj-ea"/>
              </a:rPr>
              <a:t>给出去除“两张皮”的保障机制。</a:t>
            </a:r>
          </a:p>
        </p:txBody>
      </p:sp>
    </p:spTree>
    <p:extLst>
      <p:ext uri="{BB962C8B-B14F-4D97-AF65-F5344CB8AC3E}">
        <p14:creationId xmlns:p14="http://schemas.microsoft.com/office/powerpoint/2010/main" val="29349440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 calcmode="lin" valueType="num">
                                      <p:cBhvr additive="base">
                                        <p:cTn id="25"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819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9173791"/>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1309825"/>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1024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3422189"/>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任意多边形: 形状 92">
            <a:extLst>
              <a:ext uri="{FF2B5EF4-FFF2-40B4-BE49-F238E27FC236}">
                <a16:creationId xmlns:a16="http://schemas.microsoft.com/office/drawing/2014/main" xmlns="" id="{A206E20C-9B10-47FD-9D3B-B323B89CE5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4" name="任意多边形: 形状 93">
            <a:extLst>
              <a:ext uri="{FF2B5EF4-FFF2-40B4-BE49-F238E27FC236}">
                <a16:creationId xmlns:a16="http://schemas.microsoft.com/office/drawing/2014/main" xmlns="" id="{63F5A057-0D1D-42E3-8DFC-D37B4C0342C5}"/>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5" name="文本框 94">
            <a:extLst>
              <a:ext uri="{FF2B5EF4-FFF2-40B4-BE49-F238E27FC236}">
                <a16:creationId xmlns:a16="http://schemas.microsoft.com/office/drawing/2014/main" xmlns="" id="{95ED8425-9543-4E5D-B738-DAC182D442A1}"/>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04</a:t>
            </a:r>
            <a:endParaRPr lang="zh-CN" altLang="en-US" sz="4000" dirty="0">
              <a:solidFill>
                <a:schemeClr val="accent1"/>
              </a:solidFill>
              <a:latin typeface="Century Gothic" panose="020B0502020202020204" pitchFamily="34" charset="0"/>
            </a:endParaRPr>
          </a:p>
        </p:txBody>
      </p:sp>
      <p:sp>
        <p:nvSpPr>
          <p:cNvPr id="97" name="文本框 96">
            <a:extLst>
              <a:ext uri="{FF2B5EF4-FFF2-40B4-BE49-F238E27FC236}">
                <a16:creationId xmlns:a16="http://schemas.microsoft.com/office/drawing/2014/main" xmlns="" id="{7D3F2414-A16E-43A2-9F91-62489940C29D}"/>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实施行动</a:t>
            </a:r>
          </a:p>
        </p:txBody>
      </p:sp>
      <p:sp>
        <p:nvSpPr>
          <p:cNvPr id="96" name="矩形 95">
            <a:extLst>
              <a:ext uri="{FF2B5EF4-FFF2-40B4-BE49-F238E27FC236}">
                <a16:creationId xmlns:a16="http://schemas.microsoft.com/office/drawing/2014/main" xmlns="" id="{025715F5-E32D-4C48-979A-A6375C51E6F4}"/>
              </a:ext>
            </a:extLst>
          </p:cNvPr>
          <p:cNvSpPr/>
          <p:nvPr/>
        </p:nvSpPr>
        <p:spPr>
          <a:xfrm>
            <a:off x="1534928" y="1807526"/>
            <a:ext cx="9122141"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培育千所标杆学校</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2869355"/>
            <a:ext cx="10304104" cy="2600392"/>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800" dirty="0">
                <a:solidFill>
                  <a:schemeClr val="tx1">
                    <a:lumMod val="50000"/>
                    <a:lumOff val="50000"/>
                  </a:schemeClr>
                </a:solidFill>
                <a:latin typeface="Century Gothic" panose="020B0502020202020204" pitchFamily="34" charset="0"/>
                <a:ea typeface="+mj-ea"/>
              </a:rPr>
              <a:t>分批组织遴选</a:t>
            </a:r>
            <a:r>
              <a:rPr lang="en-US" altLang="zh-CN" sz="2800" dirty="0">
                <a:solidFill>
                  <a:schemeClr val="tx1">
                    <a:lumMod val="50000"/>
                    <a:lumOff val="50000"/>
                  </a:schemeClr>
                </a:solidFill>
                <a:latin typeface="Century Gothic" panose="020B0502020202020204" pitchFamily="34" charset="0"/>
                <a:ea typeface="+mj-ea"/>
              </a:rPr>
              <a:t>100</a:t>
            </a:r>
            <a:r>
              <a:rPr lang="zh-CN" altLang="en-US" sz="2800" dirty="0">
                <a:solidFill>
                  <a:schemeClr val="tx1">
                    <a:lumMod val="50000"/>
                    <a:lumOff val="50000"/>
                  </a:schemeClr>
                </a:solidFill>
                <a:latin typeface="Century Gothic" panose="020B0502020202020204" pitchFamily="34" charset="0"/>
                <a:ea typeface="+mj-ea"/>
              </a:rPr>
              <a:t>所高等学校、</a:t>
            </a:r>
            <a:r>
              <a:rPr lang="en-US" altLang="zh-CN" sz="2800" dirty="0">
                <a:solidFill>
                  <a:schemeClr val="tx1">
                    <a:lumMod val="50000"/>
                    <a:lumOff val="50000"/>
                  </a:schemeClr>
                </a:solidFill>
                <a:latin typeface="Century Gothic" panose="020B0502020202020204" pitchFamily="34" charset="0"/>
                <a:ea typeface="+mj-ea"/>
              </a:rPr>
              <a:t>300</a:t>
            </a:r>
            <a:r>
              <a:rPr lang="zh-CN" altLang="en-US" sz="2800" dirty="0">
                <a:solidFill>
                  <a:schemeClr val="tx1">
                    <a:lumMod val="50000"/>
                    <a:lumOff val="50000"/>
                  </a:schemeClr>
                </a:solidFill>
                <a:latin typeface="Century Gothic" panose="020B0502020202020204" pitchFamily="34" charset="0"/>
                <a:ea typeface="+mj-ea"/>
              </a:rPr>
              <a:t>所职业学校、</a:t>
            </a:r>
            <a:r>
              <a:rPr lang="en-US" altLang="zh-CN" sz="2800" dirty="0">
                <a:solidFill>
                  <a:schemeClr val="tx1">
                    <a:lumMod val="50000"/>
                    <a:lumOff val="50000"/>
                  </a:schemeClr>
                </a:solidFill>
                <a:latin typeface="Century Gothic" panose="020B0502020202020204" pitchFamily="34" charset="0"/>
                <a:ea typeface="+mj-ea"/>
              </a:rPr>
              <a:t>1000</a:t>
            </a:r>
            <a:r>
              <a:rPr lang="zh-CN" altLang="en-US" sz="2800" dirty="0">
                <a:solidFill>
                  <a:schemeClr val="tx1">
                    <a:lumMod val="50000"/>
                    <a:lumOff val="50000"/>
                  </a:schemeClr>
                </a:solidFill>
                <a:latin typeface="Century Gothic" panose="020B0502020202020204" pitchFamily="34" charset="0"/>
                <a:ea typeface="+mj-ea"/>
              </a:rPr>
              <a:t>所基础教育学校和一定数量的举办继续教育的学校开展示范，探索在信息化条件下实现差异化教学、个性化学习、精细化管理、智能化服务的典型途径。</a:t>
            </a:r>
          </a:p>
        </p:txBody>
      </p:sp>
      <p:sp>
        <p:nvSpPr>
          <p:cNvPr id="8" name="矩形 7">
            <a:extLst>
              <a:ext uri="{FF2B5EF4-FFF2-40B4-BE49-F238E27FC236}">
                <a16:creationId xmlns:a16="http://schemas.microsoft.com/office/drawing/2014/main" xmlns="" id="{40F4C6F5-9EBD-429A-86D3-22674302732D}"/>
              </a:ext>
            </a:extLst>
          </p:cNvPr>
          <p:cNvSpPr/>
          <p:nvPr/>
        </p:nvSpPr>
        <p:spPr>
          <a:xfrm>
            <a:off x="8111238" y="505961"/>
            <a:ext cx="3264280" cy="396134"/>
          </a:xfrm>
          <a:prstGeom prst="rect">
            <a:avLst/>
          </a:prstGeom>
        </p:spPr>
        <p:txBody>
          <a:bodyPr wrap="square">
            <a:spAutoFit/>
            <a:scene3d>
              <a:camera prst="orthographicFront"/>
              <a:lightRig rig="threePt" dir="t"/>
            </a:scene3d>
            <a:sp3d contourW="12700"/>
          </a:bodyPr>
          <a:lstStyle/>
          <a:p>
            <a:pPr>
              <a:lnSpc>
                <a:spcPct val="120000"/>
              </a:lnSpc>
            </a:pPr>
            <a:r>
              <a:rPr lang="zh-CN" altLang="en-US" b="1" dirty="0">
                <a:solidFill>
                  <a:schemeClr val="tx1">
                    <a:lumMod val="75000"/>
                    <a:lumOff val="25000"/>
                  </a:schemeClr>
                </a:solidFill>
              </a:rPr>
              <a:t>（五）百区千校万课引领行动</a:t>
            </a:r>
          </a:p>
        </p:txBody>
      </p:sp>
      <p:sp>
        <p:nvSpPr>
          <p:cNvPr id="9" name="矩形 8">
            <a:extLst>
              <a:ext uri="{FF2B5EF4-FFF2-40B4-BE49-F238E27FC236}">
                <a16:creationId xmlns:a16="http://schemas.microsoft.com/office/drawing/2014/main" xmlns="" id="{E7EE4572-53B9-4130-B42B-A4FBE21A3040}"/>
              </a:ext>
            </a:extLst>
          </p:cNvPr>
          <p:cNvSpPr/>
          <p:nvPr/>
        </p:nvSpPr>
        <p:spPr>
          <a:xfrm>
            <a:off x="8111238" y="366875"/>
            <a:ext cx="3264280" cy="69980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077992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1126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5787808"/>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831851" y="1623919"/>
            <a:ext cx="4086225" cy="4351339"/>
          </a:xfrm>
        </p:spPr>
        <p:txBody>
          <a:bodyPr>
            <a:noAutofit/>
          </a:bodyPr>
          <a:lstStyle/>
          <a:p>
            <a:pPr>
              <a:lnSpc>
                <a:spcPct val="150000"/>
              </a:lnSpc>
            </a:pPr>
            <a:r>
              <a:rPr lang="zh-CN" altLang="en-US" sz="3600" dirty="0" smtClean="0">
                <a:latin typeface="+mj-lt"/>
                <a:ea typeface="微软雅黑" panose="020B0503020204020204" pitchFamily="34" charset="-122"/>
              </a:rPr>
              <a:t>政策解读</a:t>
            </a:r>
            <a:endParaRPr lang="en-US" altLang="zh-CN" sz="3600" dirty="0" smtClean="0">
              <a:latin typeface="+mj-lt"/>
              <a:ea typeface="微软雅黑" panose="020B0503020204020204" pitchFamily="34" charset="-122"/>
            </a:endParaRPr>
          </a:p>
          <a:p>
            <a:pPr>
              <a:lnSpc>
                <a:spcPct val="150000"/>
              </a:lnSpc>
            </a:pPr>
            <a:r>
              <a:rPr lang="zh-CN" altLang="en-US" sz="3600" dirty="0">
                <a:latin typeface="+mj-lt"/>
                <a:ea typeface="微软雅黑" panose="020B0503020204020204" pitchFamily="34" charset="-122"/>
              </a:rPr>
              <a:t>问题</a:t>
            </a:r>
            <a:r>
              <a:rPr lang="zh-CN" altLang="en-US" sz="3600" dirty="0" smtClean="0">
                <a:latin typeface="+mj-lt"/>
                <a:ea typeface="微软雅黑" panose="020B0503020204020204" pitchFamily="34" charset="-122"/>
              </a:rPr>
              <a:t>，</a:t>
            </a:r>
            <a:r>
              <a:rPr lang="zh-CN" altLang="en-US" sz="3600" dirty="0">
                <a:latin typeface="+mj-lt"/>
                <a:ea typeface="微软雅黑" panose="020B0503020204020204" pitchFamily="34" charset="-122"/>
              </a:rPr>
              <a:t>挑战与原因</a:t>
            </a:r>
            <a:endParaRPr lang="en-US" altLang="zh-CN" sz="3600" dirty="0">
              <a:latin typeface="+mj-lt"/>
              <a:ea typeface="微软雅黑" panose="020B0503020204020204" pitchFamily="34" charset="-122"/>
            </a:endParaRPr>
          </a:p>
          <a:p>
            <a:pPr>
              <a:lnSpc>
                <a:spcPct val="150000"/>
              </a:lnSpc>
            </a:pPr>
            <a:r>
              <a:rPr lang="zh-CN" altLang="en-US" sz="3600" dirty="0">
                <a:latin typeface="+mj-lt"/>
                <a:ea typeface="微软雅黑" panose="020B0503020204020204" pitchFamily="34" charset="-122"/>
              </a:rPr>
              <a:t>如何应对</a:t>
            </a:r>
            <a:endParaRPr lang="en-US" altLang="zh-CN" sz="3600" dirty="0">
              <a:latin typeface="+mj-lt"/>
              <a:ea typeface="微软雅黑" panose="020B0503020204020204" pitchFamily="34" charset="-122"/>
            </a:endParaRPr>
          </a:p>
          <a:p>
            <a:pPr>
              <a:lnSpc>
                <a:spcPct val="150000"/>
              </a:lnSpc>
            </a:pPr>
            <a:r>
              <a:rPr lang="zh-CN" altLang="en-US" sz="3600" dirty="0">
                <a:latin typeface="+mj-lt"/>
                <a:ea typeface="微软雅黑" panose="020B0503020204020204" pitchFamily="34" charset="-122"/>
              </a:rPr>
              <a:t>上海</a:t>
            </a:r>
            <a:r>
              <a:rPr lang="zh-CN" altLang="en-US" sz="3600" dirty="0" smtClean="0">
                <a:latin typeface="+mj-lt"/>
                <a:ea typeface="微软雅黑" panose="020B0503020204020204" pitchFamily="34" charset="-122"/>
              </a:rPr>
              <a:t>的</a:t>
            </a:r>
            <a:r>
              <a:rPr lang="zh-CN" altLang="en-US" sz="3600" dirty="0">
                <a:latin typeface="+mj-lt"/>
                <a:ea typeface="微软雅黑" panose="020B0503020204020204" pitchFamily="34" charset="-122"/>
              </a:rPr>
              <a:t>实践</a:t>
            </a:r>
            <a:endParaRPr lang="en-US" altLang="zh-CN" sz="3600" dirty="0">
              <a:latin typeface="+mj-lt"/>
              <a:ea typeface="微软雅黑" panose="020B0503020204020204" pitchFamily="34" charset="-122"/>
            </a:endParaRPr>
          </a:p>
          <a:p>
            <a:pPr>
              <a:lnSpc>
                <a:spcPct val="150000"/>
              </a:lnSpc>
            </a:pPr>
            <a:r>
              <a:rPr lang="zh-CN" altLang="en-US" sz="3600" dirty="0">
                <a:latin typeface="+mj-lt"/>
                <a:ea typeface="微软雅黑" panose="020B0503020204020204" pitchFamily="34" charset="-122"/>
              </a:rPr>
              <a:t>总结</a:t>
            </a:r>
            <a:endParaRPr lang="en-US" altLang="zh-CN" sz="3600" dirty="0">
              <a:latin typeface="+mj-lt"/>
              <a:ea typeface="微软雅黑" panose="020B0503020204020204" pitchFamily="34" charset="-122"/>
            </a:endParaRPr>
          </a:p>
        </p:txBody>
      </p:sp>
    </p:spTree>
    <p:extLst>
      <p:ext uri="{BB962C8B-B14F-4D97-AF65-F5344CB8AC3E}">
        <p14:creationId xmlns:p14="http://schemas.microsoft.com/office/powerpoint/2010/main" val="13649029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1229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2780716"/>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1331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644528"/>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菱形 20">
            <a:extLst>
              <a:ext uri="{FF2B5EF4-FFF2-40B4-BE49-F238E27FC236}">
                <a16:creationId xmlns="" xmlns:a16="http://schemas.microsoft.com/office/drawing/2014/main" id="{05A2D0FE-2D99-4784-A9F3-EE98E4314D60}"/>
              </a:ext>
            </a:extLst>
          </p:cNvPr>
          <p:cNvSpPr/>
          <p:nvPr/>
        </p:nvSpPr>
        <p:spPr>
          <a:xfrm>
            <a:off x="2870200" y="203200"/>
            <a:ext cx="6451600" cy="6451600"/>
          </a:xfrm>
          <a:prstGeom prst="diamond">
            <a:avLst/>
          </a:prstGeom>
          <a:no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一起走过">
            <a:hlinkClick r:id="" action="ppaction://media"/>
            <a:extLst>
              <a:ext uri="{FF2B5EF4-FFF2-40B4-BE49-F238E27FC236}">
                <a16:creationId xmlns="" xmlns:a16="http://schemas.microsoft.com/office/drawing/2014/main" id="{0865176D-1016-49D3-92D2-1025B28220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553200"/>
            <a:ext cx="609600" cy="609600"/>
          </a:xfrm>
          <a:prstGeom prst="rect">
            <a:avLst/>
          </a:prstGeom>
        </p:spPr>
      </p:pic>
      <p:pic>
        <p:nvPicPr>
          <p:cNvPr id="1433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285875"/>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9329081"/>
      </p:ext>
    </p:extLst>
  </p:cSld>
  <p:clrMapOvr>
    <a:masterClrMapping/>
  </p:clrMapOvr>
  <p:transition spd="slow">
    <p:push dir="u"/>
  </p:transition>
  <p:timing>
    <p:tnLst>
      <p:par>
        <p:cTn id="1" dur="indefinite" restart="never" nodeType="tmRoot">
          <p:childTnLst>
            <p:audio>
              <p:cMediaNode vol="80000" numSld="999">
                <p:cTn id="2"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86918" y="350775"/>
            <a:ext cx="7462631" cy="584775"/>
          </a:xfrm>
          <a:prstGeom prst="rect">
            <a:avLst/>
          </a:prstGeom>
          <a:noFill/>
        </p:spPr>
        <p:txBody>
          <a:bodyPr wrap="square" rtlCol="0">
            <a:spAutoFit/>
          </a:bodyPr>
          <a:lstStyle/>
          <a:p>
            <a:pPr defTabSz="914210"/>
            <a:r>
              <a:rPr lang="zh-CN" altLang="en-US" sz="3200" b="1" dirty="0" smtClean="0">
                <a:solidFill>
                  <a:srgbClr val="FF0000"/>
                </a:solidFill>
                <a:latin typeface="微软雅黑" panose="020B0503020204020204" pitchFamily="34" charset="-122"/>
                <a:ea typeface="微软雅黑" panose="020B0503020204020204" pitchFamily="34" charset="-122"/>
              </a:rPr>
              <a:t>成绩巨大</a:t>
            </a:r>
            <a:r>
              <a:rPr lang="zh-CN" altLang="en-US" sz="3200" b="1" dirty="0" smtClean="0">
                <a:latin typeface="微软雅黑" panose="020B0503020204020204" pitchFamily="34" charset="-122"/>
                <a:ea typeface="微软雅黑" panose="020B0503020204020204" pitchFamily="34" charset="-122"/>
              </a:rPr>
              <a:t>，挑战巨大，责任重大</a:t>
            </a:r>
            <a:endParaRPr lang="zh-CN" altLang="en-US" sz="3200" b="1" dirty="0">
              <a:latin typeface="微软雅黑" panose="020B0503020204020204" pitchFamily="34" charset="-122"/>
              <a:ea typeface="微软雅黑" panose="020B0503020204020204" pitchFamily="34" charset="-122"/>
            </a:endParaRP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
        <p:nvSpPr>
          <p:cNvPr id="17" name="文本框 16"/>
          <p:cNvSpPr txBox="1"/>
          <p:nvPr/>
        </p:nvSpPr>
        <p:spPr>
          <a:xfrm>
            <a:off x="756077" y="1488305"/>
            <a:ext cx="10679846" cy="3108543"/>
          </a:xfrm>
          <a:prstGeom prst="rect">
            <a:avLst/>
          </a:prstGeom>
          <a:noFill/>
        </p:spPr>
        <p:txBody>
          <a:bodyPr wrap="square" rtlCol="0">
            <a:spAutoFit/>
          </a:bodyPr>
          <a:lstStyle/>
          <a:p>
            <a:pPr algn="just" defTabSz="914210"/>
            <a:r>
              <a:rPr lang="zh-CN" altLang="en-US" sz="2800" b="1" dirty="0">
                <a:latin typeface="微软雅黑" panose="020B0503020204020204" pitchFamily="34" charset="-122"/>
                <a:ea typeface="微软雅黑" panose="020B0503020204020204" pitchFamily="34" charset="-122"/>
              </a:rPr>
              <a:t>党的十八大以来，我国教育信息化事业实现了前所未有的快速发展，取得了全方位、历史性成就，</a:t>
            </a:r>
            <a:r>
              <a:rPr lang="zh-CN" altLang="en-US" sz="2800" b="1" dirty="0">
                <a:solidFill>
                  <a:srgbClr val="7030A0"/>
                </a:solidFill>
                <a:latin typeface="微软雅黑" panose="020B0503020204020204" pitchFamily="34" charset="-122"/>
                <a:ea typeface="微软雅黑" panose="020B0503020204020204" pitchFamily="34" charset="-122"/>
              </a:rPr>
              <a:t>实现了“三通两平台”建设与应用快速推进、教师信息技术应用能力明显提升、信息化技术水平显著提高、信息化对教育改革发展的推动作用大幅提升、国际影响力显著增强</a:t>
            </a:r>
            <a:r>
              <a:rPr lang="zh-CN" altLang="en-US" sz="2800" b="1" dirty="0">
                <a:latin typeface="微软雅黑" panose="020B0503020204020204" pitchFamily="34" charset="-122"/>
                <a:ea typeface="微软雅黑" panose="020B0503020204020204" pitchFamily="34" charset="-122"/>
              </a:rPr>
              <a:t>等“</a:t>
            </a:r>
            <a:r>
              <a:rPr lang="zh-CN" altLang="en-US" sz="2800" b="1" dirty="0">
                <a:solidFill>
                  <a:srgbClr val="FF0000"/>
                </a:solidFill>
                <a:latin typeface="微软雅黑" panose="020B0503020204020204" pitchFamily="34" charset="-122"/>
                <a:ea typeface="微软雅黑" panose="020B0503020204020204" pitchFamily="34" charset="-122"/>
              </a:rPr>
              <a:t>五大进展</a:t>
            </a:r>
            <a:r>
              <a:rPr lang="zh-CN" altLang="en-US" sz="2800" b="1" dirty="0">
                <a:latin typeface="微软雅黑" panose="020B0503020204020204" pitchFamily="34" charset="-122"/>
                <a:ea typeface="微软雅黑" panose="020B0503020204020204" pitchFamily="34" charset="-122"/>
              </a:rPr>
              <a:t>”，</a:t>
            </a:r>
            <a:r>
              <a:rPr lang="zh-CN" altLang="en-US" sz="2800" b="1" dirty="0">
                <a:solidFill>
                  <a:srgbClr val="7030A0"/>
                </a:solidFill>
                <a:latin typeface="微软雅黑" panose="020B0503020204020204" pitchFamily="34" charset="-122"/>
                <a:ea typeface="微软雅黑" panose="020B0503020204020204" pitchFamily="34" charset="-122"/>
              </a:rPr>
              <a:t>在构建教育信息化应用模式、建立全社会参与的推进机制、探索符合国情的教育信息化发展路子</a:t>
            </a:r>
            <a:r>
              <a:rPr lang="zh-CN" altLang="en-US" sz="2800" b="1" dirty="0">
                <a:latin typeface="微软雅黑" panose="020B0503020204020204" pitchFamily="34" charset="-122"/>
                <a:ea typeface="微软雅黑" panose="020B0503020204020204" pitchFamily="34" charset="-122"/>
              </a:rPr>
              <a:t>上实现了“</a:t>
            </a:r>
            <a:r>
              <a:rPr lang="zh-CN" altLang="en-US" sz="2800" b="1" dirty="0">
                <a:solidFill>
                  <a:srgbClr val="FF0000"/>
                </a:solidFill>
                <a:latin typeface="微软雅黑" panose="020B0503020204020204" pitchFamily="34" charset="-122"/>
                <a:ea typeface="微软雅黑" panose="020B0503020204020204" pitchFamily="34" charset="-122"/>
              </a:rPr>
              <a:t>三大突破</a:t>
            </a:r>
            <a:r>
              <a:rPr lang="zh-CN" altLang="en-US" sz="2800" b="1" dirty="0">
                <a:latin typeface="微软雅黑" panose="020B0503020204020204" pitchFamily="34" charset="-122"/>
                <a:ea typeface="微软雅黑" panose="020B0503020204020204" pitchFamily="34" charset="-122"/>
              </a:rPr>
              <a:t>”，为新时代教育信息化的进一步发展奠定了坚实的基础。</a:t>
            </a:r>
            <a:r>
              <a:rPr lang="zh-CN" altLang="en-US" sz="2800" dirty="0">
                <a:latin typeface="微软雅黑" panose="020B0503020204020204" pitchFamily="34" charset="-122"/>
                <a:ea typeface="微软雅黑" panose="020B0503020204020204" pitchFamily="34" charset="-122"/>
              </a:rPr>
              <a:t>　</a:t>
            </a:r>
            <a:endParaRPr lang="en-US" altLang="zh-CN" sz="28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2603716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86918" y="350775"/>
            <a:ext cx="7462631" cy="584775"/>
          </a:xfrm>
          <a:prstGeom prst="rect">
            <a:avLst/>
          </a:prstGeom>
          <a:noFill/>
        </p:spPr>
        <p:txBody>
          <a:bodyPr wrap="square" rtlCol="0">
            <a:spAutoFit/>
          </a:bodyPr>
          <a:lstStyle/>
          <a:p>
            <a:pPr defTabSz="914210"/>
            <a:r>
              <a:rPr lang="zh-CN" altLang="en-US" sz="3200" b="1" dirty="0" smtClean="0">
                <a:latin typeface="微软雅黑" panose="020B0503020204020204" pitchFamily="34" charset="-122"/>
                <a:ea typeface="微软雅黑" panose="020B0503020204020204" pitchFamily="34" charset="-122"/>
              </a:rPr>
              <a:t>成绩巨大，</a:t>
            </a:r>
            <a:r>
              <a:rPr lang="zh-CN" altLang="en-US" sz="3200" b="1" dirty="0" smtClean="0">
                <a:solidFill>
                  <a:srgbClr val="FF0000"/>
                </a:solidFill>
                <a:latin typeface="微软雅黑" panose="020B0503020204020204" pitchFamily="34" charset="-122"/>
                <a:ea typeface="微软雅黑" panose="020B0503020204020204" pitchFamily="34" charset="-122"/>
              </a:rPr>
              <a:t>挑战巨大</a:t>
            </a:r>
            <a:r>
              <a:rPr lang="zh-CN" altLang="en-US" sz="3200" b="1" dirty="0" smtClean="0">
                <a:latin typeface="微软雅黑" panose="020B0503020204020204" pitchFamily="34" charset="-122"/>
                <a:ea typeface="微软雅黑" panose="020B0503020204020204" pitchFamily="34" charset="-122"/>
              </a:rPr>
              <a:t>，责任重大</a:t>
            </a:r>
            <a:endParaRPr lang="zh-CN" altLang="en-US" sz="3200" b="1" dirty="0">
              <a:latin typeface="微软雅黑" panose="020B0503020204020204" pitchFamily="34" charset="-122"/>
              <a:ea typeface="微软雅黑" panose="020B0503020204020204" pitchFamily="34" charset="-122"/>
            </a:endParaRP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
        <p:nvSpPr>
          <p:cNvPr id="17" name="文本框 16"/>
          <p:cNvSpPr txBox="1"/>
          <p:nvPr/>
        </p:nvSpPr>
        <p:spPr>
          <a:xfrm>
            <a:off x="756077" y="1488305"/>
            <a:ext cx="10679846" cy="3539430"/>
          </a:xfrm>
          <a:prstGeom prst="rect">
            <a:avLst/>
          </a:prstGeom>
          <a:noFill/>
        </p:spPr>
        <p:txBody>
          <a:bodyPr wrap="square" rtlCol="0">
            <a:spAutoFit/>
          </a:bodyPr>
          <a:lstStyle/>
          <a:p>
            <a:pPr algn="just" defTabSz="914210"/>
            <a:r>
              <a:rPr lang="zh-CN" altLang="en-US" sz="2800" b="1" dirty="0">
                <a:solidFill>
                  <a:srgbClr val="FF0000"/>
                </a:solidFill>
                <a:latin typeface="微软雅黑" panose="020B0503020204020204" pitchFamily="34" charset="-122"/>
                <a:ea typeface="微软雅黑" panose="020B0503020204020204" pitchFamily="34" charset="-122"/>
              </a:rPr>
              <a:t>人工智能</a:t>
            </a:r>
            <a:r>
              <a:rPr lang="zh-CN" altLang="en-US" sz="2800" b="1" dirty="0">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大数据</a:t>
            </a:r>
            <a:r>
              <a:rPr lang="zh-CN" altLang="en-US" sz="2800" b="1" dirty="0">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区块链</a:t>
            </a:r>
            <a:r>
              <a:rPr lang="zh-CN" altLang="en-US" sz="2800" b="1" dirty="0">
                <a:latin typeface="微软雅黑" panose="020B0503020204020204" pitchFamily="34" charset="-122"/>
                <a:ea typeface="微软雅黑" panose="020B0503020204020204" pitchFamily="34" charset="-122"/>
              </a:rPr>
              <a:t>等技术迅猛发展，将深刻改变人才需求和教育形态。智能环境不仅改变了教与学的方式，而且已经开始深入影响到教育的理念、文化和生态。主要发达国家均已意识到新形势下教育变革势在必行，从国家层面发布教育创新战略，设计教育改革发展蓝图，积极探索新模式、开发新产品、推进新技术支持下的教育教学创新。我国已发布</a:t>
            </a:r>
            <a:r>
              <a:rPr lang="en-US" altLang="zh-CN" sz="2800" b="1" dirty="0">
                <a:solidFill>
                  <a:srgbClr val="FF0000"/>
                </a:solidFill>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新一代人工智能发展规划</a:t>
            </a:r>
            <a:r>
              <a:rPr lang="en-US" altLang="zh-CN" sz="2800" b="1" dirty="0">
                <a:solidFill>
                  <a:srgbClr val="FF0000"/>
                </a:solidFill>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，强调发展智能教育，主动应对新技术浪潮带来的新机遇和新挑战。</a:t>
            </a:r>
          </a:p>
          <a:p>
            <a:pPr algn="just" defTabSz="914210"/>
            <a:r>
              <a:rPr lang="zh-CN" altLang="en-US" sz="2800" dirty="0">
                <a:latin typeface="微软雅黑" panose="020B0503020204020204" pitchFamily="34" charset="-122"/>
                <a:ea typeface="微软雅黑" panose="020B0503020204020204" pitchFamily="34" charset="-122"/>
              </a:rPr>
              <a:t>　</a:t>
            </a:r>
            <a:endParaRPr lang="en-US" altLang="zh-CN" sz="28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011014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86918" y="350775"/>
            <a:ext cx="7462631" cy="584775"/>
          </a:xfrm>
          <a:prstGeom prst="rect">
            <a:avLst/>
          </a:prstGeom>
          <a:noFill/>
        </p:spPr>
        <p:txBody>
          <a:bodyPr wrap="square" rtlCol="0">
            <a:spAutoFit/>
          </a:bodyPr>
          <a:lstStyle/>
          <a:p>
            <a:pPr defTabSz="914210"/>
            <a:r>
              <a:rPr lang="zh-CN" altLang="en-US" sz="3200" b="1" dirty="0" smtClean="0">
                <a:latin typeface="微软雅黑" panose="020B0503020204020204" pitchFamily="34" charset="-122"/>
                <a:ea typeface="微软雅黑" panose="020B0503020204020204" pitchFamily="34" charset="-122"/>
              </a:rPr>
              <a:t>成绩巨大，挑战巨大，</a:t>
            </a:r>
            <a:r>
              <a:rPr lang="zh-CN" altLang="en-US" sz="3200" b="1" dirty="0" smtClean="0">
                <a:solidFill>
                  <a:srgbClr val="FF0000"/>
                </a:solidFill>
                <a:latin typeface="微软雅黑" panose="020B0503020204020204" pitchFamily="34" charset="-122"/>
                <a:ea typeface="微软雅黑" panose="020B0503020204020204" pitchFamily="34" charset="-122"/>
              </a:rPr>
              <a:t>责任重大</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
        <p:nvSpPr>
          <p:cNvPr id="17" name="文本框 16"/>
          <p:cNvSpPr txBox="1"/>
          <p:nvPr/>
        </p:nvSpPr>
        <p:spPr>
          <a:xfrm>
            <a:off x="756077" y="1488305"/>
            <a:ext cx="10679846" cy="3970318"/>
          </a:xfrm>
          <a:prstGeom prst="rect">
            <a:avLst/>
          </a:prstGeom>
          <a:noFill/>
        </p:spPr>
        <p:txBody>
          <a:bodyPr wrap="square" rtlCol="0">
            <a:spAutoFit/>
          </a:bodyPr>
          <a:lstStyle/>
          <a:p>
            <a:pPr algn="just" defTabSz="914210"/>
            <a:r>
              <a:rPr lang="zh-CN" altLang="en-US" sz="2800" b="1" dirty="0">
                <a:latin typeface="微软雅黑" panose="020B0503020204020204" pitchFamily="34" charset="-122"/>
                <a:ea typeface="微软雅黑" panose="020B0503020204020204" pitchFamily="34" charset="-122"/>
              </a:rPr>
              <a:t>以习近平新时代中国特色社会主义思想为指导，全面贯彻党的十九大精神，围绕加快教育现代化和建设教育强国新征程，落实</a:t>
            </a:r>
            <a:r>
              <a:rPr lang="zh-CN" altLang="en-US" sz="2800" b="1" dirty="0">
                <a:solidFill>
                  <a:srgbClr val="FF0000"/>
                </a:solidFill>
                <a:latin typeface="微软雅黑" panose="020B0503020204020204" pitchFamily="34" charset="-122"/>
                <a:ea typeface="微软雅黑" panose="020B0503020204020204" pitchFamily="34" charset="-122"/>
              </a:rPr>
              <a:t>立德树人根本任务</a:t>
            </a:r>
            <a:r>
              <a:rPr lang="zh-CN" altLang="en-US" sz="2800" b="1" dirty="0">
                <a:latin typeface="微软雅黑" panose="020B0503020204020204" pitchFamily="34" charset="-122"/>
                <a:ea typeface="微软雅黑" panose="020B0503020204020204" pitchFamily="34" charset="-122"/>
              </a:rPr>
              <a:t>，因应信息技术特别是智能技术的发展，</a:t>
            </a:r>
            <a:r>
              <a:rPr lang="zh-CN" altLang="en-US" sz="2800" b="1" dirty="0">
                <a:solidFill>
                  <a:srgbClr val="FF0000"/>
                </a:solidFill>
                <a:latin typeface="微软雅黑" panose="020B0503020204020204" pitchFamily="34" charset="-122"/>
                <a:ea typeface="微软雅黑" panose="020B0503020204020204" pitchFamily="34" charset="-122"/>
              </a:rPr>
              <a:t>坚持信息技术与教育教学深度融合的核心理念</a:t>
            </a:r>
            <a:r>
              <a:rPr lang="zh-CN" altLang="en-US" sz="2800" b="1" dirty="0">
                <a:latin typeface="微软雅黑" panose="020B0503020204020204" pitchFamily="34" charset="-122"/>
                <a:ea typeface="微软雅黑" panose="020B0503020204020204" pitchFamily="34" charset="-122"/>
              </a:rPr>
              <a:t>，坚持</a:t>
            </a:r>
            <a:r>
              <a:rPr lang="zh-CN" altLang="en-US" sz="2800" b="1" dirty="0">
                <a:solidFill>
                  <a:srgbClr val="FF0000"/>
                </a:solidFill>
                <a:latin typeface="微软雅黑" panose="020B0503020204020204" pitchFamily="34" charset="-122"/>
                <a:ea typeface="微软雅黑" panose="020B0503020204020204" pitchFamily="34" charset="-122"/>
              </a:rPr>
              <a:t>应用驱动和机制创新</a:t>
            </a:r>
            <a:r>
              <a:rPr lang="zh-CN" altLang="en-US" sz="2800" b="1" dirty="0">
                <a:latin typeface="微软雅黑" panose="020B0503020204020204" pitchFamily="34" charset="-122"/>
                <a:ea typeface="微软雅黑" panose="020B0503020204020204" pitchFamily="34" charset="-122"/>
              </a:rPr>
              <a:t>的基本方针，建立健全教育信息化</a:t>
            </a:r>
            <a:r>
              <a:rPr lang="zh-CN" altLang="en-US" sz="2800" b="1" dirty="0">
                <a:solidFill>
                  <a:srgbClr val="FF0000"/>
                </a:solidFill>
                <a:latin typeface="微软雅黑" panose="020B0503020204020204" pitchFamily="34" charset="-122"/>
                <a:ea typeface="微软雅黑" panose="020B0503020204020204" pitchFamily="34" charset="-122"/>
              </a:rPr>
              <a:t>可持续发展机制</a:t>
            </a:r>
            <a:r>
              <a:rPr lang="zh-CN" altLang="en-US" sz="2800" b="1" dirty="0">
                <a:latin typeface="微软雅黑" panose="020B0503020204020204" pitchFamily="34" charset="-122"/>
                <a:ea typeface="微软雅黑" panose="020B0503020204020204" pitchFamily="34" charset="-122"/>
              </a:rPr>
              <a:t>，构建网络化、数字化、智能化、个性化、终身化的</a:t>
            </a:r>
            <a:r>
              <a:rPr lang="zh-CN" altLang="en-US" sz="2800" b="1" dirty="0">
                <a:solidFill>
                  <a:srgbClr val="FF0000"/>
                </a:solidFill>
                <a:latin typeface="微软雅黑" panose="020B0503020204020204" pitchFamily="34" charset="-122"/>
                <a:ea typeface="微软雅黑" panose="020B0503020204020204" pitchFamily="34" charset="-122"/>
              </a:rPr>
              <a:t>教育体系</a:t>
            </a:r>
            <a:r>
              <a:rPr lang="zh-CN" altLang="en-US" sz="2800" b="1" dirty="0">
                <a:latin typeface="微软雅黑" panose="020B0503020204020204" pitchFamily="34" charset="-122"/>
                <a:ea typeface="微软雅黑" panose="020B0503020204020204" pitchFamily="34" charset="-122"/>
              </a:rPr>
              <a:t>，建设人人皆学、处处能学、时时可学的</a:t>
            </a:r>
            <a:r>
              <a:rPr lang="zh-CN" altLang="en-US" sz="2800" b="1" dirty="0">
                <a:solidFill>
                  <a:srgbClr val="FF0000"/>
                </a:solidFill>
                <a:latin typeface="微软雅黑" panose="020B0503020204020204" pitchFamily="34" charset="-122"/>
                <a:ea typeface="微软雅黑" panose="020B0503020204020204" pitchFamily="34" charset="-122"/>
              </a:rPr>
              <a:t>学习型社会</a:t>
            </a:r>
            <a:r>
              <a:rPr lang="zh-CN" altLang="en-US" sz="2800" b="1" dirty="0">
                <a:latin typeface="微软雅黑" panose="020B0503020204020204" pitchFamily="34" charset="-122"/>
                <a:ea typeface="微软雅黑" panose="020B0503020204020204" pitchFamily="34" charset="-122"/>
              </a:rPr>
              <a:t>，实现更加开放、更加适合、更加人本、更加平等、更加可持续的教育，推动我国教育信息化整体水平走在世界前列，真正走出一条中国特色的教育信息化发展路子。</a:t>
            </a:r>
          </a:p>
        </p:txBody>
      </p:sp>
      <p:sp>
        <p:nvSpPr>
          <p:cNvPr id="2" name="椭圆形标注 1"/>
          <p:cNvSpPr/>
          <p:nvPr/>
        </p:nvSpPr>
        <p:spPr>
          <a:xfrm>
            <a:off x="6736976" y="643162"/>
            <a:ext cx="3254189" cy="634309"/>
          </a:xfrm>
          <a:prstGeom prst="wedgeEllipseCallout">
            <a:avLst>
              <a:gd name="adj1" fmla="val -135577"/>
              <a:gd name="adj2" fmla="val 3126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smtClean="0">
                <a:latin typeface="+mj-lt"/>
              </a:rPr>
              <a:t>如何融合？</a:t>
            </a:r>
            <a:endParaRPr lang="zh-CN" altLang="en-US" dirty="0">
              <a:latin typeface="+mj-lt"/>
            </a:endParaRPr>
          </a:p>
        </p:txBody>
      </p:sp>
      <p:sp>
        <p:nvSpPr>
          <p:cNvPr id="6" name="椭圆形标注 5"/>
          <p:cNvSpPr/>
          <p:nvPr/>
        </p:nvSpPr>
        <p:spPr>
          <a:xfrm>
            <a:off x="349625" y="5458623"/>
            <a:ext cx="3558988" cy="1278354"/>
          </a:xfrm>
          <a:prstGeom prst="wedgeEllipseCallout">
            <a:avLst>
              <a:gd name="adj1" fmla="val 88480"/>
              <a:gd name="adj2" fmla="val -1955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smtClean="0">
                <a:latin typeface="+mj-lt"/>
              </a:rPr>
              <a:t>如何可持续？</a:t>
            </a:r>
            <a:endParaRPr lang="zh-CN" altLang="en-US" dirty="0">
              <a:latin typeface="+mj-lt"/>
            </a:endParaRPr>
          </a:p>
        </p:txBody>
      </p:sp>
      <p:sp>
        <p:nvSpPr>
          <p:cNvPr id="7" name="椭圆形标注 6"/>
          <p:cNvSpPr/>
          <p:nvPr/>
        </p:nvSpPr>
        <p:spPr>
          <a:xfrm>
            <a:off x="8516470" y="5465677"/>
            <a:ext cx="3254189" cy="634309"/>
          </a:xfrm>
          <a:prstGeom prst="wedgeEllipseCallout">
            <a:avLst>
              <a:gd name="adj1" fmla="val -7478"/>
              <a:gd name="adj2" fmla="val -3975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smtClean="0">
                <a:latin typeface="+mj-lt"/>
              </a:rPr>
              <a:t>如何创新？</a:t>
            </a:r>
            <a:endParaRPr lang="zh-CN" altLang="en-US" dirty="0">
              <a:latin typeface="+mj-lt"/>
            </a:endParaRPr>
          </a:p>
        </p:txBody>
      </p:sp>
    </p:spTree>
    <p:extLst>
      <p:ext uri="{BB962C8B-B14F-4D97-AF65-F5344CB8AC3E}">
        <p14:creationId xmlns:p14="http://schemas.microsoft.com/office/powerpoint/2010/main" val="287225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xmlns="" id="{88EB27C7-8833-4800-A468-B35EE9B62B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0668" y="950119"/>
            <a:ext cx="7690664" cy="4957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3208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74"/>
            <a:ext cx="12192000" cy="6850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标题 1"/>
          <p:cNvSpPr>
            <a:spLocks noGrp="1"/>
          </p:cNvSpPr>
          <p:nvPr>
            <p:ph type="title"/>
          </p:nvPr>
        </p:nvSpPr>
        <p:spPr>
          <a:xfrm>
            <a:off x="609599" y="370045"/>
            <a:ext cx="10972801" cy="1143000"/>
          </a:xfrm>
        </p:spPr>
        <p:txBody>
          <a:bodyPr/>
          <a:lstStyle/>
          <a:p>
            <a:pPr algn="ctr"/>
            <a:r>
              <a:rPr lang="zh-CN" altLang="en-US" sz="4400" dirty="0">
                <a:solidFill>
                  <a:schemeClr val="bg1"/>
                </a:solidFill>
                <a:latin typeface="+mj-ea"/>
              </a:rPr>
              <a:t>中国教育现代化</a:t>
            </a:r>
            <a:r>
              <a:rPr lang="en-US" altLang="zh-CN" sz="4400" dirty="0">
                <a:solidFill>
                  <a:schemeClr val="bg1"/>
                </a:solidFill>
                <a:latin typeface="+mj-ea"/>
              </a:rPr>
              <a:t>2035</a:t>
            </a:r>
            <a:endParaRPr lang="zh-CN" altLang="en-US" sz="4400" dirty="0">
              <a:solidFill>
                <a:schemeClr val="bg1"/>
              </a:solidFill>
              <a:latin typeface="+mj-ea"/>
            </a:endParaRPr>
          </a:p>
        </p:txBody>
      </p:sp>
      <p:sp>
        <p:nvSpPr>
          <p:cNvPr id="3" name="内容占位符 2"/>
          <p:cNvSpPr>
            <a:spLocks noGrp="1"/>
          </p:cNvSpPr>
          <p:nvPr>
            <p:ph idx="1"/>
          </p:nvPr>
        </p:nvSpPr>
        <p:spPr>
          <a:xfrm>
            <a:off x="609606" y="1572148"/>
            <a:ext cx="10972801" cy="4525963"/>
          </a:xfrm>
          <a:solidFill>
            <a:srgbClr val="00B0F0"/>
          </a:solidFill>
        </p:spPr>
        <p:txBody>
          <a:bodyPr/>
          <a:lstStyle/>
          <a:p>
            <a:pPr>
              <a:lnSpc>
                <a:spcPct val="150000"/>
              </a:lnSpc>
            </a:pPr>
            <a:r>
              <a:rPr lang="zh-CN" altLang="en-US" sz="2800" dirty="0"/>
              <a:t>加快信息化时代教育变革。建设</a:t>
            </a:r>
            <a:r>
              <a:rPr lang="zh-CN" altLang="en-US" sz="2800" dirty="0">
                <a:solidFill>
                  <a:srgbClr val="FF0000"/>
                </a:solidFill>
              </a:rPr>
              <a:t>智能化校园</a:t>
            </a:r>
            <a:r>
              <a:rPr lang="zh-CN" altLang="en-US" sz="2800" dirty="0"/>
              <a:t>，统筹建设一体化智能化</a:t>
            </a:r>
            <a:r>
              <a:rPr lang="zh-CN" altLang="en-US" sz="2800" dirty="0">
                <a:solidFill>
                  <a:srgbClr val="FF0000"/>
                </a:solidFill>
              </a:rPr>
              <a:t>教学、管理与服务平台</a:t>
            </a:r>
            <a:r>
              <a:rPr lang="zh-CN" altLang="en-US" sz="2800" dirty="0"/>
              <a:t>。利用现代技术加快推动人才培养模式改革，实现规模化教育与个性化培养的有机结合。</a:t>
            </a:r>
            <a:r>
              <a:rPr lang="zh-CN" altLang="en-US" sz="2800" dirty="0">
                <a:solidFill>
                  <a:srgbClr val="FF0000"/>
                </a:solidFill>
              </a:rPr>
              <a:t>创新教育服务业态</a:t>
            </a:r>
            <a:r>
              <a:rPr lang="zh-CN" altLang="en-US" sz="2800" dirty="0"/>
              <a:t>，建立数字教育资源</a:t>
            </a:r>
            <a:r>
              <a:rPr lang="zh-CN" altLang="en-US" sz="2800" dirty="0">
                <a:solidFill>
                  <a:srgbClr val="FF0000"/>
                </a:solidFill>
              </a:rPr>
              <a:t>共建共享机制</a:t>
            </a:r>
            <a:r>
              <a:rPr lang="zh-CN" altLang="en-US" sz="2800" dirty="0"/>
              <a:t>，完善利益分配机制、知识产权保护制度和新型教育服务监管制度。推进教育治理方式变革，加快形成现代化的</a:t>
            </a:r>
            <a:r>
              <a:rPr lang="zh-CN" altLang="en-US" sz="2800" dirty="0">
                <a:solidFill>
                  <a:srgbClr val="FF0000"/>
                </a:solidFill>
              </a:rPr>
              <a:t>教育管理与监测体系</a:t>
            </a:r>
            <a:r>
              <a:rPr lang="zh-CN" altLang="en-US" sz="2800" dirty="0"/>
              <a:t>，推进管理精准化和决策科学化。</a:t>
            </a:r>
          </a:p>
        </p:txBody>
      </p:sp>
      <p:sp>
        <p:nvSpPr>
          <p:cNvPr id="5" name="椭圆形标注 4"/>
          <p:cNvSpPr/>
          <p:nvPr/>
        </p:nvSpPr>
        <p:spPr>
          <a:xfrm>
            <a:off x="7098926" y="429148"/>
            <a:ext cx="3254189" cy="634309"/>
          </a:xfrm>
          <a:prstGeom prst="wedgeEllipseCallout">
            <a:avLst>
              <a:gd name="adj1" fmla="val -1325"/>
              <a:gd name="adj2" fmla="val 1880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latin typeface="微软雅黑" panose="020B0503020204020204" pitchFamily="34" charset="-122"/>
                <a:ea typeface="微软雅黑" panose="020B0503020204020204" pitchFamily="34" charset="-122"/>
              </a:rPr>
              <a:t>如何统筹？</a:t>
            </a:r>
            <a:endParaRPr lang="zh-CN" altLang="en-US" dirty="0">
              <a:latin typeface="微软雅黑" panose="020B0503020204020204" pitchFamily="34" charset="-122"/>
              <a:ea typeface="微软雅黑" panose="020B0503020204020204" pitchFamily="34" charset="-122"/>
            </a:endParaRPr>
          </a:p>
        </p:txBody>
      </p:sp>
      <p:sp>
        <p:nvSpPr>
          <p:cNvPr id="6" name="椭圆形标注 5"/>
          <p:cNvSpPr/>
          <p:nvPr/>
        </p:nvSpPr>
        <p:spPr>
          <a:xfrm>
            <a:off x="181491" y="5522905"/>
            <a:ext cx="3254189" cy="634309"/>
          </a:xfrm>
          <a:prstGeom prst="wedgeEllipseCallout">
            <a:avLst>
              <a:gd name="adj1" fmla="val 87357"/>
              <a:gd name="adj2" fmla="val -3054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latin typeface="微软雅黑" panose="020B0503020204020204" pitchFamily="34" charset="-122"/>
                <a:ea typeface="微软雅黑" panose="020B0503020204020204" pitchFamily="34" charset="-122"/>
              </a:rPr>
              <a:t>如何共享？</a:t>
            </a:r>
            <a:endParaRPr lang="zh-CN" altLang="en-US" dirty="0">
              <a:latin typeface="微软雅黑" panose="020B0503020204020204" pitchFamily="34" charset="-122"/>
              <a:ea typeface="微软雅黑" panose="020B0503020204020204" pitchFamily="34" charset="-122"/>
            </a:endParaRPr>
          </a:p>
        </p:txBody>
      </p:sp>
      <p:sp>
        <p:nvSpPr>
          <p:cNvPr id="7" name="椭圆形标注 6"/>
          <p:cNvSpPr/>
          <p:nvPr/>
        </p:nvSpPr>
        <p:spPr>
          <a:xfrm>
            <a:off x="6502774" y="4679116"/>
            <a:ext cx="4076325" cy="1278354"/>
          </a:xfrm>
          <a:prstGeom prst="wedgeEllipseCallout">
            <a:avLst>
              <a:gd name="adj1" fmla="val 10905"/>
              <a:gd name="adj2" fmla="val -1606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latin typeface="微软雅黑" panose="020B0503020204020204" pitchFamily="34" charset="-122"/>
                <a:ea typeface="微软雅黑" panose="020B0503020204020204" pitchFamily="34" charset="-122"/>
              </a:rPr>
              <a:t>如何持续创新？</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84019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86918" y="350775"/>
            <a:ext cx="7462631" cy="584775"/>
          </a:xfrm>
          <a:prstGeom prst="rect">
            <a:avLst/>
          </a:prstGeom>
          <a:noFill/>
        </p:spPr>
        <p:txBody>
          <a:bodyPr wrap="square" rtlCol="0">
            <a:spAutoFit/>
          </a:bodyPr>
          <a:lstStyle/>
          <a:p>
            <a:pPr defTabSz="914210"/>
            <a:r>
              <a:rPr lang="zh-CN" altLang="en-US" sz="3200" b="1" dirty="0" smtClean="0">
                <a:latin typeface="微软雅黑" panose="020B0503020204020204" pitchFamily="34" charset="-122"/>
                <a:ea typeface="微软雅黑" panose="020B0503020204020204" pitchFamily="34" charset="-122"/>
              </a:rPr>
              <a:t>问题与挑战</a:t>
            </a:r>
            <a:endParaRPr lang="zh-CN" altLang="en-US" sz="3200" b="1" dirty="0">
              <a:latin typeface="微软雅黑" panose="020B0503020204020204" pitchFamily="34" charset="-122"/>
              <a:ea typeface="微软雅黑" panose="020B0503020204020204" pitchFamily="34" charset="-122"/>
            </a:endParaRP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
        <p:nvSpPr>
          <p:cNvPr id="17" name="文本框 16"/>
          <p:cNvSpPr txBox="1"/>
          <p:nvPr/>
        </p:nvSpPr>
        <p:spPr>
          <a:xfrm>
            <a:off x="2109961" y="2230437"/>
            <a:ext cx="3742182" cy="2677656"/>
          </a:xfrm>
          <a:prstGeom prst="rect">
            <a:avLst/>
          </a:prstGeom>
          <a:noFill/>
        </p:spPr>
        <p:txBody>
          <a:bodyPr wrap="square" rtlCol="0">
            <a:spAutoFit/>
          </a:bodyPr>
          <a:lstStyle/>
          <a:p>
            <a:pPr marL="457200" indent="-457200" algn="just" defTabSz="914210">
              <a:lnSpc>
                <a:spcPct val="150000"/>
              </a:lnSpc>
              <a:buFont typeface="Arial" panose="020B0604020202020204" pitchFamily="34" charset="0"/>
              <a:buChar char="•"/>
            </a:pPr>
            <a:r>
              <a:rPr lang="zh-CN" altLang="en-US" sz="2800" dirty="0" smtClean="0">
                <a:latin typeface="微软雅黑" panose="020B0503020204020204" pitchFamily="34" charset="-122"/>
                <a:ea typeface="微软雅黑" panose="020B0503020204020204" pitchFamily="34" charset="-122"/>
              </a:rPr>
              <a:t>反复发文效果如何？</a:t>
            </a:r>
            <a:endParaRPr lang="en-US" altLang="zh-CN" sz="28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zh-CN" altLang="en-US" sz="2800" dirty="0" smtClean="0">
                <a:latin typeface="微软雅黑" panose="020B0503020204020204" pitchFamily="34" charset="-122"/>
                <a:ea typeface="微软雅黑" panose="020B0503020204020204" pitchFamily="34" charset="-122"/>
              </a:rPr>
              <a:t>真发现问题</a:t>
            </a:r>
            <a:endParaRPr lang="en-US" altLang="zh-CN" sz="28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zh-CN" altLang="en-US" sz="2800" dirty="0" smtClean="0">
                <a:latin typeface="微软雅黑" panose="020B0503020204020204" pitchFamily="34" charset="-122"/>
                <a:ea typeface="微软雅黑" panose="020B0503020204020204" pitchFamily="34" charset="-122"/>
              </a:rPr>
              <a:t>发现真问题</a:t>
            </a:r>
            <a:endParaRPr lang="en-US" altLang="zh-CN" sz="28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en-US" altLang="zh-CN" sz="2800" dirty="0">
                <a:latin typeface="微软雅黑" panose="020B0503020204020204" pitchFamily="34" charset="-122"/>
                <a:ea typeface="微软雅黑" panose="020B0503020204020204" pitchFamily="34" charset="-122"/>
              </a:rPr>
              <a:t>IT </a:t>
            </a:r>
            <a:r>
              <a:rPr lang="zh-CN" altLang="en-US" sz="2800" dirty="0">
                <a:latin typeface="微软雅黑" panose="020B0503020204020204" pitchFamily="34" charset="-122"/>
                <a:ea typeface="微软雅黑" panose="020B0503020204020204" pitchFamily="34" charset="-122"/>
              </a:rPr>
              <a:t>团队不受重视</a:t>
            </a:r>
            <a:endParaRPr lang="en-US" altLang="zh-CN" sz="2800" dirty="0">
              <a:latin typeface="微软雅黑" panose="020B0503020204020204" pitchFamily="34" charset="-122"/>
              <a:ea typeface="微软雅黑" panose="020B0503020204020204" pitchFamily="34" charset="-122"/>
            </a:endParaRPr>
          </a:p>
        </p:txBody>
      </p:sp>
      <p:sp>
        <p:nvSpPr>
          <p:cNvPr id="2" name="右大括号 1"/>
          <p:cNvSpPr/>
          <p:nvPr/>
        </p:nvSpPr>
        <p:spPr>
          <a:xfrm>
            <a:off x="5852143" y="2230437"/>
            <a:ext cx="665018" cy="2711830"/>
          </a:xfrm>
          <a:prstGeom prst="rightBrace">
            <a:avLst>
              <a:gd name="adj1" fmla="val 102083"/>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 name="文本框 2"/>
          <p:cNvSpPr txBox="1"/>
          <p:nvPr/>
        </p:nvSpPr>
        <p:spPr>
          <a:xfrm>
            <a:off x="7024792" y="2604775"/>
            <a:ext cx="4804520" cy="2031325"/>
          </a:xfrm>
          <a:prstGeom prst="rect">
            <a:avLst/>
          </a:prstGeom>
          <a:noFill/>
        </p:spPr>
        <p:txBody>
          <a:bodyPr wrap="none" rtlCol="0">
            <a:spAutoFit/>
          </a:bodyPr>
          <a:lstStyle/>
          <a:p>
            <a:pPr>
              <a:lnSpc>
                <a:spcPct val="150000"/>
              </a:lnSpc>
            </a:pPr>
            <a:r>
              <a:rPr lang="zh-CN" altLang="en-US" sz="2800" dirty="0" smtClean="0">
                <a:latin typeface="微软雅黑" panose="020B0503020204020204" pitchFamily="34" charset="-122"/>
                <a:ea typeface="微软雅黑" panose="020B0503020204020204" pitchFamily="34" charset="-122"/>
              </a:rPr>
              <a:t>急躁、焦虑，两张皮</a:t>
            </a:r>
            <a:endParaRPr lang="en-US" altLang="zh-CN" sz="2800" dirty="0" smtClean="0">
              <a:latin typeface="微软雅黑" panose="020B0503020204020204" pitchFamily="34" charset="-122"/>
              <a:ea typeface="微软雅黑" panose="020B0503020204020204" pitchFamily="34" charset="-122"/>
            </a:endParaRPr>
          </a:p>
          <a:p>
            <a:pPr>
              <a:lnSpc>
                <a:spcPct val="150000"/>
              </a:lnSpc>
            </a:pPr>
            <a:r>
              <a:rPr lang="zh-CN" altLang="en-US" sz="2800" dirty="0">
                <a:latin typeface="微软雅黑" panose="020B0503020204020204" pitchFamily="34" charset="-122"/>
                <a:ea typeface="微软雅黑" panose="020B0503020204020204" pitchFamily="34" charset="-122"/>
              </a:rPr>
              <a:t>不</a:t>
            </a:r>
            <a:r>
              <a:rPr lang="zh-CN" altLang="en-US" sz="2800" dirty="0" smtClean="0">
                <a:latin typeface="微软雅黑" panose="020B0503020204020204" pitchFamily="34" charset="-122"/>
                <a:ea typeface="微软雅黑" panose="020B0503020204020204" pitchFamily="34" charset="-122"/>
              </a:rPr>
              <a:t>缺理念，</a:t>
            </a:r>
            <a:r>
              <a:rPr lang="zh-CN" altLang="en-US" sz="2800" smtClean="0">
                <a:latin typeface="微软雅黑" panose="020B0503020204020204" pitchFamily="34" charset="-122"/>
                <a:ea typeface="微软雅黑" panose="020B0503020204020204" pitchFamily="34" charset="-122"/>
              </a:rPr>
              <a:t>缺乏落地设计</a:t>
            </a:r>
            <a:endParaRPr lang="en-US" altLang="zh-CN" sz="2800" dirty="0">
              <a:latin typeface="微软雅黑" panose="020B0503020204020204" pitchFamily="34" charset="-122"/>
              <a:ea typeface="微软雅黑" panose="020B0503020204020204" pitchFamily="34" charset="-122"/>
            </a:endParaRPr>
          </a:p>
          <a:p>
            <a:pPr>
              <a:lnSpc>
                <a:spcPct val="150000"/>
              </a:lnSpc>
            </a:pPr>
            <a:r>
              <a:rPr lang="zh-CN" altLang="en-US" sz="2800" dirty="0" smtClean="0">
                <a:latin typeface="微软雅黑" panose="020B0503020204020204" pitchFamily="34" charset="-122"/>
                <a:ea typeface="微软雅黑" panose="020B0503020204020204" pitchFamily="34" charset="-122"/>
              </a:rPr>
              <a:t>需要</a:t>
            </a:r>
            <a:r>
              <a:rPr lang="en-US" altLang="zh-CN" sz="2800" dirty="0" smtClean="0">
                <a:latin typeface="微软雅黑" panose="020B0503020204020204" pitchFamily="34" charset="-122"/>
                <a:ea typeface="微软雅黑" panose="020B0503020204020204" pitchFamily="34" charset="-122"/>
              </a:rPr>
              <a:t>IT</a:t>
            </a:r>
            <a:r>
              <a:rPr lang="zh-CN" altLang="en-US" sz="2800" dirty="0" smtClean="0">
                <a:latin typeface="微软雅黑" panose="020B0503020204020204" pitchFamily="34" charset="-122"/>
                <a:ea typeface="微软雅黑" panose="020B0503020204020204" pitchFamily="34" charset="-122"/>
              </a:rPr>
              <a:t>人员整体思考落地对策</a:t>
            </a:r>
            <a:endParaRPr lang="zh-CN" altLang="en-US" sz="28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2577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anim calcmode="lin" valueType="num">
                                      <p:cBhvr additive="base">
                                        <p:cTn id="1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 calcmode="lin" valueType="num">
                                      <p:cBhvr additive="base">
                                        <p:cTn id="19"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xEl>
                                              <p:pRg st="3" end="3"/>
                                            </p:txEl>
                                          </p:spTgt>
                                        </p:tgtEl>
                                        <p:attrNameLst>
                                          <p:attrName>style.visibility</p:attrName>
                                        </p:attrNameLst>
                                      </p:cBhvr>
                                      <p:to>
                                        <p:strVal val="visible"/>
                                      </p:to>
                                    </p:set>
                                    <p:anim calcmode="lin" valueType="num">
                                      <p:cBhvr additive="base">
                                        <p:cTn id="25"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calcmode="lin" valueType="num">
                                      <p:cBhvr additive="base">
                                        <p:cTn id="3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 calcmode="lin" valueType="num">
                                      <p:cBhvr additive="base">
                                        <p:cTn id="4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 calcmode="lin" valueType="num">
                                      <p:cBhvr additive="base">
                                        <p:cTn id="4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13404"/>
            <a:ext cx="5163671" cy="336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896" y="970549"/>
            <a:ext cx="4387104" cy="5849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标题 11"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txBox="1">
            <a:spLocks/>
          </p:cNvSpPr>
          <p:nvPr/>
        </p:nvSpPr>
        <p:spPr>
          <a:xfrm>
            <a:off x="2437765" y="273050"/>
            <a:ext cx="7956550" cy="777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CN" altLang="en-US" sz="4000" dirty="0" smtClean="0"/>
              <a:t>需要的破局的方法</a:t>
            </a:r>
            <a:endParaRPr lang="zh-CN" altLang="en-US" sz="4000" dirty="0"/>
          </a:p>
        </p:txBody>
      </p:sp>
      <p:sp>
        <p:nvSpPr>
          <p:cNvPr id="2" name="左右箭头 1"/>
          <p:cNvSpPr/>
          <p:nvPr/>
        </p:nvSpPr>
        <p:spPr>
          <a:xfrm>
            <a:off x="5246145" y="3684494"/>
            <a:ext cx="2339789" cy="77993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78704479"/>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xmlns="" id="{E30E2E87-3B2F-4CE3-9765-FCA6ECBD990B}"/>
              </a:ext>
            </a:extLst>
          </p:cNvPr>
          <p:cNvGrpSpPr/>
          <p:nvPr/>
        </p:nvGrpSpPr>
        <p:grpSpPr>
          <a:xfrm>
            <a:off x="-10869" y="-1"/>
            <a:ext cx="12213739" cy="6858000"/>
            <a:chOff x="-10869" y="-1"/>
            <a:chExt cx="12213739" cy="6858000"/>
          </a:xfrm>
        </p:grpSpPr>
        <p:grpSp>
          <p:nvGrpSpPr>
            <p:cNvPr id="44" name="组合 4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553E545-05FE-442D-9645-D6A6E8A96CD4}"/>
                </a:ext>
              </a:extLst>
            </p:cNvPr>
            <p:cNvGrpSpPr/>
            <p:nvPr/>
          </p:nvGrpSpPr>
          <p:grpSpPr>
            <a:xfrm flipH="1" flipV="1">
              <a:off x="-10869" y="-1"/>
              <a:ext cx="3621059" cy="6857999"/>
              <a:chOff x="8581811" y="0"/>
              <a:chExt cx="3621059" cy="6857999"/>
            </a:xfrm>
          </p:grpSpPr>
          <p:sp>
            <p:nvSpPr>
              <p:cNvPr id="45" name="Freeform 5">
                <a:extLst>
                  <a:ext uri="{FF2B5EF4-FFF2-40B4-BE49-F238E27FC236}">
                    <a16:creationId xmlns:a16="http://schemas.microsoft.com/office/drawing/2014/main" xmlns="" id="{1374DA88-1F0A-4BBB-B6B6-BBB2E3039D3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46" name="Freeform 5">
                <a:extLst>
                  <a:ext uri="{FF2B5EF4-FFF2-40B4-BE49-F238E27FC236}">
                    <a16:creationId xmlns:a16="http://schemas.microsoft.com/office/drawing/2014/main" xmlns="" id="{D2996F95-EEDD-4FE8-A452-E538FA42EA8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47" name="组合 4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46925243-BFCC-4063-9457-C1D3D4889830}"/>
                </a:ext>
              </a:extLst>
            </p:cNvPr>
            <p:cNvGrpSpPr/>
            <p:nvPr/>
          </p:nvGrpSpPr>
          <p:grpSpPr>
            <a:xfrm>
              <a:off x="8581811" y="0"/>
              <a:ext cx="3621059" cy="6857999"/>
              <a:chOff x="8581811" y="0"/>
              <a:chExt cx="3621059" cy="6857999"/>
            </a:xfrm>
          </p:grpSpPr>
          <p:sp>
            <p:nvSpPr>
              <p:cNvPr id="48" name="Freeform 5">
                <a:extLst>
                  <a:ext uri="{FF2B5EF4-FFF2-40B4-BE49-F238E27FC236}">
                    <a16:creationId xmlns:a16="http://schemas.microsoft.com/office/drawing/2014/main" xmlns="" id="{34720C09-781C-4AD4-8FE1-E15230767958}"/>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49" name="Freeform 5">
                <a:extLst>
                  <a:ext uri="{FF2B5EF4-FFF2-40B4-BE49-F238E27FC236}">
                    <a16:creationId xmlns:a16="http://schemas.microsoft.com/office/drawing/2014/main" xmlns="" id="{37EB29B4-8F4B-44BC-AF52-1A604AA1ADDB}"/>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cxnSp>
        <p:nvCxnSpPr>
          <p:cNvPr id="118" name="直接连接符 12"/>
          <p:cNvCxnSpPr/>
          <p:nvPr/>
        </p:nvCxnSpPr>
        <p:spPr>
          <a:xfrm>
            <a:off x="0" y="2508238"/>
            <a:ext cx="12192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p:nvPicPr>
        <p:blipFill>
          <a:blip r:embed="rId2"/>
          <a:stretch>
            <a:fillRect/>
          </a:stretch>
        </p:blipFill>
        <p:spPr>
          <a:xfrm>
            <a:off x="1600729" y="1347170"/>
            <a:ext cx="3937000" cy="2540000"/>
          </a:xfrm>
          <a:prstGeom prst="rect">
            <a:avLst/>
          </a:prstGeom>
        </p:spPr>
      </p:pic>
      <p:pic>
        <p:nvPicPr>
          <p:cNvPr id="6" name="图片 5"/>
          <p:cNvPicPr>
            <a:picLocks noChangeAspect="1"/>
          </p:cNvPicPr>
          <p:nvPr/>
        </p:nvPicPr>
        <p:blipFill>
          <a:blip r:embed="rId3"/>
          <a:stretch>
            <a:fillRect/>
          </a:stretch>
        </p:blipFill>
        <p:spPr>
          <a:xfrm>
            <a:off x="6484074" y="1320982"/>
            <a:ext cx="3937000" cy="2540000"/>
          </a:xfrm>
          <a:prstGeom prst="rect">
            <a:avLst/>
          </a:prstGeom>
        </p:spPr>
      </p:pic>
      <p:sp>
        <p:nvSpPr>
          <p:cNvPr id="121" name="矩形 120"/>
          <p:cNvSpPr/>
          <p:nvPr/>
        </p:nvSpPr>
        <p:spPr>
          <a:xfrm>
            <a:off x="1600729" y="4838102"/>
            <a:ext cx="3856265" cy="738664"/>
          </a:xfrm>
          <a:prstGeom prst="rect">
            <a:avLst/>
          </a:prstGeom>
        </p:spPr>
        <p:txBody>
          <a:bodyPr wrap="square">
            <a:spAutoFit/>
          </a:bodyPr>
          <a:lstStyle/>
          <a:p>
            <a:pPr algn="just">
              <a:lnSpc>
                <a:spcPct val="150000"/>
              </a:lnSpc>
            </a:pPr>
            <a:r>
              <a:rPr lang="zh-CN" altLang="en-US" sz="1400" dirty="0">
                <a:solidFill>
                  <a:schemeClr val="tx1">
                    <a:lumMod val="75000"/>
                    <a:lumOff val="25000"/>
                  </a:schemeClr>
                </a:solidFill>
                <a:latin typeface="+mn-ea"/>
              </a:rPr>
              <a:t>刘延东副总理作了题为</a:t>
            </a:r>
            <a:r>
              <a:rPr lang="en-US" altLang="zh-CN" sz="1400" dirty="0">
                <a:solidFill>
                  <a:schemeClr val="tx1">
                    <a:lumMod val="75000"/>
                    <a:lumOff val="25000"/>
                  </a:schemeClr>
                </a:solidFill>
                <a:latin typeface="+mn-ea"/>
              </a:rPr>
              <a:t>《</a:t>
            </a:r>
            <a:r>
              <a:rPr lang="zh-CN" altLang="en-US" sz="1400" dirty="0">
                <a:solidFill>
                  <a:schemeClr val="tx1">
                    <a:lumMod val="75000"/>
                    <a:lumOff val="25000"/>
                  </a:schemeClr>
                </a:solidFill>
                <a:latin typeface="+mn-ea"/>
              </a:rPr>
              <a:t>把握机遇 加快推进</a:t>
            </a:r>
          </a:p>
          <a:p>
            <a:pPr algn="just">
              <a:lnSpc>
                <a:spcPct val="150000"/>
              </a:lnSpc>
            </a:pPr>
            <a:r>
              <a:rPr lang="zh-CN" altLang="en-US" sz="1400" dirty="0">
                <a:solidFill>
                  <a:schemeClr val="tx1">
                    <a:lumMod val="75000"/>
                    <a:lumOff val="25000"/>
                  </a:schemeClr>
                </a:solidFill>
                <a:latin typeface="+mn-ea"/>
              </a:rPr>
              <a:t>开创教育信息化工作新局面</a:t>
            </a:r>
            <a:r>
              <a:rPr lang="en-US" altLang="zh-CN" sz="1400" dirty="0">
                <a:solidFill>
                  <a:schemeClr val="tx1">
                    <a:lumMod val="75000"/>
                    <a:lumOff val="25000"/>
                  </a:schemeClr>
                </a:solidFill>
                <a:latin typeface="+mn-ea"/>
              </a:rPr>
              <a:t>》</a:t>
            </a:r>
            <a:r>
              <a:rPr lang="zh-CN" altLang="en-US" sz="1400" dirty="0">
                <a:solidFill>
                  <a:schemeClr val="tx1">
                    <a:lumMod val="75000"/>
                    <a:lumOff val="25000"/>
                  </a:schemeClr>
                </a:solidFill>
                <a:latin typeface="+mn-ea"/>
              </a:rPr>
              <a:t>的重要讲话。</a:t>
            </a:r>
          </a:p>
        </p:txBody>
      </p:sp>
      <p:sp>
        <p:nvSpPr>
          <p:cNvPr id="124" name="文本框 123"/>
          <p:cNvSpPr txBox="1"/>
          <p:nvPr/>
        </p:nvSpPr>
        <p:spPr>
          <a:xfrm>
            <a:off x="1600730" y="4038543"/>
            <a:ext cx="4118106" cy="787523"/>
          </a:xfrm>
          <a:prstGeom prst="rect">
            <a:avLst/>
          </a:prstGeom>
          <a:noFill/>
        </p:spPr>
        <p:txBody>
          <a:bodyPr wrap="square" rtlCol="0">
            <a:spAutoFit/>
          </a:bodyPr>
          <a:lstStyle/>
          <a:p>
            <a:pPr>
              <a:lnSpc>
                <a:spcPct val="150000"/>
              </a:lnSpc>
            </a:pPr>
            <a:r>
              <a:rPr lang="en-US" altLang="zh-CN" sz="1600" dirty="0">
                <a:latin typeface="+mn-ea"/>
              </a:rPr>
              <a:t>2012</a:t>
            </a:r>
            <a:r>
              <a:rPr lang="zh-CN" altLang="en-US" sz="1600" dirty="0">
                <a:latin typeface="+mn-ea"/>
              </a:rPr>
              <a:t>年</a:t>
            </a:r>
            <a:r>
              <a:rPr lang="en-US" altLang="zh-CN" sz="1600" dirty="0">
                <a:latin typeface="+mn-ea"/>
              </a:rPr>
              <a:t>9</a:t>
            </a:r>
            <a:r>
              <a:rPr lang="zh-CN" altLang="en-US" sz="1600" dirty="0">
                <a:latin typeface="+mn-ea"/>
              </a:rPr>
              <a:t>月</a:t>
            </a:r>
            <a:r>
              <a:rPr lang="en-US" altLang="zh-CN" sz="1600" dirty="0">
                <a:latin typeface="+mn-ea"/>
              </a:rPr>
              <a:t>5</a:t>
            </a:r>
            <a:r>
              <a:rPr lang="zh-CN" altLang="en-US" sz="1600" dirty="0">
                <a:latin typeface="+mn-ea"/>
              </a:rPr>
              <a:t>日 </a:t>
            </a:r>
            <a:r>
              <a:rPr lang="en-US" altLang="zh-CN" sz="1600" dirty="0">
                <a:latin typeface="+mn-ea"/>
              </a:rPr>
              <a:t/>
            </a:r>
            <a:br>
              <a:rPr lang="en-US" altLang="zh-CN" sz="1600" dirty="0">
                <a:latin typeface="+mn-ea"/>
              </a:rPr>
            </a:br>
            <a:r>
              <a:rPr lang="zh-CN" altLang="en-US" sz="1600" dirty="0">
                <a:latin typeface="+mn-ea"/>
              </a:rPr>
              <a:t>第一次全国教育信息化工作电视电话会议</a:t>
            </a:r>
          </a:p>
        </p:txBody>
      </p:sp>
      <p:sp>
        <p:nvSpPr>
          <p:cNvPr id="125" name="矩形 124"/>
          <p:cNvSpPr/>
          <p:nvPr/>
        </p:nvSpPr>
        <p:spPr>
          <a:xfrm>
            <a:off x="6484074" y="4841398"/>
            <a:ext cx="3856265" cy="738664"/>
          </a:xfrm>
          <a:prstGeom prst="rect">
            <a:avLst/>
          </a:prstGeom>
        </p:spPr>
        <p:txBody>
          <a:bodyPr wrap="square">
            <a:spAutoFit/>
          </a:bodyPr>
          <a:lstStyle/>
          <a:p>
            <a:pPr algn="just">
              <a:lnSpc>
                <a:spcPct val="150000"/>
              </a:lnSpc>
            </a:pPr>
            <a:r>
              <a:rPr lang="zh-CN" altLang="en-US" sz="1400" dirty="0">
                <a:solidFill>
                  <a:schemeClr val="tx1">
                    <a:lumMod val="75000"/>
                    <a:lumOff val="25000"/>
                  </a:schemeClr>
                </a:solidFill>
                <a:latin typeface="+mn-ea"/>
              </a:rPr>
              <a:t>刘延东副总理作了题为</a:t>
            </a:r>
            <a:r>
              <a:rPr lang="en-US" altLang="zh-CN" sz="1400" dirty="0">
                <a:solidFill>
                  <a:schemeClr val="tx1">
                    <a:lumMod val="75000"/>
                    <a:lumOff val="25000"/>
                  </a:schemeClr>
                </a:solidFill>
                <a:latin typeface="+mn-ea"/>
              </a:rPr>
              <a:t>《</a:t>
            </a:r>
            <a:r>
              <a:rPr lang="zh-CN" altLang="en-US" sz="1400" dirty="0">
                <a:solidFill>
                  <a:schemeClr val="tx1">
                    <a:lumMod val="75000"/>
                    <a:lumOff val="25000"/>
                  </a:schemeClr>
                </a:solidFill>
                <a:latin typeface="+mn-ea"/>
              </a:rPr>
              <a:t>巩固成果 开拓创新 以教育信息化全面推动教育现代化</a:t>
            </a:r>
            <a:r>
              <a:rPr lang="en-US" altLang="zh-CN" sz="1400" dirty="0">
                <a:solidFill>
                  <a:schemeClr val="tx1">
                    <a:lumMod val="75000"/>
                    <a:lumOff val="25000"/>
                  </a:schemeClr>
                </a:solidFill>
                <a:latin typeface="+mn-ea"/>
              </a:rPr>
              <a:t>》</a:t>
            </a:r>
            <a:r>
              <a:rPr lang="zh-CN" altLang="en-US" sz="1400" dirty="0">
                <a:solidFill>
                  <a:schemeClr val="tx1">
                    <a:lumMod val="75000"/>
                    <a:lumOff val="25000"/>
                  </a:schemeClr>
                </a:solidFill>
                <a:latin typeface="+mn-ea"/>
              </a:rPr>
              <a:t>的重要讲话。</a:t>
            </a:r>
          </a:p>
        </p:txBody>
      </p:sp>
      <p:sp>
        <p:nvSpPr>
          <p:cNvPr id="126" name="文本框 125"/>
          <p:cNvSpPr txBox="1"/>
          <p:nvPr/>
        </p:nvSpPr>
        <p:spPr>
          <a:xfrm>
            <a:off x="6484075" y="4041839"/>
            <a:ext cx="3913338" cy="787523"/>
          </a:xfrm>
          <a:prstGeom prst="rect">
            <a:avLst/>
          </a:prstGeom>
          <a:noFill/>
        </p:spPr>
        <p:txBody>
          <a:bodyPr wrap="square" rtlCol="0">
            <a:spAutoFit/>
          </a:bodyPr>
          <a:lstStyle/>
          <a:p>
            <a:pPr>
              <a:lnSpc>
                <a:spcPct val="150000"/>
              </a:lnSpc>
            </a:pPr>
            <a:r>
              <a:rPr lang="en-US" altLang="zh-CN" sz="1600" dirty="0">
                <a:latin typeface="+mn-ea"/>
              </a:rPr>
              <a:t>2015</a:t>
            </a:r>
            <a:r>
              <a:rPr lang="zh-CN" altLang="en-US" sz="1600" dirty="0">
                <a:latin typeface="+mn-ea"/>
              </a:rPr>
              <a:t>年</a:t>
            </a:r>
            <a:r>
              <a:rPr lang="en-US" altLang="zh-CN" sz="1600" dirty="0">
                <a:latin typeface="+mn-ea"/>
              </a:rPr>
              <a:t>11</a:t>
            </a:r>
            <a:r>
              <a:rPr lang="zh-CN" altLang="en-US" sz="1600" dirty="0">
                <a:latin typeface="+mn-ea"/>
              </a:rPr>
              <a:t>月</a:t>
            </a:r>
            <a:r>
              <a:rPr lang="en-US" altLang="zh-CN" sz="1600" dirty="0">
                <a:latin typeface="+mn-ea"/>
              </a:rPr>
              <a:t>19</a:t>
            </a:r>
            <a:r>
              <a:rPr lang="zh-CN" altLang="en-US" sz="1600" dirty="0">
                <a:latin typeface="+mn-ea"/>
              </a:rPr>
              <a:t>日 </a:t>
            </a:r>
            <a:r>
              <a:rPr lang="en-US" altLang="zh-CN" sz="1600" dirty="0">
                <a:latin typeface="+mn-ea"/>
              </a:rPr>
              <a:t/>
            </a:r>
            <a:br>
              <a:rPr lang="en-US" altLang="zh-CN" sz="1600" dirty="0">
                <a:latin typeface="+mn-ea"/>
              </a:rPr>
            </a:br>
            <a:r>
              <a:rPr lang="zh-CN" altLang="en-US" sz="1600" dirty="0">
                <a:latin typeface="+mn-ea"/>
              </a:rPr>
              <a:t>第二次全国教育信息化工作电视电话会议</a:t>
            </a:r>
          </a:p>
        </p:txBody>
      </p:sp>
      <p:grpSp>
        <p:nvGrpSpPr>
          <p:cNvPr id="51" name="组合 108">
            <a:extLst>
              <a:ext uri="{FF2B5EF4-FFF2-40B4-BE49-F238E27FC236}">
                <a16:creationId xmlns:a16="http://schemas.microsoft.com/office/drawing/2014/main" xmlns="" id="{7C991832-4098-4DA2-B1BD-C8B7AA1E15F2}"/>
              </a:ext>
            </a:extLst>
          </p:cNvPr>
          <p:cNvGrpSpPr/>
          <p:nvPr/>
        </p:nvGrpSpPr>
        <p:grpSpPr>
          <a:xfrm rot="10800000">
            <a:off x="479376" y="404664"/>
            <a:ext cx="532342" cy="529425"/>
            <a:chOff x="953514" y="2733222"/>
            <a:chExt cx="765090" cy="760898"/>
          </a:xfrm>
        </p:grpSpPr>
        <p:grpSp>
          <p:nvGrpSpPr>
            <p:cNvPr id="52" name="组合 109">
              <a:extLst>
                <a:ext uri="{FF2B5EF4-FFF2-40B4-BE49-F238E27FC236}">
                  <a16:creationId xmlns:a16="http://schemas.microsoft.com/office/drawing/2014/main" xmlns="" id="{F266FB13-5F21-4391-97EB-E5BB6BB28DCC}"/>
                </a:ext>
              </a:extLst>
            </p:cNvPr>
            <p:cNvGrpSpPr/>
            <p:nvPr/>
          </p:nvGrpSpPr>
          <p:grpSpPr>
            <a:xfrm>
              <a:off x="971600" y="2739405"/>
              <a:ext cx="728902" cy="732938"/>
              <a:chOff x="827584" y="2594351"/>
              <a:chExt cx="728902" cy="732938"/>
            </a:xfrm>
          </p:grpSpPr>
          <p:cxnSp>
            <p:nvCxnSpPr>
              <p:cNvPr id="64" name="直接连接符 121">
                <a:extLst>
                  <a:ext uri="{FF2B5EF4-FFF2-40B4-BE49-F238E27FC236}">
                    <a16:creationId xmlns:a16="http://schemas.microsoft.com/office/drawing/2014/main" xmlns="" id="{13F46421-9B97-40D1-BD59-DA348339355A}"/>
                  </a:ext>
                </a:extLst>
              </p:cNvPr>
              <p:cNvCxnSpPr/>
              <p:nvPr/>
            </p:nvCxnSpPr>
            <p:spPr>
              <a:xfrm>
                <a:off x="827584" y="2793411"/>
                <a:ext cx="72008" cy="43204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122">
                <a:extLst>
                  <a:ext uri="{FF2B5EF4-FFF2-40B4-BE49-F238E27FC236}">
                    <a16:creationId xmlns:a16="http://schemas.microsoft.com/office/drawing/2014/main" xmlns="" id="{92880DBB-42A9-4210-A845-E24323D672AD}"/>
                  </a:ext>
                </a:extLst>
              </p:cNvPr>
              <p:cNvCxnSpPr/>
              <p:nvPr/>
            </p:nvCxnSpPr>
            <p:spPr>
              <a:xfrm flipH="1">
                <a:off x="827584" y="2607867"/>
                <a:ext cx="348314" cy="18554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123">
                <a:extLst>
                  <a:ext uri="{FF2B5EF4-FFF2-40B4-BE49-F238E27FC236}">
                    <a16:creationId xmlns:a16="http://schemas.microsoft.com/office/drawing/2014/main" xmlns="" id="{D39AD779-A185-4020-8D43-B1B3CCE9F055}"/>
                  </a:ext>
                </a:extLst>
              </p:cNvPr>
              <p:cNvCxnSpPr/>
              <p:nvPr/>
            </p:nvCxnSpPr>
            <p:spPr>
              <a:xfrm flipH="1" flipV="1">
                <a:off x="1187624" y="2613391"/>
                <a:ext cx="360040" cy="25202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124">
                <a:extLst>
                  <a:ext uri="{FF2B5EF4-FFF2-40B4-BE49-F238E27FC236}">
                    <a16:creationId xmlns:a16="http://schemas.microsoft.com/office/drawing/2014/main" xmlns="" id="{2D6380CD-33ED-48C5-8CA1-90C465309A14}"/>
                  </a:ext>
                </a:extLst>
              </p:cNvPr>
              <p:cNvCxnSpPr/>
              <p:nvPr/>
            </p:nvCxnSpPr>
            <p:spPr>
              <a:xfrm flipH="1">
                <a:off x="1115616" y="3267645"/>
                <a:ext cx="360040" cy="5964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125">
                <a:extLst>
                  <a:ext uri="{FF2B5EF4-FFF2-40B4-BE49-F238E27FC236}">
                    <a16:creationId xmlns:a16="http://schemas.microsoft.com/office/drawing/2014/main" xmlns="" id="{9B3D031E-AF5A-4E37-9A44-0ECD8A13B1F4}"/>
                  </a:ext>
                </a:extLst>
              </p:cNvPr>
              <p:cNvCxnSpPr/>
              <p:nvPr/>
            </p:nvCxnSpPr>
            <p:spPr>
              <a:xfrm flipH="1" flipV="1">
                <a:off x="899592" y="3222641"/>
                <a:ext cx="216024" cy="10464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126">
                <a:extLst>
                  <a:ext uri="{FF2B5EF4-FFF2-40B4-BE49-F238E27FC236}">
                    <a16:creationId xmlns:a16="http://schemas.microsoft.com/office/drawing/2014/main" xmlns="" id="{50F2CB18-85FD-428E-965B-087D3E91B090}"/>
                  </a:ext>
                </a:extLst>
              </p:cNvPr>
              <p:cNvCxnSpPr/>
              <p:nvPr/>
            </p:nvCxnSpPr>
            <p:spPr>
              <a:xfrm flipH="1">
                <a:off x="1475656" y="2875828"/>
                <a:ext cx="80830" cy="38900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127">
                <a:extLst>
                  <a:ext uri="{FF2B5EF4-FFF2-40B4-BE49-F238E27FC236}">
                    <a16:creationId xmlns:a16="http://schemas.microsoft.com/office/drawing/2014/main" xmlns="" id="{22290097-B68E-40FC-B106-257E398CD46C}"/>
                  </a:ext>
                </a:extLst>
              </p:cNvPr>
              <p:cNvCxnSpPr/>
              <p:nvPr/>
            </p:nvCxnSpPr>
            <p:spPr>
              <a:xfrm flipV="1">
                <a:off x="899592" y="2973431"/>
                <a:ext cx="126371" cy="24921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直接连接符 128">
                <a:extLst>
                  <a:ext uri="{FF2B5EF4-FFF2-40B4-BE49-F238E27FC236}">
                    <a16:creationId xmlns:a16="http://schemas.microsoft.com/office/drawing/2014/main" xmlns="" id="{AA064824-729B-4397-AAE8-C2EE1FFC7570}"/>
                  </a:ext>
                </a:extLst>
              </p:cNvPr>
              <p:cNvCxnSpPr/>
              <p:nvPr/>
            </p:nvCxnSpPr>
            <p:spPr>
              <a:xfrm flipV="1">
                <a:off x="1112809" y="2594351"/>
                <a:ext cx="65992" cy="31414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6" name="直接连接符 129">
                <a:extLst>
                  <a:ext uri="{FF2B5EF4-FFF2-40B4-BE49-F238E27FC236}">
                    <a16:creationId xmlns:a16="http://schemas.microsoft.com/office/drawing/2014/main" xmlns="" id="{A1E43C14-DD30-4EE6-BC92-40600D3541F6}"/>
                  </a:ext>
                </a:extLst>
              </p:cNvPr>
              <p:cNvCxnSpPr/>
              <p:nvPr/>
            </p:nvCxnSpPr>
            <p:spPr>
              <a:xfrm flipV="1">
                <a:off x="1020251" y="2918017"/>
                <a:ext cx="82366" cy="63406"/>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7" name="直接连接符 130">
                <a:extLst>
                  <a:ext uri="{FF2B5EF4-FFF2-40B4-BE49-F238E27FC236}">
                    <a16:creationId xmlns:a16="http://schemas.microsoft.com/office/drawing/2014/main" xmlns="" id="{A3187F1F-7F68-42DB-B40F-327DA13D7C3E}"/>
                  </a:ext>
                </a:extLst>
              </p:cNvPr>
              <p:cNvCxnSpPr/>
              <p:nvPr/>
            </p:nvCxnSpPr>
            <p:spPr>
              <a:xfrm flipH="1" flipV="1">
                <a:off x="1178802" y="2594352"/>
                <a:ext cx="73183" cy="48931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8" name="直接连接符 131">
                <a:extLst>
                  <a:ext uri="{FF2B5EF4-FFF2-40B4-BE49-F238E27FC236}">
                    <a16:creationId xmlns:a16="http://schemas.microsoft.com/office/drawing/2014/main" xmlns="" id="{8DA1D644-4CE6-4515-A143-87A4BE002919}"/>
                  </a:ext>
                </a:extLst>
              </p:cNvPr>
              <p:cNvCxnSpPr/>
              <p:nvPr/>
            </p:nvCxnSpPr>
            <p:spPr>
              <a:xfrm flipV="1">
                <a:off x="1262439" y="2864807"/>
                <a:ext cx="294047" cy="23323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直接连接符 132">
                <a:extLst>
                  <a:ext uri="{FF2B5EF4-FFF2-40B4-BE49-F238E27FC236}">
                    <a16:creationId xmlns:a16="http://schemas.microsoft.com/office/drawing/2014/main" xmlns="" id="{95C75723-46C8-4746-8F73-653BEACBF429}"/>
                  </a:ext>
                </a:extLst>
              </p:cNvPr>
              <p:cNvCxnSpPr/>
              <p:nvPr/>
            </p:nvCxnSpPr>
            <p:spPr>
              <a:xfrm flipH="1" flipV="1">
                <a:off x="1409462" y="3098036"/>
                <a:ext cx="63290" cy="16185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0" name="直接连接符 133">
                <a:extLst>
                  <a:ext uri="{FF2B5EF4-FFF2-40B4-BE49-F238E27FC236}">
                    <a16:creationId xmlns:a16="http://schemas.microsoft.com/office/drawing/2014/main" xmlns="" id="{74E570F8-C772-4FE6-BC38-84EB7F6711EB}"/>
                  </a:ext>
                </a:extLst>
              </p:cNvPr>
              <p:cNvCxnSpPr/>
              <p:nvPr/>
            </p:nvCxnSpPr>
            <p:spPr>
              <a:xfrm flipH="1" flipV="1">
                <a:off x="1254889" y="3083663"/>
                <a:ext cx="225413" cy="19130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直接连接符 134">
                <a:extLst>
                  <a:ext uri="{FF2B5EF4-FFF2-40B4-BE49-F238E27FC236}">
                    <a16:creationId xmlns:a16="http://schemas.microsoft.com/office/drawing/2014/main" xmlns="" id="{63CE6DF4-E111-405F-8330-C5724C16C6F5}"/>
                  </a:ext>
                </a:extLst>
              </p:cNvPr>
              <p:cNvCxnSpPr/>
              <p:nvPr/>
            </p:nvCxnSpPr>
            <p:spPr>
              <a:xfrm flipV="1">
                <a:off x="1118520" y="3098036"/>
                <a:ext cx="128210" cy="229252"/>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135">
                <a:extLst>
                  <a:ext uri="{FF2B5EF4-FFF2-40B4-BE49-F238E27FC236}">
                    <a16:creationId xmlns:a16="http://schemas.microsoft.com/office/drawing/2014/main" xmlns="" id="{59B451E6-63CD-4DF6-86C4-697D56CA1325}"/>
                  </a:ext>
                </a:extLst>
              </p:cNvPr>
              <p:cNvCxnSpPr/>
              <p:nvPr/>
            </p:nvCxnSpPr>
            <p:spPr>
              <a:xfrm flipH="1" flipV="1">
                <a:off x="1015578" y="2981422"/>
                <a:ext cx="100752" cy="34586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136">
                <a:extLst>
                  <a:ext uri="{FF2B5EF4-FFF2-40B4-BE49-F238E27FC236}">
                    <a16:creationId xmlns:a16="http://schemas.microsoft.com/office/drawing/2014/main" xmlns="" id="{613316A8-24AD-4332-8C2B-24B4C553D0AC}"/>
                  </a:ext>
                </a:extLst>
              </p:cNvPr>
              <p:cNvCxnSpPr/>
              <p:nvPr/>
            </p:nvCxnSpPr>
            <p:spPr>
              <a:xfrm flipH="1" flipV="1">
                <a:off x="1102618" y="2911311"/>
                <a:ext cx="136562" cy="17235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直接连接符 137">
                <a:extLst>
                  <a:ext uri="{FF2B5EF4-FFF2-40B4-BE49-F238E27FC236}">
                    <a16:creationId xmlns:a16="http://schemas.microsoft.com/office/drawing/2014/main" xmlns="" id="{F24D3E68-3ECC-429F-A42C-8AD62F23CB8A}"/>
                  </a:ext>
                </a:extLst>
              </p:cNvPr>
              <p:cNvCxnSpPr/>
              <p:nvPr/>
            </p:nvCxnSpPr>
            <p:spPr>
              <a:xfrm flipV="1">
                <a:off x="1409462" y="2864424"/>
                <a:ext cx="147024" cy="21924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直接连接符 138">
                <a:extLst>
                  <a:ext uri="{FF2B5EF4-FFF2-40B4-BE49-F238E27FC236}">
                    <a16:creationId xmlns:a16="http://schemas.microsoft.com/office/drawing/2014/main" xmlns="" id="{015ADC44-0EA7-4420-B60A-4DA185BA426B}"/>
                  </a:ext>
                </a:extLst>
              </p:cNvPr>
              <p:cNvCxnSpPr/>
              <p:nvPr/>
            </p:nvCxnSpPr>
            <p:spPr>
              <a:xfrm>
                <a:off x="833684" y="2801402"/>
                <a:ext cx="273057" cy="107092"/>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3" name="组合 110">
              <a:extLst>
                <a:ext uri="{FF2B5EF4-FFF2-40B4-BE49-F238E27FC236}">
                  <a16:creationId xmlns:a16="http://schemas.microsoft.com/office/drawing/2014/main" xmlns="" id="{2E2CAF45-1141-4D3C-A4E3-D1D857EB3E76}"/>
                </a:ext>
              </a:extLst>
            </p:cNvPr>
            <p:cNvGrpSpPr/>
            <p:nvPr/>
          </p:nvGrpSpPr>
          <p:grpSpPr>
            <a:xfrm>
              <a:off x="953514" y="2733222"/>
              <a:ext cx="765090" cy="760898"/>
              <a:chOff x="953514" y="2733222"/>
              <a:chExt cx="765090" cy="760898"/>
            </a:xfrm>
          </p:grpSpPr>
          <p:sp>
            <p:nvSpPr>
              <p:cNvPr id="54" name="椭圆 53">
                <a:extLst>
                  <a:ext uri="{FF2B5EF4-FFF2-40B4-BE49-F238E27FC236}">
                    <a16:creationId xmlns:a16="http://schemas.microsoft.com/office/drawing/2014/main" xmlns="" id="{507D2707-4EFC-4BF4-B70D-544C03884537}"/>
                  </a:ext>
                </a:extLst>
              </p:cNvPr>
              <p:cNvSpPr/>
              <p:nvPr/>
            </p:nvSpPr>
            <p:spPr>
              <a:xfrm>
                <a:off x="1298325" y="273322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5" name="椭圆 54">
                <a:extLst>
                  <a:ext uri="{FF2B5EF4-FFF2-40B4-BE49-F238E27FC236}">
                    <a16:creationId xmlns:a16="http://schemas.microsoft.com/office/drawing/2014/main" xmlns="" id="{ED810922-4657-4855-8ACA-57DE27E4C487}"/>
                  </a:ext>
                </a:extLst>
              </p:cNvPr>
              <p:cNvSpPr/>
              <p:nvPr/>
            </p:nvSpPr>
            <p:spPr>
              <a:xfrm>
                <a:off x="1223901" y="303676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6" name="椭圆 55">
                <a:extLst>
                  <a:ext uri="{FF2B5EF4-FFF2-40B4-BE49-F238E27FC236}">
                    <a16:creationId xmlns:a16="http://schemas.microsoft.com/office/drawing/2014/main" xmlns="" id="{67FA46FB-CC9D-4B30-BCA4-EECAA3A3AE4E}"/>
                  </a:ext>
                </a:extLst>
              </p:cNvPr>
              <p:cNvSpPr/>
              <p:nvPr/>
            </p:nvSpPr>
            <p:spPr>
              <a:xfrm>
                <a:off x="953514" y="2921657"/>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7" name="椭圆 56">
                <a:extLst>
                  <a:ext uri="{FF2B5EF4-FFF2-40B4-BE49-F238E27FC236}">
                    <a16:creationId xmlns:a16="http://schemas.microsoft.com/office/drawing/2014/main" xmlns="" id="{80771DA0-4AD8-4E76-90A8-28196DB990D1}"/>
                  </a:ext>
                </a:extLst>
              </p:cNvPr>
              <p:cNvSpPr/>
              <p:nvPr/>
            </p:nvSpPr>
            <p:spPr>
              <a:xfrm>
                <a:off x="1143711" y="310392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8" name="椭圆 57">
                <a:extLst>
                  <a:ext uri="{FF2B5EF4-FFF2-40B4-BE49-F238E27FC236}">
                    <a16:creationId xmlns:a16="http://schemas.microsoft.com/office/drawing/2014/main" xmlns="" id="{E24930C9-C6B4-4EBA-B7D6-D5C514FB2781}"/>
                  </a:ext>
                </a:extLst>
              </p:cNvPr>
              <p:cNvSpPr/>
              <p:nvPr/>
            </p:nvSpPr>
            <p:spPr>
              <a:xfrm>
                <a:off x="1016827" y="3343748"/>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9" name="椭圆 58">
                <a:extLst>
                  <a:ext uri="{FF2B5EF4-FFF2-40B4-BE49-F238E27FC236}">
                    <a16:creationId xmlns:a16="http://schemas.microsoft.com/office/drawing/2014/main" xmlns="" id="{895078CF-7B14-46F7-A844-C7C24EDEADD2}"/>
                  </a:ext>
                </a:extLst>
              </p:cNvPr>
              <p:cNvSpPr/>
              <p:nvPr/>
            </p:nvSpPr>
            <p:spPr>
              <a:xfrm>
                <a:off x="1238468" y="3445751"/>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60" name="椭圆 59">
                <a:extLst>
                  <a:ext uri="{FF2B5EF4-FFF2-40B4-BE49-F238E27FC236}">
                    <a16:creationId xmlns:a16="http://schemas.microsoft.com/office/drawing/2014/main" xmlns="" id="{E9612386-7F4E-4FCB-804A-75EF398D24E5}"/>
                  </a:ext>
                </a:extLst>
              </p:cNvPr>
              <p:cNvSpPr/>
              <p:nvPr/>
            </p:nvSpPr>
            <p:spPr>
              <a:xfrm>
                <a:off x="1366561" y="3213553"/>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61" name="椭圆 60">
                <a:extLst>
                  <a:ext uri="{FF2B5EF4-FFF2-40B4-BE49-F238E27FC236}">
                    <a16:creationId xmlns:a16="http://schemas.microsoft.com/office/drawing/2014/main" xmlns="" id="{EB942BA1-5EA6-4725-94E3-5A766A138D79}"/>
                  </a:ext>
                </a:extLst>
              </p:cNvPr>
              <p:cNvSpPr/>
              <p:nvPr/>
            </p:nvSpPr>
            <p:spPr>
              <a:xfrm>
                <a:off x="1592744" y="3387675"/>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62" name="椭圆 61">
                <a:extLst>
                  <a:ext uri="{FF2B5EF4-FFF2-40B4-BE49-F238E27FC236}">
                    <a16:creationId xmlns:a16="http://schemas.microsoft.com/office/drawing/2014/main" xmlns="" id="{B9E2FB99-AA33-4C0C-9DB8-6B003E787F64}"/>
                  </a:ext>
                </a:extLst>
              </p:cNvPr>
              <p:cNvSpPr/>
              <p:nvPr/>
            </p:nvSpPr>
            <p:spPr>
              <a:xfrm>
                <a:off x="1537768" y="321250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63" name="椭圆 62">
                <a:extLst>
                  <a:ext uri="{FF2B5EF4-FFF2-40B4-BE49-F238E27FC236}">
                    <a16:creationId xmlns:a16="http://schemas.microsoft.com/office/drawing/2014/main" xmlns="" id="{33B2C593-CF86-4043-BFB1-356F95440DF5}"/>
                  </a:ext>
                </a:extLst>
              </p:cNvPr>
              <p:cNvSpPr/>
              <p:nvPr/>
            </p:nvSpPr>
            <p:spPr>
              <a:xfrm>
                <a:off x="1670235" y="2993881"/>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grpSp>
      </p:grpSp>
      <p:sp>
        <p:nvSpPr>
          <p:cNvPr id="2" name="灯片编号占位符 1">
            <a:extLst>
              <a:ext uri="{FF2B5EF4-FFF2-40B4-BE49-F238E27FC236}">
                <a16:creationId xmlns:a16="http://schemas.microsoft.com/office/drawing/2014/main" xmlns="" id="{AD0457B3-30E1-489A-A690-B4E1DE878FCF}"/>
              </a:ext>
            </a:extLst>
          </p:cNvPr>
          <p:cNvSpPr>
            <a:spLocks noGrp="1"/>
          </p:cNvSpPr>
          <p:nvPr>
            <p:ph type="sldNum" sz="quarter" idx="12"/>
          </p:nvPr>
        </p:nvSpPr>
        <p:spPr/>
        <p:txBody>
          <a:bodyPr/>
          <a:lstStyle/>
          <a:p>
            <a:fld id="{993DAA20-52E0-4214-8B12-5D5B7943E59F}" type="slidenum">
              <a:rPr lang="zh-CN" altLang="en-US" smtClean="0"/>
              <a:t>4</a:t>
            </a:fld>
            <a:endParaRPr lang="zh-CN" altLang="en-US"/>
          </a:p>
        </p:txBody>
      </p:sp>
    </p:spTree>
    <p:extLst>
      <p:ext uri="{BB962C8B-B14F-4D97-AF65-F5344CB8AC3E}">
        <p14:creationId xmlns:p14="http://schemas.microsoft.com/office/powerpoint/2010/main" val="314147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13404"/>
            <a:ext cx="5163671" cy="336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896" y="970549"/>
            <a:ext cx="4387104" cy="5849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标题 11"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txBox="1">
            <a:spLocks/>
          </p:cNvSpPr>
          <p:nvPr/>
        </p:nvSpPr>
        <p:spPr>
          <a:xfrm>
            <a:off x="2437765" y="273050"/>
            <a:ext cx="7956550" cy="7778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000" dirty="0" smtClean="0"/>
              <a:t>IT</a:t>
            </a:r>
            <a:r>
              <a:rPr lang="zh-CN" altLang="en-US" sz="4000" dirty="0" smtClean="0"/>
              <a:t>团队的责任</a:t>
            </a:r>
            <a:endParaRPr lang="zh-CN" altLang="en-US" sz="4000" dirty="0"/>
          </a:p>
        </p:txBody>
      </p:sp>
      <p:sp>
        <p:nvSpPr>
          <p:cNvPr id="2" name="左右箭头 1"/>
          <p:cNvSpPr/>
          <p:nvPr/>
        </p:nvSpPr>
        <p:spPr>
          <a:xfrm>
            <a:off x="5246145" y="3684494"/>
            <a:ext cx="2339789" cy="77993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3671" y="2944906"/>
            <a:ext cx="2643989" cy="2259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1310436"/>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06BF085E-C51B-4E4D-A83F-EA34A2593F4E}" type="slidenum">
              <a:rPr lang="zh-CN" altLang="en-US" smtClean="0"/>
              <a:t>41</a:t>
            </a:fld>
            <a:endParaRPr lang="zh-CN" altLang="en-US"/>
          </a:p>
        </p:txBody>
      </p:sp>
      <p:grpSp>
        <p:nvGrpSpPr>
          <p:cNvPr id="8" name="组合 7"/>
          <p:cNvGrpSpPr/>
          <p:nvPr/>
        </p:nvGrpSpPr>
        <p:grpSpPr>
          <a:xfrm>
            <a:off x="-3" y="989922"/>
            <a:ext cx="12192003" cy="5153301"/>
            <a:chOff x="-3" y="1096426"/>
            <a:chExt cx="12192003" cy="5153301"/>
          </a:xfrm>
        </p:grpSpPr>
        <p:sp>
          <p:nvSpPr>
            <p:cNvPr id="3" name="矩形 2"/>
            <p:cNvSpPr/>
            <p:nvPr/>
          </p:nvSpPr>
          <p:spPr>
            <a:xfrm rot="5400000">
              <a:off x="3938787" y="-2003486"/>
              <a:ext cx="4314423" cy="12192003"/>
            </a:xfrm>
            <a:prstGeom prst="rect">
              <a:avLst/>
            </a:prstGeom>
            <a:solidFill>
              <a:schemeClr val="tx2"/>
            </a:solidFill>
            <a:ln w="31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1" i="0" u="none" strike="noStrike" kern="0" cap="none" spc="0" normalizeH="0" baseline="0" noProof="0" dirty="0">
                <a:ln>
                  <a:noFill/>
                </a:ln>
                <a:solidFill>
                  <a:srgbClr val="193847"/>
                </a:solidFill>
                <a:effectLst/>
                <a:uLnTx/>
                <a:uFillTx/>
                <a:latin typeface="Arial"/>
                <a:ea typeface="微软雅黑"/>
                <a:cs typeface="+mn-cs"/>
              </a:endParaRPr>
            </a:p>
          </p:txBody>
        </p:sp>
        <p:sp>
          <p:nvSpPr>
            <p:cNvPr id="6" name="矩形 5"/>
            <p:cNvSpPr/>
            <p:nvPr/>
          </p:nvSpPr>
          <p:spPr>
            <a:xfrm>
              <a:off x="3310620" y="1096426"/>
              <a:ext cx="5570756" cy="523220"/>
            </a:xfrm>
            <a:prstGeom prst="rect">
              <a:avLst/>
            </a:prstGeom>
          </p:spPr>
          <p:txBody>
            <a:bodyPr wrap="none">
              <a:spAutoFit/>
            </a:bodyPr>
            <a:lstStyle/>
            <a:p>
              <a:r>
                <a:rPr lang="zh-Hans" altLang="en-US" sz="2800" b="1" dirty="0">
                  <a:solidFill>
                    <a:srgbClr val="FFFFFF"/>
                  </a:solidFill>
                </a:rPr>
                <a:t>教育领域：</a:t>
              </a:r>
              <a:r>
                <a:rPr lang="zh-CN" altLang="en-US" sz="2800" b="1" dirty="0">
                  <a:solidFill>
                    <a:srgbClr val="FFFFFF"/>
                  </a:solidFill>
                </a:rPr>
                <a:t>新技术带来信息化期待</a:t>
              </a:r>
            </a:p>
          </p:txBody>
        </p:sp>
      </p:gr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550" y="171450"/>
            <a:ext cx="11772900" cy="651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5374442" y="3713582"/>
            <a:ext cx="4805256" cy="1315616"/>
          </a:xfrm>
          <a:prstGeom prst="rect">
            <a:avLst/>
          </a:prstGeom>
          <a:noFill/>
          <a:ln w="57150" cap="sq" cmpd="sng">
            <a:solidFill>
              <a:srgbClr val="FFFF00"/>
            </a:solidFill>
            <a:prstDash val="dashDot"/>
            <a:rou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zh-CN" altLang="en-US" sz="2400" dirty="0" smtClean="0"/>
              <a:t>智慧校园</a:t>
            </a:r>
            <a:endParaRPr lang="zh-CN" altLang="en-US" sz="2400" dirty="0"/>
          </a:p>
        </p:txBody>
      </p:sp>
    </p:spTree>
    <p:extLst>
      <p:ext uri="{BB962C8B-B14F-4D97-AF65-F5344CB8AC3E}">
        <p14:creationId xmlns:p14="http://schemas.microsoft.com/office/powerpoint/2010/main" val="116774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06BF085E-C51B-4E4D-A83F-EA34A2593F4E}" type="slidenum">
              <a:rPr lang="zh-CN" altLang="en-US" smtClean="0"/>
              <a:t>42</a:t>
            </a:fld>
            <a:endParaRPr lang="zh-CN" altLang="en-US"/>
          </a:p>
        </p:txBody>
      </p:sp>
      <p:grpSp>
        <p:nvGrpSpPr>
          <p:cNvPr id="8" name="组合 7"/>
          <p:cNvGrpSpPr/>
          <p:nvPr/>
        </p:nvGrpSpPr>
        <p:grpSpPr>
          <a:xfrm>
            <a:off x="-3" y="989922"/>
            <a:ext cx="12192003" cy="5153301"/>
            <a:chOff x="-3" y="1096426"/>
            <a:chExt cx="12192003" cy="5153301"/>
          </a:xfrm>
        </p:grpSpPr>
        <p:sp>
          <p:nvSpPr>
            <p:cNvPr id="3" name="矩形 2"/>
            <p:cNvSpPr/>
            <p:nvPr/>
          </p:nvSpPr>
          <p:spPr>
            <a:xfrm rot="5400000">
              <a:off x="3938787" y="-2003486"/>
              <a:ext cx="4314423" cy="12192003"/>
            </a:xfrm>
            <a:prstGeom prst="rect">
              <a:avLst/>
            </a:prstGeom>
            <a:solidFill>
              <a:schemeClr val="tx2"/>
            </a:solidFill>
            <a:ln w="31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200" b="1" i="0" u="none" strike="noStrike" kern="0" cap="none" spc="0" normalizeH="0" baseline="0" noProof="0" dirty="0">
                <a:ln>
                  <a:noFill/>
                </a:ln>
                <a:solidFill>
                  <a:srgbClr val="193847"/>
                </a:solidFill>
                <a:effectLst/>
                <a:uLnTx/>
                <a:uFillTx/>
                <a:latin typeface="Arial"/>
                <a:ea typeface="微软雅黑"/>
                <a:cs typeface="+mn-cs"/>
              </a:endParaRPr>
            </a:p>
          </p:txBody>
        </p:sp>
        <p:sp>
          <p:nvSpPr>
            <p:cNvPr id="6" name="矩形 5"/>
            <p:cNvSpPr/>
            <p:nvPr/>
          </p:nvSpPr>
          <p:spPr>
            <a:xfrm>
              <a:off x="3310620" y="1096426"/>
              <a:ext cx="5570756" cy="523220"/>
            </a:xfrm>
            <a:prstGeom prst="rect">
              <a:avLst/>
            </a:prstGeom>
          </p:spPr>
          <p:txBody>
            <a:bodyPr wrap="none">
              <a:spAutoFit/>
            </a:bodyPr>
            <a:lstStyle/>
            <a:p>
              <a:r>
                <a:rPr lang="zh-Hans" altLang="en-US" sz="2800" b="1" dirty="0">
                  <a:solidFill>
                    <a:srgbClr val="FFFFFF"/>
                  </a:solidFill>
                </a:rPr>
                <a:t>教育领域：</a:t>
              </a:r>
              <a:r>
                <a:rPr lang="zh-CN" altLang="en-US" sz="2800" b="1" dirty="0">
                  <a:solidFill>
                    <a:srgbClr val="FFFFFF"/>
                  </a:solidFill>
                </a:rPr>
                <a:t>新技术带来信息化期待</a:t>
              </a:r>
            </a:p>
          </p:txBody>
        </p:sp>
      </p:gr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pic>
        <p:nvPicPr>
          <p:cNvPr id="9" name="图片 8">
            <a:extLst>
              <a:ext uri="{FF2B5EF4-FFF2-40B4-BE49-F238E27FC236}">
                <a16:creationId xmlns="" xmlns:a16="http://schemas.microsoft.com/office/drawing/2014/main" id="{3798F187-4162-A94D-A246-454ED204085C}"/>
              </a:ext>
            </a:extLst>
          </p:cNvPr>
          <p:cNvPicPr>
            <a:picLocks noChangeAspect="1"/>
          </p:cNvPicPr>
          <p:nvPr/>
        </p:nvPicPr>
        <p:blipFill rotWithShape="1">
          <a:blip r:embed="rId4"/>
          <a:srcRect r="18674"/>
          <a:stretch/>
        </p:blipFill>
        <p:spPr>
          <a:xfrm>
            <a:off x="548589" y="2323806"/>
            <a:ext cx="3432329" cy="2594512"/>
          </a:xfrm>
          <a:prstGeom prst="rect">
            <a:avLst/>
          </a:prstGeom>
        </p:spPr>
      </p:pic>
      <p:sp>
        <p:nvSpPr>
          <p:cNvPr id="10" name="文本框 9">
            <a:extLst>
              <a:ext uri="{FF2B5EF4-FFF2-40B4-BE49-F238E27FC236}">
                <a16:creationId xmlns="" xmlns:a16="http://schemas.microsoft.com/office/drawing/2014/main" id="{44E7EB5D-A510-A64D-AD0E-1F39B6202CEC}"/>
              </a:ext>
            </a:extLst>
          </p:cNvPr>
          <p:cNvSpPr txBox="1"/>
          <p:nvPr/>
        </p:nvSpPr>
        <p:spPr>
          <a:xfrm>
            <a:off x="1553389" y="5308033"/>
            <a:ext cx="1535998" cy="523220"/>
          </a:xfrm>
          <a:prstGeom prst="rect">
            <a:avLst/>
          </a:prstGeom>
          <a:noFill/>
        </p:spPr>
        <p:txBody>
          <a:bodyPr wrap="none" rtlCol="0">
            <a:spAutoFit/>
          </a:bodyPr>
          <a:lstStyle/>
          <a:p>
            <a:r>
              <a:rPr kumimoji="1" lang="zh-Hans" altLang="en-US" sz="2800" b="1" dirty="0">
                <a:solidFill>
                  <a:schemeClr val="bg1"/>
                </a:solidFill>
                <a:latin typeface="+mj-ea"/>
                <a:ea typeface="+mj-ea"/>
              </a:rPr>
              <a:t>互联网</a:t>
            </a:r>
            <a:r>
              <a:rPr kumimoji="1" lang="en-US" altLang="zh-Hans" sz="2800" b="1" dirty="0">
                <a:solidFill>
                  <a:schemeClr val="bg1"/>
                </a:solidFill>
                <a:latin typeface="+mj-ea"/>
                <a:ea typeface="+mj-ea"/>
              </a:rPr>
              <a:t>+</a:t>
            </a:r>
            <a:endParaRPr kumimoji="1" lang="zh-CN" altLang="en-US" sz="2800" b="1" dirty="0">
              <a:solidFill>
                <a:schemeClr val="bg1"/>
              </a:solidFill>
              <a:latin typeface="+mj-ea"/>
              <a:ea typeface="+mj-ea"/>
            </a:endParaRPr>
          </a:p>
        </p:txBody>
      </p:sp>
      <p:pic>
        <p:nvPicPr>
          <p:cNvPr id="11" name="图片 10">
            <a:extLst>
              <a:ext uri="{FF2B5EF4-FFF2-40B4-BE49-F238E27FC236}">
                <a16:creationId xmlns="" xmlns:a16="http://schemas.microsoft.com/office/drawing/2014/main" id="{8B6A4CEF-622E-4C4B-9620-82806B63C6EF}"/>
              </a:ext>
            </a:extLst>
          </p:cNvPr>
          <p:cNvPicPr>
            <a:picLocks noChangeAspect="1"/>
          </p:cNvPicPr>
          <p:nvPr/>
        </p:nvPicPr>
        <p:blipFill>
          <a:blip r:embed="rId5"/>
          <a:stretch>
            <a:fillRect/>
          </a:stretch>
        </p:blipFill>
        <p:spPr>
          <a:xfrm>
            <a:off x="8269200" y="2310085"/>
            <a:ext cx="3313867" cy="2608233"/>
          </a:xfrm>
          <a:prstGeom prst="rect">
            <a:avLst/>
          </a:prstGeom>
        </p:spPr>
      </p:pic>
      <p:sp>
        <p:nvSpPr>
          <p:cNvPr id="12" name="文本框 11">
            <a:extLst>
              <a:ext uri="{FF2B5EF4-FFF2-40B4-BE49-F238E27FC236}">
                <a16:creationId xmlns="" xmlns:a16="http://schemas.microsoft.com/office/drawing/2014/main" id="{A634B969-938A-B44D-BDD6-BDC1206E7670}"/>
              </a:ext>
            </a:extLst>
          </p:cNvPr>
          <p:cNvSpPr txBox="1"/>
          <p:nvPr/>
        </p:nvSpPr>
        <p:spPr>
          <a:xfrm>
            <a:off x="9102613" y="5308033"/>
            <a:ext cx="1620957" cy="523220"/>
          </a:xfrm>
          <a:prstGeom prst="rect">
            <a:avLst/>
          </a:prstGeom>
          <a:noFill/>
        </p:spPr>
        <p:txBody>
          <a:bodyPr wrap="none" rtlCol="0">
            <a:spAutoFit/>
          </a:bodyPr>
          <a:lstStyle/>
          <a:p>
            <a:r>
              <a:rPr kumimoji="1" lang="zh-Hans" altLang="en-US" sz="2800" b="1" dirty="0">
                <a:solidFill>
                  <a:schemeClr val="bg1"/>
                </a:solidFill>
                <a:latin typeface="+mj-ea"/>
                <a:ea typeface="+mj-ea"/>
              </a:rPr>
              <a:t>人工智能</a:t>
            </a:r>
            <a:endParaRPr kumimoji="1" lang="zh-CN" altLang="en-US" sz="2800" b="1" dirty="0">
              <a:solidFill>
                <a:schemeClr val="bg1"/>
              </a:solidFill>
              <a:latin typeface="+mj-ea"/>
              <a:ea typeface="+mj-ea"/>
            </a:endParaRPr>
          </a:p>
        </p:txBody>
      </p:sp>
      <p:pic>
        <p:nvPicPr>
          <p:cNvPr id="13" name="图片 12">
            <a:extLst>
              <a:ext uri="{FF2B5EF4-FFF2-40B4-BE49-F238E27FC236}">
                <a16:creationId xmlns="" xmlns:a16="http://schemas.microsoft.com/office/drawing/2014/main" id="{5C535A45-780E-BB43-8DC6-23C2B64A41FD}"/>
              </a:ext>
            </a:extLst>
          </p:cNvPr>
          <p:cNvPicPr>
            <a:picLocks noChangeAspect="1"/>
          </p:cNvPicPr>
          <p:nvPr/>
        </p:nvPicPr>
        <p:blipFill rotWithShape="1">
          <a:blip r:embed="rId6"/>
          <a:srcRect l="3353" r="8901"/>
          <a:stretch/>
        </p:blipFill>
        <p:spPr>
          <a:xfrm>
            <a:off x="4427413" y="2323806"/>
            <a:ext cx="3395292" cy="2594512"/>
          </a:xfrm>
          <a:prstGeom prst="rect">
            <a:avLst/>
          </a:prstGeom>
        </p:spPr>
      </p:pic>
      <p:sp>
        <p:nvSpPr>
          <p:cNvPr id="15" name="文本框 14">
            <a:extLst>
              <a:ext uri="{FF2B5EF4-FFF2-40B4-BE49-F238E27FC236}">
                <a16:creationId xmlns="" xmlns:a16="http://schemas.microsoft.com/office/drawing/2014/main" id="{46840984-C8C2-584F-9EDC-874DD6148584}"/>
              </a:ext>
            </a:extLst>
          </p:cNvPr>
          <p:cNvSpPr txBox="1"/>
          <p:nvPr/>
        </p:nvSpPr>
        <p:spPr>
          <a:xfrm>
            <a:off x="5465058" y="5308033"/>
            <a:ext cx="1261884" cy="523220"/>
          </a:xfrm>
          <a:prstGeom prst="rect">
            <a:avLst/>
          </a:prstGeom>
          <a:noFill/>
        </p:spPr>
        <p:txBody>
          <a:bodyPr wrap="none" rtlCol="0">
            <a:spAutoFit/>
          </a:bodyPr>
          <a:lstStyle/>
          <a:p>
            <a:r>
              <a:rPr kumimoji="1" lang="zh-Hans" altLang="en-US" sz="2800" b="1" dirty="0">
                <a:solidFill>
                  <a:schemeClr val="bg1"/>
                </a:solidFill>
                <a:latin typeface="+mj-ea"/>
                <a:ea typeface="+mj-ea"/>
              </a:rPr>
              <a:t>大数据</a:t>
            </a:r>
            <a:endParaRPr kumimoji="1" lang="zh-CN" altLang="en-US" sz="2800" b="1" dirty="0">
              <a:solidFill>
                <a:schemeClr val="bg1"/>
              </a:solidFill>
              <a:latin typeface="+mj-ea"/>
              <a:ea typeface="+mj-ea"/>
            </a:endParaRPr>
          </a:p>
        </p:txBody>
      </p:sp>
    </p:spTree>
    <p:extLst>
      <p:ext uri="{BB962C8B-B14F-4D97-AF65-F5344CB8AC3E}">
        <p14:creationId xmlns:p14="http://schemas.microsoft.com/office/powerpoint/2010/main" val="29642358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24AF7BFB-63EF-4579-8522-40F7C6C0448A}" type="slidenum">
              <a:rPr lang="zh-CN" altLang="en-US" smtClean="0"/>
              <a:t>43</a:t>
            </a:fld>
            <a:endParaRPr lang="zh-CN" altLang="en-US"/>
          </a:p>
        </p:txBody>
      </p:sp>
      <p:sp>
        <p:nvSpPr>
          <p:cNvPr id="3" name="矩形 2"/>
          <p:cNvSpPr/>
          <p:nvPr/>
        </p:nvSpPr>
        <p:spPr>
          <a:xfrm>
            <a:off x="3926175" y="4274752"/>
            <a:ext cx="4339650" cy="646331"/>
          </a:xfrm>
          <a:prstGeom prst="rect">
            <a:avLst/>
          </a:prstGeom>
        </p:spPr>
        <p:txBody>
          <a:bodyPr wrap="none">
            <a:spAutoFit/>
          </a:bodyPr>
          <a:lstStyle/>
          <a:p>
            <a:r>
              <a:rPr lang="zh-CN" altLang="en-US" sz="3600" dirty="0">
                <a:solidFill>
                  <a:schemeClr val="bg1">
                    <a:lumMod val="85000"/>
                  </a:schemeClr>
                </a:solidFill>
                <a:latin typeface="+mn-ea"/>
                <a:cs typeface="Times New Roman" charset="0"/>
              </a:rPr>
              <a:t>面向美好愿景的同时</a:t>
            </a:r>
            <a:endParaRPr lang="zh-CN" altLang="en-US" sz="3600" dirty="0">
              <a:solidFill>
                <a:schemeClr val="bg1">
                  <a:lumMod val="85000"/>
                </a:schemeClr>
              </a:solidFill>
              <a:latin typeface="+mn-ea"/>
            </a:endParaRPr>
          </a:p>
        </p:txBody>
      </p:sp>
      <p:pic>
        <p:nvPicPr>
          <p:cNvPr id="5" name="图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57800" y="1760152"/>
            <a:ext cx="1676400" cy="1567434"/>
          </a:xfrm>
          <a:prstGeom prst="rect">
            <a:avLst/>
          </a:prstGeom>
        </p:spPr>
      </p:pic>
      <p:sp>
        <p:nvSpPr>
          <p:cNvPr id="6" name="矩形 5"/>
          <p:cNvSpPr/>
          <p:nvPr/>
        </p:nvSpPr>
        <p:spPr>
          <a:xfrm>
            <a:off x="3076382" y="5046187"/>
            <a:ext cx="6186309" cy="646331"/>
          </a:xfrm>
          <a:prstGeom prst="rect">
            <a:avLst/>
          </a:prstGeom>
        </p:spPr>
        <p:txBody>
          <a:bodyPr wrap="none">
            <a:spAutoFit/>
          </a:bodyPr>
          <a:lstStyle/>
          <a:p>
            <a:pPr algn="ctr"/>
            <a:r>
              <a:rPr lang="zh-CN" altLang="en-US" sz="3600" b="1" dirty="0">
                <a:solidFill>
                  <a:schemeClr val="bg1"/>
                </a:solidFill>
                <a:latin typeface="+mn-ea"/>
                <a:cs typeface="Times New Roman" charset="0"/>
              </a:rPr>
              <a:t>更需要</a:t>
            </a:r>
            <a:r>
              <a:rPr lang="zh-CN" altLang="en-US" sz="3600" b="1" dirty="0" smtClean="0">
                <a:solidFill>
                  <a:schemeClr val="bg1"/>
                </a:solidFill>
                <a:latin typeface="+mn-ea"/>
                <a:cs typeface="Times New Roman" charset="0"/>
              </a:rPr>
              <a:t>面对</a:t>
            </a:r>
            <a:r>
              <a:rPr lang="zh-CN" altLang="en-US" sz="3600" b="1" dirty="0">
                <a:solidFill>
                  <a:schemeClr val="bg1"/>
                </a:solidFill>
                <a:latin typeface="+mn-ea"/>
                <a:cs typeface="Times New Roman" charset="0"/>
              </a:rPr>
              <a:t>期待</a:t>
            </a:r>
            <a:r>
              <a:rPr lang="zh-CN" altLang="en-US" sz="3600" b="1" dirty="0" smtClean="0">
                <a:solidFill>
                  <a:schemeClr val="bg1"/>
                </a:solidFill>
                <a:latin typeface="+mn-ea"/>
                <a:cs typeface="Times New Roman" charset="0"/>
              </a:rPr>
              <a:t>与现实的</a:t>
            </a:r>
            <a:r>
              <a:rPr lang="zh-CN" altLang="en-US" sz="3600" b="1" dirty="0">
                <a:solidFill>
                  <a:schemeClr val="bg1"/>
                </a:solidFill>
                <a:latin typeface="+mn-ea"/>
                <a:cs typeface="Times New Roman" charset="0"/>
              </a:rPr>
              <a:t>差距</a:t>
            </a:r>
            <a:endParaRPr lang="zh-CN" altLang="en-US" sz="3600" b="1" dirty="0">
              <a:solidFill>
                <a:schemeClr val="bg1"/>
              </a:solidFill>
              <a:latin typeface="+mn-ea"/>
            </a:endParaRPr>
          </a:p>
        </p:txBody>
      </p:sp>
      <p:sp>
        <p:nvSpPr>
          <p:cNvPr id="8" name="椭圆 7"/>
          <p:cNvSpPr/>
          <p:nvPr/>
        </p:nvSpPr>
        <p:spPr>
          <a:xfrm>
            <a:off x="4838700" y="1261256"/>
            <a:ext cx="2514600" cy="25146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7" name="图片 6">
            <a:extLst>
              <a:ext uri="{FF2B5EF4-FFF2-40B4-BE49-F238E27FC236}">
                <a16:creationId xmlns="" xmlns:a16="http://schemas.microsoft.com/office/drawing/2014/main" id="{84B8A2BD-0B62-6C4C-9B11-2159484C4E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spTree>
    <p:extLst>
      <p:ext uri="{BB962C8B-B14F-4D97-AF65-F5344CB8AC3E}">
        <p14:creationId xmlns:p14="http://schemas.microsoft.com/office/powerpoint/2010/main" val="28424306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753791" y="271962"/>
            <a:ext cx="139679" cy="586868"/>
          </a:xfrm>
          <a:prstGeom prst="rect">
            <a:avLst/>
          </a:prstGeom>
          <a:solidFill>
            <a:srgbClr val="1E3B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endParaRPr lang="zh-CN" altLang="en-US" sz="1800">
              <a:solidFill>
                <a:prstClr val="white"/>
              </a:solidFill>
            </a:endParaRPr>
          </a:p>
        </p:txBody>
      </p:sp>
      <p:sp>
        <p:nvSpPr>
          <p:cNvPr id="5" name="文本框 4"/>
          <p:cNvSpPr txBox="1"/>
          <p:nvPr/>
        </p:nvSpPr>
        <p:spPr>
          <a:xfrm>
            <a:off x="7568030" y="334563"/>
            <a:ext cx="4185761" cy="461665"/>
          </a:xfrm>
          <a:prstGeom prst="rect">
            <a:avLst/>
          </a:prstGeom>
          <a:noFill/>
        </p:spPr>
        <p:txBody>
          <a:bodyPr wrap="none" rtlCol="0">
            <a:spAutoFit/>
          </a:bodyPr>
          <a:lstStyle/>
          <a:p>
            <a:pPr algn="r" defTabSz="914400"/>
            <a:r>
              <a:rPr lang="zh-CN" altLang="en-US" sz="2400" dirty="0">
                <a:solidFill>
                  <a:schemeClr val="bg1"/>
                </a:solidFill>
                <a:latin typeface="微软雅黑" panose="020B0503020204020204" pitchFamily="34" charset="-122"/>
                <a:ea typeface="微软雅黑" panose="020B0503020204020204" pitchFamily="34" charset="-122"/>
              </a:rPr>
              <a:t>先看看我们的管理和服务现状</a:t>
            </a:r>
          </a:p>
        </p:txBody>
      </p:sp>
      <p:sp>
        <p:nvSpPr>
          <p:cNvPr id="6" name="矩形 5"/>
          <p:cNvSpPr/>
          <p:nvPr/>
        </p:nvSpPr>
        <p:spPr>
          <a:xfrm>
            <a:off x="891113" y="1774382"/>
            <a:ext cx="4493538" cy="523220"/>
          </a:xfrm>
          <a:prstGeom prst="rect">
            <a:avLst/>
          </a:prstGeom>
        </p:spPr>
        <p:txBody>
          <a:bodyPr wrap="none">
            <a:spAutoFit/>
          </a:bodyPr>
          <a:lstStyle/>
          <a:p>
            <a:pPr defTabSz="914400"/>
            <a:r>
              <a:rPr lang="zh-CN" altLang="en-US" sz="2800" dirty="0">
                <a:solidFill>
                  <a:schemeClr val="bg1"/>
                </a:solidFill>
                <a:latin typeface="微软雅黑" panose="020B0503020204020204" pitchFamily="34" charset="-122"/>
                <a:ea typeface="微软雅黑" panose="020B0503020204020204" pitchFamily="34" charset="-122"/>
              </a:rPr>
              <a:t>（一）</a:t>
            </a:r>
            <a:r>
              <a:rPr lang="zh-CN" altLang="zh-CN" sz="2800" dirty="0">
                <a:solidFill>
                  <a:schemeClr val="bg1"/>
                </a:solidFill>
                <a:latin typeface="微软雅黑" panose="020B0503020204020204" pitchFamily="34" charset="-122"/>
                <a:ea typeface="微软雅黑" panose="020B0503020204020204" pitchFamily="34" charset="-122"/>
              </a:rPr>
              <a:t>办事过程繁、流程长</a:t>
            </a:r>
            <a:endParaRPr lang="zh-CN" altLang="en-US" sz="2800" dirty="0">
              <a:solidFill>
                <a:schemeClr val="bg1"/>
              </a:solidFill>
            </a:endParaRPr>
          </a:p>
        </p:txBody>
      </p:sp>
      <p:sp>
        <p:nvSpPr>
          <p:cNvPr id="7" name="矩形 6"/>
          <p:cNvSpPr/>
          <p:nvPr/>
        </p:nvSpPr>
        <p:spPr>
          <a:xfrm>
            <a:off x="891113" y="2354885"/>
            <a:ext cx="5211683" cy="523220"/>
          </a:xfrm>
          <a:prstGeom prst="rect">
            <a:avLst/>
          </a:prstGeom>
        </p:spPr>
        <p:txBody>
          <a:bodyPr wrap="none">
            <a:spAutoFit/>
          </a:bodyPr>
          <a:lstStyle/>
          <a:p>
            <a:pPr defTabSz="914400"/>
            <a:r>
              <a:rPr lang="zh-CN" altLang="en-US" sz="2800" dirty="0">
                <a:solidFill>
                  <a:schemeClr val="bg1"/>
                </a:solidFill>
                <a:latin typeface="微软雅黑" panose="020B0503020204020204" pitchFamily="34" charset="-122"/>
                <a:ea typeface="微软雅黑" panose="020B0503020204020204" pitchFamily="34" charset="-122"/>
              </a:rPr>
              <a:t>（二）数据不全、不准、不实时</a:t>
            </a:r>
            <a:endParaRPr lang="zh-CN" altLang="en-US" sz="2800" dirty="0">
              <a:solidFill>
                <a:schemeClr val="bg1"/>
              </a:solidFill>
            </a:endParaRPr>
          </a:p>
        </p:txBody>
      </p:sp>
      <p:sp>
        <p:nvSpPr>
          <p:cNvPr id="8" name="矩形 7"/>
          <p:cNvSpPr/>
          <p:nvPr/>
        </p:nvSpPr>
        <p:spPr>
          <a:xfrm>
            <a:off x="891113" y="2935388"/>
            <a:ext cx="7007046" cy="523220"/>
          </a:xfrm>
          <a:prstGeom prst="rect">
            <a:avLst/>
          </a:prstGeom>
        </p:spPr>
        <p:txBody>
          <a:bodyPr wrap="none">
            <a:spAutoFit/>
          </a:bodyPr>
          <a:lstStyle/>
          <a:p>
            <a:pPr defTabSz="914400"/>
            <a:r>
              <a:rPr lang="zh-CN" altLang="en-US" sz="2800" dirty="0">
                <a:solidFill>
                  <a:schemeClr val="bg1"/>
                </a:solidFill>
                <a:latin typeface="微软雅黑" panose="020B0503020204020204" pitchFamily="34" charset="-122"/>
                <a:ea typeface="微软雅黑" panose="020B0503020204020204" pitchFamily="34" charset="-122"/>
              </a:rPr>
              <a:t>（三）</a:t>
            </a:r>
            <a:r>
              <a:rPr lang="zh-CN" altLang="zh-CN" sz="2800" dirty="0">
                <a:solidFill>
                  <a:schemeClr val="bg1"/>
                </a:solidFill>
                <a:latin typeface="微软雅黑" panose="020B0503020204020204" pitchFamily="34" charset="-122"/>
                <a:ea typeface="微软雅黑" panose="020B0503020204020204" pitchFamily="34" charset="-122"/>
              </a:rPr>
              <a:t>以管理者为中心、忽视用户使用需求</a:t>
            </a:r>
            <a:endParaRPr lang="zh-CN" altLang="en-US" sz="2800" dirty="0">
              <a:solidFill>
                <a:schemeClr val="bg1"/>
              </a:solidFill>
            </a:endParaRPr>
          </a:p>
        </p:txBody>
      </p:sp>
      <p:sp>
        <p:nvSpPr>
          <p:cNvPr id="9" name="矩形 8"/>
          <p:cNvSpPr/>
          <p:nvPr/>
        </p:nvSpPr>
        <p:spPr>
          <a:xfrm>
            <a:off x="891113" y="3515891"/>
            <a:ext cx="7366119" cy="523220"/>
          </a:xfrm>
          <a:prstGeom prst="rect">
            <a:avLst/>
          </a:prstGeom>
        </p:spPr>
        <p:txBody>
          <a:bodyPr wrap="none">
            <a:spAutoFit/>
          </a:bodyPr>
          <a:lstStyle/>
          <a:p>
            <a:pPr defTabSz="914400"/>
            <a:r>
              <a:rPr lang="zh-CN" altLang="en-US" sz="2800" dirty="0">
                <a:solidFill>
                  <a:schemeClr val="bg1"/>
                </a:solidFill>
                <a:latin typeface="微软雅黑" panose="020B0503020204020204" pitchFamily="34" charset="-122"/>
                <a:ea typeface="微软雅黑" panose="020B0503020204020204" pitchFamily="34" charset="-122"/>
              </a:rPr>
              <a:t>（四）对管理环节（如：二级单位）支撑不够</a:t>
            </a:r>
            <a:endParaRPr lang="zh-CN" altLang="en-US" sz="2800" dirty="0">
              <a:solidFill>
                <a:schemeClr val="bg1"/>
              </a:solidFill>
            </a:endParaRPr>
          </a:p>
        </p:txBody>
      </p:sp>
      <p:sp>
        <p:nvSpPr>
          <p:cNvPr id="10" name="矩形 9"/>
          <p:cNvSpPr/>
          <p:nvPr/>
        </p:nvSpPr>
        <p:spPr>
          <a:xfrm>
            <a:off x="891113" y="4096394"/>
            <a:ext cx="6647974" cy="523220"/>
          </a:xfrm>
          <a:prstGeom prst="rect">
            <a:avLst/>
          </a:prstGeom>
        </p:spPr>
        <p:txBody>
          <a:bodyPr wrap="none">
            <a:spAutoFit/>
          </a:bodyPr>
          <a:lstStyle/>
          <a:p>
            <a:pPr defTabSz="914400"/>
            <a:r>
              <a:rPr lang="zh-CN" altLang="en-US" sz="2800" dirty="0">
                <a:solidFill>
                  <a:schemeClr val="bg1"/>
                </a:solidFill>
                <a:latin typeface="微软雅黑" panose="020B0503020204020204" pitchFamily="34" charset="-122"/>
                <a:ea typeface="微软雅黑" panose="020B0503020204020204" pitchFamily="34" charset="-122"/>
              </a:rPr>
              <a:t>（五）部门协同不够，甚至造成管理漏洞</a:t>
            </a:r>
            <a:endParaRPr lang="zh-CN" altLang="en-US" sz="2800" dirty="0">
              <a:solidFill>
                <a:schemeClr val="bg1"/>
              </a:solidFill>
            </a:endParaRPr>
          </a:p>
        </p:txBody>
      </p:sp>
      <p:sp>
        <p:nvSpPr>
          <p:cNvPr id="11" name="矩形 10"/>
          <p:cNvSpPr/>
          <p:nvPr/>
        </p:nvSpPr>
        <p:spPr>
          <a:xfrm>
            <a:off x="964773" y="5566913"/>
            <a:ext cx="768159" cy="662554"/>
          </a:xfrm>
          <a:prstGeom prst="rect">
            <a:avLst/>
          </a:prstGeom>
        </p:spPr>
        <p:txBody>
          <a:bodyPr wrap="none">
            <a:spAutoFit/>
          </a:bodyPr>
          <a:lstStyle/>
          <a:p>
            <a:pPr defTabSz="914400">
              <a:lnSpc>
                <a:spcPct val="150000"/>
              </a:lnSpc>
            </a:pPr>
            <a:r>
              <a:rPr lang="en-US" altLang="zh-CN" sz="2800" dirty="0">
                <a:solidFill>
                  <a:schemeClr val="bg1"/>
                </a:solidFill>
                <a:latin typeface="微软雅黑" panose="020B0503020204020204" pitchFamily="34" charset="-122"/>
                <a:ea typeface="微软雅黑" panose="020B0503020204020204" pitchFamily="34" charset="-122"/>
              </a:rPr>
              <a:t>……</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12" name="矩形 11"/>
          <p:cNvSpPr/>
          <p:nvPr/>
        </p:nvSpPr>
        <p:spPr>
          <a:xfrm>
            <a:off x="9337493" y="2196724"/>
            <a:ext cx="1980029" cy="662554"/>
          </a:xfrm>
          <a:prstGeom prst="rect">
            <a:avLst/>
          </a:prstGeom>
        </p:spPr>
        <p:txBody>
          <a:bodyPr wrap="none">
            <a:spAutoFit/>
          </a:bodyPr>
          <a:lstStyle/>
          <a:p>
            <a:pPr defTabSz="914400">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基础、源头</a:t>
            </a:r>
            <a:endParaRPr lang="en-US" altLang="zh-CN" sz="2800" dirty="0">
              <a:solidFill>
                <a:schemeClr val="bg1"/>
              </a:solidFill>
              <a:latin typeface="微软雅黑" panose="020B0503020204020204" pitchFamily="34" charset="-122"/>
              <a:ea typeface="微软雅黑" panose="020B0503020204020204" pitchFamily="34" charset="-122"/>
            </a:endParaRPr>
          </a:p>
        </p:txBody>
      </p:sp>
      <p:sp>
        <p:nvSpPr>
          <p:cNvPr id="13" name="矩形 12"/>
          <p:cNvSpPr/>
          <p:nvPr/>
        </p:nvSpPr>
        <p:spPr>
          <a:xfrm>
            <a:off x="9337493" y="2777227"/>
            <a:ext cx="902811" cy="662554"/>
          </a:xfrm>
          <a:prstGeom prst="rect">
            <a:avLst/>
          </a:prstGeom>
        </p:spPr>
        <p:txBody>
          <a:bodyPr wrap="none">
            <a:spAutoFit/>
          </a:bodyPr>
          <a:lstStyle/>
          <a:p>
            <a:pPr defTabSz="914400">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理念</a:t>
            </a:r>
            <a:endParaRPr lang="en-US" altLang="zh-CN" sz="28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a:xfrm>
            <a:off x="9337493" y="3357730"/>
            <a:ext cx="902811" cy="662554"/>
          </a:xfrm>
          <a:prstGeom prst="rect">
            <a:avLst/>
          </a:prstGeom>
        </p:spPr>
        <p:txBody>
          <a:bodyPr wrap="none">
            <a:spAutoFit/>
          </a:bodyPr>
          <a:lstStyle/>
          <a:p>
            <a:pPr defTabSz="914400">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盲点</a:t>
            </a:r>
            <a:endParaRPr lang="en-US" altLang="zh-CN" sz="2800" dirty="0">
              <a:solidFill>
                <a:schemeClr val="bg1"/>
              </a:solidFill>
              <a:latin typeface="微软雅黑" panose="020B0503020204020204" pitchFamily="34" charset="-122"/>
              <a:ea typeface="微软雅黑" panose="020B0503020204020204" pitchFamily="34" charset="-122"/>
            </a:endParaRPr>
          </a:p>
        </p:txBody>
      </p:sp>
      <p:sp>
        <p:nvSpPr>
          <p:cNvPr id="15" name="矩形 14"/>
          <p:cNvSpPr/>
          <p:nvPr/>
        </p:nvSpPr>
        <p:spPr>
          <a:xfrm>
            <a:off x="9337493" y="3938233"/>
            <a:ext cx="1261884" cy="662554"/>
          </a:xfrm>
          <a:prstGeom prst="rect">
            <a:avLst/>
          </a:prstGeom>
        </p:spPr>
        <p:txBody>
          <a:bodyPr wrap="none">
            <a:spAutoFit/>
          </a:bodyPr>
          <a:lstStyle/>
          <a:p>
            <a:pPr defTabSz="914400">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连接点</a:t>
            </a:r>
            <a:endParaRPr lang="en-US" altLang="zh-CN" sz="2800"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9337493" y="1616221"/>
            <a:ext cx="1277434" cy="662554"/>
          </a:xfrm>
          <a:prstGeom prst="rect">
            <a:avLst/>
          </a:prstGeom>
        </p:spPr>
        <p:txBody>
          <a:bodyPr wrap="square">
            <a:spAutoFit/>
          </a:bodyPr>
          <a:lstStyle/>
          <a:p>
            <a:pPr defTabSz="914400">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效率</a:t>
            </a:r>
            <a:endParaRPr lang="en-US" altLang="zh-CN" sz="2800"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897209" y="4736474"/>
            <a:ext cx="7366119" cy="523220"/>
          </a:xfrm>
          <a:prstGeom prst="rect">
            <a:avLst/>
          </a:prstGeom>
        </p:spPr>
        <p:txBody>
          <a:bodyPr wrap="none">
            <a:spAutoFit/>
          </a:bodyPr>
          <a:lstStyle/>
          <a:p>
            <a:pPr defTabSz="914400"/>
            <a:r>
              <a:rPr lang="zh-CN" altLang="en-US" sz="2800" dirty="0">
                <a:solidFill>
                  <a:schemeClr val="bg1"/>
                </a:solidFill>
                <a:latin typeface="微软雅黑" panose="020B0503020204020204" pitchFamily="34" charset="-122"/>
                <a:ea typeface="微软雅黑" panose="020B0503020204020204" pitchFamily="34" charset="-122"/>
              </a:rPr>
              <a:t>（六</a:t>
            </a:r>
            <a:r>
              <a:rPr lang="zh-CN" altLang="en-US" sz="2800" dirty="0" smtClean="0">
                <a:solidFill>
                  <a:schemeClr val="bg1"/>
                </a:solidFill>
                <a:latin typeface="微软雅黑" panose="020B0503020204020204" pitchFamily="34" charset="-122"/>
                <a:ea typeface="微软雅黑" panose="020B0503020204020204" pitchFamily="34" charset="-122"/>
              </a:rPr>
              <a:t>）一些应用，</a:t>
            </a:r>
            <a:r>
              <a:rPr lang="zh-CN" altLang="en-US" sz="2800" dirty="0">
                <a:solidFill>
                  <a:schemeClr val="bg1"/>
                </a:solidFill>
                <a:latin typeface="微软雅黑" panose="020B0503020204020204" pitchFamily="34" charset="-122"/>
                <a:ea typeface="微软雅黑" panose="020B0503020204020204" pitchFamily="34" charset="-122"/>
              </a:rPr>
              <a:t>热闹了一段时候后无人问津</a:t>
            </a:r>
            <a:endParaRPr lang="zh-CN" altLang="en-US" sz="2800" dirty="0">
              <a:solidFill>
                <a:schemeClr val="bg1"/>
              </a:solidFill>
            </a:endParaRPr>
          </a:p>
        </p:txBody>
      </p:sp>
      <p:sp>
        <p:nvSpPr>
          <p:cNvPr id="18" name="矩形 17"/>
          <p:cNvSpPr/>
          <p:nvPr/>
        </p:nvSpPr>
        <p:spPr>
          <a:xfrm>
            <a:off x="9367973" y="4529545"/>
            <a:ext cx="1261884" cy="738664"/>
          </a:xfrm>
          <a:prstGeom prst="rect">
            <a:avLst/>
          </a:prstGeom>
        </p:spPr>
        <p:txBody>
          <a:bodyPr wrap="none">
            <a:spAutoFit/>
          </a:bodyPr>
          <a:lstStyle/>
          <a:p>
            <a:pPr defTabSz="914400">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可持续</a:t>
            </a:r>
            <a:endParaRPr lang="en-US" altLang="zh-CN" sz="2800"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884509" y="5346074"/>
            <a:ext cx="5570756" cy="523220"/>
          </a:xfrm>
          <a:prstGeom prst="rect">
            <a:avLst/>
          </a:prstGeom>
        </p:spPr>
        <p:txBody>
          <a:bodyPr wrap="none">
            <a:spAutoFit/>
          </a:bodyPr>
          <a:lstStyle/>
          <a:p>
            <a:pPr defTabSz="914400"/>
            <a:r>
              <a:rPr lang="zh-CN" altLang="en-US" sz="2800" dirty="0" smtClean="0">
                <a:solidFill>
                  <a:schemeClr val="bg1"/>
                </a:solidFill>
                <a:latin typeface="微软雅黑" panose="020B0503020204020204" pitchFamily="34" charset="-122"/>
                <a:ea typeface="微软雅黑" panose="020B0503020204020204" pitchFamily="34" charset="-122"/>
              </a:rPr>
              <a:t>（七）教育教学模式产生什么变革</a:t>
            </a:r>
            <a:endParaRPr lang="zh-CN" altLang="en-US" sz="2800" dirty="0">
              <a:solidFill>
                <a:schemeClr val="bg1"/>
              </a:solidFill>
            </a:endParaRPr>
          </a:p>
        </p:txBody>
      </p:sp>
      <p:sp>
        <p:nvSpPr>
          <p:cNvPr id="20" name="矩形 19"/>
          <p:cNvSpPr/>
          <p:nvPr/>
        </p:nvSpPr>
        <p:spPr>
          <a:xfrm>
            <a:off x="9393373" y="5088345"/>
            <a:ext cx="902811" cy="738664"/>
          </a:xfrm>
          <a:prstGeom prst="rect">
            <a:avLst/>
          </a:prstGeom>
        </p:spPr>
        <p:txBody>
          <a:bodyPr wrap="none">
            <a:spAutoFit/>
          </a:bodyPr>
          <a:lstStyle/>
          <a:p>
            <a:pPr defTabSz="914400">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初心</a:t>
            </a:r>
            <a:endParaRPr lang="en-US" altLang="zh-CN" sz="28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50961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anim calcmode="lin" valueType="num">
                                      <p:cBhvr>
                                        <p:cTn id="64" dur="1000" fill="hold"/>
                                        <p:tgtEl>
                                          <p:spTgt spid="10"/>
                                        </p:tgtEl>
                                        <p:attrNameLst>
                                          <p:attrName>ppt_x</p:attrName>
                                        </p:attrNameLst>
                                      </p:cBhvr>
                                      <p:tavLst>
                                        <p:tav tm="0">
                                          <p:val>
                                            <p:strVal val="#ppt_x"/>
                                          </p:val>
                                        </p:tav>
                                        <p:tav tm="100000">
                                          <p:val>
                                            <p:strVal val="#ppt_x"/>
                                          </p:val>
                                        </p:tav>
                                      </p:tavLst>
                                    </p:anim>
                                    <p:anim calcmode="lin" valueType="num">
                                      <p:cBhvr>
                                        <p:cTn id="6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1000"/>
                                        <p:tgtEl>
                                          <p:spTgt spid="15"/>
                                        </p:tgtEl>
                                      </p:cBhvr>
                                    </p:animEffect>
                                    <p:anim calcmode="lin" valueType="num">
                                      <p:cBhvr>
                                        <p:cTn id="71" dur="1000" fill="hold"/>
                                        <p:tgtEl>
                                          <p:spTgt spid="15"/>
                                        </p:tgtEl>
                                        <p:attrNameLst>
                                          <p:attrName>ppt_x</p:attrName>
                                        </p:attrNameLst>
                                      </p:cBhvr>
                                      <p:tavLst>
                                        <p:tav tm="0">
                                          <p:val>
                                            <p:strVal val="#ppt_x"/>
                                          </p:val>
                                        </p:tav>
                                        <p:tav tm="100000">
                                          <p:val>
                                            <p:strVal val="#ppt_x"/>
                                          </p:val>
                                        </p:tav>
                                      </p:tavLst>
                                    </p:anim>
                                    <p:anim calcmode="lin" valueType="num">
                                      <p:cBhvr>
                                        <p:cTn id="7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1000"/>
                                        <p:tgtEl>
                                          <p:spTgt spid="17"/>
                                        </p:tgtEl>
                                      </p:cBhvr>
                                    </p:animEffect>
                                    <p:anim calcmode="lin" valueType="num">
                                      <p:cBhvr>
                                        <p:cTn id="78" dur="1000" fill="hold"/>
                                        <p:tgtEl>
                                          <p:spTgt spid="17"/>
                                        </p:tgtEl>
                                        <p:attrNameLst>
                                          <p:attrName>ppt_x</p:attrName>
                                        </p:attrNameLst>
                                      </p:cBhvr>
                                      <p:tavLst>
                                        <p:tav tm="0">
                                          <p:val>
                                            <p:strVal val="#ppt_x"/>
                                          </p:val>
                                        </p:tav>
                                        <p:tav tm="100000">
                                          <p:val>
                                            <p:strVal val="#ppt_x"/>
                                          </p:val>
                                        </p:tav>
                                      </p:tavLst>
                                    </p:anim>
                                    <p:anim calcmode="lin" valueType="num">
                                      <p:cBhvr>
                                        <p:cTn id="7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1000"/>
                                        <p:tgtEl>
                                          <p:spTgt spid="18"/>
                                        </p:tgtEl>
                                      </p:cBhvr>
                                    </p:animEffect>
                                    <p:anim calcmode="lin" valueType="num">
                                      <p:cBhvr>
                                        <p:cTn id="85" dur="1000" fill="hold"/>
                                        <p:tgtEl>
                                          <p:spTgt spid="18"/>
                                        </p:tgtEl>
                                        <p:attrNameLst>
                                          <p:attrName>ppt_x</p:attrName>
                                        </p:attrNameLst>
                                      </p:cBhvr>
                                      <p:tavLst>
                                        <p:tav tm="0">
                                          <p:val>
                                            <p:strVal val="#ppt_x"/>
                                          </p:val>
                                        </p:tav>
                                        <p:tav tm="100000">
                                          <p:val>
                                            <p:strVal val="#ppt_x"/>
                                          </p:val>
                                        </p:tav>
                                      </p:tavLst>
                                    </p:anim>
                                    <p:anim calcmode="lin" valueType="num">
                                      <p:cBhvr>
                                        <p:cTn id="8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1000"/>
                                        <p:tgtEl>
                                          <p:spTgt spid="19"/>
                                        </p:tgtEl>
                                      </p:cBhvr>
                                    </p:animEffect>
                                    <p:anim calcmode="lin" valueType="num">
                                      <p:cBhvr>
                                        <p:cTn id="92" dur="1000" fill="hold"/>
                                        <p:tgtEl>
                                          <p:spTgt spid="19"/>
                                        </p:tgtEl>
                                        <p:attrNameLst>
                                          <p:attrName>ppt_x</p:attrName>
                                        </p:attrNameLst>
                                      </p:cBhvr>
                                      <p:tavLst>
                                        <p:tav tm="0">
                                          <p:val>
                                            <p:strVal val="#ppt_x"/>
                                          </p:val>
                                        </p:tav>
                                        <p:tav tm="100000">
                                          <p:val>
                                            <p:strVal val="#ppt_x"/>
                                          </p:val>
                                        </p:tav>
                                      </p:tavLst>
                                    </p:anim>
                                    <p:anim calcmode="lin" valueType="num">
                                      <p:cBhvr>
                                        <p:cTn id="9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animEffect transition="in" filter="fade">
                                      <p:cBhvr>
                                        <p:cTn id="98" dur="1000"/>
                                        <p:tgtEl>
                                          <p:spTgt spid="20"/>
                                        </p:tgtEl>
                                      </p:cBhvr>
                                    </p:animEffect>
                                    <p:anim calcmode="lin" valueType="num">
                                      <p:cBhvr>
                                        <p:cTn id="99" dur="1000" fill="hold"/>
                                        <p:tgtEl>
                                          <p:spTgt spid="20"/>
                                        </p:tgtEl>
                                        <p:attrNameLst>
                                          <p:attrName>ppt_x</p:attrName>
                                        </p:attrNameLst>
                                      </p:cBhvr>
                                      <p:tavLst>
                                        <p:tav tm="0">
                                          <p:val>
                                            <p:strVal val="#ppt_x"/>
                                          </p:val>
                                        </p:tav>
                                        <p:tav tm="100000">
                                          <p:val>
                                            <p:strVal val="#ppt_x"/>
                                          </p:val>
                                        </p:tav>
                                      </p:tavLst>
                                    </p:anim>
                                    <p:anim calcmode="lin" valueType="num">
                                      <p:cBhvr>
                                        <p:cTn id="10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11"/>
                                        </p:tgtEl>
                                        <p:attrNameLst>
                                          <p:attrName>style.visibility</p:attrName>
                                        </p:attrNameLst>
                                      </p:cBhvr>
                                      <p:to>
                                        <p:strVal val="visible"/>
                                      </p:to>
                                    </p:set>
                                    <p:animEffect transition="in" filter="fade">
                                      <p:cBhvr>
                                        <p:cTn id="105" dur="1000"/>
                                        <p:tgtEl>
                                          <p:spTgt spid="11"/>
                                        </p:tgtEl>
                                      </p:cBhvr>
                                    </p:animEffect>
                                    <p:anim calcmode="lin" valueType="num">
                                      <p:cBhvr>
                                        <p:cTn id="106" dur="1000" fill="hold"/>
                                        <p:tgtEl>
                                          <p:spTgt spid="11"/>
                                        </p:tgtEl>
                                        <p:attrNameLst>
                                          <p:attrName>ppt_x</p:attrName>
                                        </p:attrNameLst>
                                      </p:cBhvr>
                                      <p:tavLst>
                                        <p:tav tm="0">
                                          <p:val>
                                            <p:strVal val="#ppt_x"/>
                                          </p:val>
                                        </p:tav>
                                        <p:tav tm="100000">
                                          <p:val>
                                            <p:strVal val="#ppt_x"/>
                                          </p:val>
                                        </p:tav>
                                      </p:tavLst>
                                    </p:anim>
                                    <p:anim calcmode="lin" valueType="num">
                                      <p:cBhvr>
                                        <p:cTn id="10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五边形 10">
            <a:extLst>
              <a:ext uri="{FF2B5EF4-FFF2-40B4-BE49-F238E27FC236}">
                <a16:creationId xmlns:a16="http://schemas.microsoft.com/office/drawing/2014/main" xmlns="" id="{D169F085-F7B2-CD4B-9C36-BB94AB0E091D}"/>
              </a:ext>
            </a:extLst>
          </p:cNvPr>
          <p:cNvSpPr/>
          <p:nvPr/>
        </p:nvSpPr>
        <p:spPr>
          <a:xfrm>
            <a:off x="0" y="3705461"/>
            <a:ext cx="11784169" cy="1860193"/>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幻灯片编号占位符 1"/>
          <p:cNvSpPr>
            <a:spLocks noGrp="1"/>
          </p:cNvSpPr>
          <p:nvPr>
            <p:ph type="sldNum" sz="quarter" idx="12"/>
          </p:nvPr>
        </p:nvSpPr>
        <p:spPr/>
        <p:txBody>
          <a:bodyPr/>
          <a:lstStyle/>
          <a:p>
            <a:fld id="{06BF085E-C51B-4E4D-A83F-EA34A2593F4E}" type="slidenum">
              <a:rPr lang="zh-CN" altLang="en-US" smtClean="0"/>
              <a:t>45</a:t>
            </a:fld>
            <a:endParaRPr lang="zh-CN" altLang="en-US"/>
          </a:p>
        </p:txBody>
      </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sp>
        <p:nvSpPr>
          <p:cNvPr id="9" name="文本框 8">
            <a:extLst>
              <a:ext uri="{FF2B5EF4-FFF2-40B4-BE49-F238E27FC236}">
                <a16:creationId xmlns:a16="http://schemas.microsoft.com/office/drawing/2014/main" xmlns="" id="{7DFBC016-A93A-5C4E-BE6F-85A53DD6B6B8}"/>
              </a:ext>
            </a:extLst>
          </p:cNvPr>
          <p:cNvSpPr txBox="1"/>
          <p:nvPr/>
        </p:nvSpPr>
        <p:spPr>
          <a:xfrm>
            <a:off x="7108173" y="4066170"/>
            <a:ext cx="3775393" cy="1138773"/>
          </a:xfrm>
          <a:prstGeom prst="rect">
            <a:avLst/>
          </a:prstGeom>
          <a:noFill/>
        </p:spPr>
        <p:txBody>
          <a:bodyPr wrap="none" rtlCol="0">
            <a:spAutoFit/>
          </a:bodyPr>
          <a:lstStyle/>
          <a:p>
            <a:r>
              <a:rPr kumimoji="1" lang="zh-Hans" altLang="en-US" sz="2800" b="1" dirty="0" smtClean="0">
                <a:solidFill>
                  <a:schemeClr val="bg1"/>
                </a:solidFill>
              </a:rPr>
              <a:t>问题：</a:t>
            </a:r>
            <a:endParaRPr kumimoji="1" lang="en-US" altLang="zh-Hans" sz="2800" b="1" dirty="0">
              <a:solidFill>
                <a:schemeClr val="bg1"/>
              </a:solidFill>
            </a:endParaRPr>
          </a:p>
          <a:p>
            <a:r>
              <a:rPr kumimoji="1" lang="zh-CN" altLang="en-US" sz="4000" b="1" dirty="0">
                <a:solidFill>
                  <a:schemeClr val="bg1"/>
                </a:solidFill>
              </a:rPr>
              <a:t>领导师生不满意</a:t>
            </a:r>
            <a:endParaRPr kumimoji="1" lang="zh-CN" altLang="en-US" sz="2800" b="1" dirty="0">
              <a:solidFill>
                <a:schemeClr val="bg1"/>
              </a:solidFill>
            </a:endParaRPr>
          </a:p>
        </p:txBody>
      </p:sp>
      <p:pic>
        <p:nvPicPr>
          <p:cNvPr id="3" name="图片 2">
            <a:extLst>
              <a:ext uri="{FF2B5EF4-FFF2-40B4-BE49-F238E27FC236}">
                <a16:creationId xmlns:a16="http://schemas.microsoft.com/office/drawing/2014/main" xmlns="" id="{EA579E61-2791-4F48-818F-FF0256C043DF}"/>
              </a:ext>
            </a:extLst>
          </p:cNvPr>
          <p:cNvPicPr>
            <a:picLocks noChangeAspect="1"/>
          </p:cNvPicPr>
          <p:nvPr/>
        </p:nvPicPr>
        <p:blipFill>
          <a:blip r:embed="rId4"/>
          <a:stretch>
            <a:fillRect/>
          </a:stretch>
        </p:blipFill>
        <p:spPr>
          <a:xfrm>
            <a:off x="0" y="1329655"/>
            <a:ext cx="6794500" cy="4559300"/>
          </a:xfrm>
          <a:prstGeom prst="rect">
            <a:avLst/>
          </a:prstGeom>
        </p:spPr>
      </p:pic>
    </p:spTree>
    <p:extLst>
      <p:ext uri="{BB962C8B-B14F-4D97-AF65-F5344CB8AC3E}">
        <p14:creationId xmlns:p14="http://schemas.microsoft.com/office/powerpoint/2010/main" val="7520284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五边形 10">
            <a:extLst>
              <a:ext uri="{FF2B5EF4-FFF2-40B4-BE49-F238E27FC236}">
                <a16:creationId xmlns="" xmlns:a16="http://schemas.microsoft.com/office/drawing/2014/main" id="{D169F085-F7B2-CD4B-9C36-BB94AB0E091D}"/>
              </a:ext>
            </a:extLst>
          </p:cNvPr>
          <p:cNvSpPr/>
          <p:nvPr/>
        </p:nvSpPr>
        <p:spPr>
          <a:xfrm>
            <a:off x="0" y="3705461"/>
            <a:ext cx="11784169" cy="1860193"/>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幻灯片编号占位符 1"/>
          <p:cNvSpPr>
            <a:spLocks noGrp="1"/>
          </p:cNvSpPr>
          <p:nvPr>
            <p:ph type="sldNum" sz="quarter" idx="12"/>
          </p:nvPr>
        </p:nvSpPr>
        <p:spPr/>
        <p:txBody>
          <a:bodyPr/>
          <a:lstStyle/>
          <a:p>
            <a:fld id="{06BF085E-C51B-4E4D-A83F-EA34A2593F4E}" type="slidenum">
              <a:rPr lang="zh-CN" altLang="en-US" smtClean="0"/>
              <a:t>46</a:t>
            </a:fld>
            <a:endParaRPr lang="zh-CN" altLang="en-US"/>
          </a:p>
        </p:txBody>
      </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sp>
        <p:nvSpPr>
          <p:cNvPr id="9" name="文本框 8">
            <a:extLst>
              <a:ext uri="{FF2B5EF4-FFF2-40B4-BE49-F238E27FC236}">
                <a16:creationId xmlns="" xmlns:a16="http://schemas.microsoft.com/office/drawing/2014/main" id="{7DFBC016-A93A-5C4E-BE6F-85A53DD6B6B8}"/>
              </a:ext>
            </a:extLst>
          </p:cNvPr>
          <p:cNvSpPr txBox="1"/>
          <p:nvPr/>
        </p:nvSpPr>
        <p:spPr>
          <a:xfrm>
            <a:off x="7108173" y="4066170"/>
            <a:ext cx="3241593" cy="1138773"/>
          </a:xfrm>
          <a:prstGeom prst="rect">
            <a:avLst/>
          </a:prstGeom>
          <a:noFill/>
        </p:spPr>
        <p:txBody>
          <a:bodyPr wrap="none" rtlCol="0">
            <a:spAutoFit/>
          </a:bodyPr>
          <a:lstStyle/>
          <a:p>
            <a:r>
              <a:rPr kumimoji="1" lang="zh-Hans" altLang="en-US" sz="2800" b="1" dirty="0" smtClean="0">
                <a:solidFill>
                  <a:schemeClr val="bg1"/>
                </a:solidFill>
              </a:rPr>
              <a:t>问题：</a:t>
            </a:r>
            <a:endParaRPr kumimoji="1" lang="en-US" altLang="zh-Hans" sz="2800" b="1" dirty="0">
              <a:solidFill>
                <a:schemeClr val="bg1"/>
              </a:solidFill>
            </a:endParaRPr>
          </a:p>
          <a:p>
            <a:r>
              <a:rPr kumimoji="1" lang="en-US" altLang="zh-Hans" sz="4000" b="1" dirty="0">
                <a:solidFill>
                  <a:schemeClr val="bg1"/>
                </a:solidFill>
              </a:rPr>
              <a:t>IT</a:t>
            </a:r>
            <a:r>
              <a:rPr kumimoji="1" lang="zh-Hans" altLang="en-US" sz="4000" b="1" dirty="0">
                <a:solidFill>
                  <a:schemeClr val="bg1"/>
                </a:solidFill>
              </a:rPr>
              <a:t>团队</a:t>
            </a:r>
            <a:r>
              <a:rPr kumimoji="1" lang="zh-CN" altLang="en-US" sz="4000" b="1" dirty="0">
                <a:solidFill>
                  <a:schemeClr val="bg1"/>
                </a:solidFill>
              </a:rPr>
              <a:t>苦、累</a:t>
            </a:r>
            <a:endParaRPr kumimoji="1" lang="zh-CN" altLang="en-US" sz="2800" b="1" dirty="0">
              <a:solidFill>
                <a:schemeClr val="bg1"/>
              </a:solidFill>
            </a:endParaRPr>
          </a:p>
        </p:txBody>
      </p:sp>
      <p:pic>
        <p:nvPicPr>
          <p:cNvPr id="4" name="图片 3">
            <a:extLst>
              <a:ext uri="{FF2B5EF4-FFF2-40B4-BE49-F238E27FC236}">
                <a16:creationId xmlns="" xmlns:a16="http://schemas.microsoft.com/office/drawing/2014/main" id="{5B9C614F-00C6-5244-B47B-1949963C7788}"/>
              </a:ext>
            </a:extLst>
          </p:cNvPr>
          <p:cNvPicPr>
            <a:picLocks noChangeAspect="1"/>
          </p:cNvPicPr>
          <p:nvPr/>
        </p:nvPicPr>
        <p:blipFill>
          <a:blip r:embed="rId4"/>
          <a:stretch>
            <a:fillRect/>
          </a:stretch>
        </p:blipFill>
        <p:spPr>
          <a:xfrm>
            <a:off x="410901" y="2035053"/>
            <a:ext cx="6218672" cy="3530601"/>
          </a:xfrm>
          <a:prstGeom prst="rect">
            <a:avLst/>
          </a:prstGeom>
        </p:spPr>
      </p:pic>
    </p:spTree>
    <p:extLst>
      <p:ext uri="{BB962C8B-B14F-4D97-AF65-F5344CB8AC3E}">
        <p14:creationId xmlns:p14="http://schemas.microsoft.com/office/powerpoint/2010/main" val="9262147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15904CF0-F704-4FFB-B77E-B7389DD272A7}" type="slidenum">
              <a:rPr lang="zh-CN" altLang="en-US" smtClean="0"/>
              <a:pPr/>
              <a:t>47</a:t>
            </a:fld>
            <a:endParaRPr lang="zh-CN" altLang="en-US" dirty="0"/>
          </a:p>
        </p:txBody>
      </p:sp>
      <p:sp>
        <p:nvSpPr>
          <p:cNvPr id="4" name="矩形 3"/>
          <p:cNvSpPr/>
          <p:nvPr/>
        </p:nvSpPr>
        <p:spPr>
          <a:xfrm>
            <a:off x="589915" y="810780"/>
            <a:ext cx="10273094" cy="1384995"/>
          </a:xfrm>
          <a:prstGeom prst="rect">
            <a:avLst/>
          </a:prstGeom>
        </p:spPr>
        <p:txBody>
          <a:bodyPr wrap="square">
            <a:spAutoFit/>
          </a:bodyPr>
          <a:lstStyle/>
          <a:p>
            <a:pPr algn="just">
              <a:lnSpc>
                <a:spcPct val="150000"/>
              </a:lnSpc>
            </a:pPr>
            <a:r>
              <a:rPr lang="zh-CN" altLang="en-US" sz="2800" b="1" kern="100" dirty="0" smtClean="0">
                <a:solidFill>
                  <a:schemeClr val="bg1">
                    <a:lumMod val="95000"/>
                  </a:schemeClr>
                </a:solidFill>
                <a:latin typeface="+mj-ea"/>
                <a:ea typeface="+mj-ea"/>
                <a:cs typeface="Times New Roman" panose="02020603050405020304" pitchFamily="18" charset="0"/>
              </a:rPr>
              <a:t>“三通两平台、智慧校园”本质：</a:t>
            </a:r>
            <a:r>
              <a:rPr lang="zh-CN" altLang="en-US" sz="2800" b="1" kern="100" dirty="0">
                <a:solidFill>
                  <a:schemeClr val="bg1">
                    <a:lumMod val="95000"/>
                  </a:schemeClr>
                </a:solidFill>
                <a:latin typeface="+mj-ea"/>
                <a:ea typeface="+mj-ea"/>
                <a:cs typeface="Times New Roman" panose="02020603050405020304" pitchFamily="18" charset="0"/>
              </a:rPr>
              <a:t>物理空间</a:t>
            </a:r>
            <a:r>
              <a:rPr lang="zh-CN" altLang="en-US" sz="2800" b="1" kern="100" dirty="0" smtClean="0">
                <a:solidFill>
                  <a:schemeClr val="bg1">
                    <a:lumMod val="95000"/>
                  </a:schemeClr>
                </a:solidFill>
                <a:latin typeface="+mj-ea"/>
                <a:ea typeface="+mj-ea"/>
                <a:cs typeface="Times New Roman" panose="02020603050405020304" pitchFamily="18" charset="0"/>
              </a:rPr>
              <a:t>中教育在数字空间的</a:t>
            </a:r>
            <a:r>
              <a:rPr lang="zh-CN" altLang="en-US" sz="2800" b="1" kern="100" dirty="0">
                <a:solidFill>
                  <a:schemeClr val="bg1">
                    <a:lumMod val="95000"/>
                  </a:schemeClr>
                </a:solidFill>
                <a:latin typeface="+mj-ea"/>
                <a:ea typeface="+mj-ea"/>
                <a:cs typeface="Times New Roman" panose="02020603050405020304" pitchFamily="18" charset="0"/>
              </a:rPr>
              <a:t>拓展与延伸</a:t>
            </a:r>
            <a:endParaRPr lang="zh-CN" altLang="zh-CN" sz="2800" b="1" kern="100" dirty="0">
              <a:solidFill>
                <a:schemeClr val="bg1">
                  <a:lumMod val="95000"/>
                </a:schemeClr>
              </a:solidFill>
              <a:latin typeface="+mj-ea"/>
              <a:ea typeface="+mj-ea"/>
              <a:cs typeface="Times New Roman" panose="02020603050405020304" pitchFamily="18" charset="0"/>
            </a:endParaRPr>
          </a:p>
        </p:txBody>
      </p:sp>
      <p:grpSp>
        <p:nvGrpSpPr>
          <p:cNvPr id="14" name="组合 13"/>
          <p:cNvGrpSpPr/>
          <p:nvPr/>
        </p:nvGrpSpPr>
        <p:grpSpPr>
          <a:xfrm>
            <a:off x="2632495" y="1727838"/>
            <a:ext cx="6927011" cy="4149306"/>
            <a:chOff x="2597718" y="1354347"/>
            <a:chExt cx="6927011" cy="4149306"/>
          </a:xfrm>
        </p:grpSpPr>
        <p:grpSp>
          <p:nvGrpSpPr>
            <p:cNvPr id="5" name="组合 4"/>
            <p:cNvGrpSpPr/>
            <p:nvPr/>
          </p:nvGrpSpPr>
          <p:grpSpPr>
            <a:xfrm>
              <a:off x="2597718" y="1354347"/>
              <a:ext cx="6927011" cy="4149306"/>
              <a:chOff x="2632494" y="1354347"/>
              <a:chExt cx="6927011" cy="4149306"/>
            </a:xfrm>
          </p:grpSpPr>
          <p:sp>
            <p:nvSpPr>
              <p:cNvPr id="6" name="矩形 5"/>
              <p:cNvSpPr/>
              <p:nvPr/>
            </p:nvSpPr>
            <p:spPr>
              <a:xfrm>
                <a:off x="2632494" y="1354347"/>
                <a:ext cx="6927011" cy="4149306"/>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7" name="椭圆 6"/>
              <p:cNvSpPr/>
              <p:nvPr/>
            </p:nvSpPr>
            <p:spPr>
              <a:xfrm>
                <a:off x="3176606" y="1675768"/>
                <a:ext cx="5919683" cy="3430286"/>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8" name="椭圆 7"/>
              <p:cNvSpPr/>
              <p:nvPr/>
            </p:nvSpPr>
            <p:spPr>
              <a:xfrm>
                <a:off x="3939396" y="2337758"/>
                <a:ext cx="4313207" cy="2182483"/>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grpSp>
        <p:sp>
          <p:nvSpPr>
            <p:cNvPr id="2" name="文本框 1"/>
            <p:cNvSpPr txBox="1"/>
            <p:nvPr/>
          </p:nvSpPr>
          <p:spPr>
            <a:xfrm>
              <a:off x="5199449" y="3244334"/>
              <a:ext cx="1723549" cy="400110"/>
            </a:xfrm>
            <a:prstGeom prst="rect">
              <a:avLst/>
            </a:prstGeom>
            <a:noFill/>
          </p:spPr>
          <p:txBody>
            <a:bodyPr wrap="none" rtlCol="0">
              <a:spAutoFit/>
            </a:bodyPr>
            <a:lstStyle/>
            <a:p>
              <a:r>
                <a:rPr lang="zh-CN" altLang="en-US" sz="2000" dirty="0" smtClean="0">
                  <a:solidFill>
                    <a:schemeClr val="bg1">
                      <a:lumMod val="95000"/>
                    </a:schemeClr>
                  </a:solidFill>
                  <a:latin typeface="+mj-ea"/>
                  <a:ea typeface="+mj-ea"/>
                </a:rPr>
                <a:t>教学管理生活</a:t>
              </a:r>
              <a:endParaRPr lang="zh-CN" altLang="en-US" sz="2000" dirty="0">
                <a:solidFill>
                  <a:schemeClr val="bg1">
                    <a:lumMod val="95000"/>
                  </a:schemeClr>
                </a:solidFill>
                <a:latin typeface="+mj-ea"/>
                <a:ea typeface="+mj-ea"/>
              </a:endParaRPr>
            </a:p>
          </p:txBody>
        </p:sp>
        <p:sp>
          <p:nvSpPr>
            <p:cNvPr id="12" name="文本框 11"/>
            <p:cNvSpPr txBox="1"/>
            <p:nvPr/>
          </p:nvSpPr>
          <p:spPr>
            <a:xfrm>
              <a:off x="8270260" y="1521697"/>
              <a:ext cx="1210588" cy="400110"/>
            </a:xfrm>
            <a:prstGeom prst="rect">
              <a:avLst/>
            </a:prstGeom>
            <a:noFill/>
          </p:spPr>
          <p:txBody>
            <a:bodyPr wrap="none" rtlCol="0">
              <a:spAutoFit/>
            </a:bodyPr>
            <a:lstStyle/>
            <a:p>
              <a:r>
                <a:rPr lang="zh-CN" altLang="en-US" sz="2000" dirty="0" smtClean="0">
                  <a:solidFill>
                    <a:schemeClr val="bg1">
                      <a:lumMod val="95000"/>
                    </a:schemeClr>
                  </a:solidFill>
                  <a:latin typeface="+mj-ea"/>
                  <a:ea typeface="+mj-ea"/>
                </a:rPr>
                <a:t>教学空间</a:t>
              </a:r>
              <a:endParaRPr lang="zh-CN" altLang="en-US" sz="2000" dirty="0">
                <a:solidFill>
                  <a:schemeClr val="bg1">
                    <a:lumMod val="95000"/>
                  </a:schemeClr>
                </a:solidFill>
                <a:latin typeface="+mj-ea"/>
                <a:ea typeface="+mj-ea"/>
              </a:endParaRPr>
            </a:p>
          </p:txBody>
        </p:sp>
        <p:sp>
          <p:nvSpPr>
            <p:cNvPr id="13" name="文本框 12"/>
            <p:cNvSpPr txBox="1"/>
            <p:nvPr/>
          </p:nvSpPr>
          <p:spPr>
            <a:xfrm>
              <a:off x="7708543" y="2219185"/>
              <a:ext cx="579005" cy="400110"/>
            </a:xfrm>
            <a:prstGeom prst="rect">
              <a:avLst/>
            </a:prstGeom>
            <a:noFill/>
          </p:spPr>
          <p:txBody>
            <a:bodyPr wrap="none" rtlCol="0">
              <a:spAutoFit/>
            </a:bodyPr>
            <a:lstStyle/>
            <a:p>
              <a:r>
                <a:rPr lang="en-US" altLang="zh-CN" sz="2000" dirty="0">
                  <a:solidFill>
                    <a:schemeClr val="bg1">
                      <a:lumMod val="95000"/>
                    </a:schemeClr>
                  </a:solidFill>
                  <a:latin typeface="+mj-ea"/>
                  <a:ea typeface="+mj-ea"/>
                </a:rPr>
                <a:t>ICT</a:t>
              </a:r>
              <a:endParaRPr lang="zh-CN" altLang="en-US" sz="2000" dirty="0">
                <a:solidFill>
                  <a:schemeClr val="bg1">
                    <a:lumMod val="95000"/>
                  </a:schemeClr>
                </a:solidFill>
                <a:latin typeface="+mj-ea"/>
                <a:ea typeface="+mj-ea"/>
              </a:endParaRPr>
            </a:p>
          </p:txBody>
        </p:sp>
      </p:grpSp>
      <p:grpSp>
        <p:nvGrpSpPr>
          <p:cNvPr id="28" name="组合 27"/>
          <p:cNvGrpSpPr/>
          <p:nvPr/>
        </p:nvGrpSpPr>
        <p:grpSpPr>
          <a:xfrm>
            <a:off x="589915" y="1841988"/>
            <a:ext cx="10740512" cy="3816060"/>
            <a:chOff x="589915" y="1468497"/>
            <a:chExt cx="10740512" cy="3816060"/>
          </a:xfrm>
        </p:grpSpPr>
        <p:grpSp>
          <p:nvGrpSpPr>
            <p:cNvPr id="9" name="组合 8"/>
            <p:cNvGrpSpPr/>
            <p:nvPr/>
          </p:nvGrpSpPr>
          <p:grpSpPr>
            <a:xfrm>
              <a:off x="2418272" y="1521697"/>
              <a:ext cx="7355456" cy="3721861"/>
              <a:chOff x="2418272" y="1568068"/>
              <a:chExt cx="7355456" cy="3721861"/>
            </a:xfrm>
          </p:grpSpPr>
          <p:sp>
            <p:nvSpPr>
              <p:cNvPr id="10" name="椭圆 9"/>
              <p:cNvSpPr/>
              <p:nvPr/>
            </p:nvSpPr>
            <p:spPr>
              <a:xfrm>
                <a:off x="2418272" y="1568068"/>
                <a:ext cx="7355456" cy="3721861"/>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1" name="矩形 10"/>
              <p:cNvSpPr/>
              <p:nvPr/>
            </p:nvSpPr>
            <p:spPr>
              <a:xfrm>
                <a:off x="4093593" y="2268663"/>
                <a:ext cx="4004814" cy="2320674"/>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grpSp>
        <p:sp>
          <p:nvSpPr>
            <p:cNvPr id="16" name="文本框 15"/>
            <p:cNvSpPr txBox="1"/>
            <p:nvPr/>
          </p:nvSpPr>
          <p:spPr>
            <a:xfrm>
              <a:off x="9552079" y="1468497"/>
              <a:ext cx="1210588" cy="400110"/>
            </a:xfrm>
            <a:prstGeom prst="rect">
              <a:avLst/>
            </a:prstGeom>
            <a:noFill/>
          </p:spPr>
          <p:txBody>
            <a:bodyPr wrap="none" rtlCol="0">
              <a:spAutoFit/>
            </a:bodyPr>
            <a:lstStyle/>
            <a:p>
              <a:r>
                <a:rPr lang="zh-CN" altLang="en-US" sz="2000" dirty="0" smtClean="0">
                  <a:solidFill>
                    <a:schemeClr val="bg1">
                      <a:lumMod val="95000"/>
                    </a:schemeClr>
                  </a:solidFill>
                  <a:latin typeface="+mj-ea"/>
                  <a:ea typeface="+mj-ea"/>
                </a:rPr>
                <a:t>教学空间</a:t>
              </a:r>
              <a:endParaRPr lang="zh-CN" altLang="en-US" sz="2000" dirty="0">
                <a:solidFill>
                  <a:schemeClr val="bg1">
                    <a:lumMod val="95000"/>
                  </a:schemeClr>
                </a:solidFill>
                <a:latin typeface="+mj-ea"/>
                <a:ea typeface="+mj-ea"/>
              </a:endParaRPr>
            </a:p>
          </p:txBody>
        </p:sp>
        <p:sp>
          <p:nvSpPr>
            <p:cNvPr id="17" name="椭圆 16"/>
            <p:cNvSpPr/>
            <p:nvPr/>
          </p:nvSpPr>
          <p:spPr>
            <a:xfrm>
              <a:off x="2353618" y="1497266"/>
              <a:ext cx="7484764" cy="378729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cxnSp>
          <p:nvCxnSpPr>
            <p:cNvPr id="19" name="肘形连接符 18"/>
            <p:cNvCxnSpPr>
              <a:stCxn id="16" idx="2"/>
              <a:endCxn id="11" idx="3"/>
            </p:cNvCxnSpPr>
            <p:nvPr/>
          </p:nvCxnSpPr>
          <p:spPr>
            <a:xfrm rot="5400000">
              <a:off x="8370879" y="1596135"/>
              <a:ext cx="1514022" cy="2058966"/>
            </a:xfrm>
            <a:prstGeom prst="bentConnector2">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10751422" y="2540290"/>
              <a:ext cx="579005" cy="400110"/>
            </a:xfrm>
            <a:prstGeom prst="rect">
              <a:avLst/>
            </a:prstGeom>
            <a:noFill/>
          </p:spPr>
          <p:txBody>
            <a:bodyPr wrap="none" rtlCol="0">
              <a:spAutoFit/>
            </a:bodyPr>
            <a:lstStyle/>
            <a:p>
              <a:r>
                <a:rPr lang="en-US" altLang="zh-CN" sz="2000" dirty="0">
                  <a:solidFill>
                    <a:schemeClr val="bg1">
                      <a:lumMod val="95000"/>
                    </a:schemeClr>
                  </a:solidFill>
                  <a:latin typeface="+mj-ea"/>
                  <a:ea typeface="+mj-ea"/>
                </a:rPr>
                <a:t>ICT</a:t>
              </a:r>
              <a:endParaRPr lang="zh-CN" altLang="en-US" sz="2000" dirty="0">
                <a:solidFill>
                  <a:schemeClr val="bg1">
                    <a:lumMod val="95000"/>
                  </a:schemeClr>
                </a:solidFill>
                <a:latin typeface="+mj-ea"/>
                <a:ea typeface="+mj-ea"/>
              </a:endParaRPr>
            </a:p>
          </p:txBody>
        </p:sp>
        <p:cxnSp>
          <p:nvCxnSpPr>
            <p:cNvPr id="23" name="肘形连接符 22"/>
            <p:cNvCxnSpPr>
              <a:stCxn id="22" idx="2"/>
            </p:cNvCxnSpPr>
            <p:nvPr/>
          </p:nvCxnSpPr>
          <p:spPr>
            <a:xfrm rot="5400000">
              <a:off x="9412327" y="2825824"/>
              <a:ext cx="1514023" cy="1743174"/>
            </a:xfrm>
            <a:prstGeom prst="bentConnector2">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589915" y="2210377"/>
              <a:ext cx="1210588" cy="400110"/>
            </a:xfrm>
            <a:prstGeom prst="rect">
              <a:avLst/>
            </a:prstGeom>
            <a:noFill/>
          </p:spPr>
          <p:txBody>
            <a:bodyPr wrap="none" rtlCol="0">
              <a:spAutoFit/>
            </a:bodyPr>
            <a:lstStyle/>
            <a:p>
              <a:r>
                <a:rPr lang="zh-CN" altLang="en-US" sz="2000" dirty="0" smtClean="0">
                  <a:solidFill>
                    <a:schemeClr val="bg1">
                      <a:lumMod val="95000"/>
                    </a:schemeClr>
                  </a:solidFill>
                  <a:latin typeface="+mj-ea"/>
                  <a:ea typeface="+mj-ea"/>
                </a:rPr>
                <a:t>教学生活</a:t>
              </a:r>
              <a:endParaRPr lang="zh-CN" altLang="en-US" sz="2000" dirty="0">
                <a:solidFill>
                  <a:schemeClr val="bg1">
                    <a:lumMod val="95000"/>
                  </a:schemeClr>
                </a:solidFill>
                <a:latin typeface="+mj-ea"/>
                <a:ea typeface="+mj-ea"/>
              </a:endParaRPr>
            </a:p>
          </p:txBody>
        </p:sp>
        <p:cxnSp>
          <p:nvCxnSpPr>
            <p:cNvPr id="25" name="肘形连接符 24"/>
            <p:cNvCxnSpPr>
              <a:stCxn id="24" idx="2"/>
              <a:endCxn id="10" idx="2"/>
            </p:cNvCxnSpPr>
            <p:nvPr/>
          </p:nvCxnSpPr>
          <p:spPr>
            <a:xfrm rot="16200000" flipH="1">
              <a:off x="1420670" y="2385025"/>
              <a:ext cx="772141" cy="1223063"/>
            </a:xfrm>
            <a:prstGeom prst="bentConnector2">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pic>
        <p:nvPicPr>
          <p:cNvPr id="26" name="图片 25">
            <a:extLst>
              <a:ext uri="{FF2B5EF4-FFF2-40B4-BE49-F238E27FC236}">
                <a16:creationId xmlns="" xmlns:a16="http://schemas.microsoft.com/office/drawing/2014/main" id="{AC6D921B-D431-9E44-8B42-64E421616E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sp>
        <p:nvSpPr>
          <p:cNvPr id="27" name="矩形 26"/>
          <p:cNvSpPr/>
          <p:nvPr/>
        </p:nvSpPr>
        <p:spPr>
          <a:xfrm>
            <a:off x="623392" y="5667307"/>
            <a:ext cx="10813447" cy="769437"/>
          </a:xfrm>
          <a:prstGeom prst="rect">
            <a:avLst/>
          </a:prstGeom>
        </p:spPr>
        <p:txBody>
          <a:bodyPr wrap="square" lIns="121917" tIns="60958" rIns="121917" bIns="60958">
            <a:spAutoFit/>
          </a:bodyPr>
          <a:lstStyle/>
          <a:p>
            <a:pPr algn="ctr">
              <a:lnSpc>
                <a:spcPct val="150000"/>
              </a:lnSpc>
            </a:pPr>
            <a:r>
              <a:rPr kumimoji="1" lang="zh-CN" altLang="en-US" sz="2400" b="1" dirty="0" smtClean="0">
                <a:solidFill>
                  <a:schemeClr val="bg1"/>
                </a:solidFill>
              </a:rPr>
              <a:t>物理</a:t>
            </a:r>
            <a:r>
              <a:rPr lang="zh-CN" altLang="en-US" sz="2800" dirty="0">
                <a:solidFill>
                  <a:schemeClr val="bg1"/>
                </a:solidFill>
                <a:ea typeface="微软雅黑" panose="020B0503020204020204" pitchFamily="34" charset="-122"/>
              </a:rPr>
              <a:t>世界</a:t>
            </a:r>
            <a:r>
              <a:rPr lang="zh-CN" altLang="en-US" sz="2400" dirty="0">
                <a:solidFill>
                  <a:schemeClr val="bg1"/>
                </a:solidFill>
                <a:ea typeface="微软雅黑" panose="020B0503020204020204" pitchFamily="34" charset="-122"/>
              </a:rPr>
              <a:t>和</a:t>
            </a:r>
            <a:r>
              <a:rPr lang="en-US" altLang="zh-CN" sz="2400" dirty="0" err="1">
                <a:solidFill>
                  <a:schemeClr val="bg1"/>
                </a:solidFill>
                <a:ea typeface="微软雅黑" panose="020B0503020204020204" pitchFamily="34" charset="-122"/>
              </a:rPr>
              <a:t>CyberSpace</a:t>
            </a:r>
            <a:r>
              <a:rPr lang="zh-CN" altLang="en-US" sz="2400" dirty="0" smtClean="0">
                <a:solidFill>
                  <a:schemeClr val="bg1"/>
                </a:solidFill>
                <a:ea typeface="微软雅黑" panose="020B0503020204020204" pitchFamily="34" charset="-122"/>
              </a:rPr>
              <a:t>中</a:t>
            </a:r>
            <a:r>
              <a:rPr lang="zh-CN" altLang="en-US" sz="2800" dirty="0" smtClean="0">
                <a:solidFill>
                  <a:schemeClr val="bg1"/>
                </a:solidFill>
                <a:ea typeface="微软雅黑" panose="020B0503020204020204" pitchFamily="34" charset="-122"/>
              </a:rPr>
              <a:t>主体</a:t>
            </a:r>
            <a:r>
              <a:rPr lang="zh-CN" altLang="en-US" sz="2400" dirty="0" smtClean="0">
                <a:solidFill>
                  <a:schemeClr val="bg1"/>
                </a:solidFill>
                <a:ea typeface="微软雅黑" panose="020B0503020204020204" pitchFamily="34" charset="-122"/>
              </a:rPr>
              <a:t>责权利</a:t>
            </a:r>
            <a:r>
              <a:rPr lang="zh-CN" altLang="en-US" sz="2400" dirty="0">
                <a:solidFill>
                  <a:schemeClr val="bg1"/>
                </a:solidFill>
                <a:ea typeface="微软雅黑" panose="020B0503020204020204" pitchFamily="34" charset="-122"/>
              </a:rPr>
              <a:t>的一致性，不错位、不越位、不缺位</a:t>
            </a:r>
          </a:p>
        </p:txBody>
      </p:sp>
    </p:spTree>
    <p:extLst>
      <p:ext uri="{BB962C8B-B14F-4D97-AF65-F5344CB8AC3E}">
        <p14:creationId xmlns:p14="http://schemas.microsoft.com/office/powerpoint/2010/main" val="273980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par>
                                <p:cTn id="8" presetID="10" presetClass="entr" presetSubtype="0" fill="hold" nodeType="withEffect">
                                  <p:stCondLst>
                                    <p:cond delay="50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任意多边形: 形状 92">
            <a:extLst>
              <a:ext uri="{FF2B5EF4-FFF2-40B4-BE49-F238E27FC236}">
                <a16:creationId xmlns:a16="http://schemas.microsoft.com/office/drawing/2014/main" xmlns="" id="{A206E20C-9B10-47FD-9D3B-B323B89CE55E}"/>
              </a:ext>
            </a:extLst>
          </p:cNvPr>
          <p:cNvSpPr/>
          <p:nvPr/>
        </p:nvSpPr>
        <p:spPr>
          <a:xfrm>
            <a:off x="419285" y="720818"/>
            <a:ext cx="923740" cy="461870"/>
          </a:xfrm>
          <a:custGeom>
            <a:avLst/>
            <a:gdLst>
              <a:gd name="connsiteX0" fmla="*/ 0 w 923740"/>
              <a:gd name="connsiteY0" fmla="*/ 0 h 461870"/>
              <a:gd name="connsiteX1" fmla="*/ 33227 w 923740"/>
              <a:gd name="connsiteY1" fmla="*/ 0 h 461870"/>
              <a:gd name="connsiteX2" fmla="*/ 33227 w 923740"/>
              <a:gd name="connsiteY2" fmla="*/ 428643 h 461870"/>
              <a:gd name="connsiteX3" fmla="*/ 890513 w 923740"/>
              <a:gd name="connsiteY3" fmla="*/ 428643 h 461870"/>
              <a:gd name="connsiteX4" fmla="*/ 890513 w 923740"/>
              <a:gd name="connsiteY4" fmla="*/ 0 h 461870"/>
              <a:gd name="connsiteX5" fmla="*/ 923740 w 923740"/>
              <a:gd name="connsiteY5" fmla="*/ 0 h 461870"/>
              <a:gd name="connsiteX6" fmla="*/ 923740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33227" y="0"/>
                </a:lnTo>
                <a:lnTo>
                  <a:pt x="33227" y="428643"/>
                </a:lnTo>
                <a:lnTo>
                  <a:pt x="890513" y="428643"/>
                </a:lnTo>
                <a:lnTo>
                  <a:pt x="890513" y="0"/>
                </a:lnTo>
                <a:lnTo>
                  <a:pt x="923740" y="0"/>
                </a:lnTo>
                <a:lnTo>
                  <a:pt x="923740" y="461870"/>
                </a:lnTo>
                <a:lnTo>
                  <a:pt x="0" y="461870"/>
                </a:lnTo>
                <a:lnTo>
                  <a:pt x="0" y="0"/>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4" name="任意多边形: 形状 93">
            <a:extLst>
              <a:ext uri="{FF2B5EF4-FFF2-40B4-BE49-F238E27FC236}">
                <a16:creationId xmlns:a16="http://schemas.microsoft.com/office/drawing/2014/main" xmlns="" id="{63F5A057-0D1D-42E3-8DFC-D37B4C0342C5}"/>
              </a:ext>
            </a:extLst>
          </p:cNvPr>
          <p:cNvSpPr/>
          <p:nvPr/>
        </p:nvSpPr>
        <p:spPr>
          <a:xfrm>
            <a:off x="419285" y="258948"/>
            <a:ext cx="923740" cy="461870"/>
          </a:xfrm>
          <a:custGeom>
            <a:avLst/>
            <a:gdLst>
              <a:gd name="connsiteX0" fmla="*/ 0 w 923740"/>
              <a:gd name="connsiteY0" fmla="*/ 0 h 461870"/>
              <a:gd name="connsiteX1" fmla="*/ 923740 w 923740"/>
              <a:gd name="connsiteY1" fmla="*/ 0 h 461870"/>
              <a:gd name="connsiteX2" fmla="*/ 923740 w 923740"/>
              <a:gd name="connsiteY2" fmla="*/ 461870 h 461870"/>
              <a:gd name="connsiteX3" fmla="*/ 890513 w 923740"/>
              <a:gd name="connsiteY3" fmla="*/ 461870 h 461870"/>
              <a:gd name="connsiteX4" fmla="*/ 890513 w 923740"/>
              <a:gd name="connsiteY4" fmla="*/ 33227 h 461870"/>
              <a:gd name="connsiteX5" fmla="*/ 33227 w 923740"/>
              <a:gd name="connsiteY5" fmla="*/ 33227 h 461870"/>
              <a:gd name="connsiteX6" fmla="*/ 33227 w 923740"/>
              <a:gd name="connsiteY6" fmla="*/ 461870 h 461870"/>
              <a:gd name="connsiteX7" fmla="*/ 0 w 923740"/>
              <a:gd name="connsiteY7" fmla="*/ 461870 h 461870"/>
              <a:gd name="connsiteX8" fmla="*/ 0 w 923740"/>
              <a:gd name="connsiteY8" fmla="*/ 0 h 461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740" h="461870">
                <a:moveTo>
                  <a:pt x="0" y="0"/>
                </a:moveTo>
                <a:lnTo>
                  <a:pt x="923740" y="0"/>
                </a:lnTo>
                <a:lnTo>
                  <a:pt x="923740" y="461870"/>
                </a:lnTo>
                <a:lnTo>
                  <a:pt x="890513" y="461870"/>
                </a:lnTo>
                <a:lnTo>
                  <a:pt x="890513" y="33227"/>
                </a:lnTo>
                <a:lnTo>
                  <a:pt x="33227" y="33227"/>
                </a:lnTo>
                <a:lnTo>
                  <a:pt x="33227" y="461870"/>
                </a:lnTo>
                <a:lnTo>
                  <a:pt x="0" y="461870"/>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sp>
        <p:nvSpPr>
          <p:cNvPr id="95" name="文本框 94">
            <a:extLst>
              <a:ext uri="{FF2B5EF4-FFF2-40B4-BE49-F238E27FC236}">
                <a16:creationId xmlns:a16="http://schemas.microsoft.com/office/drawing/2014/main" xmlns="" id="{95ED8425-9543-4E5D-B738-DAC182D442A1}"/>
              </a:ext>
            </a:extLst>
          </p:cNvPr>
          <p:cNvSpPr txBox="1"/>
          <p:nvPr/>
        </p:nvSpPr>
        <p:spPr>
          <a:xfrm>
            <a:off x="419285" y="366875"/>
            <a:ext cx="923740" cy="707886"/>
          </a:xfrm>
          <a:prstGeom prst="rect">
            <a:avLst/>
          </a:prstGeom>
          <a:noFill/>
        </p:spPr>
        <p:txBody>
          <a:bodyPr wrap="square" rtlCol="0">
            <a:spAutoFit/>
            <a:scene3d>
              <a:camera prst="orthographicFront"/>
              <a:lightRig rig="threePt" dir="t"/>
            </a:scene3d>
            <a:sp3d contourW="12700"/>
          </a:bodyPr>
          <a:lstStyle/>
          <a:p>
            <a:pPr algn="ctr"/>
            <a:r>
              <a:rPr lang="en-US" altLang="zh-CN" sz="4000" dirty="0">
                <a:solidFill>
                  <a:schemeClr val="accent1"/>
                </a:solidFill>
                <a:latin typeface="Century Gothic" panose="020B0502020202020204" pitchFamily="34" charset="0"/>
              </a:rPr>
              <a:t>04</a:t>
            </a:r>
            <a:endParaRPr lang="zh-CN" altLang="en-US" sz="4000" dirty="0">
              <a:solidFill>
                <a:schemeClr val="accent1"/>
              </a:solidFill>
              <a:latin typeface="Century Gothic" panose="020B0502020202020204" pitchFamily="34" charset="0"/>
            </a:endParaRPr>
          </a:p>
        </p:txBody>
      </p:sp>
      <p:sp>
        <p:nvSpPr>
          <p:cNvPr id="97" name="文本框 96">
            <a:extLst>
              <a:ext uri="{FF2B5EF4-FFF2-40B4-BE49-F238E27FC236}">
                <a16:creationId xmlns:a16="http://schemas.microsoft.com/office/drawing/2014/main" xmlns="" id="{7D3F2414-A16E-43A2-9F91-62489940C29D}"/>
              </a:ext>
            </a:extLst>
          </p:cNvPr>
          <p:cNvSpPr txBox="1"/>
          <p:nvPr/>
        </p:nvSpPr>
        <p:spPr>
          <a:xfrm>
            <a:off x="1473289" y="371367"/>
            <a:ext cx="1826141" cy="584775"/>
          </a:xfrm>
          <a:prstGeom prst="rect">
            <a:avLst/>
          </a:prstGeom>
          <a:noFill/>
        </p:spPr>
        <p:txBody>
          <a:bodyPr wrap="none" rtlCol="0">
            <a:spAutoFit/>
            <a:scene3d>
              <a:camera prst="orthographicFront"/>
              <a:lightRig rig="threePt" dir="t"/>
            </a:scene3d>
            <a:sp3d contourW="12700"/>
          </a:bodyPr>
          <a:lstStyle/>
          <a:p>
            <a:r>
              <a:rPr lang="zh-CN" altLang="en-US" sz="3200" b="1" dirty="0">
                <a:solidFill>
                  <a:schemeClr val="tx1">
                    <a:lumMod val="85000"/>
                    <a:lumOff val="15000"/>
                  </a:schemeClr>
                </a:solidFill>
              </a:rPr>
              <a:t>实施行动</a:t>
            </a:r>
          </a:p>
        </p:txBody>
      </p:sp>
      <p:sp>
        <p:nvSpPr>
          <p:cNvPr id="96" name="矩形 95">
            <a:extLst>
              <a:ext uri="{FF2B5EF4-FFF2-40B4-BE49-F238E27FC236}">
                <a16:creationId xmlns:a16="http://schemas.microsoft.com/office/drawing/2014/main" xmlns="" id="{025715F5-E32D-4C48-979A-A6375C51E6F4}"/>
              </a:ext>
            </a:extLst>
          </p:cNvPr>
          <p:cNvSpPr/>
          <p:nvPr/>
        </p:nvSpPr>
        <p:spPr>
          <a:xfrm>
            <a:off x="1534928" y="1317116"/>
            <a:ext cx="9122141" cy="699807"/>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3600" b="1" dirty="0">
                <a:solidFill>
                  <a:schemeClr val="tx1">
                    <a:lumMod val="75000"/>
                    <a:lumOff val="25000"/>
                  </a:schemeClr>
                </a:solidFill>
              </a:rPr>
              <a:t>开展网络学习空间应用普及活动</a:t>
            </a:r>
          </a:p>
        </p:txBody>
      </p:sp>
      <p:sp>
        <p:nvSpPr>
          <p:cNvPr id="98" name="文本框 97">
            <a:extLst>
              <a:ext uri="{FF2B5EF4-FFF2-40B4-BE49-F238E27FC236}">
                <a16:creationId xmlns:a16="http://schemas.microsoft.com/office/drawing/2014/main" xmlns="" id="{CCB8C9C2-2C6F-49B5-9E57-0315965A5353}"/>
              </a:ext>
            </a:extLst>
          </p:cNvPr>
          <p:cNvSpPr txBox="1"/>
          <p:nvPr/>
        </p:nvSpPr>
        <p:spPr>
          <a:xfrm>
            <a:off x="943947" y="2293064"/>
            <a:ext cx="10304104" cy="4293483"/>
          </a:xfrm>
          <a:prstGeom prst="rect">
            <a:avLst/>
          </a:prstGeom>
          <a:noFill/>
        </p:spPr>
        <p:txBody>
          <a:bodyPr wrap="square" rtlCol="0">
            <a:spAutoFit/>
            <a:scene3d>
              <a:camera prst="orthographicFront"/>
              <a:lightRig rig="threePt" dir="t"/>
            </a:scene3d>
            <a:sp3d contourW="12700"/>
          </a:bodyPr>
          <a:lstStyle/>
          <a:p>
            <a:pPr indent="541338">
              <a:lnSpc>
                <a:spcPct val="150000"/>
              </a:lnSpc>
            </a:pPr>
            <a:r>
              <a:rPr lang="zh-CN" altLang="en-US" sz="2600" dirty="0">
                <a:solidFill>
                  <a:schemeClr val="tx1">
                    <a:lumMod val="50000"/>
                    <a:lumOff val="50000"/>
                  </a:schemeClr>
                </a:solidFill>
                <a:latin typeface="Century Gothic" panose="020B0502020202020204" pitchFamily="34" charset="0"/>
                <a:ea typeface="+mj-ea"/>
              </a:rPr>
              <a:t>依托国家数字教育资源公共服务体系，组织广大师生开通实名制网络学习空间，促进</a:t>
            </a:r>
            <a:r>
              <a:rPr lang="zh-CN" altLang="en-US" sz="2600" dirty="0">
                <a:solidFill>
                  <a:srgbClr val="FF0000"/>
                </a:solidFill>
                <a:latin typeface="Century Gothic" panose="020B0502020202020204" pitchFamily="34" charset="0"/>
                <a:ea typeface="+mj-ea"/>
              </a:rPr>
              <a:t>网络学习空间与物理学习空间的融合互动</a:t>
            </a:r>
            <a:r>
              <a:rPr lang="zh-CN" altLang="en-US" sz="2600" dirty="0">
                <a:solidFill>
                  <a:schemeClr val="tx1">
                    <a:lumMod val="50000"/>
                    <a:lumOff val="50000"/>
                  </a:schemeClr>
                </a:solidFill>
                <a:latin typeface="Century Gothic" panose="020B0502020202020204" pitchFamily="34" charset="0"/>
                <a:ea typeface="+mj-ea"/>
              </a:rPr>
              <a:t>。开展空间应用优秀区域、优秀学校的展示推广活动，推进网络学习空间在网络教学、资源共享、教育管理、综合素质评价等方面的应用，实现网络学习空间应用从“三个率先”向全面普及发展，推动实现“一人一空间”，使网络学习空间真正成为广大师生利用信息技术开展教与学活动的主阵地。</a:t>
            </a:r>
          </a:p>
        </p:txBody>
      </p:sp>
      <p:sp>
        <p:nvSpPr>
          <p:cNvPr id="8" name="矩形 7">
            <a:extLst>
              <a:ext uri="{FF2B5EF4-FFF2-40B4-BE49-F238E27FC236}">
                <a16:creationId xmlns:a16="http://schemas.microsoft.com/office/drawing/2014/main" xmlns="" id="{40F4C6F5-9EBD-429A-86D3-22674302732D}"/>
              </a:ext>
            </a:extLst>
          </p:cNvPr>
          <p:cNvSpPr/>
          <p:nvPr/>
        </p:nvSpPr>
        <p:spPr>
          <a:xfrm>
            <a:off x="8111238" y="505961"/>
            <a:ext cx="3264280" cy="396134"/>
          </a:xfrm>
          <a:prstGeom prst="rect">
            <a:avLst/>
          </a:prstGeom>
        </p:spPr>
        <p:txBody>
          <a:bodyPr wrap="square">
            <a:spAutoFit/>
            <a:scene3d>
              <a:camera prst="orthographicFront"/>
              <a:lightRig rig="threePt" dir="t"/>
            </a:scene3d>
            <a:sp3d contourW="12700"/>
          </a:bodyPr>
          <a:lstStyle/>
          <a:p>
            <a:pPr>
              <a:lnSpc>
                <a:spcPct val="120000"/>
              </a:lnSpc>
            </a:pPr>
            <a:r>
              <a:rPr lang="zh-CN" altLang="en-US" b="1" dirty="0">
                <a:solidFill>
                  <a:schemeClr val="tx1">
                    <a:lumMod val="75000"/>
                    <a:lumOff val="25000"/>
                  </a:schemeClr>
                </a:solidFill>
              </a:rPr>
              <a:t>（二）网络学习空间覆盖行动</a:t>
            </a:r>
          </a:p>
        </p:txBody>
      </p:sp>
      <p:sp>
        <p:nvSpPr>
          <p:cNvPr id="9" name="矩形 8">
            <a:extLst>
              <a:ext uri="{FF2B5EF4-FFF2-40B4-BE49-F238E27FC236}">
                <a16:creationId xmlns:a16="http://schemas.microsoft.com/office/drawing/2014/main" xmlns="" id="{E7EE4572-53B9-4130-B42B-A4FBE21A3040}"/>
              </a:ext>
            </a:extLst>
          </p:cNvPr>
          <p:cNvSpPr/>
          <p:nvPr/>
        </p:nvSpPr>
        <p:spPr>
          <a:xfrm>
            <a:off x="8111238" y="366875"/>
            <a:ext cx="3264280" cy="69980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137158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编号占位符 1"/>
          <p:cNvSpPr>
            <a:spLocks noGrp="1"/>
          </p:cNvSpPr>
          <p:nvPr>
            <p:ph type="sldNum" sz="quarter" idx="12"/>
          </p:nvPr>
        </p:nvSpPr>
        <p:spPr/>
        <p:txBody>
          <a:bodyPr/>
          <a:lstStyle/>
          <a:p>
            <a:fld id="{06BF085E-C51B-4E4D-A83F-EA34A2593F4E}" type="slidenum">
              <a:rPr lang="zh-CN" altLang="en-US" smtClean="0"/>
              <a:t>49</a:t>
            </a:fld>
            <a:endParaRPr lang="zh-CN" altLang="en-US"/>
          </a:p>
        </p:txBody>
      </p:sp>
      <p:pic>
        <p:nvPicPr>
          <p:cNvPr id="7" name="图片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sp>
        <p:nvSpPr>
          <p:cNvPr id="9" name="文本框 8">
            <a:extLst>
              <a:ext uri="{FF2B5EF4-FFF2-40B4-BE49-F238E27FC236}">
                <a16:creationId xmlns="" xmlns:a16="http://schemas.microsoft.com/office/drawing/2014/main" id="{7DFBC016-A93A-5C4E-BE6F-85A53DD6B6B8}"/>
              </a:ext>
            </a:extLst>
          </p:cNvPr>
          <p:cNvSpPr txBox="1"/>
          <p:nvPr/>
        </p:nvSpPr>
        <p:spPr>
          <a:xfrm>
            <a:off x="1019199" y="4939179"/>
            <a:ext cx="3775393" cy="523220"/>
          </a:xfrm>
          <a:prstGeom prst="rect">
            <a:avLst/>
          </a:prstGeom>
          <a:noFill/>
        </p:spPr>
        <p:txBody>
          <a:bodyPr wrap="none" rtlCol="0">
            <a:spAutoFit/>
          </a:bodyPr>
          <a:lstStyle/>
          <a:p>
            <a:r>
              <a:rPr kumimoji="1" lang="zh-CN" altLang="en-US" sz="2800" b="1" dirty="0">
                <a:solidFill>
                  <a:schemeClr val="bg1"/>
                </a:solidFill>
              </a:rPr>
              <a:t>互联网：外部发起革命</a:t>
            </a:r>
          </a:p>
        </p:txBody>
      </p:sp>
      <p:sp>
        <p:nvSpPr>
          <p:cNvPr id="4" name="文本框 3">
            <a:extLst>
              <a:ext uri="{FF2B5EF4-FFF2-40B4-BE49-F238E27FC236}">
                <a16:creationId xmlns="" xmlns:a16="http://schemas.microsoft.com/office/drawing/2014/main" id="{24F2F9CD-10D6-0446-BB73-B99562A72BDE}"/>
              </a:ext>
            </a:extLst>
          </p:cNvPr>
          <p:cNvSpPr txBox="1"/>
          <p:nvPr/>
        </p:nvSpPr>
        <p:spPr>
          <a:xfrm>
            <a:off x="1019199" y="1425811"/>
            <a:ext cx="2031325" cy="646331"/>
          </a:xfrm>
          <a:prstGeom prst="rect">
            <a:avLst/>
          </a:prstGeom>
          <a:noFill/>
        </p:spPr>
        <p:txBody>
          <a:bodyPr wrap="none" rtlCol="0">
            <a:spAutoFit/>
          </a:bodyPr>
          <a:lstStyle/>
          <a:p>
            <a:r>
              <a:rPr kumimoji="1" lang="zh-Hans" altLang="en-US" sz="3600" b="1" dirty="0">
                <a:solidFill>
                  <a:schemeClr val="bg1"/>
                </a:solidFill>
              </a:rPr>
              <a:t>落差分析</a:t>
            </a:r>
            <a:endParaRPr kumimoji="1" lang="zh-CN" altLang="en-US" sz="3600" b="1" dirty="0">
              <a:solidFill>
                <a:schemeClr val="bg1"/>
              </a:solidFill>
            </a:endParaRPr>
          </a:p>
        </p:txBody>
      </p:sp>
      <p:sp>
        <p:nvSpPr>
          <p:cNvPr id="8" name="文本框 7">
            <a:extLst>
              <a:ext uri="{FF2B5EF4-FFF2-40B4-BE49-F238E27FC236}">
                <a16:creationId xmlns="" xmlns:a16="http://schemas.microsoft.com/office/drawing/2014/main" id="{98F0B594-08C6-874B-B7C9-654723CDF642}"/>
              </a:ext>
            </a:extLst>
          </p:cNvPr>
          <p:cNvSpPr txBox="1"/>
          <p:nvPr/>
        </p:nvSpPr>
        <p:spPr>
          <a:xfrm>
            <a:off x="6760466" y="4939179"/>
            <a:ext cx="3416320" cy="523220"/>
          </a:xfrm>
          <a:prstGeom prst="rect">
            <a:avLst/>
          </a:prstGeom>
          <a:noFill/>
        </p:spPr>
        <p:txBody>
          <a:bodyPr wrap="none" rtlCol="0">
            <a:spAutoFit/>
          </a:bodyPr>
          <a:lstStyle/>
          <a:p>
            <a:r>
              <a:rPr kumimoji="1" lang="zh-CN" altLang="en-US" sz="2800" b="1" dirty="0">
                <a:solidFill>
                  <a:schemeClr val="bg1"/>
                </a:solidFill>
              </a:rPr>
              <a:t>学校</a:t>
            </a:r>
            <a:r>
              <a:rPr kumimoji="1" lang="zh-Hans" altLang="en-US" sz="2800" b="1" dirty="0">
                <a:solidFill>
                  <a:schemeClr val="bg1"/>
                </a:solidFill>
              </a:rPr>
              <a:t>：</a:t>
            </a:r>
            <a:r>
              <a:rPr kumimoji="1" lang="zh-CN" altLang="en-US" sz="2800" b="1" dirty="0">
                <a:solidFill>
                  <a:schemeClr val="bg1"/>
                </a:solidFill>
              </a:rPr>
              <a:t>内部推动革新</a:t>
            </a:r>
          </a:p>
        </p:txBody>
      </p:sp>
      <p:pic>
        <p:nvPicPr>
          <p:cNvPr id="5" name="图片 4">
            <a:extLst>
              <a:ext uri="{FF2B5EF4-FFF2-40B4-BE49-F238E27FC236}">
                <a16:creationId xmlns="" xmlns:a16="http://schemas.microsoft.com/office/drawing/2014/main" id="{DFA25BF7-90F8-6E4E-B985-A2FA6743124B}"/>
              </a:ext>
            </a:extLst>
          </p:cNvPr>
          <p:cNvPicPr>
            <a:picLocks noChangeAspect="1"/>
          </p:cNvPicPr>
          <p:nvPr/>
        </p:nvPicPr>
        <p:blipFill>
          <a:blip r:embed="rId4"/>
          <a:stretch>
            <a:fillRect/>
          </a:stretch>
        </p:blipFill>
        <p:spPr>
          <a:xfrm>
            <a:off x="1019199" y="2481159"/>
            <a:ext cx="3882891" cy="2319459"/>
          </a:xfrm>
          <a:prstGeom prst="rect">
            <a:avLst/>
          </a:prstGeom>
        </p:spPr>
      </p:pic>
      <p:pic>
        <p:nvPicPr>
          <p:cNvPr id="6" name="图片 5">
            <a:extLst>
              <a:ext uri="{FF2B5EF4-FFF2-40B4-BE49-F238E27FC236}">
                <a16:creationId xmlns="" xmlns:a16="http://schemas.microsoft.com/office/drawing/2014/main" id="{67D47F4D-D389-B042-A00F-6878BE538F87}"/>
              </a:ext>
            </a:extLst>
          </p:cNvPr>
          <p:cNvPicPr>
            <a:picLocks noChangeAspect="1"/>
          </p:cNvPicPr>
          <p:nvPr/>
        </p:nvPicPr>
        <p:blipFill>
          <a:blip r:embed="rId5"/>
          <a:stretch>
            <a:fillRect/>
          </a:stretch>
        </p:blipFill>
        <p:spPr>
          <a:xfrm>
            <a:off x="6760466" y="2481159"/>
            <a:ext cx="3742061" cy="2319459"/>
          </a:xfrm>
          <a:prstGeom prst="rect">
            <a:avLst/>
          </a:prstGeom>
        </p:spPr>
      </p:pic>
      <p:sp>
        <p:nvSpPr>
          <p:cNvPr id="10" name="文本框 9">
            <a:extLst>
              <a:ext uri="{FF2B5EF4-FFF2-40B4-BE49-F238E27FC236}">
                <a16:creationId xmlns="" xmlns:a16="http://schemas.microsoft.com/office/drawing/2014/main" id="{B46D13D7-2846-8E46-8815-21FDCB17C591}"/>
              </a:ext>
            </a:extLst>
          </p:cNvPr>
          <p:cNvSpPr txBox="1"/>
          <p:nvPr/>
        </p:nvSpPr>
        <p:spPr>
          <a:xfrm>
            <a:off x="5585056" y="3464416"/>
            <a:ext cx="492443" cy="369332"/>
          </a:xfrm>
          <a:prstGeom prst="rect">
            <a:avLst/>
          </a:prstGeom>
          <a:noFill/>
        </p:spPr>
        <p:txBody>
          <a:bodyPr wrap="none" rtlCol="0">
            <a:spAutoFit/>
          </a:bodyPr>
          <a:lstStyle/>
          <a:p>
            <a:r>
              <a:rPr kumimoji="1" lang="en-US" altLang="zh-CN" dirty="0">
                <a:solidFill>
                  <a:schemeClr val="bg1"/>
                </a:solidFill>
              </a:rPr>
              <a:t>V</a:t>
            </a:r>
            <a:r>
              <a:rPr kumimoji="1" lang="en-US" altLang="zh-Hans" dirty="0">
                <a:solidFill>
                  <a:schemeClr val="bg1"/>
                </a:solidFill>
              </a:rPr>
              <a:t>S</a:t>
            </a:r>
            <a:endParaRPr kumimoji="1" lang="zh-CN" altLang="en-US" dirty="0">
              <a:solidFill>
                <a:schemeClr val="bg1"/>
              </a:solidFill>
            </a:endParaRPr>
          </a:p>
        </p:txBody>
      </p:sp>
      <p:sp>
        <p:nvSpPr>
          <p:cNvPr id="11" name="矩形 10"/>
          <p:cNvSpPr/>
          <p:nvPr/>
        </p:nvSpPr>
        <p:spPr>
          <a:xfrm>
            <a:off x="623392" y="5667307"/>
            <a:ext cx="10813447" cy="769437"/>
          </a:xfrm>
          <a:prstGeom prst="rect">
            <a:avLst/>
          </a:prstGeom>
        </p:spPr>
        <p:txBody>
          <a:bodyPr wrap="square" lIns="121917" tIns="60958" rIns="121917" bIns="60958">
            <a:spAutoFit/>
          </a:bodyPr>
          <a:lstStyle/>
          <a:p>
            <a:pPr algn="ctr">
              <a:lnSpc>
                <a:spcPct val="150000"/>
              </a:lnSpc>
            </a:pPr>
            <a:r>
              <a:rPr lang="en-US" altLang="zh-CN" sz="2400" dirty="0" smtClean="0">
                <a:solidFill>
                  <a:schemeClr val="bg1"/>
                </a:solidFill>
                <a:ea typeface="微软雅黑" panose="020B0503020204020204" pitchFamily="34" charset="-122"/>
              </a:rPr>
              <a:t>IT</a:t>
            </a:r>
            <a:r>
              <a:rPr lang="zh-CN" altLang="en-US" sz="2400" dirty="0" smtClean="0">
                <a:solidFill>
                  <a:schemeClr val="bg1"/>
                </a:solidFill>
                <a:ea typeface="微软雅黑" panose="020B0503020204020204" pitchFamily="34" charset="-122"/>
              </a:rPr>
              <a:t>团队和职能部门等其他</a:t>
            </a:r>
            <a:r>
              <a:rPr lang="zh-CN" altLang="en-US" sz="2800" dirty="0" smtClean="0">
                <a:solidFill>
                  <a:schemeClr val="bg1"/>
                </a:solidFill>
                <a:ea typeface="微软雅黑" panose="020B0503020204020204" pitchFamily="34" charset="-122"/>
              </a:rPr>
              <a:t>主体各司其职</a:t>
            </a:r>
            <a:r>
              <a:rPr lang="zh-CN" altLang="en-US" sz="2400" dirty="0" smtClean="0">
                <a:solidFill>
                  <a:schemeClr val="bg1"/>
                </a:solidFill>
                <a:ea typeface="微软雅黑" panose="020B0503020204020204" pitchFamily="34" charset="-122"/>
              </a:rPr>
              <a:t>，责任回归，少提“革命”</a:t>
            </a:r>
            <a:endParaRPr lang="zh-CN" altLang="en-US" sz="24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232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组合 81">
            <a:extLst>
              <a:ext uri="{FF2B5EF4-FFF2-40B4-BE49-F238E27FC236}">
                <a16:creationId xmlns:a16="http://schemas.microsoft.com/office/drawing/2014/main" xmlns="" id="{DF35922E-C2AD-4999-A9CC-02A40ED920B3}"/>
              </a:ext>
            </a:extLst>
          </p:cNvPr>
          <p:cNvGrpSpPr/>
          <p:nvPr/>
        </p:nvGrpSpPr>
        <p:grpSpPr>
          <a:xfrm>
            <a:off x="-10869" y="-1"/>
            <a:ext cx="12213739" cy="6858000"/>
            <a:chOff x="-10869" y="-1"/>
            <a:chExt cx="12213739" cy="6858000"/>
          </a:xfrm>
        </p:grpSpPr>
        <p:grpSp>
          <p:nvGrpSpPr>
            <p:cNvPr id="83" name="组合 8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B157125B-8A43-472F-9683-BA2502517D03}"/>
                </a:ext>
              </a:extLst>
            </p:cNvPr>
            <p:cNvGrpSpPr/>
            <p:nvPr/>
          </p:nvGrpSpPr>
          <p:grpSpPr>
            <a:xfrm flipH="1" flipV="1">
              <a:off x="-10869" y="-1"/>
              <a:ext cx="3621059" cy="6857999"/>
              <a:chOff x="8581811" y="0"/>
              <a:chExt cx="3621059" cy="6857999"/>
            </a:xfrm>
          </p:grpSpPr>
          <p:sp>
            <p:nvSpPr>
              <p:cNvPr id="87" name="Freeform 5">
                <a:extLst>
                  <a:ext uri="{FF2B5EF4-FFF2-40B4-BE49-F238E27FC236}">
                    <a16:creationId xmlns:a16="http://schemas.microsoft.com/office/drawing/2014/main" xmlns="" id="{F0DCFB70-5897-4754-9A38-E6DB685E5058}"/>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5">
                <a:extLst>
                  <a:ext uri="{FF2B5EF4-FFF2-40B4-BE49-F238E27FC236}">
                    <a16:creationId xmlns:a16="http://schemas.microsoft.com/office/drawing/2014/main" xmlns="" id="{E12A0322-6885-440F-BED7-84C4CD3A24AC}"/>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84" name="组合 8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DD977E93-2969-42AD-96A1-65EFDCEDD830}"/>
                </a:ext>
              </a:extLst>
            </p:cNvPr>
            <p:cNvGrpSpPr/>
            <p:nvPr/>
          </p:nvGrpSpPr>
          <p:grpSpPr>
            <a:xfrm>
              <a:off x="8581811" y="0"/>
              <a:ext cx="3621059" cy="6857999"/>
              <a:chOff x="8581811" y="0"/>
              <a:chExt cx="3621059" cy="6857999"/>
            </a:xfrm>
          </p:grpSpPr>
          <p:sp>
            <p:nvSpPr>
              <p:cNvPr id="85" name="Freeform 5">
                <a:extLst>
                  <a:ext uri="{FF2B5EF4-FFF2-40B4-BE49-F238E27FC236}">
                    <a16:creationId xmlns:a16="http://schemas.microsoft.com/office/drawing/2014/main" xmlns="" id="{6BCC5ED8-3294-41AE-98D2-C9EBCB18DB7A}"/>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5">
                <a:extLst>
                  <a:ext uri="{FF2B5EF4-FFF2-40B4-BE49-F238E27FC236}">
                    <a16:creationId xmlns:a16="http://schemas.microsoft.com/office/drawing/2014/main" xmlns="" id="{1E9407CE-CBC1-46FD-A715-83958F49B612}"/>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grpSp>
        <p:nvGrpSpPr>
          <p:cNvPr id="12" name="组合 11"/>
          <p:cNvGrpSpPr/>
          <p:nvPr/>
        </p:nvGrpSpPr>
        <p:grpSpPr>
          <a:xfrm rot="5400000">
            <a:off x="7504672" y="1957070"/>
            <a:ext cx="3444161" cy="2974993"/>
            <a:chOff x="4087264" y="2981118"/>
            <a:chExt cx="1974728" cy="1705728"/>
          </a:xfrm>
        </p:grpSpPr>
        <p:sp>
          <p:nvSpPr>
            <p:cNvPr id="13" name="等腰三角形 12"/>
            <p:cNvSpPr/>
            <p:nvPr/>
          </p:nvSpPr>
          <p:spPr>
            <a:xfrm>
              <a:off x="4087264" y="3407844"/>
              <a:ext cx="494548" cy="426334"/>
            </a:xfrm>
            <a:prstGeom prst="triangle">
              <a:avLst/>
            </a:prstGeom>
            <a:solidFill>
              <a:srgbClr val="B12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4" name="等腰三角形 13"/>
            <p:cNvSpPr/>
            <p:nvPr/>
          </p:nvSpPr>
          <p:spPr>
            <a:xfrm>
              <a:off x="4333956" y="3834173"/>
              <a:ext cx="494548" cy="426334"/>
            </a:xfrm>
            <a:prstGeom prst="triangle">
              <a:avLst/>
            </a:prstGeom>
            <a:solidFill>
              <a:srgbClr val="EE62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5" name="等腰三角形 14"/>
            <p:cNvSpPr/>
            <p:nvPr/>
          </p:nvSpPr>
          <p:spPr>
            <a:xfrm rot="10800000">
              <a:off x="4088398" y="3834173"/>
              <a:ext cx="494548" cy="426334"/>
            </a:xfrm>
            <a:prstGeom prst="triangle">
              <a:avLst/>
            </a:prstGeom>
            <a:solidFill>
              <a:srgbClr val="EF30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6" name="等腰三角形 15"/>
            <p:cNvSpPr/>
            <p:nvPr/>
          </p:nvSpPr>
          <p:spPr>
            <a:xfrm rot="10800000">
              <a:off x="4333049" y="3407835"/>
              <a:ext cx="494548" cy="426334"/>
            </a:xfrm>
            <a:prstGeom prst="triangle">
              <a:avLst/>
            </a:prstGeom>
            <a:solidFill>
              <a:srgbClr val="8919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7" name="等腰三角形 16"/>
            <p:cNvSpPr/>
            <p:nvPr/>
          </p:nvSpPr>
          <p:spPr>
            <a:xfrm>
              <a:off x="4331918" y="2981510"/>
              <a:ext cx="494548" cy="426334"/>
            </a:xfrm>
            <a:prstGeom prst="triangle">
              <a:avLst/>
            </a:prstGeom>
            <a:solidFill>
              <a:srgbClr val="B12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8" name="等腰三角形 17"/>
            <p:cNvSpPr/>
            <p:nvPr/>
          </p:nvSpPr>
          <p:spPr>
            <a:xfrm rot="10800000">
              <a:off x="4579189" y="2981510"/>
              <a:ext cx="494548" cy="426334"/>
            </a:xfrm>
            <a:prstGeom prst="triangle">
              <a:avLst/>
            </a:prstGeom>
            <a:solidFill>
              <a:srgbClr val="8919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19" name="等腰三角形 18"/>
            <p:cNvSpPr/>
            <p:nvPr/>
          </p:nvSpPr>
          <p:spPr>
            <a:xfrm rot="10800000">
              <a:off x="4338184" y="4260512"/>
              <a:ext cx="494548" cy="426334"/>
            </a:xfrm>
            <a:prstGeom prst="triangle">
              <a:avLst/>
            </a:prstGeom>
            <a:solidFill>
              <a:srgbClr val="F79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0" name="等腰三角形 19"/>
            <p:cNvSpPr/>
            <p:nvPr/>
          </p:nvSpPr>
          <p:spPr>
            <a:xfrm>
              <a:off x="4585457" y="4260512"/>
              <a:ext cx="494548" cy="426334"/>
            </a:xfrm>
            <a:prstGeom prst="triangle">
              <a:avLst/>
            </a:prstGeom>
            <a:solidFill>
              <a:srgbClr val="FAD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1" name="等腰三角形 20"/>
            <p:cNvSpPr/>
            <p:nvPr/>
          </p:nvSpPr>
          <p:spPr>
            <a:xfrm>
              <a:off x="4826796" y="2981118"/>
              <a:ext cx="494548" cy="426334"/>
            </a:xfrm>
            <a:prstGeom prst="triangle">
              <a:avLst/>
            </a:prstGeom>
            <a:solidFill>
              <a:srgbClr val="F04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2" name="等腰三角形 21"/>
            <p:cNvSpPr/>
            <p:nvPr/>
          </p:nvSpPr>
          <p:spPr>
            <a:xfrm rot="10800000">
              <a:off x="5074663" y="2983024"/>
              <a:ext cx="494548" cy="426334"/>
            </a:xfrm>
            <a:prstGeom prst="triangle">
              <a:avLst/>
            </a:prstGeom>
            <a:solidFill>
              <a:srgbClr val="EE3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3" name="等腰三角形 22"/>
            <p:cNvSpPr/>
            <p:nvPr/>
          </p:nvSpPr>
          <p:spPr>
            <a:xfrm>
              <a:off x="5319314" y="2981121"/>
              <a:ext cx="494548" cy="426334"/>
            </a:xfrm>
            <a:prstGeom prst="triangle">
              <a:avLst/>
            </a:prstGeom>
            <a:solidFill>
              <a:srgbClr val="F063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4" name="等腰三角形 23"/>
            <p:cNvSpPr/>
            <p:nvPr/>
          </p:nvSpPr>
          <p:spPr>
            <a:xfrm rot="10800000">
              <a:off x="5321937" y="3407718"/>
              <a:ext cx="494548" cy="426334"/>
            </a:xfrm>
            <a:prstGeom prst="triangle">
              <a:avLst/>
            </a:prstGeom>
            <a:solidFill>
              <a:srgbClr val="F58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5" name="等腰三角形 24"/>
            <p:cNvSpPr/>
            <p:nvPr/>
          </p:nvSpPr>
          <p:spPr>
            <a:xfrm>
              <a:off x="5567444" y="3408856"/>
              <a:ext cx="494548" cy="426334"/>
            </a:xfrm>
            <a:prstGeom prst="triangle">
              <a:avLst/>
            </a:prstGeom>
            <a:solidFill>
              <a:srgbClr val="A7D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6" name="等腰三角形 25"/>
            <p:cNvSpPr/>
            <p:nvPr/>
          </p:nvSpPr>
          <p:spPr>
            <a:xfrm rot="10800000">
              <a:off x="5565539" y="3835185"/>
              <a:ext cx="494548" cy="426334"/>
            </a:xfrm>
            <a:prstGeom prst="triangle">
              <a:avLst/>
            </a:prstGeom>
            <a:solidFill>
              <a:srgbClr val="7BD1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7" name="等腰三角形 26"/>
            <p:cNvSpPr/>
            <p:nvPr/>
          </p:nvSpPr>
          <p:spPr>
            <a:xfrm>
              <a:off x="5320165" y="3834173"/>
              <a:ext cx="494548" cy="426334"/>
            </a:xfrm>
            <a:prstGeom prst="triangle">
              <a:avLst/>
            </a:prstGeom>
            <a:solidFill>
              <a:srgbClr val="05BA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8" name="等腰三角形 27"/>
            <p:cNvSpPr/>
            <p:nvPr/>
          </p:nvSpPr>
          <p:spPr>
            <a:xfrm rot="10800000">
              <a:off x="5319537" y="4260502"/>
              <a:ext cx="494548" cy="426334"/>
            </a:xfrm>
            <a:prstGeom prst="triangle">
              <a:avLst/>
            </a:prstGeom>
            <a:solidFill>
              <a:srgbClr val="1A92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29" name="等腰三角形 28"/>
            <p:cNvSpPr/>
            <p:nvPr/>
          </p:nvSpPr>
          <p:spPr>
            <a:xfrm>
              <a:off x="5072971" y="4260502"/>
              <a:ext cx="494548" cy="426334"/>
            </a:xfrm>
            <a:prstGeom prst="triangle">
              <a:avLst/>
            </a:prstGeom>
            <a:solidFill>
              <a:srgbClr val="94CA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sp>
          <p:nvSpPr>
            <p:cNvPr id="30" name="等腰三角形 29"/>
            <p:cNvSpPr/>
            <p:nvPr/>
          </p:nvSpPr>
          <p:spPr>
            <a:xfrm rot="10800000">
              <a:off x="4832024" y="4260502"/>
              <a:ext cx="494548" cy="426334"/>
            </a:xfrm>
            <a:prstGeom prst="triangle">
              <a:avLst/>
            </a:prstGeom>
            <a:solidFill>
              <a:srgbClr val="21A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grpSp>
      <p:sp>
        <p:nvSpPr>
          <p:cNvPr id="33" name="文本框 32"/>
          <p:cNvSpPr txBox="1"/>
          <p:nvPr/>
        </p:nvSpPr>
        <p:spPr>
          <a:xfrm>
            <a:off x="7512123" y="5282697"/>
            <a:ext cx="3783084" cy="523220"/>
          </a:xfrm>
          <a:prstGeom prst="rect">
            <a:avLst/>
          </a:prstGeom>
          <a:noFill/>
        </p:spPr>
        <p:txBody>
          <a:bodyPr wrap="square" rtlCol="0">
            <a:spAutoFit/>
          </a:bodyPr>
          <a:lstStyle/>
          <a:p>
            <a:pPr algn="ctr"/>
            <a:r>
              <a:rPr lang="zh-CN" altLang="en-US" sz="1400" b="1" dirty="0">
                <a:solidFill>
                  <a:schemeClr val="bg1"/>
                </a:solidFill>
                <a:latin typeface="+mj-ea"/>
                <a:ea typeface="+mj-ea"/>
              </a:rPr>
              <a:t>面对这些困难和问题，需要我们进一步提高认识，转变观念，齐心协力，攻坚克难。</a:t>
            </a:r>
          </a:p>
        </p:txBody>
      </p:sp>
      <p:sp>
        <p:nvSpPr>
          <p:cNvPr id="2" name="文本框 1"/>
          <p:cNvSpPr txBox="1"/>
          <p:nvPr/>
        </p:nvSpPr>
        <p:spPr>
          <a:xfrm>
            <a:off x="8456851" y="3074258"/>
            <a:ext cx="1723549" cy="707886"/>
          </a:xfrm>
          <a:prstGeom prst="rect">
            <a:avLst/>
          </a:prstGeom>
          <a:noFill/>
        </p:spPr>
        <p:txBody>
          <a:bodyPr wrap="none" rtlCol="0">
            <a:spAutoFit/>
          </a:bodyPr>
          <a:lstStyle/>
          <a:p>
            <a:r>
              <a:rPr lang="zh-CN" altLang="en-US" sz="4000" dirty="0" smtClean="0">
                <a:latin typeface="+mj-ea"/>
                <a:ea typeface="+mj-ea"/>
              </a:rPr>
              <a:t>落地？</a:t>
            </a:r>
            <a:endParaRPr lang="zh-CN" altLang="en-US" sz="4000" dirty="0">
              <a:latin typeface="+mj-ea"/>
              <a:ea typeface="+mj-ea"/>
            </a:endParaRPr>
          </a:p>
        </p:txBody>
      </p:sp>
      <p:grpSp>
        <p:nvGrpSpPr>
          <p:cNvPr id="37" name="组合 36"/>
          <p:cNvGrpSpPr/>
          <p:nvPr/>
        </p:nvGrpSpPr>
        <p:grpSpPr>
          <a:xfrm>
            <a:off x="816642" y="1128175"/>
            <a:ext cx="4979581" cy="610169"/>
            <a:chOff x="816642" y="1446880"/>
            <a:chExt cx="4979581" cy="610169"/>
          </a:xfrm>
        </p:grpSpPr>
        <p:sp>
          <p:nvSpPr>
            <p:cNvPr id="11" name="矩形 10"/>
            <p:cNvSpPr/>
            <p:nvPr/>
          </p:nvSpPr>
          <p:spPr>
            <a:xfrm>
              <a:off x="816642" y="1795439"/>
              <a:ext cx="4854596" cy="261610"/>
            </a:xfrm>
            <a:prstGeom prst="rect">
              <a:avLst/>
            </a:prstGeom>
          </p:spPr>
          <p:txBody>
            <a:bodyPr wrap="square">
              <a:spAutoFit/>
            </a:bodyPr>
            <a:lstStyle/>
            <a:p>
              <a:pPr algn="just"/>
              <a:r>
                <a:rPr lang="zh-CN" altLang="en-US" sz="1100" dirty="0">
                  <a:latin typeface="+mj-ea"/>
                  <a:ea typeface="+mj-ea"/>
                </a:rPr>
                <a:t>与党中央、国务院要求相比</a:t>
              </a:r>
              <a:r>
                <a:rPr lang="zh-CN" altLang="en-US" sz="1100" dirty="0" smtClean="0">
                  <a:latin typeface="+mj-ea"/>
                  <a:ea typeface="+mj-ea"/>
                </a:rPr>
                <a:t>，</a:t>
              </a:r>
              <a:r>
                <a:rPr lang="zh-CN" altLang="en-US" sz="1100" dirty="0" smtClean="0">
                  <a:solidFill>
                    <a:srgbClr val="FF0000"/>
                  </a:solidFill>
                  <a:latin typeface="+mj-ea"/>
                  <a:ea typeface="+mj-ea"/>
                </a:rPr>
                <a:t>深度</a:t>
              </a:r>
              <a:r>
                <a:rPr lang="zh-CN" altLang="en-US" sz="1100" dirty="0">
                  <a:solidFill>
                    <a:srgbClr val="FF0000"/>
                  </a:solidFill>
                  <a:latin typeface="+mj-ea"/>
                  <a:ea typeface="+mj-ea"/>
                </a:rPr>
                <a:t>应用、融合创新</a:t>
              </a:r>
              <a:r>
                <a:rPr lang="zh-CN" altLang="en-US" sz="1100" dirty="0">
                  <a:latin typeface="+mj-ea"/>
                  <a:ea typeface="+mj-ea"/>
                </a:rPr>
                <a:t>的水平相比，仍存在差距</a:t>
              </a:r>
              <a:r>
                <a:rPr lang="zh-CN" altLang="en-US" sz="1100" dirty="0">
                  <a:solidFill>
                    <a:srgbClr val="FF0000"/>
                  </a:solidFill>
                  <a:latin typeface="+mj-ea"/>
                  <a:ea typeface="+mj-ea"/>
                </a:rPr>
                <a:t>。</a:t>
              </a:r>
              <a:endParaRPr lang="en-US" altLang="zh-CN" sz="1100" dirty="0">
                <a:solidFill>
                  <a:srgbClr val="FF0000"/>
                </a:solidFill>
                <a:latin typeface="+mj-ea"/>
                <a:ea typeface="+mj-ea"/>
              </a:endParaRPr>
            </a:p>
          </p:txBody>
        </p:sp>
        <p:sp>
          <p:nvSpPr>
            <p:cNvPr id="45" name="文本框 44"/>
            <p:cNvSpPr txBox="1"/>
            <p:nvPr/>
          </p:nvSpPr>
          <p:spPr>
            <a:xfrm>
              <a:off x="1407970" y="1446880"/>
              <a:ext cx="4388253" cy="338554"/>
            </a:xfrm>
            <a:prstGeom prst="rect">
              <a:avLst/>
            </a:prstGeom>
            <a:noFill/>
          </p:spPr>
          <p:txBody>
            <a:bodyPr wrap="square" rtlCol="0">
              <a:spAutoFit/>
            </a:bodyPr>
            <a:lstStyle/>
            <a:p>
              <a:r>
                <a:rPr lang="zh-CN" altLang="en-US" sz="1600" b="1" dirty="0">
                  <a:latin typeface="+mj-ea"/>
                  <a:ea typeface="+mj-ea"/>
                </a:rPr>
                <a:t>推进程度存在差距</a:t>
              </a:r>
            </a:p>
          </p:txBody>
        </p:sp>
      </p:grpSp>
      <p:cxnSp>
        <p:nvCxnSpPr>
          <p:cNvPr id="42" name="直接连接符 107"/>
          <p:cNvCxnSpPr/>
          <p:nvPr/>
        </p:nvCxnSpPr>
        <p:spPr>
          <a:xfrm>
            <a:off x="1127118" y="426304"/>
            <a:ext cx="0" cy="486144"/>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grpSp>
        <p:nvGrpSpPr>
          <p:cNvPr id="43" name="组合 108"/>
          <p:cNvGrpSpPr/>
          <p:nvPr/>
        </p:nvGrpSpPr>
        <p:grpSpPr>
          <a:xfrm rot="10800000">
            <a:off x="479376" y="404664"/>
            <a:ext cx="532342" cy="529425"/>
            <a:chOff x="953514" y="2733222"/>
            <a:chExt cx="765090" cy="760898"/>
          </a:xfrm>
        </p:grpSpPr>
        <p:grpSp>
          <p:nvGrpSpPr>
            <p:cNvPr id="48" name="组合 109"/>
            <p:cNvGrpSpPr/>
            <p:nvPr/>
          </p:nvGrpSpPr>
          <p:grpSpPr>
            <a:xfrm>
              <a:off x="971600" y="2739405"/>
              <a:ext cx="728902" cy="732938"/>
              <a:chOff x="827584" y="2594351"/>
              <a:chExt cx="728902" cy="732938"/>
            </a:xfrm>
          </p:grpSpPr>
          <p:cxnSp>
            <p:nvCxnSpPr>
              <p:cNvPr id="63" name="直接连接符 121"/>
              <p:cNvCxnSpPr/>
              <p:nvPr/>
            </p:nvCxnSpPr>
            <p:spPr>
              <a:xfrm>
                <a:off x="827584" y="2793411"/>
                <a:ext cx="72008" cy="43204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122"/>
              <p:cNvCxnSpPr/>
              <p:nvPr/>
            </p:nvCxnSpPr>
            <p:spPr>
              <a:xfrm flipH="1">
                <a:off x="827584" y="2607867"/>
                <a:ext cx="348314" cy="185544"/>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123"/>
              <p:cNvCxnSpPr/>
              <p:nvPr/>
            </p:nvCxnSpPr>
            <p:spPr>
              <a:xfrm flipH="1" flipV="1">
                <a:off x="1187624" y="2613391"/>
                <a:ext cx="360040" cy="25202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124"/>
              <p:cNvCxnSpPr/>
              <p:nvPr/>
            </p:nvCxnSpPr>
            <p:spPr>
              <a:xfrm flipH="1">
                <a:off x="1115616" y="3267645"/>
                <a:ext cx="360040" cy="5964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125"/>
              <p:cNvCxnSpPr/>
              <p:nvPr/>
            </p:nvCxnSpPr>
            <p:spPr>
              <a:xfrm flipH="1" flipV="1">
                <a:off x="899592" y="3222641"/>
                <a:ext cx="216024" cy="10464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直接连接符 126"/>
              <p:cNvCxnSpPr/>
              <p:nvPr/>
            </p:nvCxnSpPr>
            <p:spPr>
              <a:xfrm flipH="1">
                <a:off x="1475656" y="2875828"/>
                <a:ext cx="80830" cy="38900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直接连接符 127"/>
              <p:cNvCxnSpPr/>
              <p:nvPr/>
            </p:nvCxnSpPr>
            <p:spPr>
              <a:xfrm flipV="1">
                <a:off x="899592" y="2973431"/>
                <a:ext cx="126371" cy="24921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直接连接符 128"/>
              <p:cNvCxnSpPr/>
              <p:nvPr/>
            </p:nvCxnSpPr>
            <p:spPr>
              <a:xfrm flipV="1">
                <a:off x="1112809" y="2594351"/>
                <a:ext cx="65992" cy="31414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直接连接符 129"/>
              <p:cNvCxnSpPr/>
              <p:nvPr/>
            </p:nvCxnSpPr>
            <p:spPr>
              <a:xfrm flipV="1">
                <a:off x="1020251" y="2918017"/>
                <a:ext cx="82366" cy="63406"/>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直接连接符 130"/>
              <p:cNvCxnSpPr/>
              <p:nvPr/>
            </p:nvCxnSpPr>
            <p:spPr>
              <a:xfrm flipH="1" flipV="1">
                <a:off x="1178802" y="2594352"/>
                <a:ext cx="73183" cy="48931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131"/>
              <p:cNvCxnSpPr/>
              <p:nvPr/>
            </p:nvCxnSpPr>
            <p:spPr>
              <a:xfrm flipV="1">
                <a:off x="1262439" y="2864807"/>
                <a:ext cx="294047" cy="23323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132"/>
              <p:cNvCxnSpPr/>
              <p:nvPr/>
            </p:nvCxnSpPr>
            <p:spPr>
              <a:xfrm flipH="1" flipV="1">
                <a:off x="1409462" y="3098036"/>
                <a:ext cx="63290" cy="16185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133"/>
              <p:cNvCxnSpPr/>
              <p:nvPr/>
            </p:nvCxnSpPr>
            <p:spPr>
              <a:xfrm flipH="1" flipV="1">
                <a:off x="1254889" y="3083663"/>
                <a:ext cx="225413" cy="191301"/>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134"/>
              <p:cNvCxnSpPr/>
              <p:nvPr/>
            </p:nvCxnSpPr>
            <p:spPr>
              <a:xfrm flipV="1">
                <a:off x="1118520" y="3098036"/>
                <a:ext cx="128210" cy="229252"/>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135"/>
              <p:cNvCxnSpPr/>
              <p:nvPr/>
            </p:nvCxnSpPr>
            <p:spPr>
              <a:xfrm flipH="1" flipV="1">
                <a:off x="1015578" y="2981422"/>
                <a:ext cx="100752" cy="345867"/>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136"/>
              <p:cNvCxnSpPr/>
              <p:nvPr/>
            </p:nvCxnSpPr>
            <p:spPr>
              <a:xfrm flipH="1" flipV="1">
                <a:off x="1102618" y="2911311"/>
                <a:ext cx="136562" cy="17235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137"/>
              <p:cNvCxnSpPr/>
              <p:nvPr/>
            </p:nvCxnSpPr>
            <p:spPr>
              <a:xfrm flipV="1">
                <a:off x="1409462" y="2864424"/>
                <a:ext cx="147024" cy="21924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138"/>
              <p:cNvCxnSpPr/>
              <p:nvPr/>
            </p:nvCxnSpPr>
            <p:spPr>
              <a:xfrm>
                <a:off x="833684" y="2801402"/>
                <a:ext cx="273057" cy="107092"/>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0" name="组合 110"/>
            <p:cNvGrpSpPr/>
            <p:nvPr/>
          </p:nvGrpSpPr>
          <p:grpSpPr>
            <a:xfrm>
              <a:off x="953514" y="2733222"/>
              <a:ext cx="765090" cy="760898"/>
              <a:chOff x="953514" y="2733222"/>
              <a:chExt cx="765090" cy="760898"/>
            </a:xfrm>
          </p:grpSpPr>
          <p:sp>
            <p:nvSpPr>
              <p:cNvPr id="53" name="椭圆 52"/>
              <p:cNvSpPr/>
              <p:nvPr/>
            </p:nvSpPr>
            <p:spPr>
              <a:xfrm>
                <a:off x="1298325" y="273322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4" name="椭圆 53"/>
              <p:cNvSpPr/>
              <p:nvPr/>
            </p:nvSpPr>
            <p:spPr>
              <a:xfrm>
                <a:off x="1223901" y="303676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5" name="椭圆 54"/>
              <p:cNvSpPr/>
              <p:nvPr/>
            </p:nvSpPr>
            <p:spPr>
              <a:xfrm>
                <a:off x="953514" y="2921657"/>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6" name="椭圆 55"/>
              <p:cNvSpPr/>
              <p:nvPr/>
            </p:nvSpPr>
            <p:spPr>
              <a:xfrm>
                <a:off x="1143711" y="310392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7" name="椭圆 56"/>
              <p:cNvSpPr/>
              <p:nvPr/>
            </p:nvSpPr>
            <p:spPr>
              <a:xfrm>
                <a:off x="1016827" y="3343748"/>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8" name="椭圆 57"/>
              <p:cNvSpPr/>
              <p:nvPr/>
            </p:nvSpPr>
            <p:spPr>
              <a:xfrm>
                <a:off x="1238468" y="3445751"/>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59" name="椭圆 58"/>
              <p:cNvSpPr/>
              <p:nvPr/>
            </p:nvSpPr>
            <p:spPr>
              <a:xfrm>
                <a:off x="1366561" y="3213553"/>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60" name="椭圆 59"/>
              <p:cNvSpPr/>
              <p:nvPr/>
            </p:nvSpPr>
            <p:spPr>
              <a:xfrm>
                <a:off x="1592744" y="3387675"/>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61" name="椭圆 60"/>
              <p:cNvSpPr/>
              <p:nvPr/>
            </p:nvSpPr>
            <p:spPr>
              <a:xfrm>
                <a:off x="1537768" y="3212502"/>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sp>
            <p:nvSpPr>
              <p:cNvPr id="62" name="椭圆 61"/>
              <p:cNvSpPr/>
              <p:nvPr/>
            </p:nvSpPr>
            <p:spPr>
              <a:xfrm>
                <a:off x="1670235" y="2993881"/>
                <a:ext cx="48369" cy="48369"/>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tx1"/>
                  </a:solidFill>
                  <a:latin typeface="+mj-ea"/>
                  <a:ea typeface="+mj-ea"/>
                </a:endParaRPr>
              </a:p>
            </p:txBody>
          </p:sp>
        </p:grpSp>
      </p:grpSp>
      <p:sp>
        <p:nvSpPr>
          <p:cNvPr id="81" name="矩形 80"/>
          <p:cNvSpPr/>
          <p:nvPr/>
        </p:nvSpPr>
        <p:spPr>
          <a:xfrm>
            <a:off x="1131176" y="484441"/>
            <a:ext cx="5032147" cy="369332"/>
          </a:xfrm>
          <a:prstGeom prst="rect">
            <a:avLst/>
          </a:prstGeom>
        </p:spPr>
        <p:txBody>
          <a:bodyPr wrap="none">
            <a:spAutoFit/>
          </a:bodyPr>
          <a:lstStyle/>
          <a:p>
            <a:r>
              <a:rPr lang="zh-CN" altLang="en-US" b="1" dirty="0">
                <a:solidFill>
                  <a:schemeClr val="tx1">
                    <a:lumMod val="50000"/>
                    <a:lumOff val="50000"/>
                  </a:schemeClr>
                </a:solidFill>
                <a:latin typeface="+mj-ea"/>
                <a:ea typeface="+mj-ea"/>
                <a:sym typeface="微软雅黑" pitchFamily="34" charset="-122"/>
              </a:rPr>
              <a:t>当前加快推进教育信息化还面临很多</a:t>
            </a:r>
            <a:r>
              <a:rPr lang="zh-CN" altLang="en-US" b="1" dirty="0">
                <a:solidFill>
                  <a:srgbClr val="FF0000"/>
                </a:solidFill>
                <a:latin typeface="+mj-ea"/>
                <a:ea typeface="+mj-ea"/>
                <a:sym typeface="微软雅黑" pitchFamily="34" charset="-122"/>
              </a:rPr>
              <a:t>困难和难题</a:t>
            </a:r>
          </a:p>
        </p:txBody>
      </p:sp>
      <p:grpSp>
        <p:nvGrpSpPr>
          <p:cNvPr id="102" name="组合 101"/>
          <p:cNvGrpSpPr/>
          <p:nvPr/>
        </p:nvGrpSpPr>
        <p:grpSpPr>
          <a:xfrm>
            <a:off x="816642" y="2067086"/>
            <a:ext cx="4979581" cy="610169"/>
            <a:chOff x="816642" y="1446880"/>
            <a:chExt cx="4979581" cy="610169"/>
          </a:xfrm>
        </p:grpSpPr>
        <p:sp>
          <p:nvSpPr>
            <p:cNvPr id="103" name="矩形 102"/>
            <p:cNvSpPr/>
            <p:nvPr/>
          </p:nvSpPr>
          <p:spPr>
            <a:xfrm>
              <a:off x="816642" y="1795439"/>
              <a:ext cx="4854596" cy="261610"/>
            </a:xfrm>
            <a:prstGeom prst="rect">
              <a:avLst/>
            </a:prstGeom>
          </p:spPr>
          <p:txBody>
            <a:bodyPr wrap="square">
              <a:spAutoFit/>
            </a:bodyPr>
            <a:lstStyle/>
            <a:p>
              <a:pPr algn="just"/>
              <a:r>
                <a:rPr lang="zh-CN" altLang="en-US" sz="1100" dirty="0">
                  <a:solidFill>
                    <a:schemeClr val="tx1">
                      <a:lumMod val="75000"/>
                      <a:lumOff val="25000"/>
                    </a:schemeClr>
                  </a:solidFill>
                  <a:latin typeface="+mj-ea"/>
                  <a:ea typeface="+mj-ea"/>
                </a:rPr>
                <a:t>一些教育行政部门和学校仍然没有充分认识到信息技术对教育的革命性影响。</a:t>
              </a:r>
              <a:endParaRPr lang="en-US" altLang="zh-CN" sz="1100" dirty="0">
                <a:solidFill>
                  <a:schemeClr val="tx1">
                    <a:lumMod val="75000"/>
                    <a:lumOff val="25000"/>
                  </a:schemeClr>
                </a:solidFill>
                <a:latin typeface="+mj-ea"/>
                <a:ea typeface="+mj-ea"/>
              </a:endParaRPr>
            </a:p>
          </p:txBody>
        </p:sp>
        <p:sp>
          <p:nvSpPr>
            <p:cNvPr id="104" name="文本框 103"/>
            <p:cNvSpPr txBox="1"/>
            <p:nvPr/>
          </p:nvSpPr>
          <p:spPr>
            <a:xfrm>
              <a:off x="1407970" y="1446880"/>
              <a:ext cx="4388253" cy="338554"/>
            </a:xfrm>
            <a:prstGeom prst="rect">
              <a:avLst/>
            </a:prstGeom>
            <a:noFill/>
          </p:spPr>
          <p:txBody>
            <a:bodyPr wrap="square" rtlCol="0">
              <a:spAutoFit/>
            </a:bodyPr>
            <a:lstStyle/>
            <a:p>
              <a:r>
                <a:rPr lang="zh-CN" altLang="en-US" sz="1600" b="1" dirty="0">
                  <a:solidFill>
                    <a:srgbClr val="FF0000"/>
                  </a:solidFill>
                  <a:latin typeface="+mj-ea"/>
                  <a:ea typeface="+mj-ea"/>
                </a:rPr>
                <a:t>思想认识尚需深化</a:t>
              </a:r>
            </a:p>
          </p:txBody>
        </p:sp>
      </p:grpSp>
      <p:grpSp>
        <p:nvGrpSpPr>
          <p:cNvPr id="105" name="组合 104"/>
          <p:cNvGrpSpPr/>
          <p:nvPr/>
        </p:nvGrpSpPr>
        <p:grpSpPr>
          <a:xfrm>
            <a:off x="816642" y="2876365"/>
            <a:ext cx="4979581" cy="610169"/>
            <a:chOff x="816642" y="1446880"/>
            <a:chExt cx="4979581" cy="610169"/>
          </a:xfrm>
        </p:grpSpPr>
        <p:sp>
          <p:nvSpPr>
            <p:cNvPr id="106" name="矩形 105"/>
            <p:cNvSpPr/>
            <p:nvPr/>
          </p:nvSpPr>
          <p:spPr>
            <a:xfrm>
              <a:off x="816642" y="1795439"/>
              <a:ext cx="4854596" cy="261610"/>
            </a:xfrm>
            <a:prstGeom prst="rect">
              <a:avLst/>
            </a:prstGeom>
          </p:spPr>
          <p:txBody>
            <a:bodyPr wrap="square">
              <a:spAutoFit/>
            </a:bodyPr>
            <a:lstStyle/>
            <a:p>
              <a:pPr algn="just"/>
              <a:r>
                <a:rPr lang="zh-CN" altLang="en-US" sz="1100" dirty="0">
                  <a:solidFill>
                    <a:schemeClr val="tx1">
                      <a:lumMod val="75000"/>
                      <a:lumOff val="25000"/>
                    </a:schemeClr>
                  </a:solidFill>
                  <a:latin typeface="+mj-ea"/>
                  <a:ea typeface="+mj-ea"/>
                </a:rPr>
                <a:t>推进教育信息化的积极性有待提高，力度有待加大。</a:t>
              </a:r>
              <a:endParaRPr lang="en-US" altLang="zh-CN" sz="1100" dirty="0">
                <a:solidFill>
                  <a:schemeClr val="tx1">
                    <a:lumMod val="75000"/>
                    <a:lumOff val="25000"/>
                  </a:schemeClr>
                </a:solidFill>
                <a:latin typeface="+mj-ea"/>
                <a:ea typeface="+mj-ea"/>
              </a:endParaRPr>
            </a:p>
          </p:txBody>
        </p:sp>
        <p:sp>
          <p:nvSpPr>
            <p:cNvPr id="107" name="文本框 106"/>
            <p:cNvSpPr txBox="1"/>
            <p:nvPr/>
          </p:nvSpPr>
          <p:spPr>
            <a:xfrm>
              <a:off x="1407970" y="1446880"/>
              <a:ext cx="4388253" cy="338554"/>
            </a:xfrm>
            <a:prstGeom prst="rect">
              <a:avLst/>
            </a:prstGeom>
            <a:noFill/>
          </p:spPr>
          <p:txBody>
            <a:bodyPr wrap="square" rtlCol="0">
              <a:spAutoFit/>
            </a:bodyPr>
            <a:lstStyle/>
            <a:p>
              <a:r>
                <a:rPr lang="zh-CN" altLang="en-US" sz="1600" b="1" dirty="0">
                  <a:solidFill>
                    <a:srgbClr val="FF0000"/>
                  </a:solidFill>
                  <a:latin typeface="+mj-ea"/>
                  <a:ea typeface="+mj-ea"/>
                </a:rPr>
                <a:t>信息化与教育教学“两张皮”现象</a:t>
              </a:r>
            </a:p>
          </p:txBody>
        </p:sp>
      </p:grpSp>
      <p:grpSp>
        <p:nvGrpSpPr>
          <p:cNvPr id="108" name="组合 107"/>
          <p:cNvGrpSpPr/>
          <p:nvPr/>
        </p:nvGrpSpPr>
        <p:grpSpPr>
          <a:xfrm>
            <a:off x="819441" y="3707943"/>
            <a:ext cx="4979581" cy="610169"/>
            <a:chOff x="816642" y="1446880"/>
            <a:chExt cx="4979581" cy="610169"/>
          </a:xfrm>
        </p:grpSpPr>
        <p:sp>
          <p:nvSpPr>
            <p:cNvPr id="109" name="矩形 108"/>
            <p:cNvSpPr/>
            <p:nvPr/>
          </p:nvSpPr>
          <p:spPr>
            <a:xfrm>
              <a:off x="816642" y="1795439"/>
              <a:ext cx="4854596" cy="261610"/>
            </a:xfrm>
            <a:prstGeom prst="rect">
              <a:avLst/>
            </a:prstGeom>
          </p:spPr>
          <p:txBody>
            <a:bodyPr wrap="square">
              <a:spAutoFit/>
            </a:bodyPr>
            <a:lstStyle/>
            <a:p>
              <a:pPr algn="just"/>
              <a:r>
                <a:rPr lang="zh-CN" altLang="en-US" sz="1100" dirty="0">
                  <a:solidFill>
                    <a:srgbClr val="FF0000"/>
                  </a:solidFill>
                  <a:latin typeface="+mj-ea"/>
                  <a:ea typeface="+mj-ea"/>
                </a:rPr>
                <a:t>广大师生和教育管理者的应用动力有待进一步激发。</a:t>
              </a:r>
              <a:endParaRPr lang="en-US" altLang="zh-CN" sz="1100" dirty="0">
                <a:solidFill>
                  <a:srgbClr val="FF0000"/>
                </a:solidFill>
                <a:latin typeface="+mj-ea"/>
                <a:ea typeface="+mj-ea"/>
              </a:endParaRPr>
            </a:p>
          </p:txBody>
        </p:sp>
        <p:sp>
          <p:nvSpPr>
            <p:cNvPr id="110" name="文本框 109"/>
            <p:cNvSpPr txBox="1"/>
            <p:nvPr/>
          </p:nvSpPr>
          <p:spPr>
            <a:xfrm>
              <a:off x="1407970" y="1446880"/>
              <a:ext cx="4388253" cy="338554"/>
            </a:xfrm>
            <a:prstGeom prst="rect">
              <a:avLst/>
            </a:prstGeom>
            <a:noFill/>
          </p:spPr>
          <p:txBody>
            <a:bodyPr wrap="square" rtlCol="0">
              <a:spAutoFit/>
            </a:bodyPr>
            <a:lstStyle/>
            <a:p>
              <a:r>
                <a:rPr lang="zh-CN" altLang="en-US" sz="1600" b="1" dirty="0">
                  <a:solidFill>
                    <a:srgbClr val="FF0000"/>
                  </a:solidFill>
                  <a:latin typeface="+mj-ea"/>
                  <a:ea typeface="+mj-ea"/>
                </a:rPr>
                <a:t>体制机制尚需创新</a:t>
              </a:r>
            </a:p>
          </p:txBody>
        </p:sp>
      </p:grpSp>
      <p:grpSp>
        <p:nvGrpSpPr>
          <p:cNvPr id="111" name="组合 110"/>
          <p:cNvGrpSpPr/>
          <p:nvPr/>
        </p:nvGrpSpPr>
        <p:grpSpPr>
          <a:xfrm>
            <a:off x="823586" y="4583353"/>
            <a:ext cx="4979581" cy="779446"/>
            <a:chOff x="816642" y="1446880"/>
            <a:chExt cx="4979581" cy="779446"/>
          </a:xfrm>
        </p:grpSpPr>
        <p:sp>
          <p:nvSpPr>
            <p:cNvPr id="112" name="矩形 111"/>
            <p:cNvSpPr/>
            <p:nvPr/>
          </p:nvSpPr>
          <p:spPr>
            <a:xfrm>
              <a:off x="816642" y="1795439"/>
              <a:ext cx="4854596" cy="430887"/>
            </a:xfrm>
            <a:prstGeom prst="rect">
              <a:avLst/>
            </a:prstGeom>
          </p:spPr>
          <p:txBody>
            <a:bodyPr wrap="square">
              <a:spAutoFit/>
            </a:bodyPr>
            <a:lstStyle/>
            <a:p>
              <a:pPr algn="just"/>
              <a:r>
                <a:rPr lang="zh-CN" altLang="en-US" sz="1100" dirty="0">
                  <a:solidFill>
                    <a:schemeClr val="tx1">
                      <a:lumMod val="75000"/>
                      <a:lumOff val="25000"/>
                    </a:schemeClr>
                  </a:solidFill>
                  <a:latin typeface="+mj-ea"/>
                  <a:ea typeface="+mj-ea"/>
                </a:rPr>
                <a:t>学校网络安全事件时有发生，只管建设不顾安全、只管硬件忽视软件、只管数据采集不顾数据维护的</a:t>
              </a:r>
              <a:r>
                <a:rPr lang="zh-CN" altLang="en-US" sz="1100" dirty="0">
                  <a:solidFill>
                    <a:srgbClr val="FF0000"/>
                  </a:solidFill>
                  <a:latin typeface="+mj-ea"/>
                  <a:ea typeface="+mj-ea"/>
                </a:rPr>
                <a:t>粗放式管理模式比较普遍。</a:t>
              </a:r>
              <a:endParaRPr lang="en-US" altLang="zh-CN" sz="1100" dirty="0">
                <a:solidFill>
                  <a:srgbClr val="FF0000"/>
                </a:solidFill>
                <a:latin typeface="+mj-ea"/>
                <a:ea typeface="+mj-ea"/>
              </a:endParaRPr>
            </a:p>
          </p:txBody>
        </p:sp>
        <p:sp>
          <p:nvSpPr>
            <p:cNvPr id="113" name="文本框 112"/>
            <p:cNvSpPr txBox="1"/>
            <p:nvPr/>
          </p:nvSpPr>
          <p:spPr>
            <a:xfrm>
              <a:off x="1407970" y="1446880"/>
              <a:ext cx="4388253" cy="338554"/>
            </a:xfrm>
            <a:prstGeom prst="rect">
              <a:avLst/>
            </a:prstGeom>
            <a:noFill/>
          </p:spPr>
          <p:txBody>
            <a:bodyPr wrap="square" rtlCol="0">
              <a:spAutoFit/>
            </a:bodyPr>
            <a:lstStyle/>
            <a:p>
              <a:r>
                <a:rPr lang="zh-CN" altLang="en-US" sz="1600" b="1" dirty="0">
                  <a:solidFill>
                    <a:srgbClr val="FF0000"/>
                  </a:solidFill>
                  <a:latin typeface="+mj-ea"/>
                  <a:ea typeface="+mj-ea"/>
                </a:rPr>
                <a:t>网络安全意识和防护能力尚需加强</a:t>
              </a:r>
            </a:p>
          </p:txBody>
        </p:sp>
      </p:grpSp>
      <p:grpSp>
        <p:nvGrpSpPr>
          <p:cNvPr id="114" name="组合 113"/>
          <p:cNvGrpSpPr/>
          <p:nvPr/>
        </p:nvGrpSpPr>
        <p:grpSpPr>
          <a:xfrm>
            <a:off x="813500" y="5611754"/>
            <a:ext cx="4979581" cy="610169"/>
            <a:chOff x="816642" y="1446880"/>
            <a:chExt cx="4979581" cy="610169"/>
          </a:xfrm>
        </p:grpSpPr>
        <p:sp>
          <p:nvSpPr>
            <p:cNvPr id="115" name="矩形 114"/>
            <p:cNvSpPr/>
            <p:nvPr/>
          </p:nvSpPr>
          <p:spPr>
            <a:xfrm>
              <a:off x="816642" y="1795439"/>
              <a:ext cx="4854596" cy="261610"/>
            </a:xfrm>
            <a:prstGeom prst="rect">
              <a:avLst/>
            </a:prstGeom>
          </p:spPr>
          <p:txBody>
            <a:bodyPr wrap="square">
              <a:spAutoFit/>
            </a:bodyPr>
            <a:lstStyle/>
            <a:p>
              <a:pPr algn="just"/>
              <a:r>
                <a:rPr lang="zh-CN" altLang="en-US" sz="1100" dirty="0">
                  <a:solidFill>
                    <a:srgbClr val="FF0000"/>
                  </a:solidFill>
                  <a:latin typeface="+mj-ea"/>
                  <a:ea typeface="+mj-ea"/>
                </a:rPr>
                <a:t>受制于经济社会发展水平等多种因素</a:t>
              </a:r>
              <a:r>
                <a:rPr lang="zh-CN" altLang="en-US" sz="1100" dirty="0">
                  <a:solidFill>
                    <a:schemeClr val="tx1">
                      <a:lumMod val="75000"/>
                      <a:lumOff val="25000"/>
                    </a:schemeClr>
                  </a:solidFill>
                  <a:latin typeface="+mj-ea"/>
                  <a:ea typeface="+mj-ea"/>
                </a:rPr>
                <a:t>，信息化区域发展水平仍存在较大差异。</a:t>
              </a:r>
              <a:endParaRPr lang="en-US" altLang="zh-CN" sz="1100" dirty="0">
                <a:solidFill>
                  <a:schemeClr val="tx1">
                    <a:lumMod val="75000"/>
                    <a:lumOff val="25000"/>
                  </a:schemeClr>
                </a:solidFill>
                <a:latin typeface="+mj-ea"/>
                <a:ea typeface="+mj-ea"/>
              </a:endParaRPr>
            </a:p>
          </p:txBody>
        </p:sp>
        <p:sp>
          <p:nvSpPr>
            <p:cNvPr id="116" name="文本框 115"/>
            <p:cNvSpPr txBox="1"/>
            <p:nvPr/>
          </p:nvSpPr>
          <p:spPr>
            <a:xfrm>
              <a:off x="1407970" y="1446880"/>
              <a:ext cx="4388253" cy="338554"/>
            </a:xfrm>
            <a:prstGeom prst="rect">
              <a:avLst/>
            </a:prstGeom>
            <a:noFill/>
          </p:spPr>
          <p:txBody>
            <a:bodyPr wrap="square" rtlCol="0">
              <a:spAutoFit/>
            </a:bodyPr>
            <a:lstStyle/>
            <a:p>
              <a:r>
                <a:rPr lang="zh-CN" altLang="en-US" sz="1600" b="1" dirty="0">
                  <a:solidFill>
                    <a:srgbClr val="FF0000"/>
                  </a:solidFill>
                  <a:latin typeface="+mj-ea"/>
                  <a:ea typeface="+mj-ea"/>
                </a:rPr>
                <a:t>信息化建设推进进度不平衡</a:t>
              </a:r>
            </a:p>
          </p:txBody>
        </p:sp>
      </p:grpSp>
      <p:sp>
        <p:nvSpPr>
          <p:cNvPr id="52" name="椭圆 51"/>
          <p:cNvSpPr/>
          <p:nvPr/>
        </p:nvSpPr>
        <p:spPr>
          <a:xfrm>
            <a:off x="877956" y="1132253"/>
            <a:ext cx="338554" cy="33855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rgbClr val="0E5177"/>
              </a:solidFill>
              <a:latin typeface="+mj-ea"/>
              <a:ea typeface="+mj-ea"/>
            </a:endParaRPr>
          </a:p>
        </p:txBody>
      </p:sp>
      <p:sp>
        <p:nvSpPr>
          <p:cNvPr id="120" name="椭圆 119"/>
          <p:cNvSpPr/>
          <p:nvPr/>
        </p:nvSpPr>
        <p:spPr>
          <a:xfrm>
            <a:off x="877956" y="2046773"/>
            <a:ext cx="338554" cy="338554"/>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rgbClr val="0E5177"/>
              </a:solidFill>
              <a:latin typeface="+mj-ea"/>
              <a:ea typeface="+mj-ea"/>
            </a:endParaRPr>
          </a:p>
        </p:txBody>
      </p:sp>
      <p:sp>
        <p:nvSpPr>
          <p:cNvPr id="121" name="椭圆 120"/>
          <p:cNvSpPr/>
          <p:nvPr/>
        </p:nvSpPr>
        <p:spPr>
          <a:xfrm>
            <a:off x="877956" y="2872231"/>
            <a:ext cx="338554" cy="338554"/>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rgbClr val="0E5177"/>
              </a:solidFill>
              <a:latin typeface="+mj-ea"/>
              <a:ea typeface="+mj-ea"/>
            </a:endParaRPr>
          </a:p>
        </p:txBody>
      </p:sp>
      <p:sp>
        <p:nvSpPr>
          <p:cNvPr id="122" name="椭圆 121"/>
          <p:cNvSpPr/>
          <p:nvPr/>
        </p:nvSpPr>
        <p:spPr>
          <a:xfrm>
            <a:off x="877956" y="3702051"/>
            <a:ext cx="338554" cy="338554"/>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rgbClr val="0E5177"/>
              </a:solidFill>
              <a:latin typeface="+mj-ea"/>
              <a:ea typeface="+mj-ea"/>
            </a:endParaRPr>
          </a:p>
        </p:txBody>
      </p:sp>
      <p:sp>
        <p:nvSpPr>
          <p:cNvPr id="123" name="椭圆 122"/>
          <p:cNvSpPr/>
          <p:nvPr/>
        </p:nvSpPr>
        <p:spPr>
          <a:xfrm>
            <a:off x="877956" y="4566086"/>
            <a:ext cx="338554" cy="338554"/>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rgbClr val="0E5177"/>
              </a:solidFill>
              <a:latin typeface="+mj-ea"/>
              <a:ea typeface="+mj-ea"/>
            </a:endParaRPr>
          </a:p>
        </p:txBody>
      </p:sp>
      <p:sp>
        <p:nvSpPr>
          <p:cNvPr id="124" name="椭圆 123"/>
          <p:cNvSpPr/>
          <p:nvPr/>
        </p:nvSpPr>
        <p:spPr>
          <a:xfrm>
            <a:off x="877956" y="5605182"/>
            <a:ext cx="338554" cy="33855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solidFill>
                <a:srgbClr val="0E5177"/>
              </a:solidFill>
              <a:latin typeface="+mj-ea"/>
              <a:ea typeface="+mj-ea"/>
            </a:endParaRPr>
          </a:p>
        </p:txBody>
      </p:sp>
      <p:sp>
        <p:nvSpPr>
          <p:cNvPr id="3" name="灯片编号占位符 2">
            <a:extLst>
              <a:ext uri="{FF2B5EF4-FFF2-40B4-BE49-F238E27FC236}">
                <a16:creationId xmlns:a16="http://schemas.microsoft.com/office/drawing/2014/main" xmlns="" id="{529C41A7-61A8-4AF3-B029-7A2ADD9AC268}"/>
              </a:ext>
            </a:extLst>
          </p:cNvPr>
          <p:cNvSpPr>
            <a:spLocks noGrp="1"/>
          </p:cNvSpPr>
          <p:nvPr>
            <p:ph type="sldNum" sz="quarter" idx="12"/>
          </p:nvPr>
        </p:nvSpPr>
        <p:spPr/>
        <p:txBody>
          <a:bodyPr/>
          <a:lstStyle/>
          <a:p>
            <a:fld id="{993DAA20-52E0-4214-8B12-5D5B7943E59F}" type="slidenum">
              <a:rPr lang="zh-CN" altLang="en-US" smtClean="0"/>
              <a:t>5</a:t>
            </a:fld>
            <a:endParaRPr lang="zh-CN" altLang="en-US"/>
          </a:p>
        </p:txBody>
      </p:sp>
    </p:spTree>
    <p:extLst>
      <p:ext uri="{BB962C8B-B14F-4D97-AF65-F5344CB8AC3E}">
        <p14:creationId xmlns:p14="http://schemas.microsoft.com/office/powerpoint/2010/main" val="249440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1000" fill="hold"/>
                                        <p:tgtEl>
                                          <p:spTgt spid="33"/>
                                        </p:tgtEl>
                                        <p:attrNameLst>
                                          <p:attrName>ppt_w</p:attrName>
                                        </p:attrNameLst>
                                      </p:cBhvr>
                                      <p:tavLst>
                                        <p:tav tm="0">
                                          <p:val>
                                            <p:strVal val="#ppt_w*0.70"/>
                                          </p:val>
                                        </p:tav>
                                        <p:tav tm="100000">
                                          <p:val>
                                            <p:strVal val="#ppt_w"/>
                                          </p:val>
                                        </p:tav>
                                      </p:tavLst>
                                    </p:anim>
                                    <p:anim calcmode="lin" valueType="num">
                                      <p:cBhvr>
                                        <p:cTn id="8" dur="1000" fill="hold"/>
                                        <p:tgtEl>
                                          <p:spTgt spid="33"/>
                                        </p:tgtEl>
                                        <p:attrNameLst>
                                          <p:attrName>ppt_h</p:attrName>
                                        </p:attrNameLst>
                                      </p:cBhvr>
                                      <p:tavLst>
                                        <p:tav tm="0">
                                          <p:val>
                                            <p:strVal val="#ppt_h"/>
                                          </p:val>
                                        </p:tav>
                                        <p:tav tm="100000">
                                          <p:val>
                                            <p:strVal val="#ppt_h"/>
                                          </p:val>
                                        </p:tav>
                                      </p:tavLst>
                                    </p:anim>
                                    <p:animEffect transition="in" filter="fade">
                                      <p:cBhvr>
                                        <p:cTn id="9" dur="1000"/>
                                        <p:tgtEl>
                                          <p:spTgt spid="3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25A0CABC-F17F-4FCB-9A71-10A519D82FE6}" type="slidenum">
              <a:rPr lang="zh-CN" altLang="en-US" smtClean="0"/>
              <a:pPr/>
              <a:t>50</a:t>
            </a:fld>
            <a:endParaRPr lang="zh-CN" altLang="en-US"/>
          </a:p>
        </p:txBody>
      </p:sp>
      <p:sp>
        <p:nvSpPr>
          <p:cNvPr id="4" name="矩形 3"/>
          <p:cNvSpPr/>
          <p:nvPr/>
        </p:nvSpPr>
        <p:spPr>
          <a:xfrm>
            <a:off x="2635759" y="2305902"/>
            <a:ext cx="6920485" cy="2308324"/>
          </a:xfrm>
          <a:prstGeom prst="rect">
            <a:avLst/>
          </a:prstGeom>
        </p:spPr>
        <p:txBody>
          <a:bodyPr wrap="none">
            <a:spAutoFit/>
          </a:bodyPr>
          <a:lstStyle/>
          <a:p>
            <a:pPr lvl="0" algn="ctr">
              <a:lnSpc>
                <a:spcPct val="150000"/>
              </a:lnSpc>
              <a:spcAft>
                <a:spcPts val="0"/>
              </a:spcAft>
            </a:pP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十三五规划以及教育信息化</a:t>
            </a:r>
            <a:r>
              <a:rPr lang="en-US" altLang="zh-CN"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突破口</a:t>
            </a:r>
            <a:endParaRPr lang="en-US" altLang="zh-CN"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lvl="0" algn="ctr">
              <a:lnSpc>
                <a:spcPct val="150000"/>
              </a:lnSpc>
              <a:spcAft>
                <a:spcPts val="0"/>
              </a:spcAft>
            </a:pP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教育数据</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有效</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共享</a:t>
            </a:r>
            <a:endParaRPr lang="en-US" altLang="zh-CN"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lvl="0" algn="ctr">
              <a:lnSpc>
                <a:spcPct val="150000"/>
              </a:lnSpc>
              <a:spcAft>
                <a:spcPts val="0"/>
              </a:spcAft>
            </a:pP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多主体参与</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954" y="465044"/>
            <a:ext cx="4981575" cy="598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文本框 3">
            <a:extLst>
              <a:ext uri="{FF2B5EF4-FFF2-40B4-BE49-F238E27FC236}">
                <a16:creationId xmlns="" xmlns:a16="http://schemas.microsoft.com/office/drawing/2014/main" id="{24F2F9CD-10D6-0446-BB73-B99562A72BDE}"/>
              </a:ext>
            </a:extLst>
          </p:cNvPr>
          <p:cNvSpPr txBox="1"/>
          <p:nvPr/>
        </p:nvSpPr>
        <p:spPr>
          <a:xfrm>
            <a:off x="588895" y="914825"/>
            <a:ext cx="4801314" cy="646331"/>
          </a:xfrm>
          <a:prstGeom prst="rect">
            <a:avLst/>
          </a:prstGeom>
          <a:noFill/>
        </p:spPr>
        <p:txBody>
          <a:bodyPr wrap="none" rtlCol="0">
            <a:spAutoFit/>
          </a:bodyPr>
          <a:lstStyle/>
          <a:p>
            <a:r>
              <a:rPr kumimoji="1" lang="zh-CN" altLang="en-US" sz="3600" b="1" dirty="0"/>
              <a:t>英国议会人工智能报告</a:t>
            </a:r>
          </a:p>
        </p:txBody>
      </p:sp>
      <p:sp>
        <p:nvSpPr>
          <p:cNvPr id="14" name="文本框 3">
            <a:extLst>
              <a:ext uri="{FF2B5EF4-FFF2-40B4-BE49-F238E27FC236}">
                <a16:creationId xmlns="" xmlns:a16="http://schemas.microsoft.com/office/drawing/2014/main" id="{24F2F9CD-10D6-0446-BB73-B99562A72BDE}"/>
              </a:ext>
            </a:extLst>
          </p:cNvPr>
          <p:cNvSpPr txBox="1"/>
          <p:nvPr/>
        </p:nvSpPr>
        <p:spPr>
          <a:xfrm>
            <a:off x="109284" y="1890403"/>
            <a:ext cx="6461449" cy="830997"/>
          </a:xfrm>
          <a:prstGeom prst="rect">
            <a:avLst/>
          </a:prstGeom>
          <a:noFill/>
        </p:spPr>
        <p:txBody>
          <a:bodyPr wrap="none" rtlCol="0">
            <a:spAutoFit/>
          </a:bodyPr>
          <a:lstStyle/>
          <a:p>
            <a:r>
              <a:rPr kumimoji="1" lang="en-US" altLang="zh-CN" sz="2400" b="1" dirty="0"/>
              <a:t>《</a:t>
            </a:r>
            <a:r>
              <a:rPr kumimoji="1" lang="zh-CN" altLang="en-US" sz="2400" b="1" dirty="0"/>
              <a:t>英国人工智能发展的计划、能力与志向</a:t>
            </a:r>
            <a:r>
              <a:rPr kumimoji="1" lang="en-US" altLang="zh-CN" sz="2400" b="1" dirty="0" smtClean="0"/>
              <a:t>》</a:t>
            </a:r>
          </a:p>
          <a:p>
            <a:r>
              <a:rPr kumimoji="1" lang="zh-CN" altLang="en-US" sz="2400" b="1" dirty="0" smtClean="0"/>
              <a:t>（</a:t>
            </a:r>
            <a:r>
              <a:rPr kumimoji="1" lang="en-US" altLang="zh-CN" sz="2400" b="1" dirty="0"/>
              <a:t>AI in the UK: ready, willing and able?</a:t>
            </a:r>
            <a:r>
              <a:rPr kumimoji="1" lang="zh-CN" altLang="en-US" sz="2400" b="1" dirty="0"/>
              <a:t>）</a:t>
            </a:r>
          </a:p>
        </p:txBody>
      </p:sp>
    </p:spTree>
    <p:extLst>
      <p:ext uri="{BB962C8B-B14F-4D97-AF65-F5344CB8AC3E}">
        <p14:creationId xmlns:p14="http://schemas.microsoft.com/office/powerpoint/2010/main" val="31482604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25A0CABC-F17F-4FCB-9A71-10A519D82FE6}" type="slidenum">
              <a:rPr lang="zh-CN" altLang="en-US" smtClean="0"/>
              <a:pPr/>
              <a:t>51</a:t>
            </a:fld>
            <a:endParaRPr lang="zh-CN" altLang="en-US"/>
          </a:p>
        </p:txBody>
      </p:sp>
      <p:sp>
        <p:nvSpPr>
          <p:cNvPr id="4" name="矩形 3"/>
          <p:cNvSpPr/>
          <p:nvPr/>
        </p:nvSpPr>
        <p:spPr>
          <a:xfrm>
            <a:off x="2635759" y="2305902"/>
            <a:ext cx="6920485" cy="2308324"/>
          </a:xfrm>
          <a:prstGeom prst="rect">
            <a:avLst/>
          </a:prstGeom>
        </p:spPr>
        <p:txBody>
          <a:bodyPr wrap="none">
            <a:spAutoFit/>
          </a:bodyPr>
          <a:lstStyle/>
          <a:p>
            <a:pPr lvl="0" algn="ctr">
              <a:lnSpc>
                <a:spcPct val="150000"/>
              </a:lnSpc>
              <a:spcAft>
                <a:spcPts val="0"/>
              </a:spcAft>
            </a:pP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十三五规划以及教育信息化</a:t>
            </a:r>
            <a:r>
              <a:rPr lang="en-US" altLang="zh-CN"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突破口</a:t>
            </a:r>
            <a:endParaRPr lang="en-US" altLang="zh-CN"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lvl="0" algn="ctr">
              <a:lnSpc>
                <a:spcPct val="150000"/>
              </a:lnSpc>
              <a:spcAft>
                <a:spcPts val="0"/>
              </a:spcAft>
            </a:pP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教育数据</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有效</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共享</a:t>
            </a:r>
            <a:endParaRPr lang="en-US" altLang="zh-CN"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lvl="0" algn="ctr">
              <a:lnSpc>
                <a:spcPct val="150000"/>
              </a:lnSpc>
              <a:spcAft>
                <a:spcPts val="0"/>
              </a:spcAft>
            </a:pP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多主体参与</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5221" y="478491"/>
            <a:ext cx="4981575" cy="598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文本框 3">
            <a:extLst>
              <a:ext uri="{FF2B5EF4-FFF2-40B4-BE49-F238E27FC236}">
                <a16:creationId xmlns="" xmlns:a16="http://schemas.microsoft.com/office/drawing/2014/main" id="{24F2F9CD-10D6-0446-BB73-B99562A72BDE}"/>
              </a:ext>
            </a:extLst>
          </p:cNvPr>
          <p:cNvSpPr txBox="1"/>
          <p:nvPr/>
        </p:nvSpPr>
        <p:spPr>
          <a:xfrm>
            <a:off x="588895" y="914825"/>
            <a:ext cx="4801314" cy="1200329"/>
          </a:xfrm>
          <a:prstGeom prst="rect">
            <a:avLst/>
          </a:prstGeom>
          <a:noFill/>
        </p:spPr>
        <p:txBody>
          <a:bodyPr wrap="none" rtlCol="0">
            <a:spAutoFit/>
          </a:bodyPr>
          <a:lstStyle/>
          <a:p>
            <a:r>
              <a:rPr kumimoji="1" lang="zh-CN" altLang="en-US" sz="3600" b="1" dirty="0"/>
              <a:t>促进数据访问和共享</a:t>
            </a:r>
          </a:p>
          <a:p>
            <a:r>
              <a:rPr kumimoji="1" lang="zh-CN" altLang="en-US" sz="3600" b="1" dirty="0"/>
              <a:t>最大化公共数据的价值</a:t>
            </a:r>
          </a:p>
        </p:txBody>
      </p:sp>
      <p:sp>
        <p:nvSpPr>
          <p:cNvPr id="14" name="文本框 3">
            <a:extLst>
              <a:ext uri="{FF2B5EF4-FFF2-40B4-BE49-F238E27FC236}">
                <a16:creationId xmlns="" xmlns:a16="http://schemas.microsoft.com/office/drawing/2014/main" id="{24F2F9CD-10D6-0446-BB73-B99562A72BDE}"/>
              </a:ext>
            </a:extLst>
          </p:cNvPr>
          <p:cNvSpPr txBox="1"/>
          <p:nvPr/>
        </p:nvSpPr>
        <p:spPr>
          <a:xfrm>
            <a:off x="95837" y="2280366"/>
            <a:ext cx="7703519" cy="2677656"/>
          </a:xfrm>
          <a:prstGeom prst="rect">
            <a:avLst/>
          </a:prstGeom>
          <a:noFill/>
        </p:spPr>
        <p:txBody>
          <a:bodyPr wrap="none" rtlCol="0">
            <a:spAutoFit/>
          </a:bodyPr>
          <a:lstStyle/>
          <a:p>
            <a:r>
              <a:rPr kumimoji="1" lang="zh-CN" altLang="en-US" sz="2400" b="1" dirty="0"/>
              <a:t>数据是机器学习的</a:t>
            </a:r>
            <a:r>
              <a:rPr kumimoji="1" lang="zh-CN" altLang="en-US" sz="2400" b="1" dirty="0" smtClean="0"/>
              <a:t>核心；</a:t>
            </a:r>
            <a:endParaRPr kumimoji="1" lang="en-US" altLang="zh-CN" sz="2400" b="1" dirty="0" smtClean="0"/>
          </a:p>
          <a:p>
            <a:r>
              <a:rPr kumimoji="1" lang="zh-CN" altLang="en-US" sz="2400" b="1" dirty="0" smtClean="0"/>
              <a:t>区分公共数据</a:t>
            </a:r>
            <a:r>
              <a:rPr kumimoji="1" lang="zh-CN" altLang="en-US" sz="2400" b="1" dirty="0"/>
              <a:t>和个人</a:t>
            </a:r>
            <a:r>
              <a:rPr kumimoji="1" lang="zh-CN" altLang="en-US" sz="2400" b="1" dirty="0" smtClean="0"/>
              <a:t>数据；</a:t>
            </a:r>
            <a:endParaRPr kumimoji="1" lang="en-US" altLang="zh-CN" sz="2400" b="1" dirty="0" smtClean="0"/>
          </a:p>
          <a:p>
            <a:r>
              <a:rPr kumimoji="1" lang="zh-CN" altLang="en-US" sz="2400" b="1" dirty="0"/>
              <a:t>企业必须向用户免费提供其全部的个人数据的</a:t>
            </a:r>
            <a:r>
              <a:rPr kumimoji="1" lang="zh-CN" altLang="en-US" sz="2400" b="1" dirty="0" smtClean="0"/>
              <a:t>副本</a:t>
            </a:r>
            <a:endParaRPr kumimoji="1" lang="en-US" altLang="zh-CN" sz="2400" b="1" dirty="0" smtClean="0"/>
          </a:p>
          <a:p>
            <a:r>
              <a:rPr kumimoji="1" lang="zh-CN" altLang="en-US" sz="2400" b="1" dirty="0" smtClean="0"/>
              <a:t>，方便用户</a:t>
            </a:r>
            <a:r>
              <a:rPr kumimoji="1" lang="zh-CN" altLang="en-US" sz="2400" b="1" dirty="0"/>
              <a:t>无缝切换到其他服务，从而促进</a:t>
            </a:r>
            <a:r>
              <a:rPr kumimoji="1" lang="zh-CN" altLang="en-US" sz="2400" b="1" dirty="0" smtClean="0"/>
              <a:t>竞争；</a:t>
            </a:r>
            <a:endParaRPr kumimoji="1" lang="en-US" altLang="zh-CN" sz="2400" b="1" dirty="0" smtClean="0"/>
          </a:p>
          <a:p>
            <a:r>
              <a:rPr kumimoji="1" lang="zh-CN" altLang="en-US" sz="2400" b="1" dirty="0"/>
              <a:t>在最大化利用数据的同时，必须最小化对隐私的</a:t>
            </a:r>
            <a:r>
              <a:rPr kumimoji="1" lang="zh-CN" altLang="en-US" sz="2400" b="1" dirty="0" smtClean="0"/>
              <a:t>侵犯；</a:t>
            </a:r>
            <a:endParaRPr kumimoji="1" lang="en-US" altLang="zh-CN" sz="2400" b="1" dirty="0" smtClean="0"/>
          </a:p>
          <a:p>
            <a:r>
              <a:rPr kumimoji="1" lang="zh-CN" altLang="en-US" sz="2400" b="1" dirty="0"/>
              <a:t>成立</a:t>
            </a:r>
            <a:r>
              <a:rPr kumimoji="1" lang="zh-CN" altLang="en-US" sz="2400" b="1" dirty="0">
                <a:solidFill>
                  <a:srgbClr val="FF0000"/>
                </a:solidFill>
              </a:rPr>
              <a:t>数据信托</a:t>
            </a:r>
            <a:r>
              <a:rPr kumimoji="1" lang="zh-CN" altLang="en-US" sz="2400" b="1" dirty="0"/>
              <a:t>（</a:t>
            </a:r>
            <a:r>
              <a:rPr kumimoji="1" lang="en-US" altLang="zh-CN" sz="2400" b="1" dirty="0"/>
              <a:t>data trusts</a:t>
            </a:r>
            <a:r>
              <a:rPr kumimoji="1" lang="zh-CN" altLang="en-US" sz="2400" b="1" dirty="0"/>
              <a:t>），加强</a:t>
            </a:r>
            <a:r>
              <a:rPr kumimoji="1" lang="zh-CN" altLang="en-US" sz="2400" b="1" dirty="0">
                <a:solidFill>
                  <a:srgbClr val="FF0000"/>
                </a:solidFill>
              </a:rPr>
              <a:t>数据访问和</a:t>
            </a:r>
            <a:r>
              <a:rPr kumimoji="1" lang="zh-CN" altLang="en-US" sz="2400" b="1" dirty="0" smtClean="0">
                <a:solidFill>
                  <a:srgbClr val="FF0000"/>
                </a:solidFill>
              </a:rPr>
              <a:t>共享；</a:t>
            </a:r>
            <a:endParaRPr kumimoji="1" lang="zh-CN" altLang="en-US" sz="2400" b="1" dirty="0">
              <a:solidFill>
                <a:srgbClr val="FF0000"/>
              </a:solidFill>
            </a:endParaRPr>
          </a:p>
          <a:p>
            <a:r>
              <a:rPr kumimoji="1" lang="zh-CN" altLang="en-US" sz="2400" b="1" dirty="0" smtClean="0">
                <a:solidFill>
                  <a:srgbClr val="FF0000"/>
                </a:solidFill>
              </a:rPr>
              <a:t>开放</a:t>
            </a:r>
            <a:r>
              <a:rPr kumimoji="1" lang="zh-CN" altLang="en-US" sz="2400" b="1" dirty="0">
                <a:solidFill>
                  <a:srgbClr val="FF0000"/>
                </a:solidFill>
              </a:rPr>
              <a:t>公共数据</a:t>
            </a:r>
            <a:r>
              <a:rPr kumimoji="1" lang="zh-CN" altLang="en-US" sz="2400" b="1" dirty="0"/>
              <a:t>，同时进行匿名化</a:t>
            </a:r>
            <a:r>
              <a:rPr kumimoji="1" lang="zh-CN" altLang="en-US" sz="2400" b="1" dirty="0" smtClean="0"/>
              <a:t>处理。</a:t>
            </a:r>
            <a:endParaRPr kumimoji="1" lang="zh-CN" altLang="en-US" sz="2400" b="1" dirty="0"/>
          </a:p>
        </p:txBody>
      </p:sp>
    </p:spTree>
    <p:extLst>
      <p:ext uri="{BB962C8B-B14F-4D97-AF65-F5344CB8AC3E}">
        <p14:creationId xmlns:p14="http://schemas.microsoft.com/office/powerpoint/2010/main" val="105165547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85262B5D-D504-4354-87BC-A852B0D6BE9F}"/>
              </a:ext>
            </a:extLst>
          </p:cNvPr>
          <p:cNvSpPr/>
          <p:nvPr/>
        </p:nvSpPr>
        <p:spPr>
          <a:xfrm rot="5400000">
            <a:off x="4758452" y="-2597251"/>
            <a:ext cx="2675099" cy="12192003"/>
          </a:xfrm>
          <a:prstGeom prst="rect">
            <a:avLst/>
          </a:prstGeom>
          <a:solidFill>
            <a:schemeClr val="tx2"/>
          </a:solidFill>
          <a:ln w="31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a:ln>
                <a:noFill/>
              </a:ln>
              <a:solidFill>
                <a:srgbClr val="193847"/>
              </a:solidFill>
              <a:effectLst/>
              <a:uLnTx/>
              <a:uFillTx/>
              <a:latin typeface="Arial"/>
              <a:ea typeface="微软雅黑"/>
              <a:cs typeface="+mn-cs"/>
            </a:endParaRPr>
          </a:p>
        </p:txBody>
      </p:sp>
      <p:sp>
        <p:nvSpPr>
          <p:cNvPr id="2" name="灯片编号占位符 1"/>
          <p:cNvSpPr>
            <a:spLocks noGrp="1"/>
          </p:cNvSpPr>
          <p:nvPr>
            <p:ph type="sldNum" sz="quarter" idx="12"/>
          </p:nvPr>
        </p:nvSpPr>
        <p:spPr/>
        <p:txBody>
          <a:bodyPr/>
          <a:lstStyle/>
          <a:p>
            <a:fld id="{25A0CABC-F17F-4FCB-9A71-10A519D82FE6}" type="slidenum">
              <a:rPr lang="zh-CN" altLang="en-US" smtClean="0"/>
              <a:pPr/>
              <a:t>52</a:t>
            </a:fld>
            <a:endParaRPr lang="zh-CN" altLang="en-US"/>
          </a:p>
        </p:txBody>
      </p:sp>
      <p:sp>
        <p:nvSpPr>
          <p:cNvPr id="4" name="矩形 3"/>
          <p:cNvSpPr/>
          <p:nvPr/>
        </p:nvSpPr>
        <p:spPr>
          <a:xfrm>
            <a:off x="2635759" y="2305902"/>
            <a:ext cx="6920485" cy="2308324"/>
          </a:xfrm>
          <a:prstGeom prst="rect">
            <a:avLst/>
          </a:prstGeom>
        </p:spPr>
        <p:txBody>
          <a:bodyPr wrap="none">
            <a:spAutoFit/>
          </a:bodyPr>
          <a:lstStyle/>
          <a:p>
            <a:pPr lvl="0" algn="ctr">
              <a:lnSpc>
                <a:spcPct val="150000"/>
              </a:lnSpc>
              <a:spcAft>
                <a:spcPts val="0"/>
              </a:spcAft>
            </a:pP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十三五规划以及教育信息化</a:t>
            </a:r>
            <a:r>
              <a:rPr lang="en-US" altLang="zh-CN"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突破口</a:t>
            </a:r>
            <a:endParaRPr lang="en-US" altLang="zh-CN"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lvl="0" algn="ctr">
              <a:lnSpc>
                <a:spcPct val="150000"/>
              </a:lnSpc>
              <a:spcAft>
                <a:spcPts val="0"/>
              </a:spcAft>
            </a:pP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教育数据</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有效</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共享（</a:t>
            </a:r>
            <a:r>
              <a:rPr lang="en-US" altLang="zh-CN"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IT</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团队）</a:t>
            </a:r>
            <a:endParaRPr lang="en-US" altLang="zh-CN"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lvl="0" algn="ctr">
              <a:lnSpc>
                <a:spcPct val="150000"/>
              </a:lnSpc>
              <a:spcAft>
                <a:spcPts val="0"/>
              </a:spcAft>
            </a:pPr>
            <a:r>
              <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多主体</a:t>
            </a:r>
            <a:r>
              <a:rPr lang="zh-CN" altLang="en-US" sz="3200" kern="100" dirty="0" smtClean="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参与（职能部门等其他主体）</a:t>
            </a:r>
            <a:endParaRPr lang="zh-CN" altLang="en-US" sz="32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5" name="组合 4">
            <a:extLst>
              <a:ext uri="{FF2B5EF4-FFF2-40B4-BE49-F238E27FC236}">
                <a16:creationId xmlns:a16="http://schemas.microsoft.com/office/drawing/2014/main" xmlns="" id="{72493313-082B-49EA-81A9-75D45D020CDD}"/>
              </a:ext>
            </a:extLst>
          </p:cNvPr>
          <p:cNvGrpSpPr/>
          <p:nvPr/>
        </p:nvGrpSpPr>
        <p:grpSpPr>
          <a:xfrm>
            <a:off x="-10870" y="-12816"/>
            <a:ext cx="12213739" cy="6858000"/>
            <a:chOff x="-10869" y="-1"/>
            <a:chExt cx="12213739" cy="6858000"/>
          </a:xfrm>
        </p:grpSpPr>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66FDCE53-533F-4CA4-844B-710AE54AA57B}"/>
                </a:ext>
              </a:extLst>
            </p:cNvPr>
            <p:cNvGrpSpPr/>
            <p:nvPr/>
          </p:nvGrpSpPr>
          <p:grpSpPr>
            <a:xfrm flipH="1" flipV="1">
              <a:off x="-10869" y="-1"/>
              <a:ext cx="3621059" cy="6857999"/>
              <a:chOff x="8581811" y="0"/>
              <a:chExt cx="3621059" cy="6857999"/>
            </a:xfrm>
          </p:grpSpPr>
          <p:sp>
            <p:nvSpPr>
              <p:cNvPr id="11" name="Freeform 5">
                <a:extLst>
                  <a:ext uri="{FF2B5EF4-FFF2-40B4-BE49-F238E27FC236}">
                    <a16:creationId xmlns:a16="http://schemas.microsoft.com/office/drawing/2014/main" xmlns="" id="{DE814976-CE93-42DC-883C-2269110B2BAF}"/>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2" name="Freeform 5">
                <a:extLst>
                  <a:ext uri="{FF2B5EF4-FFF2-40B4-BE49-F238E27FC236}">
                    <a16:creationId xmlns:a16="http://schemas.microsoft.com/office/drawing/2014/main" xmlns="" id="{070954B1-C560-46DE-8BEF-022EDC3C35C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ADDF788A-9418-4110-8054-8C831E004DE0}"/>
                </a:ext>
              </a:extLst>
            </p:cNvPr>
            <p:cNvGrpSpPr/>
            <p:nvPr/>
          </p:nvGrpSpPr>
          <p:grpSpPr>
            <a:xfrm>
              <a:off x="8581811" y="0"/>
              <a:ext cx="3621059" cy="6857999"/>
              <a:chOff x="8581811" y="0"/>
              <a:chExt cx="3621059" cy="6857999"/>
            </a:xfrm>
          </p:grpSpPr>
          <p:sp>
            <p:nvSpPr>
              <p:cNvPr id="9" name="Freeform 5">
                <a:extLst>
                  <a:ext uri="{FF2B5EF4-FFF2-40B4-BE49-F238E27FC236}">
                    <a16:creationId xmlns:a16="http://schemas.microsoft.com/office/drawing/2014/main" xmlns="" id="{CB2BB2C4-6734-4888-BBDC-7D38BACA4C36}"/>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0" name="Freeform 5">
                <a:extLst>
                  <a:ext uri="{FF2B5EF4-FFF2-40B4-BE49-F238E27FC236}">
                    <a16:creationId xmlns:a16="http://schemas.microsoft.com/office/drawing/2014/main" xmlns="" id="{1B86EE59-D7F1-4DA1-94E7-0BCD86FFF2A5}"/>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Tree>
    <p:extLst>
      <p:ext uri="{BB962C8B-B14F-4D97-AF65-F5344CB8AC3E}">
        <p14:creationId xmlns:p14="http://schemas.microsoft.com/office/powerpoint/2010/main" val="9271247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组合 50">
            <a:extLst>
              <a:ext uri="{FF2B5EF4-FFF2-40B4-BE49-F238E27FC236}">
                <a16:creationId xmlns:a16="http://schemas.microsoft.com/office/drawing/2014/main" xmlns="" id="{E5ACE105-14BF-42F9-94DD-966C43E535C1}"/>
              </a:ext>
            </a:extLst>
          </p:cNvPr>
          <p:cNvGrpSpPr/>
          <p:nvPr/>
        </p:nvGrpSpPr>
        <p:grpSpPr>
          <a:xfrm>
            <a:off x="-10870" y="-23090"/>
            <a:ext cx="12213739" cy="6858000"/>
            <a:chOff x="-10869" y="-1"/>
            <a:chExt cx="12213739" cy="6858000"/>
          </a:xfrm>
        </p:grpSpPr>
        <p:grpSp>
          <p:nvGrpSpPr>
            <p:cNvPr id="52" name="组合 5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752E9ACC-6B29-44D3-8C13-D55F80D79B9F}"/>
                </a:ext>
              </a:extLst>
            </p:cNvPr>
            <p:cNvGrpSpPr/>
            <p:nvPr/>
          </p:nvGrpSpPr>
          <p:grpSpPr>
            <a:xfrm flipH="1" flipV="1">
              <a:off x="-10869" y="-1"/>
              <a:ext cx="3621059" cy="6857999"/>
              <a:chOff x="8581811" y="0"/>
              <a:chExt cx="3621059" cy="6857999"/>
            </a:xfrm>
          </p:grpSpPr>
          <p:sp>
            <p:nvSpPr>
              <p:cNvPr id="56" name="Freeform 5">
                <a:extLst>
                  <a:ext uri="{FF2B5EF4-FFF2-40B4-BE49-F238E27FC236}">
                    <a16:creationId xmlns:a16="http://schemas.microsoft.com/office/drawing/2014/main" xmlns="" id="{E861900E-51C7-465B-819D-C695D1CFD1FE}"/>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5">
                <a:extLst>
                  <a:ext uri="{FF2B5EF4-FFF2-40B4-BE49-F238E27FC236}">
                    <a16:creationId xmlns:a16="http://schemas.microsoft.com/office/drawing/2014/main" xmlns="" id="{667DC73C-D0D7-4CF5-962C-AB57E2F92FC6}"/>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53" name="组合 5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780555EB-77C0-48C6-ABE3-EC36B0B66059}"/>
                </a:ext>
              </a:extLst>
            </p:cNvPr>
            <p:cNvGrpSpPr/>
            <p:nvPr/>
          </p:nvGrpSpPr>
          <p:grpSpPr>
            <a:xfrm>
              <a:off x="8581811" y="0"/>
              <a:ext cx="3621059" cy="6857999"/>
              <a:chOff x="8581811" y="0"/>
              <a:chExt cx="3621059" cy="6857999"/>
            </a:xfrm>
          </p:grpSpPr>
          <p:sp>
            <p:nvSpPr>
              <p:cNvPr id="54" name="Freeform 5">
                <a:extLst>
                  <a:ext uri="{FF2B5EF4-FFF2-40B4-BE49-F238E27FC236}">
                    <a16:creationId xmlns:a16="http://schemas.microsoft.com/office/drawing/2014/main" xmlns="" id="{28B99F36-D0C1-448A-AB23-87D2B2D8039F}"/>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55" name="Freeform 5">
                <a:extLst>
                  <a:ext uri="{FF2B5EF4-FFF2-40B4-BE49-F238E27FC236}">
                    <a16:creationId xmlns:a16="http://schemas.microsoft.com/office/drawing/2014/main" xmlns="" id="{89076986-1E80-4810-899B-EFEEB27F56D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sp>
        <p:nvSpPr>
          <p:cNvPr id="2" name="灯片编号占位符 1"/>
          <p:cNvSpPr>
            <a:spLocks noGrp="1"/>
          </p:cNvSpPr>
          <p:nvPr>
            <p:ph type="sldNum" sz="quarter" idx="12"/>
          </p:nvPr>
        </p:nvSpPr>
        <p:spPr>
          <a:prstGeom prst="rect">
            <a:avLst/>
          </a:prstGeom>
        </p:spPr>
        <p:txBody>
          <a:bodyPr/>
          <a:lstStyle/>
          <a:p>
            <a:fld id="{25A0CABC-F17F-4FCB-9A71-10A519D82FE6}" type="slidenum">
              <a:rPr lang="zh-CN" altLang="en-US" smtClean="0">
                <a:solidFill>
                  <a:schemeClr val="bg2">
                    <a:lumMod val="25000"/>
                  </a:schemeClr>
                </a:solidFill>
              </a:rPr>
              <a:pPr/>
              <a:t>53</a:t>
            </a:fld>
            <a:endParaRPr lang="zh-CN" altLang="en-US">
              <a:solidFill>
                <a:schemeClr val="bg2">
                  <a:lumMod val="25000"/>
                </a:schemeClr>
              </a:solidFill>
            </a:endParaRPr>
          </a:p>
        </p:txBody>
      </p:sp>
      <p:sp>
        <p:nvSpPr>
          <p:cNvPr id="4" name="矩形 3"/>
          <p:cNvSpPr/>
          <p:nvPr/>
        </p:nvSpPr>
        <p:spPr>
          <a:xfrm>
            <a:off x="4464082" y="372304"/>
            <a:ext cx="3416313" cy="523216"/>
          </a:xfrm>
          <a:prstGeom prst="rect">
            <a:avLst/>
          </a:prstGeom>
        </p:spPr>
        <p:txBody>
          <a:bodyPr wrap="none" lIns="91436" tIns="45718" rIns="91436" bIns="45718">
            <a:spAutoFit/>
          </a:bodyPr>
          <a:lstStyle/>
          <a:p>
            <a:pPr algn="ctr"/>
            <a:r>
              <a:rPr lang="zh-CN" altLang="en-US" sz="2800" b="1" dirty="0" smtClean="0">
                <a:solidFill>
                  <a:schemeClr val="bg2">
                    <a:lumMod val="25000"/>
                  </a:schemeClr>
                </a:solidFill>
                <a:latin typeface="微软雅黑 Light" panose="020B0502040204020203" pitchFamily="34" charset="-122"/>
                <a:ea typeface="微软雅黑 Light" panose="020B0502040204020203" pitchFamily="34" charset="-122"/>
                <a:cs typeface="Times New Roman" panose="02020603050405020304" pitchFamily="18" charset="0"/>
              </a:rPr>
              <a:t>建设途径：两</a:t>
            </a:r>
            <a:r>
              <a:rPr lang="zh-CN" altLang="en-US" sz="2800" b="1" dirty="0">
                <a:solidFill>
                  <a:schemeClr val="bg2">
                    <a:lumMod val="25000"/>
                  </a:schemeClr>
                </a:solidFill>
                <a:latin typeface="微软雅黑 Light" panose="020B0502040204020203" pitchFamily="34" charset="-122"/>
                <a:ea typeface="微软雅黑 Light" panose="020B0502040204020203" pitchFamily="34" charset="-122"/>
                <a:cs typeface="Times New Roman" panose="02020603050405020304" pitchFamily="18" charset="0"/>
              </a:rPr>
              <a:t>个层面</a:t>
            </a:r>
            <a:endParaRPr lang="zh-CN" altLang="en-US" sz="2800" b="1" dirty="0">
              <a:solidFill>
                <a:schemeClr val="bg2">
                  <a:lumMod val="25000"/>
                </a:schemeClr>
              </a:solidFill>
              <a:latin typeface="微软雅黑 Light" panose="020B0502040204020203" pitchFamily="34" charset="-122"/>
              <a:ea typeface="微软雅黑 Light" panose="020B0502040204020203" pitchFamily="34" charset="-122"/>
            </a:endParaRPr>
          </a:p>
        </p:txBody>
      </p:sp>
      <p:sp>
        <p:nvSpPr>
          <p:cNvPr id="3" name="文本框 2"/>
          <p:cNvSpPr txBox="1"/>
          <p:nvPr/>
        </p:nvSpPr>
        <p:spPr>
          <a:xfrm>
            <a:off x="2565465" y="1400254"/>
            <a:ext cx="4937203" cy="1200325"/>
          </a:xfrm>
          <a:prstGeom prst="rect">
            <a:avLst/>
          </a:prstGeom>
          <a:noFill/>
        </p:spPr>
        <p:txBody>
          <a:bodyPr wrap="square" lIns="91436" tIns="45718" rIns="91436" bIns="45718" rtlCol="0">
            <a:spAutoFit/>
          </a:bodyPr>
          <a:lstStyle/>
          <a:p>
            <a:pPr>
              <a:lnSpc>
                <a:spcPct val="150000"/>
              </a:lnSpc>
            </a:pPr>
            <a:r>
              <a:rPr lang="zh-CN" altLang="en-US" sz="2400" dirty="0">
                <a:solidFill>
                  <a:schemeClr val="bg2">
                    <a:lumMod val="25000"/>
                  </a:schemeClr>
                </a:solidFill>
                <a:latin typeface="+mn-ea"/>
              </a:rPr>
              <a:t>策略、机制</a:t>
            </a:r>
            <a:r>
              <a:rPr lang="zh-CN" altLang="en-US" sz="2400" dirty="0" smtClean="0">
                <a:solidFill>
                  <a:schemeClr val="bg2">
                    <a:lumMod val="25000"/>
                  </a:schemeClr>
                </a:solidFill>
                <a:latin typeface="+mn-ea"/>
              </a:rPr>
              <a:t>设计：</a:t>
            </a:r>
            <a:r>
              <a:rPr lang="zh-CN" altLang="en-US" sz="2400" dirty="0" smtClean="0">
                <a:solidFill>
                  <a:srgbClr val="FF0000"/>
                </a:solidFill>
                <a:latin typeface="+mn-ea"/>
              </a:rPr>
              <a:t>一个体系</a:t>
            </a:r>
            <a:endParaRPr lang="en-US" altLang="zh-CN" sz="2400" dirty="0">
              <a:solidFill>
                <a:srgbClr val="FF0000"/>
              </a:solidFill>
              <a:latin typeface="+mn-ea"/>
            </a:endParaRPr>
          </a:p>
          <a:p>
            <a:pPr>
              <a:lnSpc>
                <a:spcPct val="150000"/>
              </a:lnSpc>
            </a:pPr>
            <a:r>
              <a:rPr lang="zh-CN" altLang="en-US" sz="2400" dirty="0">
                <a:solidFill>
                  <a:schemeClr val="bg2">
                    <a:lumMod val="25000"/>
                  </a:schemeClr>
                </a:solidFill>
                <a:latin typeface="+mn-ea"/>
              </a:rPr>
              <a:t>区域内地位中立的主体</a:t>
            </a:r>
            <a:r>
              <a:rPr lang="zh-CN" altLang="en-US" sz="2400" dirty="0" smtClean="0">
                <a:solidFill>
                  <a:schemeClr val="bg2">
                    <a:lumMod val="25000"/>
                  </a:schemeClr>
                </a:solidFill>
                <a:latin typeface="+mn-ea"/>
              </a:rPr>
              <a:t>，</a:t>
            </a:r>
            <a:r>
              <a:rPr lang="zh-CN" altLang="en-US" sz="2400" dirty="0" smtClean="0">
                <a:solidFill>
                  <a:srgbClr val="FF0000"/>
                </a:solidFill>
                <a:latin typeface="+mn-ea"/>
              </a:rPr>
              <a:t>各方权责</a:t>
            </a:r>
            <a:endParaRPr lang="zh-CN" altLang="en-US" sz="2400" dirty="0">
              <a:solidFill>
                <a:srgbClr val="FF0000"/>
              </a:solidFill>
              <a:latin typeface="+mn-ea"/>
            </a:endParaRPr>
          </a:p>
        </p:txBody>
      </p:sp>
      <p:sp>
        <p:nvSpPr>
          <p:cNvPr id="8" name="文本框 7"/>
          <p:cNvSpPr txBox="1"/>
          <p:nvPr/>
        </p:nvSpPr>
        <p:spPr>
          <a:xfrm>
            <a:off x="2565469" y="3488850"/>
            <a:ext cx="4937201" cy="1200325"/>
          </a:xfrm>
          <a:prstGeom prst="rect">
            <a:avLst/>
          </a:prstGeom>
          <a:noFill/>
        </p:spPr>
        <p:txBody>
          <a:bodyPr wrap="square" lIns="91436" tIns="45718" rIns="91436" bIns="45718" rtlCol="0">
            <a:spAutoFit/>
          </a:bodyPr>
          <a:lstStyle/>
          <a:p>
            <a:pPr>
              <a:lnSpc>
                <a:spcPct val="150000"/>
              </a:lnSpc>
            </a:pPr>
            <a:r>
              <a:rPr lang="zh-CN" altLang="en-US" sz="2400" dirty="0">
                <a:solidFill>
                  <a:schemeClr val="bg2">
                    <a:lumMod val="25000"/>
                  </a:schemeClr>
                </a:solidFill>
                <a:latin typeface="+mn-ea"/>
              </a:rPr>
              <a:t>技术支撑机制（</a:t>
            </a:r>
            <a:r>
              <a:rPr lang="en-US" altLang="zh-CN" sz="2400" dirty="0">
                <a:solidFill>
                  <a:schemeClr val="bg2">
                    <a:lumMod val="25000"/>
                  </a:schemeClr>
                </a:solidFill>
                <a:latin typeface="+mn-ea"/>
              </a:rPr>
              <a:t> </a:t>
            </a:r>
            <a:r>
              <a:rPr lang="zh-CN" altLang="en-US" sz="2400" dirty="0">
                <a:solidFill>
                  <a:schemeClr val="bg2">
                    <a:lumMod val="25000"/>
                  </a:schemeClr>
                </a:solidFill>
                <a:latin typeface="+mn-ea"/>
              </a:rPr>
              <a:t>如：</a:t>
            </a:r>
            <a:r>
              <a:rPr lang="en-US" altLang="zh-CN" sz="2400" dirty="0" err="1">
                <a:solidFill>
                  <a:schemeClr val="bg2">
                    <a:lumMod val="25000"/>
                  </a:schemeClr>
                </a:solidFill>
                <a:latin typeface="+mn-ea"/>
              </a:rPr>
              <a:t>Oauth</a:t>
            </a:r>
            <a:r>
              <a:rPr lang="zh-CN" altLang="en-US" sz="2400" dirty="0" smtClean="0">
                <a:solidFill>
                  <a:schemeClr val="bg2">
                    <a:lumMod val="25000"/>
                  </a:schemeClr>
                </a:solidFill>
                <a:latin typeface="+mn-ea"/>
              </a:rPr>
              <a:t>）：</a:t>
            </a:r>
            <a:endParaRPr lang="en-US" altLang="zh-CN" sz="2400" dirty="0">
              <a:solidFill>
                <a:schemeClr val="bg2">
                  <a:lumMod val="25000"/>
                </a:schemeClr>
              </a:solidFill>
              <a:latin typeface="+mn-ea"/>
            </a:endParaRPr>
          </a:p>
          <a:p>
            <a:pPr>
              <a:lnSpc>
                <a:spcPct val="150000"/>
              </a:lnSpc>
            </a:pPr>
            <a:r>
              <a:rPr lang="zh-CN" altLang="en-US" sz="2400" smtClean="0">
                <a:solidFill>
                  <a:srgbClr val="FF0000"/>
                </a:solidFill>
                <a:latin typeface="+mn-ea"/>
              </a:rPr>
              <a:t>支撑数据的有效共享</a:t>
            </a:r>
            <a:endParaRPr lang="zh-CN" altLang="en-US" sz="2400" dirty="0">
              <a:solidFill>
                <a:srgbClr val="FF0000"/>
              </a:solidFill>
              <a:latin typeface="+mn-ea"/>
            </a:endParaRPr>
          </a:p>
        </p:txBody>
      </p:sp>
      <p:sp>
        <p:nvSpPr>
          <p:cNvPr id="5" name="右大括号 4"/>
          <p:cNvSpPr/>
          <p:nvPr/>
        </p:nvSpPr>
        <p:spPr>
          <a:xfrm>
            <a:off x="7502670" y="1608251"/>
            <a:ext cx="902001" cy="2876247"/>
          </a:xfrm>
          <a:prstGeom prst="rightBrace">
            <a:avLst>
              <a:gd name="adj1" fmla="val 8333"/>
              <a:gd name="adj2" fmla="val 51247"/>
            </a:avLst>
          </a:prstGeom>
          <a:ln w="38100" cap="rnd" cmpd="sng">
            <a:solidFill>
              <a:schemeClr val="accent1"/>
            </a:solidFill>
            <a:prstDash val="sysDash"/>
            <a:round/>
            <a:headEnd type="oval" w="sm" len="sm"/>
            <a:tailEnd type="oval" w="sm" len="sm"/>
          </a:ln>
        </p:spPr>
        <p:style>
          <a:lnRef idx="1">
            <a:schemeClr val="accent1"/>
          </a:lnRef>
          <a:fillRef idx="0">
            <a:schemeClr val="accent1"/>
          </a:fillRef>
          <a:effectRef idx="0">
            <a:schemeClr val="accent1"/>
          </a:effectRef>
          <a:fontRef idx="minor">
            <a:schemeClr val="tx1"/>
          </a:fontRef>
        </p:style>
        <p:txBody>
          <a:bodyPr lIns="91436" tIns="45718" rIns="91436" bIns="45718" rtlCol="0" anchor="ctr"/>
          <a:lstStyle/>
          <a:p>
            <a:pPr algn="ctr"/>
            <a:endParaRPr lang="zh-CN" altLang="en-US" sz="2400" b="1">
              <a:solidFill>
                <a:schemeClr val="bg2">
                  <a:lumMod val="25000"/>
                </a:schemeClr>
              </a:solidFill>
              <a:latin typeface="+mn-ea"/>
            </a:endParaRPr>
          </a:p>
        </p:txBody>
      </p:sp>
      <p:sp>
        <p:nvSpPr>
          <p:cNvPr id="9" name="文本框 8"/>
          <p:cNvSpPr txBox="1"/>
          <p:nvPr/>
        </p:nvSpPr>
        <p:spPr>
          <a:xfrm>
            <a:off x="9474053" y="2495217"/>
            <a:ext cx="184731" cy="461665"/>
          </a:xfrm>
          <a:prstGeom prst="rect">
            <a:avLst/>
          </a:prstGeom>
          <a:noFill/>
        </p:spPr>
        <p:txBody>
          <a:bodyPr wrap="none" lIns="91436" tIns="45718" rIns="91436" bIns="45718" rtlCol="0">
            <a:spAutoFit/>
          </a:bodyPr>
          <a:lstStyle/>
          <a:p>
            <a:endParaRPr lang="zh-CN" altLang="en-US" sz="2400" b="1" dirty="0">
              <a:solidFill>
                <a:schemeClr val="bg2">
                  <a:lumMod val="25000"/>
                </a:schemeClr>
              </a:solidFill>
              <a:latin typeface="+mn-ea"/>
            </a:endParaRPr>
          </a:p>
        </p:txBody>
      </p:sp>
      <p:sp>
        <p:nvSpPr>
          <p:cNvPr id="10" name="文本框 9"/>
          <p:cNvSpPr txBox="1"/>
          <p:nvPr/>
        </p:nvSpPr>
        <p:spPr>
          <a:xfrm>
            <a:off x="8846521" y="2481692"/>
            <a:ext cx="3882683" cy="1200325"/>
          </a:xfrm>
          <a:prstGeom prst="rect">
            <a:avLst/>
          </a:prstGeom>
          <a:noFill/>
        </p:spPr>
        <p:txBody>
          <a:bodyPr wrap="square" lIns="91436" tIns="45718" rIns="91436" bIns="45718" rtlCol="0">
            <a:spAutoFit/>
          </a:bodyPr>
          <a:lstStyle/>
          <a:p>
            <a:pPr>
              <a:lnSpc>
                <a:spcPct val="150000"/>
              </a:lnSpc>
            </a:pPr>
            <a:r>
              <a:rPr lang="zh-CN" altLang="en-US" sz="2400" dirty="0">
                <a:solidFill>
                  <a:schemeClr val="bg2">
                    <a:lumMod val="25000"/>
                  </a:schemeClr>
                </a:solidFill>
                <a:latin typeface="+mn-ea"/>
              </a:rPr>
              <a:t>互为补充</a:t>
            </a:r>
            <a:endParaRPr lang="en-US" altLang="zh-CN" sz="2400" dirty="0">
              <a:solidFill>
                <a:schemeClr val="bg2">
                  <a:lumMod val="25000"/>
                </a:schemeClr>
              </a:solidFill>
              <a:latin typeface="+mn-ea"/>
            </a:endParaRPr>
          </a:p>
          <a:p>
            <a:pPr>
              <a:lnSpc>
                <a:spcPct val="150000"/>
              </a:lnSpc>
            </a:pPr>
            <a:r>
              <a:rPr lang="zh-CN" altLang="en-US" sz="2400" dirty="0">
                <a:solidFill>
                  <a:schemeClr val="bg2">
                    <a:lumMod val="25000"/>
                  </a:schemeClr>
                </a:solidFill>
                <a:latin typeface="+mn-ea"/>
              </a:rPr>
              <a:t>互为配合</a:t>
            </a:r>
            <a:endParaRPr lang="en-US" altLang="zh-CN" sz="2400" dirty="0">
              <a:solidFill>
                <a:schemeClr val="bg2">
                  <a:lumMod val="25000"/>
                </a:schemeClr>
              </a:solidFill>
              <a:latin typeface="+mn-ea"/>
            </a:endParaRPr>
          </a:p>
        </p:txBody>
      </p:sp>
      <p:sp>
        <p:nvSpPr>
          <p:cNvPr id="12" name="文本框 11"/>
          <p:cNvSpPr txBox="1"/>
          <p:nvPr/>
        </p:nvSpPr>
        <p:spPr>
          <a:xfrm>
            <a:off x="1812347" y="5102157"/>
            <a:ext cx="8569817" cy="1569656"/>
          </a:xfrm>
          <a:prstGeom prst="rect">
            <a:avLst/>
          </a:prstGeom>
          <a:noFill/>
        </p:spPr>
        <p:txBody>
          <a:bodyPr wrap="square" lIns="91436" tIns="45718" rIns="91436" bIns="45718" rtlCol="0">
            <a:spAutoFit/>
          </a:bodyPr>
          <a:lstStyle/>
          <a:p>
            <a:pPr algn="ctr">
              <a:lnSpc>
                <a:spcPct val="150000"/>
              </a:lnSpc>
            </a:pPr>
            <a:r>
              <a:rPr lang="zh-CN" altLang="en-US" sz="2800" b="1" dirty="0" smtClean="0">
                <a:solidFill>
                  <a:schemeClr val="bg2">
                    <a:lumMod val="25000"/>
                  </a:schemeClr>
                </a:solidFill>
                <a:latin typeface="+mn-ea"/>
              </a:rPr>
              <a:t>区域或高校中立</a:t>
            </a:r>
            <a:r>
              <a:rPr lang="zh-CN" altLang="en-US" sz="2800" b="1" dirty="0">
                <a:solidFill>
                  <a:schemeClr val="bg2">
                    <a:lumMod val="25000"/>
                  </a:schemeClr>
                </a:solidFill>
                <a:latin typeface="+mn-ea"/>
              </a:rPr>
              <a:t>机构（规划办？信息办</a:t>
            </a:r>
            <a:r>
              <a:rPr lang="zh-CN" altLang="en-US" sz="2800" b="1" dirty="0" smtClean="0">
                <a:solidFill>
                  <a:schemeClr val="bg2">
                    <a:lumMod val="25000"/>
                  </a:schemeClr>
                </a:solidFill>
                <a:latin typeface="+mn-ea"/>
              </a:rPr>
              <a:t>？网信办？）</a:t>
            </a:r>
            <a:endParaRPr lang="en-US" altLang="zh-CN" sz="2800" b="1" dirty="0">
              <a:solidFill>
                <a:schemeClr val="bg2">
                  <a:lumMod val="25000"/>
                </a:schemeClr>
              </a:solidFill>
              <a:latin typeface="+mn-ea"/>
            </a:endParaRPr>
          </a:p>
          <a:p>
            <a:pPr algn="ctr">
              <a:lnSpc>
                <a:spcPct val="150000"/>
              </a:lnSpc>
            </a:pPr>
            <a:r>
              <a:rPr lang="zh-CN" altLang="en-US" sz="3600" b="1" dirty="0">
                <a:solidFill>
                  <a:schemeClr val="bg2">
                    <a:lumMod val="25000"/>
                  </a:schemeClr>
                </a:solidFill>
                <a:latin typeface="+mn-ea"/>
              </a:rPr>
              <a:t>必须尽早先扮演角色！</a:t>
            </a:r>
          </a:p>
        </p:txBody>
      </p:sp>
      <p:grpSp>
        <p:nvGrpSpPr>
          <p:cNvPr id="13" name="组合 156"/>
          <p:cNvGrpSpPr/>
          <p:nvPr/>
        </p:nvGrpSpPr>
        <p:grpSpPr>
          <a:xfrm>
            <a:off x="1426585" y="1521691"/>
            <a:ext cx="871537" cy="881063"/>
            <a:chOff x="2392363" y="2653890"/>
            <a:chExt cx="871537" cy="881063"/>
          </a:xfrm>
          <a:solidFill>
            <a:schemeClr val="accent2"/>
          </a:solidFill>
        </p:grpSpPr>
        <p:sp>
          <p:nvSpPr>
            <p:cNvPr id="14" name="Oval 5"/>
            <p:cNvSpPr>
              <a:spLocks noChangeArrowheads="1"/>
            </p:cNvSpPr>
            <p:nvPr/>
          </p:nvSpPr>
          <p:spPr bwMode="auto">
            <a:xfrm>
              <a:off x="2778125" y="2653890"/>
              <a:ext cx="106363" cy="1095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15" name="Freeform 6"/>
            <p:cNvSpPr>
              <a:spLocks/>
            </p:cNvSpPr>
            <p:nvPr/>
          </p:nvSpPr>
          <p:spPr bwMode="auto">
            <a:xfrm>
              <a:off x="2638425" y="2668178"/>
              <a:ext cx="122238" cy="125413"/>
            </a:xfrm>
            <a:custGeom>
              <a:avLst/>
              <a:gdLst>
                <a:gd name="T0" fmla="*/ 44 w 48"/>
                <a:gd name="T1" fmla="*/ 17 h 49"/>
                <a:gd name="T2" fmla="*/ 32 w 48"/>
                <a:gd name="T3" fmla="*/ 45 h 49"/>
                <a:gd name="T4" fmla="*/ 4 w 48"/>
                <a:gd name="T5" fmla="*/ 32 h 49"/>
                <a:gd name="T6" fmla="*/ 17 w 48"/>
                <a:gd name="T7" fmla="*/ 5 h 49"/>
                <a:gd name="T8" fmla="*/ 44 w 48"/>
                <a:gd name="T9" fmla="*/ 17 h 49"/>
              </a:gdLst>
              <a:ahLst/>
              <a:cxnLst>
                <a:cxn ang="0">
                  <a:pos x="T0" y="T1"/>
                </a:cxn>
                <a:cxn ang="0">
                  <a:pos x="T2" y="T3"/>
                </a:cxn>
                <a:cxn ang="0">
                  <a:pos x="T4" y="T5"/>
                </a:cxn>
                <a:cxn ang="0">
                  <a:pos x="T6" y="T7"/>
                </a:cxn>
                <a:cxn ang="0">
                  <a:pos x="T8" y="T9"/>
                </a:cxn>
              </a:cxnLst>
              <a:rect l="0" t="0" r="r" b="b"/>
              <a:pathLst>
                <a:path w="48" h="49">
                  <a:moveTo>
                    <a:pt x="44" y="17"/>
                  </a:moveTo>
                  <a:cubicBezTo>
                    <a:pt x="48" y="28"/>
                    <a:pt x="43" y="41"/>
                    <a:pt x="32" y="45"/>
                  </a:cubicBezTo>
                  <a:cubicBezTo>
                    <a:pt x="20" y="49"/>
                    <a:pt x="8" y="43"/>
                    <a:pt x="4" y="32"/>
                  </a:cubicBezTo>
                  <a:cubicBezTo>
                    <a:pt x="0" y="21"/>
                    <a:pt x="6" y="9"/>
                    <a:pt x="17" y="5"/>
                  </a:cubicBezTo>
                  <a:cubicBezTo>
                    <a:pt x="28" y="0"/>
                    <a:pt x="40" y="6"/>
                    <a:pt x="44"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16" name="Freeform 7"/>
            <p:cNvSpPr>
              <a:spLocks/>
            </p:cNvSpPr>
            <p:nvPr/>
          </p:nvSpPr>
          <p:spPr bwMode="auto">
            <a:xfrm>
              <a:off x="2524125" y="2738028"/>
              <a:ext cx="122238" cy="122238"/>
            </a:xfrm>
            <a:custGeom>
              <a:avLst/>
              <a:gdLst>
                <a:gd name="T0" fmla="*/ 40 w 48"/>
                <a:gd name="T1" fmla="*/ 10 h 48"/>
                <a:gd name="T2" fmla="*/ 37 w 48"/>
                <a:gd name="T3" fmla="*/ 40 h 48"/>
                <a:gd name="T4" fmla="*/ 7 w 48"/>
                <a:gd name="T5" fmla="*/ 37 h 48"/>
                <a:gd name="T6" fmla="*/ 10 w 48"/>
                <a:gd name="T7" fmla="*/ 7 h 48"/>
                <a:gd name="T8" fmla="*/ 40 w 48"/>
                <a:gd name="T9" fmla="*/ 10 h 48"/>
              </a:gdLst>
              <a:ahLst/>
              <a:cxnLst>
                <a:cxn ang="0">
                  <a:pos x="T0" y="T1"/>
                </a:cxn>
                <a:cxn ang="0">
                  <a:pos x="T2" y="T3"/>
                </a:cxn>
                <a:cxn ang="0">
                  <a:pos x="T4" y="T5"/>
                </a:cxn>
                <a:cxn ang="0">
                  <a:pos x="T6" y="T7"/>
                </a:cxn>
                <a:cxn ang="0">
                  <a:pos x="T8" y="T9"/>
                </a:cxn>
              </a:cxnLst>
              <a:rect l="0" t="0" r="r" b="b"/>
              <a:pathLst>
                <a:path w="48" h="48">
                  <a:moveTo>
                    <a:pt x="40" y="10"/>
                  </a:moveTo>
                  <a:cubicBezTo>
                    <a:pt x="48" y="19"/>
                    <a:pt x="46" y="32"/>
                    <a:pt x="37" y="40"/>
                  </a:cubicBezTo>
                  <a:cubicBezTo>
                    <a:pt x="28" y="48"/>
                    <a:pt x="15" y="46"/>
                    <a:pt x="7" y="37"/>
                  </a:cubicBezTo>
                  <a:cubicBezTo>
                    <a:pt x="0" y="28"/>
                    <a:pt x="1" y="15"/>
                    <a:pt x="10" y="7"/>
                  </a:cubicBezTo>
                  <a:cubicBezTo>
                    <a:pt x="19" y="0"/>
                    <a:pt x="32" y="1"/>
                    <a:pt x="4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17" name="Freeform 8"/>
            <p:cNvSpPr>
              <a:spLocks/>
            </p:cNvSpPr>
            <p:nvPr/>
          </p:nvSpPr>
          <p:spPr bwMode="auto">
            <a:xfrm>
              <a:off x="2436813" y="2836453"/>
              <a:ext cx="123825" cy="125413"/>
            </a:xfrm>
            <a:custGeom>
              <a:avLst/>
              <a:gdLst>
                <a:gd name="T0" fmla="*/ 35 w 49"/>
                <a:gd name="T1" fmla="*/ 6 h 49"/>
                <a:gd name="T2" fmla="*/ 43 w 49"/>
                <a:gd name="T3" fmla="*/ 35 h 49"/>
                <a:gd name="T4" fmla="*/ 14 w 49"/>
                <a:gd name="T5" fmla="*/ 43 h 49"/>
                <a:gd name="T6" fmla="*/ 6 w 49"/>
                <a:gd name="T7" fmla="*/ 14 h 49"/>
                <a:gd name="T8" fmla="*/ 35 w 49"/>
                <a:gd name="T9" fmla="*/ 6 h 49"/>
              </a:gdLst>
              <a:ahLst/>
              <a:cxnLst>
                <a:cxn ang="0">
                  <a:pos x="T0" y="T1"/>
                </a:cxn>
                <a:cxn ang="0">
                  <a:pos x="T2" y="T3"/>
                </a:cxn>
                <a:cxn ang="0">
                  <a:pos x="T4" y="T5"/>
                </a:cxn>
                <a:cxn ang="0">
                  <a:pos x="T6" y="T7"/>
                </a:cxn>
                <a:cxn ang="0">
                  <a:pos x="T8" y="T9"/>
                </a:cxn>
              </a:cxnLst>
              <a:rect l="0" t="0" r="r" b="b"/>
              <a:pathLst>
                <a:path w="49" h="49">
                  <a:moveTo>
                    <a:pt x="35" y="6"/>
                  </a:moveTo>
                  <a:cubicBezTo>
                    <a:pt x="45" y="12"/>
                    <a:pt x="49" y="25"/>
                    <a:pt x="43" y="35"/>
                  </a:cubicBezTo>
                  <a:cubicBezTo>
                    <a:pt x="37" y="46"/>
                    <a:pt x="24" y="49"/>
                    <a:pt x="14" y="43"/>
                  </a:cubicBezTo>
                  <a:cubicBezTo>
                    <a:pt x="4" y="37"/>
                    <a:pt x="0" y="24"/>
                    <a:pt x="6" y="14"/>
                  </a:cubicBezTo>
                  <a:cubicBezTo>
                    <a:pt x="12" y="4"/>
                    <a:pt x="25" y="0"/>
                    <a:pt x="3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18" name="Freeform 9"/>
            <p:cNvSpPr>
              <a:spLocks/>
            </p:cNvSpPr>
            <p:nvPr/>
          </p:nvSpPr>
          <p:spPr bwMode="auto">
            <a:xfrm>
              <a:off x="2392363" y="2966628"/>
              <a:ext cx="117475" cy="117475"/>
            </a:xfrm>
            <a:custGeom>
              <a:avLst/>
              <a:gdLst>
                <a:gd name="T0" fmla="*/ 27 w 46"/>
                <a:gd name="T1" fmla="*/ 2 h 46"/>
                <a:gd name="T2" fmla="*/ 44 w 46"/>
                <a:gd name="T3" fmla="*/ 27 h 46"/>
                <a:gd name="T4" fmla="*/ 19 w 46"/>
                <a:gd name="T5" fmla="*/ 44 h 46"/>
                <a:gd name="T6" fmla="*/ 2 w 46"/>
                <a:gd name="T7" fmla="*/ 19 h 46"/>
                <a:gd name="T8" fmla="*/ 27 w 46"/>
                <a:gd name="T9" fmla="*/ 2 h 46"/>
              </a:gdLst>
              <a:ahLst/>
              <a:cxnLst>
                <a:cxn ang="0">
                  <a:pos x="T0" y="T1"/>
                </a:cxn>
                <a:cxn ang="0">
                  <a:pos x="T2" y="T3"/>
                </a:cxn>
                <a:cxn ang="0">
                  <a:pos x="T4" y="T5"/>
                </a:cxn>
                <a:cxn ang="0">
                  <a:pos x="T6" y="T7"/>
                </a:cxn>
                <a:cxn ang="0">
                  <a:pos x="T8" y="T9"/>
                </a:cxn>
              </a:cxnLst>
              <a:rect l="0" t="0" r="r" b="b"/>
              <a:pathLst>
                <a:path w="46" h="46">
                  <a:moveTo>
                    <a:pt x="27" y="2"/>
                  </a:moveTo>
                  <a:cubicBezTo>
                    <a:pt x="38" y="4"/>
                    <a:pt x="46" y="15"/>
                    <a:pt x="44" y="27"/>
                  </a:cubicBezTo>
                  <a:cubicBezTo>
                    <a:pt x="42" y="38"/>
                    <a:pt x="31" y="46"/>
                    <a:pt x="19" y="44"/>
                  </a:cubicBezTo>
                  <a:cubicBezTo>
                    <a:pt x="8" y="42"/>
                    <a:pt x="0" y="31"/>
                    <a:pt x="2" y="19"/>
                  </a:cubicBezTo>
                  <a:cubicBezTo>
                    <a:pt x="4" y="8"/>
                    <a:pt x="15" y="0"/>
                    <a:pt x="2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19" name="Freeform 10"/>
            <p:cNvSpPr>
              <a:spLocks/>
            </p:cNvSpPr>
            <p:nvPr/>
          </p:nvSpPr>
          <p:spPr bwMode="auto">
            <a:xfrm>
              <a:off x="2392363" y="3099978"/>
              <a:ext cx="117475" cy="119063"/>
            </a:xfrm>
            <a:custGeom>
              <a:avLst/>
              <a:gdLst>
                <a:gd name="T0" fmla="*/ 19 w 46"/>
                <a:gd name="T1" fmla="*/ 2 h 47"/>
                <a:gd name="T2" fmla="*/ 44 w 46"/>
                <a:gd name="T3" fmla="*/ 20 h 47"/>
                <a:gd name="T4" fmla="*/ 26 w 46"/>
                <a:gd name="T5" fmla="*/ 45 h 47"/>
                <a:gd name="T6" fmla="*/ 2 w 46"/>
                <a:gd name="T7" fmla="*/ 27 h 47"/>
                <a:gd name="T8" fmla="*/ 19 w 46"/>
                <a:gd name="T9" fmla="*/ 2 h 47"/>
              </a:gdLst>
              <a:ahLst/>
              <a:cxnLst>
                <a:cxn ang="0">
                  <a:pos x="T0" y="T1"/>
                </a:cxn>
                <a:cxn ang="0">
                  <a:pos x="T2" y="T3"/>
                </a:cxn>
                <a:cxn ang="0">
                  <a:pos x="T4" y="T5"/>
                </a:cxn>
                <a:cxn ang="0">
                  <a:pos x="T6" y="T7"/>
                </a:cxn>
                <a:cxn ang="0">
                  <a:pos x="T8" y="T9"/>
                </a:cxn>
              </a:cxnLst>
              <a:rect l="0" t="0" r="r" b="b"/>
              <a:pathLst>
                <a:path w="46" h="47">
                  <a:moveTo>
                    <a:pt x="19" y="2"/>
                  </a:moveTo>
                  <a:cubicBezTo>
                    <a:pt x="31" y="0"/>
                    <a:pt x="42" y="8"/>
                    <a:pt x="44" y="20"/>
                  </a:cubicBezTo>
                  <a:cubicBezTo>
                    <a:pt x="46" y="31"/>
                    <a:pt x="38" y="42"/>
                    <a:pt x="26" y="45"/>
                  </a:cubicBezTo>
                  <a:cubicBezTo>
                    <a:pt x="15" y="47"/>
                    <a:pt x="4" y="39"/>
                    <a:pt x="2" y="27"/>
                  </a:cubicBezTo>
                  <a:cubicBezTo>
                    <a:pt x="0" y="16"/>
                    <a:pt x="7" y="4"/>
                    <a:pt x="1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0" name="Freeform 11"/>
            <p:cNvSpPr>
              <a:spLocks/>
            </p:cNvSpPr>
            <p:nvPr/>
          </p:nvSpPr>
          <p:spPr bwMode="auto">
            <a:xfrm>
              <a:off x="2433638" y="3223803"/>
              <a:ext cx="123825" cy="122238"/>
            </a:xfrm>
            <a:custGeom>
              <a:avLst/>
              <a:gdLst>
                <a:gd name="T0" fmla="*/ 14 w 49"/>
                <a:gd name="T1" fmla="*/ 5 h 48"/>
                <a:gd name="T2" fmla="*/ 43 w 49"/>
                <a:gd name="T3" fmla="*/ 13 h 48"/>
                <a:gd name="T4" fmla="*/ 35 w 49"/>
                <a:gd name="T5" fmla="*/ 42 h 48"/>
                <a:gd name="T6" fmla="*/ 6 w 49"/>
                <a:gd name="T7" fmla="*/ 35 h 48"/>
                <a:gd name="T8" fmla="*/ 14 w 49"/>
                <a:gd name="T9" fmla="*/ 5 h 48"/>
              </a:gdLst>
              <a:ahLst/>
              <a:cxnLst>
                <a:cxn ang="0">
                  <a:pos x="T0" y="T1"/>
                </a:cxn>
                <a:cxn ang="0">
                  <a:pos x="T2" y="T3"/>
                </a:cxn>
                <a:cxn ang="0">
                  <a:pos x="T4" y="T5"/>
                </a:cxn>
                <a:cxn ang="0">
                  <a:pos x="T6" y="T7"/>
                </a:cxn>
                <a:cxn ang="0">
                  <a:pos x="T8" y="T9"/>
                </a:cxn>
              </a:cxnLst>
              <a:rect l="0" t="0" r="r" b="b"/>
              <a:pathLst>
                <a:path w="49" h="48">
                  <a:moveTo>
                    <a:pt x="14" y="5"/>
                  </a:moveTo>
                  <a:cubicBezTo>
                    <a:pt x="24" y="0"/>
                    <a:pt x="37" y="3"/>
                    <a:pt x="43" y="13"/>
                  </a:cubicBezTo>
                  <a:cubicBezTo>
                    <a:pt x="49" y="23"/>
                    <a:pt x="45" y="37"/>
                    <a:pt x="35" y="42"/>
                  </a:cubicBezTo>
                  <a:cubicBezTo>
                    <a:pt x="25" y="48"/>
                    <a:pt x="12" y="45"/>
                    <a:pt x="6" y="35"/>
                  </a:cubicBezTo>
                  <a:cubicBezTo>
                    <a:pt x="0" y="24"/>
                    <a:pt x="3" y="11"/>
                    <a:pt x="1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1" name="Freeform 12"/>
            <p:cNvSpPr>
              <a:spLocks/>
            </p:cNvSpPr>
            <p:nvPr/>
          </p:nvSpPr>
          <p:spPr bwMode="auto">
            <a:xfrm>
              <a:off x="2519363" y="3326990"/>
              <a:ext cx="122238" cy="122238"/>
            </a:xfrm>
            <a:custGeom>
              <a:avLst/>
              <a:gdLst>
                <a:gd name="T0" fmla="*/ 8 w 48"/>
                <a:gd name="T1" fmla="*/ 11 h 48"/>
                <a:gd name="T2" fmla="*/ 38 w 48"/>
                <a:gd name="T3" fmla="*/ 8 h 48"/>
                <a:gd name="T4" fmla="*/ 40 w 48"/>
                <a:gd name="T5" fmla="*/ 38 h 48"/>
                <a:gd name="T6" fmla="*/ 10 w 48"/>
                <a:gd name="T7" fmla="*/ 41 h 48"/>
                <a:gd name="T8" fmla="*/ 8 w 48"/>
                <a:gd name="T9" fmla="*/ 11 h 48"/>
              </a:gdLst>
              <a:ahLst/>
              <a:cxnLst>
                <a:cxn ang="0">
                  <a:pos x="T0" y="T1"/>
                </a:cxn>
                <a:cxn ang="0">
                  <a:pos x="T2" y="T3"/>
                </a:cxn>
                <a:cxn ang="0">
                  <a:pos x="T4" y="T5"/>
                </a:cxn>
                <a:cxn ang="0">
                  <a:pos x="T6" y="T7"/>
                </a:cxn>
                <a:cxn ang="0">
                  <a:pos x="T8" y="T9"/>
                </a:cxn>
              </a:cxnLst>
              <a:rect l="0" t="0" r="r" b="b"/>
              <a:pathLst>
                <a:path w="48" h="48">
                  <a:moveTo>
                    <a:pt x="8" y="11"/>
                  </a:moveTo>
                  <a:cubicBezTo>
                    <a:pt x="15" y="2"/>
                    <a:pt x="29" y="0"/>
                    <a:pt x="38" y="8"/>
                  </a:cubicBezTo>
                  <a:cubicBezTo>
                    <a:pt x="47" y="16"/>
                    <a:pt x="48" y="29"/>
                    <a:pt x="40" y="38"/>
                  </a:cubicBezTo>
                  <a:cubicBezTo>
                    <a:pt x="33" y="47"/>
                    <a:pt x="19" y="48"/>
                    <a:pt x="10" y="41"/>
                  </a:cubicBezTo>
                  <a:cubicBezTo>
                    <a:pt x="1" y="33"/>
                    <a:pt x="0" y="20"/>
                    <a:pt x="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2" name="Freeform 13"/>
            <p:cNvSpPr>
              <a:spLocks/>
            </p:cNvSpPr>
            <p:nvPr/>
          </p:nvSpPr>
          <p:spPr bwMode="auto">
            <a:xfrm>
              <a:off x="2633663" y="3395253"/>
              <a:ext cx="120650" cy="122238"/>
            </a:xfrm>
            <a:custGeom>
              <a:avLst/>
              <a:gdLst>
                <a:gd name="T0" fmla="*/ 4 w 48"/>
                <a:gd name="T1" fmla="*/ 17 h 48"/>
                <a:gd name="T2" fmla="*/ 32 w 48"/>
                <a:gd name="T3" fmla="*/ 4 h 48"/>
                <a:gd name="T4" fmla="*/ 44 w 48"/>
                <a:gd name="T5" fmla="*/ 31 h 48"/>
                <a:gd name="T6" fmla="*/ 17 w 48"/>
                <a:gd name="T7" fmla="*/ 44 h 48"/>
                <a:gd name="T8" fmla="*/ 4 w 48"/>
                <a:gd name="T9" fmla="*/ 17 h 48"/>
              </a:gdLst>
              <a:ahLst/>
              <a:cxnLst>
                <a:cxn ang="0">
                  <a:pos x="T0" y="T1"/>
                </a:cxn>
                <a:cxn ang="0">
                  <a:pos x="T2" y="T3"/>
                </a:cxn>
                <a:cxn ang="0">
                  <a:pos x="T4" y="T5"/>
                </a:cxn>
                <a:cxn ang="0">
                  <a:pos x="T6" y="T7"/>
                </a:cxn>
                <a:cxn ang="0">
                  <a:pos x="T8" y="T9"/>
                </a:cxn>
              </a:cxnLst>
              <a:rect l="0" t="0" r="r" b="b"/>
              <a:pathLst>
                <a:path w="48" h="48">
                  <a:moveTo>
                    <a:pt x="4" y="17"/>
                  </a:moveTo>
                  <a:cubicBezTo>
                    <a:pt x="8" y="6"/>
                    <a:pt x="20" y="0"/>
                    <a:pt x="32" y="4"/>
                  </a:cubicBezTo>
                  <a:cubicBezTo>
                    <a:pt x="43" y="8"/>
                    <a:pt x="48" y="20"/>
                    <a:pt x="44" y="31"/>
                  </a:cubicBezTo>
                  <a:cubicBezTo>
                    <a:pt x="40" y="42"/>
                    <a:pt x="28" y="48"/>
                    <a:pt x="17" y="44"/>
                  </a:cubicBezTo>
                  <a:cubicBezTo>
                    <a:pt x="6" y="40"/>
                    <a:pt x="0" y="28"/>
                    <a:pt x="4"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3" name="Oval 14"/>
            <p:cNvSpPr>
              <a:spLocks noChangeArrowheads="1"/>
            </p:cNvSpPr>
            <p:nvPr/>
          </p:nvSpPr>
          <p:spPr bwMode="auto">
            <a:xfrm>
              <a:off x="2771775" y="3425415"/>
              <a:ext cx="106363" cy="1095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4" name="Freeform 15"/>
            <p:cNvSpPr>
              <a:spLocks/>
            </p:cNvSpPr>
            <p:nvPr/>
          </p:nvSpPr>
          <p:spPr bwMode="auto">
            <a:xfrm>
              <a:off x="2897188" y="3398428"/>
              <a:ext cx="120650" cy="122238"/>
            </a:xfrm>
            <a:custGeom>
              <a:avLst/>
              <a:gdLst>
                <a:gd name="T0" fmla="*/ 4 w 48"/>
                <a:gd name="T1" fmla="*/ 31 h 48"/>
                <a:gd name="T2" fmla="*/ 16 w 48"/>
                <a:gd name="T3" fmla="*/ 4 h 48"/>
                <a:gd name="T4" fmla="*/ 44 w 48"/>
                <a:gd name="T5" fmla="*/ 16 h 48"/>
                <a:gd name="T6" fmla="*/ 31 w 48"/>
                <a:gd name="T7" fmla="*/ 44 h 48"/>
                <a:gd name="T8" fmla="*/ 4 w 48"/>
                <a:gd name="T9" fmla="*/ 31 h 48"/>
              </a:gdLst>
              <a:ahLst/>
              <a:cxnLst>
                <a:cxn ang="0">
                  <a:pos x="T0" y="T1"/>
                </a:cxn>
                <a:cxn ang="0">
                  <a:pos x="T2" y="T3"/>
                </a:cxn>
                <a:cxn ang="0">
                  <a:pos x="T4" y="T5"/>
                </a:cxn>
                <a:cxn ang="0">
                  <a:pos x="T6" y="T7"/>
                </a:cxn>
                <a:cxn ang="0">
                  <a:pos x="T8" y="T9"/>
                </a:cxn>
              </a:cxnLst>
              <a:rect l="0" t="0" r="r" b="b"/>
              <a:pathLst>
                <a:path w="48" h="48">
                  <a:moveTo>
                    <a:pt x="4" y="31"/>
                  </a:moveTo>
                  <a:cubicBezTo>
                    <a:pt x="0" y="20"/>
                    <a:pt x="5" y="8"/>
                    <a:pt x="16" y="4"/>
                  </a:cubicBezTo>
                  <a:cubicBezTo>
                    <a:pt x="28" y="0"/>
                    <a:pt x="40" y="5"/>
                    <a:pt x="44" y="16"/>
                  </a:cubicBezTo>
                  <a:cubicBezTo>
                    <a:pt x="48" y="28"/>
                    <a:pt x="42" y="40"/>
                    <a:pt x="31" y="44"/>
                  </a:cubicBezTo>
                  <a:cubicBezTo>
                    <a:pt x="20" y="48"/>
                    <a:pt x="8" y="42"/>
                    <a:pt x="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5" name="Freeform 16"/>
            <p:cNvSpPr>
              <a:spLocks/>
            </p:cNvSpPr>
            <p:nvPr/>
          </p:nvSpPr>
          <p:spPr bwMode="auto">
            <a:xfrm>
              <a:off x="3013075" y="3331753"/>
              <a:ext cx="119063" cy="122238"/>
            </a:xfrm>
            <a:custGeom>
              <a:avLst/>
              <a:gdLst>
                <a:gd name="T0" fmla="*/ 7 w 47"/>
                <a:gd name="T1" fmla="*/ 38 h 48"/>
                <a:gd name="T2" fmla="*/ 10 w 47"/>
                <a:gd name="T3" fmla="*/ 7 h 48"/>
                <a:gd name="T4" fmla="*/ 40 w 47"/>
                <a:gd name="T5" fmla="*/ 10 h 48"/>
                <a:gd name="T6" fmla="*/ 37 w 47"/>
                <a:gd name="T7" fmla="*/ 40 h 48"/>
                <a:gd name="T8" fmla="*/ 7 w 47"/>
                <a:gd name="T9" fmla="*/ 38 h 48"/>
              </a:gdLst>
              <a:ahLst/>
              <a:cxnLst>
                <a:cxn ang="0">
                  <a:pos x="T0" y="T1"/>
                </a:cxn>
                <a:cxn ang="0">
                  <a:pos x="T2" y="T3"/>
                </a:cxn>
                <a:cxn ang="0">
                  <a:pos x="T4" y="T5"/>
                </a:cxn>
                <a:cxn ang="0">
                  <a:pos x="T6" y="T7"/>
                </a:cxn>
                <a:cxn ang="0">
                  <a:pos x="T8" y="T9"/>
                </a:cxn>
              </a:cxnLst>
              <a:rect l="0" t="0" r="r" b="b"/>
              <a:pathLst>
                <a:path w="47" h="48">
                  <a:moveTo>
                    <a:pt x="7" y="38"/>
                  </a:moveTo>
                  <a:cubicBezTo>
                    <a:pt x="0" y="29"/>
                    <a:pt x="1" y="15"/>
                    <a:pt x="10" y="7"/>
                  </a:cubicBezTo>
                  <a:cubicBezTo>
                    <a:pt x="19" y="0"/>
                    <a:pt x="32" y="1"/>
                    <a:pt x="40" y="10"/>
                  </a:cubicBezTo>
                  <a:cubicBezTo>
                    <a:pt x="47" y="19"/>
                    <a:pt x="46" y="33"/>
                    <a:pt x="37" y="40"/>
                  </a:cubicBezTo>
                  <a:cubicBezTo>
                    <a:pt x="28" y="48"/>
                    <a:pt x="15" y="47"/>
                    <a:pt x="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6" name="Freeform 17"/>
            <p:cNvSpPr>
              <a:spLocks/>
            </p:cNvSpPr>
            <p:nvPr/>
          </p:nvSpPr>
          <p:spPr bwMode="auto">
            <a:xfrm>
              <a:off x="3095625" y="3226978"/>
              <a:ext cx="125413" cy="125413"/>
            </a:xfrm>
            <a:custGeom>
              <a:avLst/>
              <a:gdLst>
                <a:gd name="T0" fmla="*/ 14 w 49"/>
                <a:gd name="T1" fmla="*/ 43 h 49"/>
                <a:gd name="T2" fmla="*/ 6 w 49"/>
                <a:gd name="T3" fmla="*/ 14 h 49"/>
                <a:gd name="T4" fmla="*/ 35 w 49"/>
                <a:gd name="T5" fmla="*/ 6 h 49"/>
                <a:gd name="T6" fmla="*/ 43 w 49"/>
                <a:gd name="T7" fmla="*/ 36 h 49"/>
                <a:gd name="T8" fmla="*/ 14 w 49"/>
                <a:gd name="T9" fmla="*/ 43 h 49"/>
              </a:gdLst>
              <a:ahLst/>
              <a:cxnLst>
                <a:cxn ang="0">
                  <a:pos x="T0" y="T1"/>
                </a:cxn>
                <a:cxn ang="0">
                  <a:pos x="T2" y="T3"/>
                </a:cxn>
                <a:cxn ang="0">
                  <a:pos x="T4" y="T5"/>
                </a:cxn>
                <a:cxn ang="0">
                  <a:pos x="T6" y="T7"/>
                </a:cxn>
                <a:cxn ang="0">
                  <a:pos x="T8" y="T9"/>
                </a:cxn>
              </a:cxnLst>
              <a:rect l="0" t="0" r="r" b="b"/>
              <a:pathLst>
                <a:path w="49" h="49">
                  <a:moveTo>
                    <a:pt x="14" y="43"/>
                  </a:moveTo>
                  <a:cubicBezTo>
                    <a:pt x="4" y="37"/>
                    <a:pt x="0" y="24"/>
                    <a:pt x="6" y="14"/>
                  </a:cubicBezTo>
                  <a:cubicBezTo>
                    <a:pt x="12" y="4"/>
                    <a:pt x="25" y="0"/>
                    <a:pt x="35" y="6"/>
                  </a:cubicBezTo>
                  <a:cubicBezTo>
                    <a:pt x="45" y="12"/>
                    <a:pt x="49" y="25"/>
                    <a:pt x="43" y="36"/>
                  </a:cubicBezTo>
                  <a:cubicBezTo>
                    <a:pt x="37" y="46"/>
                    <a:pt x="24" y="49"/>
                    <a:pt x="14"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7" name="Freeform 18"/>
            <p:cNvSpPr>
              <a:spLocks/>
            </p:cNvSpPr>
            <p:nvPr/>
          </p:nvSpPr>
          <p:spPr bwMode="auto">
            <a:xfrm>
              <a:off x="3146425" y="3104740"/>
              <a:ext cx="117475" cy="119063"/>
            </a:xfrm>
            <a:custGeom>
              <a:avLst/>
              <a:gdLst>
                <a:gd name="T0" fmla="*/ 19 w 46"/>
                <a:gd name="T1" fmla="*/ 45 h 47"/>
                <a:gd name="T2" fmla="*/ 2 w 46"/>
                <a:gd name="T3" fmla="*/ 20 h 47"/>
                <a:gd name="T4" fmla="*/ 27 w 46"/>
                <a:gd name="T5" fmla="*/ 2 h 47"/>
                <a:gd name="T6" fmla="*/ 44 w 46"/>
                <a:gd name="T7" fmla="*/ 27 h 47"/>
                <a:gd name="T8" fmla="*/ 19 w 46"/>
                <a:gd name="T9" fmla="*/ 45 h 47"/>
              </a:gdLst>
              <a:ahLst/>
              <a:cxnLst>
                <a:cxn ang="0">
                  <a:pos x="T0" y="T1"/>
                </a:cxn>
                <a:cxn ang="0">
                  <a:pos x="T2" y="T3"/>
                </a:cxn>
                <a:cxn ang="0">
                  <a:pos x="T4" y="T5"/>
                </a:cxn>
                <a:cxn ang="0">
                  <a:pos x="T6" y="T7"/>
                </a:cxn>
                <a:cxn ang="0">
                  <a:pos x="T8" y="T9"/>
                </a:cxn>
              </a:cxnLst>
              <a:rect l="0" t="0" r="r" b="b"/>
              <a:pathLst>
                <a:path w="46" h="47">
                  <a:moveTo>
                    <a:pt x="19" y="45"/>
                  </a:moveTo>
                  <a:cubicBezTo>
                    <a:pt x="8" y="43"/>
                    <a:pt x="0" y="31"/>
                    <a:pt x="2" y="20"/>
                  </a:cubicBezTo>
                  <a:cubicBezTo>
                    <a:pt x="4" y="8"/>
                    <a:pt x="15" y="0"/>
                    <a:pt x="27" y="2"/>
                  </a:cubicBezTo>
                  <a:cubicBezTo>
                    <a:pt x="38" y="5"/>
                    <a:pt x="46" y="16"/>
                    <a:pt x="44" y="27"/>
                  </a:cubicBezTo>
                  <a:cubicBezTo>
                    <a:pt x="42" y="39"/>
                    <a:pt x="31" y="47"/>
                    <a:pt x="19"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8" name="Freeform 19"/>
            <p:cNvSpPr>
              <a:spLocks/>
            </p:cNvSpPr>
            <p:nvPr/>
          </p:nvSpPr>
          <p:spPr bwMode="auto">
            <a:xfrm>
              <a:off x="3146425" y="2971390"/>
              <a:ext cx="117475" cy="117475"/>
            </a:xfrm>
            <a:custGeom>
              <a:avLst/>
              <a:gdLst>
                <a:gd name="T0" fmla="*/ 27 w 46"/>
                <a:gd name="T1" fmla="*/ 44 h 46"/>
                <a:gd name="T2" fmla="*/ 2 w 46"/>
                <a:gd name="T3" fmla="*/ 27 h 46"/>
                <a:gd name="T4" fmla="*/ 20 w 46"/>
                <a:gd name="T5" fmla="*/ 2 h 46"/>
                <a:gd name="T6" fmla="*/ 44 w 46"/>
                <a:gd name="T7" fmla="*/ 19 h 46"/>
                <a:gd name="T8" fmla="*/ 27 w 46"/>
                <a:gd name="T9" fmla="*/ 44 h 46"/>
              </a:gdLst>
              <a:ahLst/>
              <a:cxnLst>
                <a:cxn ang="0">
                  <a:pos x="T0" y="T1"/>
                </a:cxn>
                <a:cxn ang="0">
                  <a:pos x="T2" y="T3"/>
                </a:cxn>
                <a:cxn ang="0">
                  <a:pos x="T4" y="T5"/>
                </a:cxn>
                <a:cxn ang="0">
                  <a:pos x="T6" y="T7"/>
                </a:cxn>
                <a:cxn ang="0">
                  <a:pos x="T8" y="T9"/>
                </a:cxn>
              </a:cxnLst>
              <a:rect l="0" t="0" r="r" b="b"/>
              <a:pathLst>
                <a:path w="46" h="46">
                  <a:moveTo>
                    <a:pt x="27" y="44"/>
                  </a:moveTo>
                  <a:cubicBezTo>
                    <a:pt x="15" y="46"/>
                    <a:pt x="4" y="38"/>
                    <a:pt x="2" y="27"/>
                  </a:cubicBezTo>
                  <a:cubicBezTo>
                    <a:pt x="0" y="15"/>
                    <a:pt x="8" y="4"/>
                    <a:pt x="20" y="2"/>
                  </a:cubicBezTo>
                  <a:cubicBezTo>
                    <a:pt x="31" y="0"/>
                    <a:pt x="42" y="8"/>
                    <a:pt x="44" y="19"/>
                  </a:cubicBezTo>
                  <a:cubicBezTo>
                    <a:pt x="46" y="31"/>
                    <a:pt x="39" y="42"/>
                    <a:pt x="27"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29" name="Freeform 20"/>
            <p:cNvSpPr>
              <a:spLocks/>
            </p:cNvSpPr>
            <p:nvPr/>
          </p:nvSpPr>
          <p:spPr bwMode="auto">
            <a:xfrm>
              <a:off x="3098800" y="2841215"/>
              <a:ext cx="123825" cy="125413"/>
            </a:xfrm>
            <a:custGeom>
              <a:avLst/>
              <a:gdLst>
                <a:gd name="T0" fmla="*/ 35 w 49"/>
                <a:gd name="T1" fmla="*/ 43 h 49"/>
                <a:gd name="T2" fmla="*/ 6 w 49"/>
                <a:gd name="T3" fmla="*/ 35 h 49"/>
                <a:gd name="T4" fmla="*/ 14 w 49"/>
                <a:gd name="T5" fmla="*/ 6 h 49"/>
                <a:gd name="T6" fmla="*/ 43 w 49"/>
                <a:gd name="T7" fmla="*/ 14 h 49"/>
                <a:gd name="T8" fmla="*/ 35 w 49"/>
                <a:gd name="T9" fmla="*/ 43 h 49"/>
              </a:gdLst>
              <a:ahLst/>
              <a:cxnLst>
                <a:cxn ang="0">
                  <a:pos x="T0" y="T1"/>
                </a:cxn>
                <a:cxn ang="0">
                  <a:pos x="T2" y="T3"/>
                </a:cxn>
                <a:cxn ang="0">
                  <a:pos x="T4" y="T5"/>
                </a:cxn>
                <a:cxn ang="0">
                  <a:pos x="T6" y="T7"/>
                </a:cxn>
                <a:cxn ang="0">
                  <a:pos x="T8" y="T9"/>
                </a:cxn>
              </a:cxnLst>
              <a:rect l="0" t="0" r="r" b="b"/>
              <a:pathLst>
                <a:path w="49" h="49">
                  <a:moveTo>
                    <a:pt x="35" y="43"/>
                  </a:moveTo>
                  <a:cubicBezTo>
                    <a:pt x="25" y="49"/>
                    <a:pt x="12" y="45"/>
                    <a:pt x="6" y="35"/>
                  </a:cubicBezTo>
                  <a:cubicBezTo>
                    <a:pt x="0" y="25"/>
                    <a:pt x="4" y="12"/>
                    <a:pt x="14" y="6"/>
                  </a:cubicBezTo>
                  <a:cubicBezTo>
                    <a:pt x="24" y="0"/>
                    <a:pt x="37" y="4"/>
                    <a:pt x="43" y="14"/>
                  </a:cubicBezTo>
                  <a:cubicBezTo>
                    <a:pt x="49" y="24"/>
                    <a:pt x="46" y="37"/>
                    <a:pt x="35"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0" name="Freeform 21"/>
            <p:cNvSpPr>
              <a:spLocks/>
            </p:cNvSpPr>
            <p:nvPr/>
          </p:nvSpPr>
          <p:spPr bwMode="auto">
            <a:xfrm>
              <a:off x="3014663" y="2739615"/>
              <a:ext cx="122238" cy="122238"/>
            </a:xfrm>
            <a:custGeom>
              <a:avLst/>
              <a:gdLst>
                <a:gd name="T0" fmla="*/ 41 w 48"/>
                <a:gd name="T1" fmla="*/ 38 h 48"/>
                <a:gd name="T2" fmla="*/ 10 w 48"/>
                <a:gd name="T3" fmla="*/ 40 h 48"/>
                <a:gd name="T4" fmla="*/ 8 w 48"/>
                <a:gd name="T5" fmla="*/ 10 h 48"/>
                <a:gd name="T6" fmla="*/ 38 w 48"/>
                <a:gd name="T7" fmla="*/ 8 h 48"/>
                <a:gd name="T8" fmla="*/ 41 w 48"/>
                <a:gd name="T9" fmla="*/ 38 h 48"/>
              </a:gdLst>
              <a:ahLst/>
              <a:cxnLst>
                <a:cxn ang="0">
                  <a:pos x="T0" y="T1"/>
                </a:cxn>
                <a:cxn ang="0">
                  <a:pos x="T2" y="T3"/>
                </a:cxn>
                <a:cxn ang="0">
                  <a:pos x="T4" y="T5"/>
                </a:cxn>
                <a:cxn ang="0">
                  <a:pos x="T6" y="T7"/>
                </a:cxn>
                <a:cxn ang="0">
                  <a:pos x="T8" y="T9"/>
                </a:cxn>
              </a:cxnLst>
              <a:rect l="0" t="0" r="r" b="b"/>
              <a:pathLst>
                <a:path w="48" h="48">
                  <a:moveTo>
                    <a:pt x="41" y="38"/>
                  </a:moveTo>
                  <a:cubicBezTo>
                    <a:pt x="33" y="47"/>
                    <a:pt x="19" y="48"/>
                    <a:pt x="10" y="40"/>
                  </a:cubicBezTo>
                  <a:cubicBezTo>
                    <a:pt x="1" y="33"/>
                    <a:pt x="0" y="19"/>
                    <a:pt x="8" y="10"/>
                  </a:cubicBezTo>
                  <a:cubicBezTo>
                    <a:pt x="15" y="1"/>
                    <a:pt x="29" y="0"/>
                    <a:pt x="38" y="8"/>
                  </a:cubicBezTo>
                  <a:cubicBezTo>
                    <a:pt x="47" y="15"/>
                    <a:pt x="48" y="29"/>
                    <a:pt x="41"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1" name="Freeform 22"/>
            <p:cNvSpPr>
              <a:spLocks/>
            </p:cNvSpPr>
            <p:nvPr/>
          </p:nvSpPr>
          <p:spPr bwMode="auto">
            <a:xfrm>
              <a:off x="2901950" y="2671353"/>
              <a:ext cx="120650" cy="122238"/>
            </a:xfrm>
            <a:custGeom>
              <a:avLst/>
              <a:gdLst>
                <a:gd name="T0" fmla="*/ 44 w 48"/>
                <a:gd name="T1" fmla="*/ 32 h 48"/>
                <a:gd name="T2" fmla="*/ 16 w 48"/>
                <a:gd name="T3" fmla="*/ 44 h 48"/>
                <a:gd name="T4" fmla="*/ 4 w 48"/>
                <a:gd name="T5" fmla="*/ 17 h 48"/>
                <a:gd name="T6" fmla="*/ 31 w 48"/>
                <a:gd name="T7" fmla="*/ 4 h 48"/>
                <a:gd name="T8" fmla="*/ 44 w 48"/>
                <a:gd name="T9" fmla="*/ 32 h 48"/>
              </a:gdLst>
              <a:ahLst/>
              <a:cxnLst>
                <a:cxn ang="0">
                  <a:pos x="T0" y="T1"/>
                </a:cxn>
                <a:cxn ang="0">
                  <a:pos x="T2" y="T3"/>
                </a:cxn>
                <a:cxn ang="0">
                  <a:pos x="T4" y="T5"/>
                </a:cxn>
                <a:cxn ang="0">
                  <a:pos x="T6" y="T7"/>
                </a:cxn>
                <a:cxn ang="0">
                  <a:pos x="T8" y="T9"/>
                </a:cxn>
              </a:cxnLst>
              <a:rect l="0" t="0" r="r" b="b"/>
              <a:pathLst>
                <a:path w="48" h="48">
                  <a:moveTo>
                    <a:pt x="44" y="32"/>
                  </a:moveTo>
                  <a:cubicBezTo>
                    <a:pt x="40" y="43"/>
                    <a:pt x="28" y="48"/>
                    <a:pt x="16" y="44"/>
                  </a:cubicBezTo>
                  <a:cubicBezTo>
                    <a:pt x="5" y="40"/>
                    <a:pt x="0" y="28"/>
                    <a:pt x="4" y="17"/>
                  </a:cubicBezTo>
                  <a:cubicBezTo>
                    <a:pt x="8" y="6"/>
                    <a:pt x="20" y="0"/>
                    <a:pt x="31" y="4"/>
                  </a:cubicBezTo>
                  <a:cubicBezTo>
                    <a:pt x="42" y="8"/>
                    <a:pt x="48" y="21"/>
                    <a:pt x="4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grpSp>
      <p:grpSp>
        <p:nvGrpSpPr>
          <p:cNvPr id="32" name="组合 156"/>
          <p:cNvGrpSpPr/>
          <p:nvPr/>
        </p:nvGrpSpPr>
        <p:grpSpPr>
          <a:xfrm>
            <a:off x="1426585" y="3682017"/>
            <a:ext cx="871537" cy="881063"/>
            <a:chOff x="2392363" y="2653890"/>
            <a:chExt cx="871537" cy="881063"/>
          </a:xfrm>
          <a:solidFill>
            <a:schemeClr val="accent2"/>
          </a:solidFill>
        </p:grpSpPr>
        <p:sp>
          <p:nvSpPr>
            <p:cNvPr id="33" name="Oval 5"/>
            <p:cNvSpPr>
              <a:spLocks noChangeArrowheads="1"/>
            </p:cNvSpPr>
            <p:nvPr/>
          </p:nvSpPr>
          <p:spPr bwMode="auto">
            <a:xfrm>
              <a:off x="2778125" y="2653890"/>
              <a:ext cx="106363" cy="1095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4" name="Freeform 6"/>
            <p:cNvSpPr>
              <a:spLocks/>
            </p:cNvSpPr>
            <p:nvPr/>
          </p:nvSpPr>
          <p:spPr bwMode="auto">
            <a:xfrm>
              <a:off x="2638425" y="2668178"/>
              <a:ext cx="122238" cy="125413"/>
            </a:xfrm>
            <a:custGeom>
              <a:avLst/>
              <a:gdLst>
                <a:gd name="T0" fmla="*/ 44 w 48"/>
                <a:gd name="T1" fmla="*/ 17 h 49"/>
                <a:gd name="T2" fmla="*/ 32 w 48"/>
                <a:gd name="T3" fmla="*/ 45 h 49"/>
                <a:gd name="T4" fmla="*/ 4 w 48"/>
                <a:gd name="T5" fmla="*/ 32 h 49"/>
                <a:gd name="T6" fmla="*/ 17 w 48"/>
                <a:gd name="T7" fmla="*/ 5 h 49"/>
                <a:gd name="T8" fmla="*/ 44 w 48"/>
                <a:gd name="T9" fmla="*/ 17 h 49"/>
              </a:gdLst>
              <a:ahLst/>
              <a:cxnLst>
                <a:cxn ang="0">
                  <a:pos x="T0" y="T1"/>
                </a:cxn>
                <a:cxn ang="0">
                  <a:pos x="T2" y="T3"/>
                </a:cxn>
                <a:cxn ang="0">
                  <a:pos x="T4" y="T5"/>
                </a:cxn>
                <a:cxn ang="0">
                  <a:pos x="T6" y="T7"/>
                </a:cxn>
                <a:cxn ang="0">
                  <a:pos x="T8" y="T9"/>
                </a:cxn>
              </a:cxnLst>
              <a:rect l="0" t="0" r="r" b="b"/>
              <a:pathLst>
                <a:path w="48" h="49">
                  <a:moveTo>
                    <a:pt x="44" y="17"/>
                  </a:moveTo>
                  <a:cubicBezTo>
                    <a:pt x="48" y="28"/>
                    <a:pt x="43" y="41"/>
                    <a:pt x="32" y="45"/>
                  </a:cubicBezTo>
                  <a:cubicBezTo>
                    <a:pt x="20" y="49"/>
                    <a:pt x="8" y="43"/>
                    <a:pt x="4" y="32"/>
                  </a:cubicBezTo>
                  <a:cubicBezTo>
                    <a:pt x="0" y="21"/>
                    <a:pt x="6" y="9"/>
                    <a:pt x="17" y="5"/>
                  </a:cubicBezTo>
                  <a:cubicBezTo>
                    <a:pt x="28" y="0"/>
                    <a:pt x="40" y="6"/>
                    <a:pt x="44"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5" name="Freeform 7"/>
            <p:cNvSpPr>
              <a:spLocks/>
            </p:cNvSpPr>
            <p:nvPr/>
          </p:nvSpPr>
          <p:spPr bwMode="auto">
            <a:xfrm>
              <a:off x="2524125" y="2738028"/>
              <a:ext cx="122238" cy="122238"/>
            </a:xfrm>
            <a:custGeom>
              <a:avLst/>
              <a:gdLst>
                <a:gd name="T0" fmla="*/ 40 w 48"/>
                <a:gd name="T1" fmla="*/ 10 h 48"/>
                <a:gd name="T2" fmla="*/ 37 w 48"/>
                <a:gd name="T3" fmla="*/ 40 h 48"/>
                <a:gd name="T4" fmla="*/ 7 w 48"/>
                <a:gd name="T5" fmla="*/ 37 h 48"/>
                <a:gd name="T6" fmla="*/ 10 w 48"/>
                <a:gd name="T7" fmla="*/ 7 h 48"/>
                <a:gd name="T8" fmla="*/ 40 w 48"/>
                <a:gd name="T9" fmla="*/ 10 h 48"/>
              </a:gdLst>
              <a:ahLst/>
              <a:cxnLst>
                <a:cxn ang="0">
                  <a:pos x="T0" y="T1"/>
                </a:cxn>
                <a:cxn ang="0">
                  <a:pos x="T2" y="T3"/>
                </a:cxn>
                <a:cxn ang="0">
                  <a:pos x="T4" y="T5"/>
                </a:cxn>
                <a:cxn ang="0">
                  <a:pos x="T6" y="T7"/>
                </a:cxn>
                <a:cxn ang="0">
                  <a:pos x="T8" y="T9"/>
                </a:cxn>
              </a:cxnLst>
              <a:rect l="0" t="0" r="r" b="b"/>
              <a:pathLst>
                <a:path w="48" h="48">
                  <a:moveTo>
                    <a:pt x="40" y="10"/>
                  </a:moveTo>
                  <a:cubicBezTo>
                    <a:pt x="48" y="19"/>
                    <a:pt x="46" y="32"/>
                    <a:pt x="37" y="40"/>
                  </a:cubicBezTo>
                  <a:cubicBezTo>
                    <a:pt x="28" y="48"/>
                    <a:pt x="15" y="46"/>
                    <a:pt x="7" y="37"/>
                  </a:cubicBezTo>
                  <a:cubicBezTo>
                    <a:pt x="0" y="28"/>
                    <a:pt x="1" y="15"/>
                    <a:pt x="10" y="7"/>
                  </a:cubicBezTo>
                  <a:cubicBezTo>
                    <a:pt x="19" y="0"/>
                    <a:pt x="32" y="1"/>
                    <a:pt x="4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6" name="Freeform 8"/>
            <p:cNvSpPr>
              <a:spLocks/>
            </p:cNvSpPr>
            <p:nvPr/>
          </p:nvSpPr>
          <p:spPr bwMode="auto">
            <a:xfrm>
              <a:off x="2436813" y="2836453"/>
              <a:ext cx="123825" cy="125413"/>
            </a:xfrm>
            <a:custGeom>
              <a:avLst/>
              <a:gdLst>
                <a:gd name="T0" fmla="*/ 35 w 49"/>
                <a:gd name="T1" fmla="*/ 6 h 49"/>
                <a:gd name="T2" fmla="*/ 43 w 49"/>
                <a:gd name="T3" fmla="*/ 35 h 49"/>
                <a:gd name="T4" fmla="*/ 14 w 49"/>
                <a:gd name="T5" fmla="*/ 43 h 49"/>
                <a:gd name="T6" fmla="*/ 6 w 49"/>
                <a:gd name="T7" fmla="*/ 14 h 49"/>
                <a:gd name="T8" fmla="*/ 35 w 49"/>
                <a:gd name="T9" fmla="*/ 6 h 49"/>
              </a:gdLst>
              <a:ahLst/>
              <a:cxnLst>
                <a:cxn ang="0">
                  <a:pos x="T0" y="T1"/>
                </a:cxn>
                <a:cxn ang="0">
                  <a:pos x="T2" y="T3"/>
                </a:cxn>
                <a:cxn ang="0">
                  <a:pos x="T4" y="T5"/>
                </a:cxn>
                <a:cxn ang="0">
                  <a:pos x="T6" y="T7"/>
                </a:cxn>
                <a:cxn ang="0">
                  <a:pos x="T8" y="T9"/>
                </a:cxn>
              </a:cxnLst>
              <a:rect l="0" t="0" r="r" b="b"/>
              <a:pathLst>
                <a:path w="49" h="49">
                  <a:moveTo>
                    <a:pt x="35" y="6"/>
                  </a:moveTo>
                  <a:cubicBezTo>
                    <a:pt x="45" y="12"/>
                    <a:pt x="49" y="25"/>
                    <a:pt x="43" y="35"/>
                  </a:cubicBezTo>
                  <a:cubicBezTo>
                    <a:pt x="37" y="46"/>
                    <a:pt x="24" y="49"/>
                    <a:pt x="14" y="43"/>
                  </a:cubicBezTo>
                  <a:cubicBezTo>
                    <a:pt x="4" y="37"/>
                    <a:pt x="0" y="24"/>
                    <a:pt x="6" y="14"/>
                  </a:cubicBezTo>
                  <a:cubicBezTo>
                    <a:pt x="12" y="4"/>
                    <a:pt x="25" y="0"/>
                    <a:pt x="3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7" name="Freeform 9"/>
            <p:cNvSpPr>
              <a:spLocks/>
            </p:cNvSpPr>
            <p:nvPr/>
          </p:nvSpPr>
          <p:spPr bwMode="auto">
            <a:xfrm>
              <a:off x="2392363" y="2966628"/>
              <a:ext cx="117475" cy="117475"/>
            </a:xfrm>
            <a:custGeom>
              <a:avLst/>
              <a:gdLst>
                <a:gd name="T0" fmla="*/ 27 w 46"/>
                <a:gd name="T1" fmla="*/ 2 h 46"/>
                <a:gd name="T2" fmla="*/ 44 w 46"/>
                <a:gd name="T3" fmla="*/ 27 h 46"/>
                <a:gd name="T4" fmla="*/ 19 w 46"/>
                <a:gd name="T5" fmla="*/ 44 h 46"/>
                <a:gd name="T6" fmla="*/ 2 w 46"/>
                <a:gd name="T7" fmla="*/ 19 h 46"/>
                <a:gd name="T8" fmla="*/ 27 w 46"/>
                <a:gd name="T9" fmla="*/ 2 h 46"/>
              </a:gdLst>
              <a:ahLst/>
              <a:cxnLst>
                <a:cxn ang="0">
                  <a:pos x="T0" y="T1"/>
                </a:cxn>
                <a:cxn ang="0">
                  <a:pos x="T2" y="T3"/>
                </a:cxn>
                <a:cxn ang="0">
                  <a:pos x="T4" y="T5"/>
                </a:cxn>
                <a:cxn ang="0">
                  <a:pos x="T6" y="T7"/>
                </a:cxn>
                <a:cxn ang="0">
                  <a:pos x="T8" y="T9"/>
                </a:cxn>
              </a:cxnLst>
              <a:rect l="0" t="0" r="r" b="b"/>
              <a:pathLst>
                <a:path w="46" h="46">
                  <a:moveTo>
                    <a:pt x="27" y="2"/>
                  </a:moveTo>
                  <a:cubicBezTo>
                    <a:pt x="38" y="4"/>
                    <a:pt x="46" y="15"/>
                    <a:pt x="44" y="27"/>
                  </a:cubicBezTo>
                  <a:cubicBezTo>
                    <a:pt x="42" y="38"/>
                    <a:pt x="31" y="46"/>
                    <a:pt x="19" y="44"/>
                  </a:cubicBezTo>
                  <a:cubicBezTo>
                    <a:pt x="8" y="42"/>
                    <a:pt x="0" y="31"/>
                    <a:pt x="2" y="19"/>
                  </a:cubicBezTo>
                  <a:cubicBezTo>
                    <a:pt x="4" y="8"/>
                    <a:pt x="15" y="0"/>
                    <a:pt x="2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8" name="Freeform 10"/>
            <p:cNvSpPr>
              <a:spLocks/>
            </p:cNvSpPr>
            <p:nvPr/>
          </p:nvSpPr>
          <p:spPr bwMode="auto">
            <a:xfrm>
              <a:off x="2392363" y="3099978"/>
              <a:ext cx="117475" cy="119063"/>
            </a:xfrm>
            <a:custGeom>
              <a:avLst/>
              <a:gdLst>
                <a:gd name="T0" fmla="*/ 19 w 46"/>
                <a:gd name="T1" fmla="*/ 2 h 47"/>
                <a:gd name="T2" fmla="*/ 44 w 46"/>
                <a:gd name="T3" fmla="*/ 20 h 47"/>
                <a:gd name="T4" fmla="*/ 26 w 46"/>
                <a:gd name="T5" fmla="*/ 45 h 47"/>
                <a:gd name="T6" fmla="*/ 2 w 46"/>
                <a:gd name="T7" fmla="*/ 27 h 47"/>
                <a:gd name="T8" fmla="*/ 19 w 46"/>
                <a:gd name="T9" fmla="*/ 2 h 47"/>
              </a:gdLst>
              <a:ahLst/>
              <a:cxnLst>
                <a:cxn ang="0">
                  <a:pos x="T0" y="T1"/>
                </a:cxn>
                <a:cxn ang="0">
                  <a:pos x="T2" y="T3"/>
                </a:cxn>
                <a:cxn ang="0">
                  <a:pos x="T4" y="T5"/>
                </a:cxn>
                <a:cxn ang="0">
                  <a:pos x="T6" y="T7"/>
                </a:cxn>
                <a:cxn ang="0">
                  <a:pos x="T8" y="T9"/>
                </a:cxn>
              </a:cxnLst>
              <a:rect l="0" t="0" r="r" b="b"/>
              <a:pathLst>
                <a:path w="46" h="47">
                  <a:moveTo>
                    <a:pt x="19" y="2"/>
                  </a:moveTo>
                  <a:cubicBezTo>
                    <a:pt x="31" y="0"/>
                    <a:pt x="42" y="8"/>
                    <a:pt x="44" y="20"/>
                  </a:cubicBezTo>
                  <a:cubicBezTo>
                    <a:pt x="46" y="31"/>
                    <a:pt x="38" y="42"/>
                    <a:pt x="26" y="45"/>
                  </a:cubicBezTo>
                  <a:cubicBezTo>
                    <a:pt x="15" y="47"/>
                    <a:pt x="4" y="39"/>
                    <a:pt x="2" y="27"/>
                  </a:cubicBezTo>
                  <a:cubicBezTo>
                    <a:pt x="0" y="16"/>
                    <a:pt x="7" y="4"/>
                    <a:pt x="1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39" name="Freeform 11"/>
            <p:cNvSpPr>
              <a:spLocks/>
            </p:cNvSpPr>
            <p:nvPr/>
          </p:nvSpPr>
          <p:spPr bwMode="auto">
            <a:xfrm>
              <a:off x="2433638" y="3223803"/>
              <a:ext cx="123825" cy="122238"/>
            </a:xfrm>
            <a:custGeom>
              <a:avLst/>
              <a:gdLst>
                <a:gd name="T0" fmla="*/ 14 w 49"/>
                <a:gd name="T1" fmla="*/ 5 h 48"/>
                <a:gd name="T2" fmla="*/ 43 w 49"/>
                <a:gd name="T3" fmla="*/ 13 h 48"/>
                <a:gd name="T4" fmla="*/ 35 w 49"/>
                <a:gd name="T5" fmla="*/ 42 h 48"/>
                <a:gd name="T6" fmla="*/ 6 w 49"/>
                <a:gd name="T7" fmla="*/ 35 h 48"/>
                <a:gd name="T8" fmla="*/ 14 w 49"/>
                <a:gd name="T9" fmla="*/ 5 h 48"/>
              </a:gdLst>
              <a:ahLst/>
              <a:cxnLst>
                <a:cxn ang="0">
                  <a:pos x="T0" y="T1"/>
                </a:cxn>
                <a:cxn ang="0">
                  <a:pos x="T2" y="T3"/>
                </a:cxn>
                <a:cxn ang="0">
                  <a:pos x="T4" y="T5"/>
                </a:cxn>
                <a:cxn ang="0">
                  <a:pos x="T6" y="T7"/>
                </a:cxn>
                <a:cxn ang="0">
                  <a:pos x="T8" y="T9"/>
                </a:cxn>
              </a:cxnLst>
              <a:rect l="0" t="0" r="r" b="b"/>
              <a:pathLst>
                <a:path w="49" h="48">
                  <a:moveTo>
                    <a:pt x="14" y="5"/>
                  </a:moveTo>
                  <a:cubicBezTo>
                    <a:pt x="24" y="0"/>
                    <a:pt x="37" y="3"/>
                    <a:pt x="43" y="13"/>
                  </a:cubicBezTo>
                  <a:cubicBezTo>
                    <a:pt x="49" y="23"/>
                    <a:pt x="45" y="37"/>
                    <a:pt x="35" y="42"/>
                  </a:cubicBezTo>
                  <a:cubicBezTo>
                    <a:pt x="25" y="48"/>
                    <a:pt x="12" y="45"/>
                    <a:pt x="6" y="35"/>
                  </a:cubicBezTo>
                  <a:cubicBezTo>
                    <a:pt x="0" y="24"/>
                    <a:pt x="3" y="11"/>
                    <a:pt x="1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0" name="Freeform 12"/>
            <p:cNvSpPr>
              <a:spLocks/>
            </p:cNvSpPr>
            <p:nvPr/>
          </p:nvSpPr>
          <p:spPr bwMode="auto">
            <a:xfrm>
              <a:off x="2519363" y="3326990"/>
              <a:ext cx="122238" cy="122238"/>
            </a:xfrm>
            <a:custGeom>
              <a:avLst/>
              <a:gdLst>
                <a:gd name="T0" fmla="*/ 8 w 48"/>
                <a:gd name="T1" fmla="*/ 11 h 48"/>
                <a:gd name="T2" fmla="*/ 38 w 48"/>
                <a:gd name="T3" fmla="*/ 8 h 48"/>
                <a:gd name="T4" fmla="*/ 40 w 48"/>
                <a:gd name="T5" fmla="*/ 38 h 48"/>
                <a:gd name="T6" fmla="*/ 10 w 48"/>
                <a:gd name="T7" fmla="*/ 41 h 48"/>
                <a:gd name="T8" fmla="*/ 8 w 48"/>
                <a:gd name="T9" fmla="*/ 11 h 48"/>
              </a:gdLst>
              <a:ahLst/>
              <a:cxnLst>
                <a:cxn ang="0">
                  <a:pos x="T0" y="T1"/>
                </a:cxn>
                <a:cxn ang="0">
                  <a:pos x="T2" y="T3"/>
                </a:cxn>
                <a:cxn ang="0">
                  <a:pos x="T4" y="T5"/>
                </a:cxn>
                <a:cxn ang="0">
                  <a:pos x="T6" y="T7"/>
                </a:cxn>
                <a:cxn ang="0">
                  <a:pos x="T8" y="T9"/>
                </a:cxn>
              </a:cxnLst>
              <a:rect l="0" t="0" r="r" b="b"/>
              <a:pathLst>
                <a:path w="48" h="48">
                  <a:moveTo>
                    <a:pt x="8" y="11"/>
                  </a:moveTo>
                  <a:cubicBezTo>
                    <a:pt x="15" y="2"/>
                    <a:pt x="29" y="0"/>
                    <a:pt x="38" y="8"/>
                  </a:cubicBezTo>
                  <a:cubicBezTo>
                    <a:pt x="47" y="16"/>
                    <a:pt x="48" y="29"/>
                    <a:pt x="40" y="38"/>
                  </a:cubicBezTo>
                  <a:cubicBezTo>
                    <a:pt x="33" y="47"/>
                    <a:pt x="19" y="48"/>
                    <a:pt x="10" y="41"/>
                  </a:cubicBezTo>
                  <a:cubicBezTo>
                    <a:pt x="1" y="33"/>
                    <a:pt x="0" y="20"/>
                    <a:pt x="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1" name="Freeform 13"/>
            <p:cNvSpPr>
              <a:spLocks/>
            </p:cNvSpPr>
            <p:nvPr/>
          </p:nvSpPr>
          <p:spPr bwMode="auto">
            <a:xfrm>
              <a:off x="2633663" y="3395253"/>
              <a:ext cx="120650" cy="122238"/>
            </a:xfrm>
            <a:custGeom>
              <a:avLst/>
              <a:gdLst>
                <a:gd name="T0" fmla="*/ 4 w 48"/>
                <a:gd name="T1" fmla="*/ 17 h 48"/>
                <a:gd name="T2" fmla="*/ 32 w 48"/>
                <a:gd name="T3" fmla="*/ 4 h 48"/>
                <a:gd name="T4" fmla="*/ 44 w 48"/>
                <a:gd name="T5" fmla="*/ 31 h 48"/>
                <a:gd name="T6" fmla="*/ 17 w 48"/>
                <a:gd name="T7" fmla="*/ 44 h 48"/>
                <a:gd name="T8" fmla="*/ 4 w 48"/>
                <a:gd name="T9" fmla="*/ 17 h 48"/>
              </a:gdLst>
              <a:ahLst/>
              <a:cxnLst>
                <a:cxn ang="0">
                  <a:pos x="T0" y="T1"/>
                </a:cxn>
                <a:cxn ang="0">
                  <a:pos x="T2" y="T3"/>
                </a:cxn>
                <a:cxn ang="0">
                  <a:pos x="T4" y="T5"/>
                </a:cxn>
                <a:cxn ang="0">
                  <a:pos x="T6" y="T7"/>
                </a:cxn>
                <a:cxn ang="0">
                  <a:pos x="T8" y="T9"/>
                </a:cxn>
              </a:cxnLst>
              <a:rect l="0" t="0" r="r" b="b"/>
              <a:pathLst>
                <a:path w="48" h="48">
                  <a:moveTo>
                    <a:pt x="4" y="17"/>
                  </a:moveTo>
                  <a:cubicBezTo>
                    <a:pt x="8" y="6"/>
                    <a:pt x="20" y="0"/>
                    <a:pt x="32" y="4"/>
                  </a:cubicBezTo>
                  <a:cubicBezTo>
                    <a:pt x="43" y="8"/>
                    <a:pt x="48" y="20"/>
                    <a:pt x="44" y="31"/>
                  </a:cubicBezTo>
                  <a:cubicBezTo>
                    <a:pt x="40" y="42"/>
                    <a:pt x="28" y="48"/>
                    <a:pt x="17" y="44"/>
                  </a:cubicBezTo>
                  <a:cubicBezTo>
                    <a:pt x="6" y="40"/>
                    <a:pt x="0" y="28"/>
                    <a:pt x="4"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2" name="Oval 14"/>
            <p:cNvSpPr>
              <a:spLocks noChangeArrowheads="1"/>
            </p:cNvSpPr>
            <p:nvPr/>
          </p:nvSpPr>
          <p:spPr bwMode="auto">
            <a:xfrm>
              <a:off x="2771775" y="3425415"/>
              <a:ext cx="106363" cy="1095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3" name="Freeform 15"/>
            <p:cNvSpPr>
              <a:spLocks/>
            </p:cNvSpPr>
            <p:nvPr/>
          </p:nvSpPr>
          <p:spPr bwMode="auto">
            <a:xfrm>
              <a:off x="2897188" y="3398428"/>
              <a:ext cx="120650" cy="122238"/>
            </a:xfrm>
            <a:custGeom>
              <a:avLst/>
              <a:gdLst>
                <a:gd name="T0" fmla="*/ 4 w 48"/>
                <a:gd name="T1" fmla="*/ 31 h 48"/>
                <a:gd name="T2" fmla="*/ 16 w 48"/>
                <a:gd name="T3" fmla="*/ 4 h 48"/>
                <a:gd name="T4" fmla="*/ 44 w 48"/>
                <a:gd name="T5" fmla="*/ 16 h 48"/>
                <a:gd name="T6" fmla="*/ 31 w 48"/>
                <a:gd name="T7" fmla="*/ 44 h 48"/>
                <a:gd name="T8" fmla="*/ 4 w 48"/>
                <a:gd name="T9" fmla="*/ 31 h 48"/>
              </a:gdLst>
              <a:ahLst/>
              <a:cxnLst>
                <a:cxn ang="0">
                  <a:pos x="T0" y="T1"/>
                </a:cxn>
                <a:cxn ang="0">
                  <a:pos x="T2" y="T3"/>
                </a:cxn>
                <a:cxn ang="0">
                  <a:pos x="T4" y="T5"/>
                </a:cxn>
                <a:cxn ang="0">
                  <a:pos x="T6" y="T7"/>
                </a:cxn>
                <a:cxn ang="0">
                  <a:pos x="T8" y="T9"/>
                </a:cxn>
              </a:cxnLst>
              <a:rect l="0" t="0" r="r" b="b"/>
              <a:pathLst>
                <a:path w="48" h="48">
                  <a:moveTo>
                    <a:pt x="4" y="31"/>
                  </a:moveTo>
                  <a:cubicBezTo>
                    <a:pt x="0" y="20"/>
                    <a:pt x="5" y="8"/>
                    <a:pt x="16" y="4"/>
                  </a:cubicBezTo>
                  <a:cubicBezTo>
                    <a:pt x="28" y="0"/>
                    <a:pt x="40" y="5"/>
                    <a:pt x="44" y="16"/>
                  </a:cubicBezTo>
                  <a:cubicBezTo>
                    <a:pt x="48" y="28"/>
                    <a:pt x="42" y="40"/>
                    <a:pt x="31" y="44"/>
                  </a:cubicBezTo>
                  <a:cubicBezTo>
                    <a:pt x="20" y="48"/>
                    <a:pt x="8" y="42"/>
                    <a:pt x="4"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4" name="Freeform 16"/>
            <p:cNvSpPr>
              <a:spLocks/>
            </p:cNvSpPr>
            <p:nvPr/>
          </p:nvSpPr>
          <p:spPr bwMode="auto">
            <a:xfrm>
              <a:off x="3013075" y="3331753"/>
              <a:ext cx="119063" cy="122238"/>
            </a:xfrm>
            <a:custGeom>
              <a:avLst/>
              <a:gdLst>
                <a:gd name="T0" fmla="*/ 7 w 47"/>
                <a:gd name="T1" fmla="*/ 38 h 48"/>
                <a:gd name="T2" fmla="*/ 10 w 47"/>
                <a:gd name="T3" fmla="*/ 7 h 48"/>
                <a:gd name="T4" fmla="*/ 40 w 47"/>
                <a:gd name="T5" fmla="*/ 10 h 48"/>
                <a:gd name="T6" fmla="*/ 37 w 47"/>
                <a:gd name="T7" fmla="*/ 40 h 48"/>
                <a:gd name="T8" fmla="*/ 7 w 47"/>
                <a:gd name="T9" fmla="*/ 38 h 48"/>
              </a:gdLst>
              <a:ahLst/>
              <a:cxnLst>
                <a:cxn ang="0">
                  <a:pos x="T0" y="T1"/>
                </a:cxn>
                <a:cxn ang="0">
                  <a:pos x="T2" y="T3"/>
                </a:cxn>
                <a:cxn ang="0">
                  <a:pos x="T4" y="T5"/>
                </a:cxn>
                <a:cxn ang="0">
                  <a:pos x="T6" y="T7"/>
                </a:cxn>
                <a:cxn ang="0">
                  <a:pos x="T8" y="T9"/>
                </a:cxn>
              </a:cxnLst>
              <a:rect l="0" t="0" r="r" b="b"/>
              <a:pathLst>
                <a:path w="47" h="48">
                  <a:moveTo>
                    <a:pt x="7" y="38"/>
                  </a:moveTo>
                  <a:cubicBezTo>
                    <a:pt x="0" y="29"/>
                    <a:pt x="1" y="15"/>
                    <a:pt x="10" y="7"/>
                  </a:cubicBezTo>
                  <a:cubicBezTo>
                    <a:pt x="19" y="0"/>
                    <a:pt x="32" y="1"/>
                    <a:pt x="40" y="10"/>
                  </a:cubicBezTo>
                  <a:cubicBezTo>
                    <a:pt x="47" y="19"/>
                    <a:pt x="46" y="33"/>
                    <a:pt x="37" y="40"/>
                  </a:cubicBezTo>
                  <a:cubicBezTo>
                    <a:pt x="28" y="48"/>
                    <a:pt x="15" y="47"/>
                    <a:pt x="7"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5" name="Freeform 17"/>
            <p:cNvSpPr>
              <a:spLocks/>
            </p:cNvSpPr>
            <p:nvPr/>
          </p:nvSpPr>
          <p:spPr bwMode="auto">
            <a:xfrm>
              <a:off x="3095625" y="3226978"/>
              <a:ext cx="125413" cy="125413"/>
            </a:xfrm>
            <a:custGeom>
              <a:avLst/>
              <a:gdLst>
                <a:gd name="T0" fmla="*/ 14 w 49"/>
                <a:gd name="T1" fmla="*/ 43 h 49"/>
                <a:gd name="T2" fmla="*/ 6 w 49"/>
                <a:gd name="T3" fmla="*/ 14 h 49"/>
                <a:gd name="T4" fmla="*/ 35 w 49"/>
                <a:gd name="T5" fmla="*/ 6 h 49"/>
                <a:gd name="T6" fmla="*/ 43 w 49"/>
                <a:gd name="T7" fmla="*/ 36 h 49"/>
                <a:gd name="T8" fmla="*/ 14 w 49"/>
                <a:gd name="T9" fmla="*/ 43 h 49"/>
              </a:gdLst>
              <a:ahLst/>
              <a:cxnLst>
                <a:cxn ang="0">
                  <a:pos x="T0" y="T1"/>
                </a:cxn>
                <a:cxn ang="0">
                  <a:pos x="T2" y="T3"/>
                </a:cxn>
                <a:cxn ang="0">
                  <a:pos x="T4" y="T5"/>
                </a:cxn>
                <a:cxn ang="0">
                  <a:pos x="T6" y="T7"/>
                </a:cxn>
                <a:cxn ang="0">
                  <a:pos x="T8" y="T9"/>
                </a:cxn>
              </a:cxnLst>
              <a:rect l="0" t="0" r="r" b="b"/>
              <a:pathLst>
                <a:path w="49" h="49">
                  <a:moveTo>
                    <a:pt x="14" y="43"/>
                  </a:moveTo>
                  <a:cubicBezTo>
                    <a:pt x="4" y="37"/>
                    <a:pt x="0" y="24"/>
                    <a:pt x="6" y="14"/>
                  </a:cubicBezTo>
                  <a:cubicBezTo>
                    <a:pt x="12" y="4"/>
                    <a:pt x="25" y="0"/>
                    <a:pt x="35" y="6"/>
                  </a:cubicBezTo>
                  <a:cubicBezTo>
                    <a:pt x="45" y="12"/>
                    <a:pt x="49" y="25"/>
                    <a:pt x="43" y="36"/>
                  </a:cubicBezTo>
                  <a:cubicBezTo>
                    <a:pt x="37" y="46"/>
                    <a:pt x="24" y="49"/>
                    <a:pt x="14"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6" name="Freeform 18"/>
            <p:cNvSpPr>
              <a:spLocks/>
            </p:cNvSpPr>
            <p:nvPr/>
          </p:nvSpPr>
          <p:spPr bwMode="auto">
            <a:xfrm>
              <a:off x="3146425" y="3104740"/>
              <a:ext cx="117475" cy="119063"/>
            </a:xfrm>
            <a:custGeom>
              <a:avLst/>
              <a:gdLst>
                <a:gd name="T0" fmla="*/ 19 w 46"/>
                <a:gd name="T1" fmla="*/ 45 h 47"/>
                <a:gd name="T2" fmla="*/ 2 w 46"/>
                <a:gd name="T3" fmla="*/ 20 h 47"/>
                <a:gd name="T4" fmla="*/ 27 w 46"/>
                <a:gd name="T5" fmla="*/ 2 h 47"/>
                <a:gd name="T6" fmla="*/ 44 w 46"/>
                <a:gd name="T7" fmla="*/ 27 h 47"/>
                <a:gd name="T8" fmla="*/ 19 w 46"/>
                <a:gd name="T9" fmla="*/ 45 h 47"/>
              </a:gdLst>
              <a:ahLst/>
              <a:cxnLst>
                <a:cxn ang="0">
                  <a:pos x="T0" y="T1"/>
                </a:cxn>
                <a:cxn ang="0">
                  <a:pos x="T2" y="T3"/>
                </a:cxn>
                <a:cxn ang="0">
                  <a:pos x="T4" y="T5"/>
                </a:cxn>
                <a:cxn ang="0">
                  <a:pos x="T6" y="T7"/>
                </a:cxn>
                <a:cxn ang="0">
                  <a:pos x="T8" y="T9"/>
                </a:cxn>
              </a:cxnLst>
              <a:rect l="0" t="0" r="r" b="b"/>
              <a:pathLst>
                <a:path w="46" h="47">
                  <a:moveTo>
                    <a:pt x="19" y="45"/>
                  </a:moveTo>
                  <a:cubicBezTo>
                    <a:pt x="8" y="43"/>
                    <a:pt x="0" y="31"/>
                    <a:pt x="2" y="20"/>
                  </a:cubicBezTo>
                  <a:cubicBezTo>
                    <a:pt x="4" y="8"/>
                    <a:pt x="15" y="0"/>
                    <a:pt x="27" y="2"/>
                  </a:cubicBezTo>
                  <a:cubicBezTo>
                    <a:pt x="38" y="5"/>
                    <a:pt x="46" y="16"/>
                    <a:pt x="44" y="27"/>
                  </a:cubicBezTo>
                  <a:cubicBezTo>
                    <a:pt x="42" y="39"/>
                    <a:pt x="31" y="47"/>
                    <a:pt x="19"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7" name="Freeform 19"/>
            <p:cNvSpPr>
              <a:spLocks/>
            </p:cNvSpPr>
            <p:nvPr/>
          </p:nvSpPr>
          <p:spPr bwMode="auto">
            <a:xfrm>
              <a:off x="3146425" y="2971390"/>
              <a:ext cx="117475" cy="117475"/>
            </a:xfrm>
            <a:custGeom>
              <a:avLst/>
              <a:gdLst>
                <a:gd name="T0" fmla="*/ 27 w 46"/>
                <a:gd name="T1" fmla="*/ 44 h 46"/>
                <a:gd name="T2" fmla="*/ 2 w 46"/>
                <a:gd name="T3" fmla="*/ 27 h 46"/>
                <a:gd name="T4" fmla="*/ 20 w 46"/>
                <a:gd name="T5" fmla="*/ 2 h 46"/>
                <a:gd name="T6" fmla="*/ 44 w 46"/>
                <a:gd name="T7" fmla="*/ 19 h 46"/>
                <a:gd name="T8" fmla="*/ 27 w 46"/>
                <a:gd name="T9" fmla="*/ 44 h 46"/>
              </a:gdLst>
              <a:ahLst/>
              <a:cxnLst>
                <a:cxn ang="0">
                  <a:pos x="T0" y="T1"/>
                </a:cxn>
                <a:cxn ang="0">
                  <a:pos x="T2" y="T3"/>
                </a:cxn>
                <a:cxn ang="0">
                  <a:pos x="T4" y="T5"/>
                </a:cxn>
                <a:cxn ang="0">
                  <a:pos x="T6" y="T7"/>
                </a:cxn>
                <a:cxn ang="0">
                  <a:pos x="T8" y="T9"/>
                </a:cxn>
              </a:cxnLst>
              <a:rect l="0" t="0" r="r" b="b"/>
              <a:pathLst>
                <a:path w="46" h="46">
                  <a:moveTo>
                    <a:pt x="27" y="44"/>
                  </a:moveTo>
                  <a:cubicBezTo>
                    <a:pt x="15" y="46"/>
                    <a:pt x="4" y="38"/>
                    <a:pt x="2" y="27"/>
                  </a:cubicBezTo>
                  <a:cubicBezTo>
                    <a:pt x="0" y="15"/>
                    <a:pt x="8" y="4"/>
                    <a:pt x="20" y="2"/>
                  </a:cubicBezTo>
                  <a:cubicBezTo>
                    <a:pt x="31" y="0"/>
                    <a:pt x="42" y="8"/>
                    <a:pt x="44" y="19"/>
                  </a:cubicBezTo>
                  <a:cubicBezTo>
                    <a:pt x="46" y="31"/>
                    <a:pt x="39" y="42"/>
                    <a:pt x="27"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8" name="Freeform 20"/>
            <p:cNvSpPr>
              <a:spLocks/>
            </p:cNvSpPr>
            <p:nvPr/>
          </p:nvSpPr>
          <p:spPr bwMode="auto">
            <a:xfrm>
              <a:off x="3098800" y="2841215"/>
              <a:ext cx="123825" cy="125413"/>
            </a:xfrm>
            <a:custGeom>
              <a:avLst/>
              <a:gdLst>
                <a:gd name="T0" fmla="*/ 35 w 49"/>
                <a:gd name="T1" fmla="*/ 43 h 49"/>
                <a:gd name="T2" fmla="*/ 6 w 49"/>
                <a:gd name="T3" fmla="*/ 35 h 49"/>
                <a:gd name="T4" fmla="*/ 14 w 49"/>
                <a:gd name="T5" fmla="*/ 6 h 49"/>
                <a:gd name="T6" fmla="*/ 43 w 49"/>
                <a:gd name="T7" fmla="*/ 14 h 49"/>
                <a:gd name="T8" fmla="*/ 35 w 49"/>
                <a:gd name="T9" fmla="*/ 43 h 49"/>
              </a:gdLst>
              <a:ahLst/>
              <a:cxnLst>
                <a:cxn ang="0">
                  <a:pos x="T0" y="T1"/>
                </a:cxn>
                <a:cxn ang="0">
                  <a:pos x="T2" y="T3"/>
                </a:cxn>
                <a:cxn ang="0">
                  <a:pos x="T4" y="T5"/>
                </a:cxn>
                <a:cxn ang="0">
                  <a:pos x="T6" y="T7"/>
                </a:cxn>
                <a:cxn ang="0">
                  <a:pos x="T8" y="T9"/>
                </a:cxn>
              </a:cxnLst>
              <a:rect l="0" t="0" r="r" b="b"/>
              <a:pathLst>
                <a:path w="49" h="49">
                  <a:moveTo>
                    <a:pt x="35" y="43"/>
                  </a:moveTo>
                  <a:cubicBezTo>
                    <a:pt x="25" y="49"/>
                    <a:pt x="12" y="45"/>
                    <a:pt x="6" y="35"/>
                  </a:cubicBezTo>
                  <a:cubicBezTo>
                    <a:pt x="0" y="25"/>
                    <a:pt x="4" y="12"/>
                    <a:pt x="14" y="6"/>
                  </a:cubicBezTo>
                  <a:cubicBezTo>
                    <a:pt x="24" y="0"/>
                    <a:pt x="37" y="4"/>
                    <a:pt x="43" y="14"/>
                  </a:cubicBezTo>
                  <a:cubicBezTo>
                    <a:pt x="49" y="24"/>
                    <a:pt x="46" y="37"/>
                    <a:pt x="35"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49" name="Freeform 21"/>
            <p:cNvSpPr>
              <a:spLocks/>
            </p:cNvSpPr>
            <p:nvPr/>
          </p:nvSpPr>
          <p:spPr bwMode="auto">
            <a:xfrm>
              <a:off x="3014663" y="2739615"/>
              <a:ext cx="122238" cy="122238"/>
            </a:xfrm>
            <a:custGeom>
              <a:avLst/>
              <a:gdLst>
                <a:gd name="T0" fmla="*/ 41 w 48"/>
                <a:gd name="T1" fmla="*/ 38 h 48"/>
                <a:gd name="T2" fmla="*/ 10 w 48"/>
                <a:gd name="T3" fmla="*/ 40 h 48"/>
                <a:gd name="T4" fmla="*/ 8 w 48"/>
                <a:gd name="T5" fmla="*/ 10 h 48"/>
                <a:gd name="T6" fmla="*/ 38 w 48"/>
                <a:gd name="T7" fmla="*/ 8 h 48"/>
                <a:gd name="T8" fmla="*/ 41 w 48"/>
                <a:gd name="T9" fmla="*/ 38 h 48"/>
              </a:gdLst>
              <a:ahLst/>
              <a:cxnLst>
                <a:cxn ang="0">
                  <a:pos x="T0" y="T1"/>
                </a:cxn>
                <a:cxn ang="0">
                  <a:pos x="T2" y="T3"/>
                </a:cxn>
                <a:cxn ang="0">
                  <a:pos x="T4" y="T5"/>
                </a:cxn>
                <a:cxn ang="0">
                  <a:pos x="T6" y="T7"/>
                </a:cxn>
                <a:cxn ang="0">
                  <a:pos x="T8" y="T9"/>
                </a:cxn>
              </a:cxnLst>
              <a:rect l="0" t="0" r="r" b="b"/>
              <a:pathLst>
                <a:path w="48" h="48">
                  <a:moveTo>
                    <a:pt x="41" y="38"/>
                  </a:moveTo>
                  <a:cubicBezTo>
                    <a:pt x="33" y="47"/>
                    <a:pt x="19" y="48"/>
                    <a:pt x="10" y="40"/>
                  </a:cubicBezTo>
                  <a:cubicBezTo>
                    <a:pt x="1" y="33"/>
                    <a:pt x="0" y="19"/>
                    <a:pt x="8" y="10"/>
                  </a:cubicBezTo>
                  <a:cubicBezTo>
                    <a:pt x="15" y="1"/>
                    <a:pt x="29" y="0"/>
                    <a:pt x="38" y="8"/>
                  </a:cubicBezTo>
                  <a:cubicBezTo>
                    <a:pt x="47" y="15"/>
                    <a:pt x="48" y="29"/>
                    <a:pt x="41"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sp>
          <p:nvSpPr>
            <p:cNvPr id="50" name="Freeform 22"/>
            <p:cNvSpPr>
              <a:spLocks/>
            </p:cNvSpPr>
            <p:nvPr/>
          </p:nvSpPr>
          <p:spPr bwMode="auto">
            <a:xfrm>
              <a:off x="2901950" y="2671353"/>
              <a:ext cx="120650" cy="122238"/>
            </a:xfrm>
            <a:custGeom>
              <a:avLst/>
              <a:gdLst>
                <a:gd name="T0" fmla="*/ 44 w 48"/>
                <a:gd name="T1" fmla="*/ 32 h 48"/>
                <a:gd name="T2" fmla="*/ 16 w 48"/>
                <a:gd name="T3" fmla="*/ 44 h 48"/>
                <a:gd name="T4" fmla="*/ 4 w 48"/>
                <a:gd name="T5" fmla="*/ 17 h 48"/>
                <a:gd name="T6" fmla="*/ 31 w 48"/>
                <a:gd name="T7" fmla="*/ 4 h 48"/>
                <a:gd name="T8" fmla="*/ 44 w 48"/>
                <a:gd name="T9" fmla="*/ 32 h 48"/>
              </a:gdLst>
              <a:ahLst/>
              <a:cxnLst>
                <a:cxn ang="0">
                  <a:pos x="T0" y="T1"/>
                </a:cxn>
                <a:cxn ang="0">
                  <a:pos x="T2" y="T3"/>
                </a:cxn>
                <a:cxn ang="0">
                  <a:pos x="T4" y="T5"/>
                </a:cxn>
                <a:cxn ang="0">
                  <a:pos x="T6" y="T7"/>
                </a:cxn>
                <a:cxn ang="0">
                  <a:pos x="T8" y="T9"/>
                </a:cxn>
              </a:cxnLst>
              <a:rect l="0" t="0" r="r" b="b"/>
              <a:pathLst>
                <a:path w="48" h="48">
                  <a:moveTo>
                    <a:pt x="44" y="32"/>
                  </a:moveTo>
                  <a:cubicBezTo>
                    <a:pt x="40" y="43"/>
                    <a:pt x="28" y="48"/>
                    <a:pt x="16" y="44"/>
                  </a:cubicBezTo>
                  <a:cubicBezTo>
                    <a:pt x="5" y="40"/>
                    <a:pt x="0" y="28"/>
                    <a:pt x="4" y="17"/>
                  </a:cubicBezTo>
                  <a:cubicBezTo>
                    <a:pt x="8" y="6"/>
                    <a:pt x="20" y="0"/>
                    <a:pt x="31" y="4"/>
                  </a:cubicBezTo>
                  <a:cubicBezTo>
                    <a:pt x="42" y="8"/>
                    <a:pt x="48" y="21"/>
                    <a:pt x="44"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bg2">
                    <a:lumMod val="25000"/>
                  </a:schemeClr>
                </a:solidFill>
              </a:endParaRPr>
            </a:p>
          </p:txBody>
        </p:sp>
      </p:grpSp>
    </p:spTree>
    <p:extLst>
      <p:ext uri="{BB962C8B-B14F-4D97-AF65-F5344CB8AC3E}">
        <p14:creationId xmlns:p14="http://schemas.microsoft.com/office/powerpoint/2010/main" val="33321077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ircle(in)">
                                      <p:cBhvr>
                                        <p:cTn id="2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P spid="1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xmlns="" id="{96134709-384A-4721-BFE5-8751E619B86B}"/>
              </a:ext>
            </a:extLst>
          </p:cNvPr>
          <p:cNvGrpSpPr/>
          <p:nvPr/>
        </p:nvGrpSpPr>
        <p:grpSpPr>
          <a:xfrm>
            <a:off x="0" y="0"/>
            <a:ext cx="12213739" cy="6858000"/>
            <a:chOff x="-10869" y="-1"/>
            <a:chExt cx="12213739" cy="6858000"/>
          </a:xfrm>
        </p:grpSpPr>
        <p:grpSp>
          <p:nvGrpSpPr>
            <p:cNvPr id="14" name="组合 1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7CE0C50A-3472-4479-B663-45FB5A6F87C0}"/>
                </a:ext>
              </a:extLst>
            </p:cNvPr>
            <p:cNvGrpSpPr/>
            <p:nvPr/>
          </p:nvGrpSpPr>
          <p:grpSpPr>
            <a:xfrm flipH="1" flipV="1">
              <a:off x="-10869" y="-1"/>
              <a:ext cx="3621059" cy="6857999"/>
              <a:chOff x="8581811" y="0"/>
              <a:chExt cx="3621059" cy="6857999"/>
            </a:xfrm>
          </p:grpSpPr>
          <p:sp>
            <p:nvSpPr>
              <p:cNvPr id="18" name="Freeform 5">
                <a:extLst>
                  <a:ext uri="{FF2B5EF4-FFF2-40B4-BE49-F238E27FC236}">
                    <a16:creationId xmlns:a16="http://schemas.microsoft.com/office/drawing/2014/main" xmlns="" id="{051A0A95-6F28-4277-A4AB-62CC3754B6A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Freeform 5">
                <a:extLst>
                  <a:ext uri="{FF2B5EF4-FFF2-40B4-BE49-F238E27FC236}">
                    <a16:creationId xmlns:a16="http://schemas.microsoft.com/office/drawing/2014/main" xmlns="" id="{D7253D2E-83C9-42E1-8D67-E42A6457067C}"/>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15" name="组合 1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349A4E5D-2886-4ECB-BD86-2D05F6B1E259}"/>
                </a:ext>
              </a:extLst>
            </p:cNvPr>
            <p:cNvGrpSpPr/>
            <p:nvPr/>
          </p:nvGrpSpPr>
          <p:grpSpPr>
            <a:xfrm>
              <a:off x="8581811" y="0"/>
              <a:ext cx="3621059" cy="6857999"/>
              <a:chOff x="8581811" y="0"/>
              <a:chExt cx="3621059" cy="6857999"/>
            </a:xfrm>
          </p:grpSpPr>
          <p:sp>
            <p:nvSpPr>
              <p:cNvPr id="16" name="Freeform 5">
                <a:extLst>
                  <a:ext uri="{FF2B5EF4-FFF2-40B4-BE49-F238E27FC236}">
                    <a16:creationId xmlns:a16="http://schemas.microsoft.com/office/drawing/2014/main" xmlns="" id="{5E16A9D6-9F55-415F-B3C8-B5F3283FDD53}"/>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Freeform 5">
                <a:extLst>
                  <a:ext uri="{FF2B5EF4-FFF2-40B4-BE49-F238E27FC236}">
                    <a16:creationId xmlns:a16="http://schemas.microsoft.com/office/drawing/2014/main" xmlns="" id="{2E6DA4F0-8D86-43C5-B500-4810A4DEED7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sp>
        <p:nvSpPr>
          <p:cNvPr id="2" name="灯片编号占位符 1"/>
          <p:cNvSpPr>
            <a:spLocks noGrp="1"/>
          </p:cNvSpPr>
          <p:nvPr>
            <p:ph type="sldNum" sz="quarter" idx="12"/>
          </p:nvPr>
        </p:nvSpPr>
        <p:spPr>
          <a:prstGeom prst="rect">
            <a:avLst/>
          </a:prstGeom>
        </p:spPr>
        <p:txBody>
          <a:bodyPr/>
          <a:lstStyle/>
          <a:p>
            <a:fld id="{25A0CABC-F17F-4FCB-9A71-10A519D82FE6}" type="slidenum">
              <a:rPr lang="zh-CN" altLang="en-US" smtClean="0"/>
              <a:pPr/>
              <a:t>54</a:t>
            </a:fld>
            <a:endParaRPr lang="zh-CN" altLang="en-US"/>
          </a:p>
        </p:txBody>
      </p:sp>
      <p:sp>
        <p:nvSpPr>
          <p:cNvPr id="3" name="矩形 2"/>
          <p:cNvSpPr/>
          <p:nvPr/>
        </p:nvSpPr>
        <p:spPr>
          <a:xfrm>
            <a:off x="1275376" y="3342950"/>
            <a:ext cx="10341285" cy="1754322"/>
          </a:xfrm>
          <a:prstGeom prst="rect">
            <a:avLst/>
          </a:prstGeom>
        </p:spPr>
        <p:txBody>
          <a:bodyPr wrap="none" lIns="91436" tIns="45718" rIns="91436" bIns="45718">
            <a:spAutoFit/>
          </a:bodyPr>
          <a:lstStyle/>
          <a:p>
            <a:pPr algn="ctr">
              <a:lnSpc>
                <a:spcPct val="150000"/>
              </a:lnSpc>
            </a:pPr>
            <a:r>
              <a:rPr lang="zh-CN" altLang="en-US" sz="36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要</a:t>
            </a:r>
            <a:r>
              <a:rPr lang="zh-CN" altLang="en-US" sz="3600" kern="100"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实现规划和教育信息化</a:t>
            </a:r>
            <a:r>
              <a:rPr lang="en-US" altLang="zh-CN" sz="3600" kern="100"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3600" kern="100"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的目标需要</a:t>
            </a:r>
            <a:endParaRPr lang="en-US" altLang="zh-CN" sz="36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pPr>
            <a:r>
              <a:rPr lang="zh-CN" altLang="en-US" sz="36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学校、教师、学生</a:t>
            </a:r>
            <a:r>
              <a:rPr lang="zh-CN" altLang="en-US" sz="3600" kern="100" dirty="0" smtClean="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、各级教育管理</a:t>
            </a:r>
            <a:r>
              <a:rPr lang="zh-CN" altLang="en-US" sz="36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者等的深度参与</a:t>
            </a:r>
            <a:endParaRPr lang="zh-CN" altLang="en-US" sz="3600" b="1" kern="100" dirty="0">
              <a:solidFill>
                <a:srgbClr val="92D050"/>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4" name="Group 4"/>
          <p:cNvGrpSpPr>
            <a:grpSpLocks noChangeAspect="1"/>
          </p:cNvGrpSpPr>
          <p:nvPr/>
        </p:nvGrpSpPr>
        <p:grpSpPr bwMode="auto">
          <a:xfrm>
            <a:off x="5587729" y="1202451"/>
            <a:ext cx="1716576" cy="1817225"/>
            <a:chOff x="970" y="1382"/>
            <a:chExt cx="938" cy="993"/>
          </a:xfrm>
          <a:solidFill>
            <a:schemeClr val="accent2"/>
          </a:solidFill>
        </p:grpSpPr>
        <p:sp>
          <p:nvSpPr>
            <p:cNvPr id="5" name="Oval 5"/>
            <p:cNvSpPr>
              <a:spLocks noChangeArrowheads="1"/>
            </p:cNvSpPr>
            <p:nvPr/>
          </p:nvSpPr>
          <p:spPr bwMode="auto">
            <a:xfrm>
              <a:off x="1366" y="1382"/>
              <a:ext cx="169" cy="169"/>
            </a:xfrm>
            <a:prstGeom prst="ellipse">
              <a:avLst/>
            </a:prstGeom>
            <a:grpFill/>
            <a:ln w="9525">
              <a:solidFill>
                <a:srgbClr val="00B050"/>
              </a:solidFill>
              <a:prstDash val="sysDash"/>
              <a:round/>
              <a:headEnd/>
              <a:tailEnd/>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 name="Freeform 6"/>
            <p:cNvSpPr>
              <a:spLocks/>
            </p:cNvSpPr>
            <p:nvPr/>
          </p:nvSpPr>
          <p:spPr bwMode="auto">
            <a:xfrm>
              <a:off x="1230" y="1585"/>
              <a:ext cx="418" cy="214"/>
            </a:xfrm>
            <a:custGeom>
              <a:avLst/>
              <a:gdLst>
                <a:gd name="T0" fmla="*/ 27 w 37"/>
                <a:gd name="T1" fmla="*/ 0 h 19"/>
                <a:gd name="T2" fmla="*/ 21 w 37"/>
                <a:gd name="T3" fmla="*/ 0 h 19"/>
                <a:gd name="T4" fmla="*/ 19 w 37"/>
                <a:gd name="T5" fmla="*/ 3 h 19"/>
                <a:gd name="T6" fmla="*/ 17 w 37"/>
                <a:gd name="T7" fmla="*/ 0 h 19"/>
                <a:gd name="T8" fmla="*/ 11 w 37"/>
                <a:gd name="T9" fmla="*/ 0 h 19"/>
                <a:gd name="T10" fmla="*/ 1 w 37"/>
                <a:gd name="T11" fmla="*/ 8 h 19"/>
                <a:gd name="T12" fmla="*/ 1 w 37"/>
                <a:gd name="T13" fmla="*/ 19 h 19"/>
                <a:gd name="T14" fmla="*/ 7 w 37"/>
                <a:gd name="T15" fmla="*/ 19 h 19"/>
                <a:gd name="T16" fmla="*/ 7 w 37"/>
                <a:gd name="T17" fmla="*/ 9 h 19"/>
                <a:gd name="T18" fmla="*/ 9 w 37"/>
                <a:gd name="T19" fmla="*/ 9 h 19"/>
                <a:gd name="T20" fmla="*/ 9 w 37"/>
                <a:gd name="T21" fmla="*/ 19 h 19"/>
                <a:gd name="T22" fmla="*/ 29 w 37"/>
                <a:gd name="T23" fmla="*/ 19 h 19"/>
                <a:gd name="T24" fmla="*/ 29 w 37"/>
                <a:gd name="T25" fmla="*/ 9 h 19"/>
                <a:gd name="T26" fmla="*/ 31 w 37"/>
                <a:gd name="T27" fmla="*/ 9 h 19"/>
                <a:gd name="T28" fmla="*/ 31 w 37"/>
                <a:gd name="T29" fmla="*/ 19 h 19"/>
                <a:gd name="T30" fmla="*/ 37 w 37"/>
                <a:gd name="T31" fmla="*/ 19 h 19"/>
                <a:gd name="T32" fmla="*/ 37 w 37"/>
                <a:gd name="T33" fmla="*/ 8 h 19"/>
                <a:gd name="T34" fmla="*/ 27 w 37"/>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9">
                  <a:moveTo>
                    <a:pt x="27" y="0"/>
                  </a:moveTo>
                  <a:cubicBezTo>
                    <a:pt x="21" y="0"/>
                    <a:pt x="21" y="0"/>
                    <a:pt x="21" y="0"/>
                  </a:cubicBezTo>
                  <a:cubicBezTo>
                    <a:pt x="19" y="3"/>
                    <a:pt x="19" y="3"/>
                    <a:pt x="19" y="3"/>
                  </a:cubicBezTo>
                  <a:cubicBezTo>
                    <a:pt x="17" y="0"/>
                    <a:pt x="17" y="0"/>
                    <a:pt x="17" y="0"/>
                  </a:cubicBezTo>
                  <a:cubicBezTo>
                    <a:pt x="11" y="0"/>
                    <a:pt x="11" y="0"/>
                    <a:pt x="11" y="0"/>
                  </a:cubicBezTo>
                  <a:cubicBezTo>
                    <a:pt x="0" y="0"/>
                    <a:pt x="1" y="8"/>
                    <a:pt x="1" y="8"/>
                  </a:cubicBezTo>
                  <a:cubicBezTo>
                    <a:pt x="1" y="19"/>
                    <a:pt x="1" y="19"/>
                    <a:pt x="1" y="19"/>
                  </a:cubicBezTo>
                  <a:cubicBezTo>
                    <a:pt x="7" y="19"/>
                    <a:pt x="7" y="19"/>
                    <a:pt x="7" y="19"/>
                  </a:cubicBezTo>
                  <a:cubicBezTo>
                    <a:pt x="7" y="9"/>
                    <a:pt x="7" y="9"/>
                    <a:pt x="7" y="9"/>
                  </a:cubicBezTo>
                  <a:cubicBezTo>
                    <a:pt x="9" y="9"/>
                    <a:pt x="9" y="9"/>
                    <a:pt x="9" y="9"/>
                  </a:cubicBezTo>
                  <a:cubicBezTo>
                    <a:pt x="9" y="19"/>
                    <a:pt x="9" y="19"/>
                    <a:pt x="9" y="19"/>
                  </a:cubicBezTo>
                  <a:cubicBezTo>
                    <a:pt x="29" y="19"/>
                    <a:pt x="29" y="19"/>
                    <a:pt x="29" y="19"/>
                  </a:cubicBezTo>
                  <a:cubicBezTo>
                    <a:pt x="29" y="9"/>
                    <a:pt x="29" y="9"/>
                    <a:pt x="29" y="9"/>
                  </a:cubicBezTo>
                  <a:cubicBezTo>
                    <a:pt x="31" y="9"/>
                    <a:pt x="31" y="9"/>
                    <a:pt x="31" y="9"/>
                  </a:cubicBezTo>
                  <a:cubicBezTo>
                    <a:pt x="31" y="19"/>
                    <a:pt x="31" y="19"/>
                    <a:pt x="31" y="19"/>
                  </a:cubicBezTo>
                  <a:cubicBezTo>
                    <a:pt x="37" y="19"/>
                    <a:pt x="37" y="19"/>
                    <a:pt x="37" y="19"/>
                  </a:cubicBezTo>
                  <a:cubicBezTo>
                    <a:pt x="37" y="8"/>
                    <a:pt x="37" y="8"/>
                    <a:pt x="37" y="8"/>
                  </a:cubicBezTo>
                  <a:cubicBezTo>
                    <a:pt x="36" y="0"/>
                    <a:pt x="27" y="0"/>
                    <a:pt x="27" y="0"/>
                  </a:cubicBezTo>
                </a:path>
              </a:pathLst>
            </a:custGeom>
            <a:grpFill/>
            <a:ln w="9525">
              <a:solidFill>
                <a:srgbClr val="00B050"/>
              </a:solidFill>
              <a:prstDash val="sysDash"/>
              <a:round/>
              <a:headEnd/>
              <a:tailEnd/>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 name="Oval 7"/>
            <p:cNvSpPr>
              <a:spLocks noChangeArrowheads="1"/>
            </p:cNvSpPr>
            <p:nvPr/>
          </p:nvSpPr>
          <p:spPr bwMode="auto">
            <a:xfrm>
              <a:off x="1106" y="1957"/>
              <a:ext cx="169" cy="181"/>
            </a:xfrm>
            <a:prstGeom prst="ellipse">
              <a:avLst/>
            </a:prstGeom>
            <a:grpFill/>
            <a:ln w="9525">
              <a:solidFill>
                <a:srgbClr val="00B050"/>
              </a:solidFill>
              <a:prstDash val="sysDash"/>
              <a:round/>
              <a:headEnd/>
              <a:tailEnd/>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 name="Freeform 8"/>
            <p:cNvSpPr>
              <a:spLocks/>
            </p:cNvSpPr>
            <p:nvPr/>
          </p:nvSpPr>
          <p:spPr bwMode="auto">
            <a:xfrm>
              <a:off x="970" y="2160"/>
              <a:ext cx="418" cy="215"/>
            </a:xfrm>
            <a:custGeom>
              <a:avLst/>
              <a:gdLst>
                <a:gd name="T0" fmla="*/ 27 w 37"/>
                <a:gd name="T1" fmla="*/ 0 h 19"/>
                <a:gd name="T2" fmla="*/ 22 w 37"/>
                <a:gd name="T3" fmla="*/ 0 h 19"/>
                <a:gd name="T4" fmla="*/ 19 w 37"/>
                <a:gd name="T5" fmla="*/ 4 h 19"/>
                <a:gd name="T6" fmla="*/ 17 w 37"/>
                <a:gd name="T7" fmla="*/ 0 h 19"/>
                <a:gd name="T8" fmla="*/ 11 w 37"/>
                <a:gd name="T9" fmla="*/ 0 h 19"/>
                <a:gd name="T10" fmla="*/ 1 w 37"/>
                <a:gd name="T11" fmla="*/ 9 h 19"/>
                <a:gd name="T12" fmla="*/ 1 w 37"/>
                <a:gd name="T13" fmla="*/ 19 h 19"/>
                <a:gd name="T14" fmla="*/ 7 w 37"/>
                <a:gd name="T15" fmla="*/ 19 h 19"/>
                <a:gd name="T16" fmla="*/ 7 w 37"/>
                <a:gd name="T17" fmla="*/ 10 h 19"/>
                <a:gd name="T18" fmla="*/ 9 w 37"/>
                <a:gd name="T19" fmla="*/ 10 h 19"/>
                <a:gd name="T20" fmla="*/ 9 w 37"/>
                <a:gd name="T21" fmla="*/ 19 h 19"/>
                <a:gd name="T22" fmla="*/ 29 w 37"/>
                <a:gd name="T23" fmla="*/ 19 h 19"/>
                <a:gd name="T24" fmla="*/ 29 w 37"/>
                <a:gd name="T25" fmla="*/ 10 h 19"/>
                <a:gd name="T26" fmla="*/ 31 w 37"/>
                <a:gd name="T27" fmla="*/ 10 h 19"/>
                <a:gd name="T28" fmla="*/ 31 w 37"/>
                <a:gd name="T29" fmla="*/ 19 h 19"/>
                <a:gd name="T30" fmla="*/ 37 w 37"/>
                <a:gd name="T31" fmla="*/ 19 h 19"/>
                <a:gd name="T32" fmla="*/ 37 w 37"/>
                <a:gd name="T33" fmla="*/ 9 h 19"/>
                <a:gd name="T34" fmla="*/ 27 w 37"/>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9">
                  <a:moveTo>
                    <a:pt x="27" y="0"/>
                  </a:moveTo>
                  <a:cubicBezTo>
                    <a:pt x="22" y="0"/>
                    <a:pt x="22" y="0"/>
                    <a:pt x="22" y="0"/>
                  </a:cubicBezTo>
                  <a:cubicBezTo>
                    <a:pt x="19" y="4"/>
                    <a:pt x="19" y="4"/>
                    <a:pt x="19" y="4"/>
                  </a:cubicBezTo>
                  <a:cubicBezTo>
                    <a:pt x="17" y="0"/>
                    <a:pt x="17" y="0"/>
                    <a:pt x="17" y="0"/>
                  </a:cubicBezTo>
                  <a:cubicBezTo>
                    <a:pt x="11" y="0"/>
                    <a:pt x="11" y="0"/>
                    <a:pt x="11" y="0"/>
                  </a:cubicBezTo>
                  <a:cubicBezTo>
                    <a:pt x="0" y="0"/>
                    <a:pt x="1" y="9"/>
                    <a:pt x="1" y="9"/>
                  </a:cubicBezTo>
                  <a:cubicBezTo>
                    <a:pt x="1" y="19"/>
                    <a:pt x="1" y="19"/>
                    <a:pt x="1" y="19"/>
                  </a:cubicBezTo>
                  <a:cubicBezTo>
                    <a:pt x="7" y="19"/>
                    <a:pt x="7" y="19"/>
                    <a:pt x="7" y="19"/>
                  </a:cubicBezTo>
                  <a:cubicBezTo>
                    <a:pt x="7" y="10"/>
                    <a:pt x="7" y="10"/>
                    <a:pt x="7" y="10"/>
                  </a:cubicBezTo>
                  <a:cubicBezTo>
                    <a:pt x="9" y="10"/>
                    <a:pt x="9" y="10"/>
                    <a:pt x="9" y="10"/>
                  </a:cubicBezTo>
                  <a:cubicBezTo>
                    <a:pt x="9" y="19"/>
                    <a:pt x="9" y="19"/>
                    <a:pt x="9" y="19"/>
                  </a:cubicBezTo>
                  <a:cubicBezTo>
                    <a:pt x="29" y="19"/>
                    <a:pt x="29" y="19"/>
                    <a:pt x="29" y="19"/>
                  </a:cubicBezTo>
                  <a:cubicBezTo>
                    <a:pt x="29" y="10"/>
                    <a:pt x="29" y="10"/>
                    <a:pt x="29" y="10"/>
                  </a:cubicBezTo>
                  <a:cubicBezTo>
                    <a:pt x="31" y="10"/>
                    <a:pt x="31" y="10"/>
                    <a:pt x="31" y="10"/>
                  </a:cubicBezTo>
                  <a:cubicBezTo>
                    <a:pt x="31" y="19"/>
                    <a:pt x="31" y="19"/>
                    <a:pt x="31" y="19"/>
                  </a:cubicBezTo>
                  <a:cubicBezTo>
                    <a:pt x="37" y="19"/>
                    <a:pt x="37" y="19"/>
                    <a:pt x="37" y="19"/>
                  </a:cubicBezTo>
                  <a:cubicBezTo>
                    <a:pt x="37" y="9"/>
                    <a:pt x="37" y="9"/>
                    <a:pt x="37" y="9"/>
                  </a:cubicBezTo>
                  <a:cubicBezTo>
                    <a:pt x="37" y="0"/>
                    <a:pt x="27" y="0"/>
                    <a:pt x="27" y="0"/>
                  </a:cubicBezTo>
                </a:path>
              </a:pathLst>
            </a:custGeom>
            <a:grpFill/>
            <a:ln w="9525">
              <a:solidFill>
                <a:srgbClr val="00B050"/>
              </a:solidFill>
              <a:prstDash val="sysDash"/>
              <a:round/>
              <a:headEnd/>
              <a:tailEnd/>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 name="Oval 9"/>
            <p:cNvSpPr>
              <a:spLocks noChangeArrowheads="1"/>
            </p:cNvSpPr>
            <p:nvPr/>
          </p:nvSpPr>
          <p:spPr bwMode="auto">
            <a:xfrm>
              <a:off x="1615" y="1957"/>
              <a:ext cx="180" cy="181"/>
            </a:xfrm>
            <a:prstGeom prst="ellipse">
              <a:avLst/>
            </a:prstGeom>
            <a:grpFill/>
            <a:ln w="9525">
              <a:solidFill>
                <a:srgbClr val="00B050"/>
              </a:solidFill>
              <a:prstDash val="sysDash"/>
              <a:round/>
              <a:headEnd/>
              <a:tailEnd/>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 name="Freeform 10"/>
            <p:cNvSpPr>
              <a:spLocks/>
            </p:cNvSpPr>
            <p:nvPr/>
          </p:nvSpPr>
          <p:spPr bwMode="auto">
            <a:xfrm>
              <a:off x="1490" y="2160"/>
              <a:ext cx="418" cy="215"/>
            </a:xfrm>
            <a:custGeom>
              <a:avLst/>
              <a:gdLst>
                <a:gd name="T0" fmla="*/ 26 w 37"/>
                <a:gd name="T1" fmla="*/ 0 h 19"/>
                <a:gd name="T2" fmla="*/ 21 w 37"/>
                <a:gd name="T3" fmla="*/ 0 h 19"/>
                <a:gd name="T4" fmla="*/ 19 w 37"/>
                <a:gd name="T5" fmla="*/ 4 h 19"/>
                <a:gd name="T6" fmla="*/ 17 w 37"/>
                <a:gd name="T7" fmla="*/ 0 h 19"/>
                <a:gd name="T8" fmla="*/ 11 w 37"/>
                <a:gd name="T9" fmla="*/ 0 h 19"/>
                <a:gd name="T10" fmla="*/ 0 w 37"/>
                <a:gd name="T11" fmla="*/ 9 h 19"/>
                <a:gd name="T12" fmla="*/ 0 w 37"/>
                <a:gd name="T13" fmla="*/ 19 h 19"/>
                <a:gd name="T14" fmla="*/ 7 w 37"/>
                <a:gd name="T15" fmla="*/ 19 h 19"/>
                <a:gd name="T16" fmla="*/ 7 w 37"/>
                <a:gd name="T17" fmla="*/ 10 h 19"/>
                <a:gd name="T18" fmla="*/ 9 w 37"/>
                <a:gd name="T19" fmla="*/ 10 h 19"/>
                <a:gd name="T20" fmla="*/ 9 w 37"/>
                <a:gd name="T21" fmla="*/ 19 h 19"/>
                <a:gd name="T22" fmla="*/ 28 w 37"/>
                <a:gd name="T23" fmla="*/ 19 h 19"/>
                <a:gd name="T24" fmla="*/ 28 w 37"/>
                <a:gd name="T25" fmla="*/ 10 h 19"/>
                <a:gd name="T26" fmla="*/ 30 w 37"/>
                <a:gd name="T27" fmla="*/ 10 h 19"/>
                <a:gd name="T28" fmla="*/ 30 w 37"/>
                <a:gd name="T29" fmla="*/ 19 h 19"/>
                <a:gd name="T30" fmla="*/ 37 w 37"/>
                <a:gd name="T31" fmla="*/ 19 h 19"/>
                <a:gd name="T32" fmla="*/ 37 w 37"/>
                <a:gd name="T33" fmla="*/ 9 h 19"/>
                <a:gd name="T34" fmla="*/ 26 w 37"/>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9">
                  <a:moveTo>
                    <a:pt x="26" y="0"/>
                  </a:moveTo>
                  <a:cubicBezTo>
                    <a:pt x="21" y="0"/>
                    <a:pt x="21" y="0"/>
                    <a:pt x="21" y="0"/>
                  </a:cubicBezTo>
                  <a:cubicBezTo>
                    <a:pt x="19" y="4"/>
                    <a:pt x="19" y="4"/>
                    <a:pt x="19" y="4"/>
                  </a:cubicBezTo>
                  <a:cubicBezTo>
                    <a:pt x="17" y="0"/>
                    <a:pt x="17" y="0"/>
                    <a:pt x="17" y="0"/>
                  </a:cubicBezTo>
                  <a:cubicBezTo>
                    <a:pt x="11" y="0"/>
                    <a:pt x="11" y="0"/>
                    <a:pt x="11" y="0"/>
                  </a:cubicBezTo>
                  <a:cubicBezTo>
                    <a:pt x="0" y="0"/>
                    <a:pt x="0" y="9"/>
                    <a:pt x="0" y="9"/>
                  </a:cubicBezTo>
                  <a:cubicBezTo>
                    <a:pt x="0" y="19"/>
                    <a:pt x="0" y="19"/>
                    <a:pt x="0" y="19"/>
                  </a:cubicBezTo>
                  <a:cubicBezTo>
                    <a:pt x="7" y="19"/>
                    <a:pt x="7" y="19"/>
                    <a:pt x="7" y="19"/>
                  </a:cubicBezTo>
                  <a:cubicBezTo>
                    <a:pt x="7" y="10"/>
                    <a:pt x="7" y="10"/>
                    <a:pt x="7" y="10"/>
                  </a:cubicBezTo>
                  <a:cubicBezTo>
                    <a:pt x="9" y="10"/>
                    <a:pt x="9" y="10"/>
                    <a:pt x="9" y="10"/>
                  </a:cubicBezTo>
                  <a:cubicBezTo>
                    <a:pt x="9" y="19"/>
                    <a:pt x="9" y="19"/>
                    <a:pt x="9" y="19"/>
                  </a:cubicBezTo>
                  <a:cubicBezTo>
                    <a:pt x="28" y="19"/>
                    <a:pt x="28" y="19"/>
                    <a:pt x="28" y="19"/>
                  </a:cubicBezTo>
                  <a:cubicBezTo>
                    <a:pt x="28" y="10"/>
                    <a:pt x="28" y="10"/>
                    <a:pt x="28" y="10"/>
                  </a:cubicBezTo>
                  <a:cubicBezTo>
                    <a:pt x="30" y="10"/>
                    <a:pt x="30" y="10"/>
                    <a:pt x="30" y="10"/>
                  </a:cubicBezTo>
                  <a:cubicBezTo>
                    <a:pt x="30" y="19"/>
                    <a:pt x="30" y="19"/>
                    <a:pt x="30" y="19"/>
                  </a:cubicBezTo>
                  <a:cubicBezTo>
                    <a:pt x="37" y="19"/>
                    <a:pt x="37" y="19"/>
                    <a:pt x="37" y="19"/>
                  </a:cubicBezTo>
                  <a:cubicBezTo>
                    <a:pt x="37" y="9"/>
                    <a:pt x="37" y="9"/>
                    <a:pt x="37" y="9"/>
                  </a:cubicBezTo>
                  <a:cubicBezTo>
                    <a:pt x="36" y="0"/>
                    <a:pt x="26" y="0"/>
                    <a:pt x="26" y="0"/>
                  </a:cubicBezTo>
                </a:path>
              </a:pathLst>
            </a:custGeom>
            <a:grpFill/>
            <a:ln w="9525">
              <a:solidFill>
                <a:srgbClr val="00B050"/>
              </a:solidFill>
              <a:prstDash val="sysDash"/>
              <a:round/>
              <a:headEnd/>
              <a:tailEnd/>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 name="Freeform 11"/>
            <p:cNvSpPr>
              <a:spLocks/>
            </p:cNvSpPr>
            <p:nvPr/>
          </p:nvSpPr>
          <p:spPr bwMode="auto">
            <a:xfrm>
              <a:off x="1309" y="1844"/>
              <a:ext cx="260" cy="271"/>
            </a:xfrm>
            <a:custGeom>
              <a:avLst/>
              <a:gdLst>
                <a:gd name="T0" fmla="*/ 238 w 260"/>
                <a:gd name="T1" fmla="*/ 271 h 271"/>
                <a:gd name="T2" fmla="*/ 260 w 260"/>
                <a:gd name="T3" fmla="*/ 260 h 271"/>
                <a:gd name="T4" fmla="*/ 147 w 260"/>
                <a:gd name="T5" fmla="*/ 147 h 271"/>
                <a:gd name="T6" fmla="*/ 147 w 260"/>
                <a:gd name="T7" fmla="*/ 0 h 271"/>
                <a:gd name="T8" fmla="*/ 125 w 260"/>
                <a:gd name="T9" fmla="*/ 0 h 271"/>
                <a:gd name="T10" fmla="*/ 125 w 260"/>
                <a:gd name="T11" fmla="*/ 147 h 271"/>
                <a:gd name="T12" fmla="*/ 0 w 260"/>
                <a:gd name="T13" fmla="*/ 260 h 271"/>
                <a:gd name="T14" fmla="*/ 23 w 260"/>
                <a:gd name="T15" fmla="*/ 271 h 271"/>
                <a:gd name="T16" fmla="*/ 125 w 260"/>
                <a:gd name="T17" fmla="*/ 181 h 271"/>
                <a:gd name="T18" fmla="*/ 147 w 260"/>
                <a:gd name="T19" fmla="*/ 181 h 271"/>
                <a:gd name="T20" fmla="*/ 238 w 260"/>
                <a:gd name="T21" fmla="*/ 27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0" h="271">
                  <a:moveTo>
                    <a:pt x="238" y="271"/>
                  </a:moveTo>
                  <a:lnTo>
                    <a:pt x="260" y="260"/>
                  </a:lnTo>
                  <a:lnTo>
                    <a:pt x="147" y="147"/>
                  </a:lnTo>
                  <a:lnTo>
                    <a:pt x="147" y="0"/>
                  </a:lnTo>
                  <a:lnTo>
                    <a:pt x="125" y="0"/>
                  </a:lnTo>
                  <a:lnTo>
                    <a:pt x="125" y="147"/>
                  </a:lnTo>
                  <a:lnTo>
                    <a:pt x="0" y="260"/>
                  </a:lnTo>
                  <a:lnTo>
                    <a:pt x="23" y="271"/>
                  </a:lnTo>
                  <a:lnTo>
                    <a:pt x="125" y="181"/>
                  </a:lnTo>
                  <a:lnTo>
                    <a:pt x="147" y="181"/>
                  </a:lnTo>
                  <a:lnTo>
                    <a:pt x="238" y="271"/>
                  </a:lnTo>
                  <a:close/>
                </a:path>
              </a:pathLst>
            </a:custGeom>
            <a:grpFill/>
            <a:ln w="9525">
              <a:solidFill>
                <a:srgbClr val="00B050"/>
              </a:solidFill>
              <a:prstDash val="sysDash"/>
              <a:round/>
              <a:headEnd/>
              <a:tailEnd/>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2" name="矩形 11"/>
          <p:cNvSpPr/>
          <p:nvPr/>
        </p:nvSpPr>
        <p:spPr>
          <a:xfrm>
            <a:off x="3966927" y="5190676"/>
            <a:ext cx="5262980" cy="646331"/>
          </a:xfrm>
          <a:prstGeom prst="rect">
            <a:avLst/>
          </a:prstGeom>
        </p:spPr>
        <p:txBody>
          <a:bodyPr wrap="none" lIns="91436" tIns="45718" rIns="91436" bIns="45718">
            <a:spAutoFit/>
          </a:bodyPr>
          <a:lstStyle/>
          <a:p>
            <a:pPr algn="ctr"/>
            <a:r>
              <a:rPr lang="zh-CN" altLang="en-US" sz="3600" b="1" kern="100" dirty="0">
                <a:solidFill>
                  <a:srgbClr val="92D050"/>
                </a:solidFill>
                <a:latin typeface="微软雅黑" panose="020B0503020204020204" pitchFamily="34" charset="-122"/>
                <a:ea typeface="微软雅黑" panose="020B0503020204020204" pitchFamily="34" charset="-122"/>
                <a:cs typeface="Times New Roman" panose="02020603050405020304" pitchFamily="18" charset="0"/>
              </a:rPr>
              <a:t>策略：多主体参与的问题</a:t>
            </a:r>
          </a:p>
        </p:txBody>
      </p:sp>
    </p:spTree>
    <p:extLst>
      <p:ext uri="{BB962C8B-B14F-4D97-AF65-F5344CB8AC3E}">
        <p14:creationId xmlns:p14="http://schemas.microsoft.com/office/powerpoint/2010/main" val="92933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a:extLst>
              <a:ext uri="{FF2B5EF4-FFF2-40B4-BE49-F238E27FC236}">
                <a16:creationId xmlns:a16="http://schemas.microsoft.com/office/drawing/2014/main" xmlns="" id="{BEB51329-A0E1-49FC-B06A-3D0A3C336BBE}"/>
              </a:ext>
            </a:extLst>
          </p:cNvPr>
          <p:cNvGrpSpPr/>
          <p:nvPr/>
        </p:nvGrpSpPr>
        <p:grpSpPr>
          <a:xfrm>
            <a:off x="-21739" y="0"/>
            <a:ext cx="12213739" cy="6858000"/>
            <a:chOff x="-10869" y="-1"/>
            <a:chExt cx="12213739" cy="6858000"/>
          </a:xfrm>
        </p:grpSpPr>
        <p:grpSp>
          <p:nvGrpSpPr>
            <p:cNvPr id="16" name="组合 1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00C7DB9C-25D0-4D1B-8029-A0C488E44AE2}"/>
                </a:ext>
              </a:extLst>
            </p:cNvPr>
            <p:cNvGrpSpPr/>
            <p:nvPr/>
          </p:nvGrpSpPr>
          <p:grpSpPr>
            <a:xfrm flipH="1" flipV="1">
              <a:off x="-10869" y="-1"/>
              <a:ext cx="3621059" cy="6857999"/>
              <a:chOff x="8581811" y="0"/>
              <a:chExt cx="3621059" cy="6857999"/>
            </a:xfrm>
          </p:grpSpPr>
          <p:sp>
            <p:nvSpPr>
              <p:cNvPr id="20" name="Freeform 5">
                <a:extLst>
                  <a:ext uri="{FF2B5EF4-FFF2-40B4-BE49-F238E27FC236}">
                    <a16:creationId xmlns:a16="http://schemas.microsoft.com/office/drawing/2014/main" xmlns="" id="{312C57A4-9122-4908-9C2F-EAEF8E71945E}"/>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1" name="Freeform 5">
                <a:extLst>
                  <a:ext uri="{FF2B5EF4-FFF2-40B4-BE49-F238E27FC236}">
                    <a16:creationId xmlns:a16="http://schemas.microsoft.com/office/drawing/2014/main" xmlns="" id="{D45470B2-4D6A-485E-940A-E21161AB54F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17" name="组合 1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8C81F48-F631-4216-9F74-16C8D619C435}"/>
                </a:ext>
              </a:extLst>
            </p:cNvPr>
            <p:cNvGrpSpPr/>
            <p:nvPr/>
          </p:nvGrpSpPr>
          <p:grpSpPr>
            <a:xfrm>
              <a:off x="8581811" y="0"/>
              <a:ext cx="3621059" cy="6857999"/>
              <a:chOff x="8581811" y="0"/>
              <a:chExt cx="3621059" cy="6857999"/>
            </a:xfrm>
          </p:grpSpPr>
          <p:sp>
            <p:nvSpPr>
              <p:cNvPr id="18" name="Freeform 5">
                <a:extLst>
                  <a:ext uri="{FF2B5EF4-FFF2-40B4-BE49-F238E27FC236}">
                    <a16:creationId xmlns:a16="http://schemas.microsoft.com/office/drawing/2014/main" xmlns="" id="{E4FBA1FA-8DBE-45FD-A380-42F87FCD53D1}"/>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Freeform 5">
                <a:extLst>
                  <a:ext uri="{FF2B5EF4-FFF2-40B4-BE49-F238E27FC236}">
                    <a16:creationId xmlns:a16="http://schemas.microsoft.com/office/drawing/2014/main" xmlns="" id="{A25A2ED3-CBCD-45B6-9E7E-9DBB110893B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sp>
        <p:nvSpPr>
          <p:cNvPr id="2" name="灯片编号占位符 1"/>
          <p:cNvSpPr>
            <a:spLocks noGrp="1"/>
          </p:cNvSpPr>
          <p:nvPr>
            <p:ph type="sldNum" sz="quarter" idx="12"/>
          </p:nvPr>
        </p:nvSpPr>
        <p:spPr>
          <a:prstGeom prst="rect">
            <a:avLst/>
          </a:prstGeom>
        </p:spPr>
        <p:txBody>
          <a:bodyPr/>
          <a:lstStyle/>
          <a:p>
            <a:fld id="{25A0CABC-F17F-4FCB-9A71-10A519D82FE6}" type="slidenum">
              <a:rPr lang="zh-CN" altLang="en-US" smtClean="0"/>
              <a:pPr/>
              <a:t>55</a:t>
            </a:fld>
            <a:endParaRPr lang="zh-CN" altLang="en-US"/>
          </a:p>
        </p:txBody>
      </p:sp>
      <p:sp>
        <p:nvSpPr>
          <p:cNvPr id="3" name="矩形 2"/>
          <p:cNvSpPr/>
          <p:nvPr/>
        </p:nvSpPr>
        <p:spPr>
          <a:xfrm>
            <a:off x="1084731" y="4597472"/>
            <a:ext cx="10777309" cy="1077219"/>
          </a:xfrm>
          <a:prstGeom prst="rect">
            <a:avLst/>
          </a:prstGeom>
        </p:spPr>
        <p:txBody>
          <a:bodyPr wrap="none" lIns="91436" tIns="45718" rIns="91436" bIns="45718">
            <a:spAutoFit/>
          </a:bodyPr>
          <a:lstStyle/>
          <a:p>
            <a:pPr algn="ctr"/>
            <a:r>
              <a:rPr lang="zh-CN" altLang="en-US" sz="3200"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在数据应用中，为了解决前面的</a:t>
            </a:r>
            <a:r>
              <a:rPr lang="en-US" altLang="zh-CN" sz="3200"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N</a:t>
            </a:r>
            <a:r>
              <a:rPr lang="zh-CN" altLang="en-US" sz="3200"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个孤岛，下定决心投入，</a:t>
            </a:r>
            <a:endParaRPr lang="en-US" altLang="zh-CN" sz="3200"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ctr"/>
            <a:r>
              <a:rPr lang="zh-CN" altLang="en-US" sz="3200"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结果产生第</a:t>
            </a:r>
            <a:r>
              <a:rPr lang="en-US" altLang="zh-CN" sz="3200"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N+1</a:t>
            </a:r>
            <a:r>
              <a:rPr lang="zh-CN" altLang="en-US" sz="3200"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个孤岛？如何避免这个怪圈？</a:t>
            </a:r>
            <a:endParaRPr lang="zh-CN" altLang="en-US" sz="3200" b="1" kern="100" dirty="0">
              <a:solidFill>
                <a:srgbClr val="92D05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椭圆 3"/>
          <p:cNvSpPr/>
          <p:nvPr/>
        </p:nvSpPr>
        <p:spPr>
          <a:xfrm>
            <a:off x="3680549" y="2028187"/>
            <a:ext cx="1442720" cy="1442720"/>
          </a:xfrm>
          <a:prstGeom prst="ellipse">
            <a:avLst/>
          </a:prstGeom>
          <a:noFill/>
          <a:ln w="31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91436" tIns="45718" rIns="91436" bIns="45718" rtlCol="0" anchor="ctr"/>
          <a:lstStyle/>
          <a:p>
            <a:pPr algn="ctr"/>
            <a:endParaRPr lang="zh-CN" altLang="en-US" sz="4400" dirty="0">
              <a:solidFill>
                <a:schemeClr val="accent3"/>
              </a:solidFill>
              <a:latin typeface="Segoe UI Light 8" panose="020B0502040204020203" pitchFamily="34" charset="0"/>
              <a:cs typeface="Segoe UI Light 8" panose="020B0502040204020203" pitchFamily="34" charset="0"/>
            </a:endParaRPr>
          </a:p>
        </p:txBody>
      </p:sp>
      <p:cxnSp>
        <p:nvCxnSpPr>
          <p:cNvPr id="5" name="直接连接符 11"/>
          <p:cNvCxnSpPr/>
          <p:nvPr/>
        </p:nvCxnSpPr>
        <p:spPr>
          <a:xfrm>
            <a:off x="5141557" y="2840987"/>
            <a:ext cx="883920" cy="30480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6" name="椭圆 5"/>
          <p:cNvSpPr/>
          <p:nvPr/>
        </p:nvSpPr>
        <p:spPr>
          <a:xfrm>
            <a:off x="6025479" y="2860442"/>
            <a:ext cx="895815" cy="895815"/>
          </a:xfrm>
          <a:prstGeom prst="ellipse">
            <a:avLst/>
          </a:prstGeom>
          <a:solidFill>
            <a:schemeClr val="accent2"/>
          </a:solidFill>
          <a:ln w="31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91436" tIns="45718" rIns="91436" bIns="45718" rtlCol="0" anchor="ctr"/>
          <a:lstStyle/>
          <a:p>
            <a:pPr algn="ctr"/>
            <a:endParaRPr lang="zh-CN" altLang="en-US" sz="2400" dirty="0">
              <a:solidFill>
                <a:schemeClr val="bg1"/>
              </a:solidFill>
              <a:latin typeface="Segoe UI Light 8" panose="020B0502040204020203" pitchFamily="34" charset="0"/>
              <a:cs typeface="Segoe UI Light 8" panose="020B0502040204020203" pitchFamily="34" charset="0"/>
            </a:endParaRPr>
          </a:p>
        </p:txBody>
      </p:sp>
      <p:cxnSp>
        <p:nvCxnSpPr>
          <p:cNvPr id="7" name="直接连接符 15"/>
          <p:cNvCxnSpPr/>
          <p:nvPr/>
        </p:nvCxnSpPr>
        <p:spPr>
          <a:xfrm flipV="1">
            <a:off x="6909397" y="2180588"/>
            <a:ext cx="1493520" cy="913533"/>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8402917" y="1718307"/>
            <a:ext cx="619760" cy="619760"/>
          </a:xfrm>
          <a:prstGeom prst="ellipse">
            <a:avLst/>
          </a:prstGeom>
          <a:noFill/>
          <a:ln w="31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91436" tIns="45718" rIns="91436" bIns="45718" rtlCol="0" anchor="ctr"/>
          <a:lstStyle/>
          <a:p>
            <a:pPr algn="ctr"/>
            <a:endParaRPr lang="zh-CN" altLang="en-US" sz="2400" dirty="0">
              <a:solidFill>
                <a:schemeClr val="accent3"/>
              </a:solidFill>
              <a:latin typeface="Segoe UI Light 8" panose="020B0502040204020203" pitchFamily="34" charset="0"/>
              <a:cs typeface="Segoe UI Light 8" panose="020B0502040204020203" pitchFamily="34" charset="0"/>
            </a:endParaRPr>
          </a:p>
        </p:txBody>
      </p:sp>
      <p:cxnSp>
        <p:nvCxnSpPr>
          <p:cNvPr id="9" name="直接连接符 20"/>
          <p:cNvCxnSpPr/>
          <p:nvPr/>
        </p:nvCxnSpPr>
        <p:spPr>
          <a:xfrm>
            <a:off x="7356437" y="1581759"/>
            <a:ext cx="1046480" cy="30988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10" name="椭圆 9"/>
          <p:cNvSpPr/>
          <p:nvPr/>
        </p:nvSpPr>
        <p:spPr>
          <a:xfrm>
            <a:off x="6921294" y="1292814"/>
            <a:ext cx="435145" cy="435145"/>
          </a:xfrm>
          <a:prstGeom prst="ellipse">
            <a:avLst/>
          </a:prstGeom>
          <a:solidFill>
            <a:schemeClr val="accent2"/>
          </a:solidFill>
          <a:ln w="31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91436" tIns="45718" rIns="91436" bIns="45718" rtlCol="0" anchor="ctr"/>
          <a:lstStyle/>
          <a:p>
            <a:pPr algn="ctr"/>
            <a:endParaRPr lang="zh-CN" altLang="en-US" sz="2400" dirty="0">
              <a:solidFill>
                <a:schemeClr val="accent3"/>
              </a:solidFill>
              <a:latin typeface="Segoe UI Light 8" panose="020B0502040204020203" pitchFamily="34" charset="0"/>
              <a:cs typeface="Segoe UI Light 8" panose="020B0502040204020203" pitchFamily="34" charset="0"/>
            </a:endParaRPr>
          </a:p>
        </p:txBody>
      </p:sp>
      <p:pic>
        <p:nvPicPr>
          <p:cNvPr id="12" name="图片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9956" y="3034445"/>
            <a:ext cx="566859" cy="566859"/>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568783">
            <a:off x="6996478" y="1367997"/>
            <a:ext cx="284775" cy="284775"/>
          </a:xfrm>
          <a:prstGeom prst="rect">
            <a:avLst/>
          </a:prstGeom>
        </p:spPr>
      </p:pic>
      <p:sp>
        <p:nvSpPr>
          <p:cNvPr id="14" name="矩形 13"/>
          <p:cNvSpPr/>
          <p:nvPr/>
        </p:nvSpPr>
        <p:spPr>
          <a:xfrm>
            <a:off x="3736094" y="5636268"/>
            <a:ext cx="5724637" cy="646327"/>
          </a:xfrm>
          <a:prstGeom prst="rect">
            <a:avLst/>
          </a:prstGeom>
        </p:spPr>
        <p:txBody>
          <a:bodyPr wrap="none" lIns="91436" tIns="45718" rIns="91436" bIns="45718">
            <a:spAutoFit/>
          </a:bodyPr>
          <a:lstStyle/>
          <a:p>
            <a:pPr algn="ctr"/>
            <a:r>
              <a:rPr lang="zh-CN" altLang="en-US" sz="3600" b="1" kern="100" dirty="0">
                <a:solidFill>
                  <a:srgbClr val="92D050"/>
                </a:solidFill>
                <a:latin typeface="微软雅黑" panose="020B0503020204020204" pitchFamily="34" charset="-122"/>
                <a:ea typeface="微软雅黑" panose="020B0503020204020204" pitchFamily="34" charset="-122"/>
                <a:cs typeface="Times New Roman" panose="02020603050405020304" pitchFamily="18" charset="0"/>
              </a:rPr>
              <a:t>技术：</a:t>
            </a:r>
            <a:r>
              <a:rPr lang="zh-CN" altLang="en-US" sz="3600" b="1" kern="100" dirty="0" smtClean="0">
                <a:solidFill>
                  <a:srgbClr val="92D050"/>
                </a:solidFill>
                <a:latin typeface="微软雅黑" panose="020B0503020204020204" pitchFamily="34" charset="-122"/>
                <a:ea typeface="微软雅黑" panose="020B0503020204020204" pitchFamily="34" charset="-122"/>
                <a:cs typeface="Times New Roman" panose="02020603050405020304" pitchFamily="18" charset="0"/>
              </a:rPr>
              <a:t>数据的有效共享</a:t>
            </a:r>
            <a:r>
              <a:rPr lang="zh-CN" altLang="en-US" sz="3600" b="1" kern="100" dirty="0">
                <a:solidFill>
                  <a:srgbClr val="92D050"/>
                </a:solidFill>
                <a:latin typeface="微软雅黑" panose="020B0503020204020204" pitchFamily="34" charset="-122"/>
                <a:ea typeface="微软雅黑" panose="020B0503020204020204" pitchFamily="34" charset="-122"/>
                <a:cs typeface="Times New Roman" panose="02020603050405020304" pitchFamily="18" charset="0"/>
              </a:rPr>
              <a:t>问题</a:t>
            </a:r>
          </a:p>
        </p:txBody>
      </p:sp>
    </p:spTree>
    <p:extLst>
      <p:ext uri="{BB962C8B-B14F-4D97-AF65-F5344CB8AC3E}">
        <p14:creationId xmlns:p14="http://schemas.microsoft.com/office/powerpoint/2010/main" val="421056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85262B5D-D504-4354-87BC-A852B0D6BE9F}"/>
              </a:ext>
            </a:extLst>
          </p:cNvPr>
          <p:cNvSpPr/>
          <p:nvPr/>
        </p:nvSpPr>
        <p:spPr>
          <a:xfrm rot="5400000">
            <a:off x="4506527" y="-2598758"/>
            <a:ext cx="3178950" cy="12192003"/>
          </a:xfrm>
          <a:prstGeom prst="rect">
            <a:avLst/>
          </a:prstGeom>
          <a:solidFill>
            <a:schemeClr val="tx2"/>
          </a:solidFill>
          <a:ln w="3175"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3200" b="1" i="0" u="none" strike="noStrike" kern="0" cap="none" spc="0" normalizeH="0" baseline="0" noProof="0">
              <a:ln>
                <a:noFill/>
              </a:ln>
              <a:solidFill>
                <a:srgbClr val="193847"/>
              </a:solidFill>
              <a:effectLst/>
              <a:uLnTx/>
              <a:uFillTx/>
              <a:latin typeface="Arial"/>
              <a:ea typeface="微软雅黑"/>
              <a:cs typeface="+mn-cs"/>
            </a:endParaRPr>
          </a:p>
        </p:txBody>
      </p:sp>
      <p:sp>
        <p:nvSpPr>
          <p:cNvPr id="2" name="灯片编号占位符 1"/>
          <p:cNvSpPr>
            <a:spLocks noGrp="1"/>
          </p:cNvSpPr>
          <p:nvPr>
            <p:ph type="sldNum" sz="quarter" idx="12"/>
          </p:nvPr>
        </p:nvSpPr>
        <p:spPr/>
        <p:txBody>
          <a:bodyPr/>
          <a:lstStyle/>
          <a:p>
            <a:fld id="{25A0CABC-F17F-4FCB-9A71-10A519D82FE6}" type="slidenum">
              <a:rPr lang="zh-CN" altLang="en-US" smtClean="0"/>
              <a:pPr/>
              <a:t>56</a:t>
            </a:fld>
            <a:endParaRPr lang="zh-CN" altLang="en-US"/>
          </a:p>
        </p:txBody>
      </p:sp>
      <p:sp>
        <p:nvSpPr>
          <p:cNvPr id="5" name="矩形 4">
            <a:extLst>
              <a:ext uri="{FF2B5EF4-FFF2-40B4-BE49-F238E27FC236}">
                <a16:creationId xmlns:a16="http://schemas.microsoft.com/office/drawing/2014/main" xmlns="" id="{2EB565FD-D048-4C7C-807D-ADF31DC4CADD}"/>
              </a:ext>
            </a:extLst>
          </p:cNvPr>
          <p:cNvSpPr>
            <a:spLocks/>
          </p:cNvSpPr>
          <p:nvPr/>
        </p:nvSpPr>
        <p:spPr>
          <a:xfrm>
            <a:off x="644524" y="2158188"/>
            <a:ext cx="10902951" cy="2678113"/>
          </a:xfrm>
          <a:prstGeom prst="rect">
            <a:avLst/>
          </a:prstGeom>
        </p:spPr>
        <p:txBody>
          <a:bodyPr lIns="91436" tIns="45718" rIns="91436" bIns="45718">
            <a:spAutoFit/>
          </a:bodyPr>
          <a:lstStyle/>
          <a:p>
            <a:pPr algn="ctr">
              <a:lnSpc>
                <a:spcPct val="150000"/>
              </a:lnSpc>
              <a:defRPr/>
            </a:pPr>
            <a:r>
              <a:rPr lang="en-US" altLang="zh-CN"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2017</a:t>
            </a:r>
            <a:r>
              <a:rPr lang="zh-CN" altLang="en-US"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5</a:t>
            </a:r>
            <a:r>
              <a:rPr lang="zh-CN" altLang="en-US"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国务院办公厅</a:t>
            </a:r>
            <a:endParaRPr lang="en-US" altLang="zh-CN"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defRPr/>
            </a:pPr>
            <a:r>
              <a:rPr lang="zh-CN" altLang="en-US"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关于印发政务信息系统整合共享实施方案的通知</a:t>
            </a:r>
            <a:endParaRPr lang="en-US" altLang="zh-CN" sz="2800"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defRPr/>
            </a:pPr>
            <a:r>
              <a:rPr lang="zh-CN" altLang="en-US"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十二五”以来，通过。。。系统整合共享在局部取得了积极成效，</a:t>
            </a:r>
            <a:endParaRPr lang="en-US"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lnSpc>
                <a:spcPct val="150000"/>
              </a:lnSpc>
              <a:defRPr/>
            </a:pPr>
            <a:r>
              <a:rPr lang="zh-CN" altLang="en-US" sz="28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但未能解决“各自为政、条块分割、烟囱林立、信息孤岛”问题。</a:t>
            </a:r>
          </a:p>
        </p:txBody>
      </p:sp>
      <p:grpSp>
        <p:nvGrpSpPr>
          <p:cNvPr id="7" name="组合 6">
            <a:extLst>
              <a:ext uri="{FF2B5EF4-FFF2-40B4-BE49-F238E27FC236}">
                <a16:creationId xmlns:a16="http://schemas.microsoft.com/office/drawing/2014/main" xmlns="" id="{F75A360F-2880-4A04-88FC-717AF2B14166}"/>
              </a:ext>
            </a:extLst>
          </p:cNvPr>
          <p:cNvGrpSpPr/>
          <p:nvPr/>
        </p:nvGrpSpPr>
        <p:grpSpPr>
          <a:xfrm>
            <a:off x="-21739" y="0"/>
            <a:ext cx="12213739" cy="6858000"/>
            <a:chOff x="-10869" y="-1"/>
            <a:chExt cx="12213739" cy="6858000"/>
          </a:xfrm>
        </p:grpSpPr>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4F1FE8E6-9F6E-496F-9826-49CE1FECB8C6}"/>
                </a:ext>
              </a:extLst>
            </p:cNvPr>
            <p:cNvGrpSpPr/>
            <p:nvPr/>
          </p:nvGrpSpPr>
          <p:grpSpPr>
            <a:xfrm flipH="1" flipV="1">
              <a:off x="-10869" y="-1"/>
              <a:ext cx="3621059" cy="6857999"/>
              <a:chOff x="8581811" y="0"/>
              <a:chExt cx="3621059" cy="6857999"/>
            </a:xfrm>
          </p:grpSpPr>
          <p:sp>
            <p:nvSpPr>
              <p:cNvPr id="12" name="Freeform 5">
                <a:extLst>
                  <a:ext uri="{FF2B5EF4-FFF2-40B4-BE49-F238E27FC236}">
                    <a16:creationId xmlns:a16="http://schemas.microsoft.com/office/drawing/2014/main" xmlns="" id="{99F47CB4-B638-4D3F-B305-A731F44E0306}"/>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3" name="Freeform 5">
                <a:extLst>
                  <a:ext uri="{FF2B5EF4-FFF2-40B4-BE49-F238E27FC236}">
                    <a16:creationId xmlns:a16="http://schemas.microsoft.com/office/drawing/2014/main" xmlns="" id="{3B5BECE5-8BD4-44F2-B78A-239AE808655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9" name="组合 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0F7030F3-7FA4-452E-81DE-02CA0F010834}"/>
                </a:ext>
              </a:extLst>
            </p:cNvPr>
            <p:cNvGrpSpPr/>
            <p:nvPr/>
          </p:nvGrpSpPr>
          <p:grpSpPr>
            <a:xfrm>
              <a:off x="8581811" y="0"/>
              <a:ext cx="3621059" cy="6857999"/>
              <a:chOff x="8581811" y="0"/>
              <a:chExt cx="3621059" cy="6857999"/>
            </a:xfrm>
          </p:grpSpPr>
          <p:sp>
            <p:nvSpPr>
              <p:cNvPr id="10" name="Freeform 5">
                <a:extLst>
                  <a:ext uri="{FF2B5EF4-FFF2-40B4-BE49-F238E27FC236}">
                    <a16:creationId xmlns:a16="http://schemas.microsoft.com/office/drawing/2014/main" xmlns="" id="{3149B92F-2371-4310-83B9-2C2D0A013383}"/>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eform 5">
                <a:extLst>
                  <a:ext uri="{FF2B5EF4-FFF2-40B4-BE49-F238E27FC236}">
                    <a16:creationId xmlns:a16="http://schemas.microsoft.com/office/drawing/2014/main" xmlns="" id="{4F013470-2EB8-44C1-A556-6347136073D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spTree>
    <p:extLst>
      <p:ext uri="{BB962C8B-B14F-4D97-AF65-F5344CB8AC3E}">
        <p14:creationId xmlns:p14="http://schemas.microsoft.com/office/powerpoint/2010/main" val="228952114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xmlns="" id="{6937A42B-A0CA-4B7E-A646-6F279273D372}"/>
              </a:ext>
            </a:extLst>
          </p:cNvPr>
          <p:cNvGrpSpPr/>
          <p:nvPr/>
        </p:nvGrpSpPr>
        <p:grpSpPr>
          <a:xfrm>
            <a:off x="-21739" y="0"/>
            <a:ext cx="12213739" cy="6858000"/>
            <a:chOff x="-10869" y="-1"/>
            <a:chExt cx="12213739" cy="6858000"/>
          </a:xfrm>
        </p:grpSpPr>
        <p:grpSp>
          <p:nvGrpSpPr>
            <p:cNvPr id="26" name="组合 2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BB29FE8-C626-4D7F-AED5-45EEAB40F587}"/>
                </a:ext>
              </a:extLst>
            </p:cNvPr>
            <p:cNvGrpSpPr/>
            <p:nvPr/>
          </p:nvGrpSpPr>
          <p:grpSpPr>
            <a:xfrm flipH="1" flipV="1">
              <a:off x="-10869" y="-1"/>
              <a:ext cx="3621059" cy="6857999"/>
              <a:chOff x="8581811" y="0"/>
              <a:chExt cx="3621059" cy="6857999"/>
            </a:xfrm>
          </p:grpSpPr>
          <p:sp>
            <p:nvSpPr>
              <p:cNvPr id="38" name="Freeform 5">
                <a:extLst>
                  <a:ext uri="{FF2B5EF4-FFF2-40B4-BE49-F238E27FC236}">
                    <a16:creationId xmlns:a16="http://schemas.microsoft.com/office/drawing/2014/main" xmlns="" id="{8804680C-6F67-4E77-A738-080C784A061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2" name="Freeform 5">
                <a:extLst>
                  <a:ext uri="{FF2B5EF4-FFF2-40B4-BE49-F238E27FC236}">
                    <a16:creationId xmlns:a16="http://schemas.microsoft.com/office/drawing/2014/main" xmlns="" id="{BC0A2B19-7F52-49FD-9B7C-D66BDD1E800A}"/>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28" name="组合 2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34B90521-F0CB-4EC6-9F3F-19B6353D3C3E}"/>
                </a:ext>
              </a:extLst>
            </p:cNvPr>
            <p:cNvGrpSpPr/>
            <p:nvPr/>
          </p:nvGrpSpPr>
          <p:grpSpPr>
            <a:xfrm>
              <a:off x="8581811" y="0"/>
              <a:ext cx="3621059" cy="6857999"/>
              <a:chOff x="8581811" y="0"/>
              <a:chExt cx="3621059" cy="6857999"/>
            </a:xfrm>
          </p:grpSpPr>
          <p:sp>
            <p:nvSpPr>
              <p:cNvPr id="32" name="Freeform 5">
                <a:extLst>
                  <a:ext uri="{FF2B5EF4-FFF2-40B4-BE49-F238E27FC236}">
                    <a16:creationId xmlns:a16="http://schemas.microsoft.com/office/drawing/2014/main" xmlns="" id="{193DAC87-F35C-4CF9-BC0D-D9C62E919003}"/>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33" name="Freeform 5">
                <a:extLst>
                  <a:ext uri="{FF2B5EF4-FFF2-40B4-BE49-F238E27FC236}">
                    <a16:creationId xmlns:a16="http://schemas.microsoft.com/office/drawing/2014/main" xmlns="" id="{1C0347EC-670D-4470-AA86-F9B8B0FADBCD}"/>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7" name="矩形 6"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243840" y="3511244"/>
            <a:ext cx="2545080" cy="8016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t>困境</a:t>
            </a:r>
          </a:p>
        </p:txBody>
      </p:sp>
      <p:cxnSp>
        <p:nvCxnSpPr>
          <p:cNvPr id="23" name="肘形连接符 22"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CxnSpPr>
            <a:stCxn id="7" idx="3"/>
            <a:endCxn id="18" idx="1"/>
          </p:cNvCxnSpPr>
          <p:nvPr/>
        </p:nvCxnSpPr>
        <p:spPr>
          <a:xfrm flipV="1">
            <a:off x="2788920" y="1903292"/>
            <a:ext cx="899160" cy="200879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肘形连接符 24"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CxnSpPr>
            <a:stCxn id="7" idx="3"/>
            <a:endCxn id="19" idx="1"/>
          </p:cNvCxnSpPr>
          <p:nvPr/>
        </p:nvCxnSpPr>
        <p:spPr>
          <a:xfrm flipV="1">
            <a:off x="2788920" y="3308534"/>
            <a:ext cx="899160" cy="60355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肘形连接符 26"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CxnSpPr>
            <a:stCxn id="7" idx="3"/>
            <a:endCxn id="20" idx="1"/>
          </p:cNvCxnSpPr>
          <p:nvPr/>
        </p:nvCxnSpPr>
        <p:spPr>
          <a:xfrm>
            <a:off x="2788920" y="3912088"/>
            <a:ext cx="899160" cy="80168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肘形连接符 28"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CxnSpPr>
            <a:cxnSpLocks/>
            <a:stCxn id="7" idx="3"/>
          </p:cNvCxnSpPr>
          <p:nvPr/>
        </p:nvCxnSpPr>
        <p:spPr>
          <a:xfrm>
            <a:off x="2788920" y="3912088"/>
            <a:ext cx="899160" cy="220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 name="组合 1"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GrpSpPr/>
          <p:nvPr/>
        </p:nvGrpSpPr>
        <p:grpSpPr>
          <a:xfrm>
            <a:off x="3688080" y="1502448"/>
            <a:ext cx="7848600" cy="801687"/>
            <a:chOff x="3688080" y="1090828"/>
            <a:chExt cx="7848600" cy="801687"/>
          </a:xfrm>
        </p:grpSpPr>
        <p:sp>
          <p:nvSpPr>
            <p:cNvPr id="18" name="矩形 17"/>
            <p:cNvSpPr/>
            <p:nvPr/>
          </p:nvSpPr>
          <p:spPr>
            <a:xfrm>
              <a:off x="3688080" y="1090828"/>
              <a:ext cx="2545080" cy="8016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政府</a:t>
              </a:r>
            </a:p>
          </p:txBody>
        </p:sp>
        <p:sp>
          <p:nvSpPr>
            <p:cNvPr id="34" name="矩形 33"/>
            <p:cNvSpPr/>
            <p:nvPr/>
          </p:nvSpPr>
          <p:spPr>
            <a:xfrm>
              <a:off x="6598920" y="1090828"/>
              <a:ext cx="4937760" cy="80168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600" dirty="0">
                  <a:solidFill>
                    <a:schemeClr val="accent1"/>
                  </a:solidFill>
                  <a:latin typeface="+mn-ea"/>
                </a:rPr>
                <a:t>多项目，多线，条块建设                新孤岛</a:t>
              </a:r>
            </a:p>
          </p:txBody>
        </p:sp>
        <p:cxnSp>
          <p:nvCxnSpPr>
            <p:cNvPr id="39" name="直接箭头连接符 38"/>
            <p:cNvCxnSpPr/>
            <p:nvPr/>
          </p:nvCxnSpPr>
          <p:spPr>
            <a:xfrm>
              <a:off x="6233160" y="1491672"/>
              <a:ext cx="3657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 name="组合 4"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GrpSpPr/>
          <p:nvPr/>
        </p:nvGrpSpPr>
        <p:grpSpPr>
          <a:xfrm>
            <a:off x="3688080" y="2907689"/>
            <a:ext cx="7848600" cy="801688"/>
            <a:chOff x="3688080" y="2656153"/>
            <a:chExt cx="7848600" cy="801688"/>
          </a:xfrm>
        </p:grpSpPr>
        <p:sp>
          <p:nvSpPr>
            <p:cNvPr id="19" name="矩形 18"/>
            <p:cNvSpPr/>
            <p:nvPr/>
          </p:nvSpPr>
          <p:spPr>
            <a:xfrm>
              <a:off x="3688080" y="2656154"/>
              <a:ext cx="2545080" cy="8016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学校</a:t>
              </a:r>
            </a:p>
          </p:txBody>
        </p:sp>
        <p:sp>
          <p:nvSpPr>
            <p:cNvPr id="35" name="矩形 34"/>
            <p:cNvSpPr/>
            <p:nvPr/>
          </p:nvSpPr>
          <p:spPr>
            <a:xfrm>
              <a:off x="6598920" y="2656153"/>
              <a:ext cx="4937760" cy="80168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600" dirty="0">
                  <a:solidFill>
                    <a:schemeClr val="accent1"/>
                  </a:solidFill>
                  <a:latin typeface="+mn-ea"/>
                </a:rPr>
                <a:t>低水平重复建设，运维困难               投入</a:t>
              </a:r>
              <a:r>
                <a:rPr lang="en-US" altLang="zh-CN" sz="1600" dirty="0">
                  <a:solidFill>
                    <a:schemeClr val="accent1"/>
                  </a:solidFill>
                  <a:latin typeface="+mn-ea"/>
                </a:rPr>
                <a:t>/</a:t>
              </a:r>
              <a:r>
                <a:rPr lang="zh-CN" altLang="en-US" sz="1600" dirty="0">
                  <a:solidFill>
                    <a:schemeClr val="accent1"/>
                  </a:solidFill>
                  <a:latin typeface="+mn-ea"/>
                </a:rPr>
                <a:t>产出低效</a:t>
              </a:r>
            </a:p>
          </p:txBody>
        </p:sp>
        <p:cxnSp>
          <p:nvCxnSpPr>
            <p:cNvPr id="40" name="直接箭头连接符 39"/>
            <p:cNvCxnSpPr/>
            <p:nvPr/>
          </p:nvCxnSpPr>
          <p:spPr>
            <a:xfrm>
              <a:off x="6233160" y="3055148"/>
              <a:ext cx="3657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4" name="组合 3"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GrpSpPr/>
          <p:nvPr/>
        </p:nvGrpSpPr>
        <p:grpSpPr>
          <a:xfrm>
            <a:off x="3688080" y="4312931"/>
            <a:ext cx="7848600" cy="801689"/>
            <a:chOff x="3688080" y="4175758"/>
            <a:chExt cx="7848600" cy="801689"/>
          </a:xfrm>
        </p:grpSpPr>
        <p:sp>
          <p:nvSpPr>
            <p:cNvPr id="20" name="矩形 19"/>
            <p:cNvSpPr/>
            <p:nvPr/>
          </p:nvSpPr>
          <p:spPr>
            <a:xfrm>
              <a:off x="3688080" y="4175760"/>
              <a:ext cx="2545080" cy="80168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t>企业</a:t>
              </a:r>
            </a:p>
          </p:txBody>
        </p:sp>
        <p:sp>
          <p:nvSpPr>
            <p:cNvPr id="36" name="矩形 35"/>
            <p:cNvSpPr/>
            <p:nvPr/>
          </p:nvSpPr>
          <p:spPr>
            <a:xfrm>
              <a:off x="6598920" y="4175758"/>
              <a:ext cx="4937760" cy="80168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600" dirty="0">
                  <a:solidFill>
                    <a:schemeClr val="accent1"/>
                  </a:solidFill>
                  <a:latin typeface="+mn-ea"/>
                </a:rPr>
                <a:t>有积极性，但无从入手</a:t>
              </a:r>
            </a:p>
          </p:txBody>
        </p:sp>
        <p:cxnSp>
          <p:nvCxnSpPr>
            <p:cNvPr id="41" name="直接箭头连接符 40"/>
            <p:cNvCxnSpPr/>
            <p:nvPr/>
          </p:nvCxnSpPr>
          <p:spPr>
            <a:xfrm>
              <a:off x="6233160" y="4572904"/>
              <a:ext cx="3657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7" name="矩形 36"/>
          <p:cNvSpPr/>
          <p:nvPr/>
        </p:nvSpPr>
        <p:spPr>
          <a:xfrm>
            <a:off x="3688080" y="5725843"/>
            <a:ext cx="7848600" cy="80168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2400" dirty="0">
                <a:solidFill>
                  <a:schemeClr val="accent1"/>
                </a:solidFill>
                <a:latin typeface="+mn-ea"/>
              </a:rPr>
              <a:t>有顶层设计的</a:t>
            </a:r>
            <a:r>
              <a:rPr lang="zh-CN" altLang="en-US" sz="2400" dirty="0" smtClean="0">
                <a:solidFill>
                  <a:schemeClr val="accent1"/>
                </a:solidFill>
                <a:latin typeface="+mn-ea"/>
              </a:rPr>
              <a:t>规划及行动计划，</a:t>
            </a:r>
            <a:r>
              <a:rPr lang="zh-CN" altLang="en-US" sz="2400" dirty="0">
                <a:solidFill>
                  <a:schemeClr val="accent1"/>
                </a:solidFill>
                <a:latin typeface="+mn-ea"/>
              </a:rPr>
              <a:t>但</a:t>
            </a:r>
            <a:r>
              <a:rPr lang="zh-CN" altLang="en-US" sz="2400" dirty="0" smtClean="0">
                <a:solidFill>
                  <a:schemeClr val="accent1"/>
                </a:solidFill>
                <a:latin typeface="+mn-ea"/>
              </a:rPr>
              <a:t>面临无从下手的挑战</a:t>
            </a:r>
            <a:endParaRPr lang="zh-CN" altLang="en-US" sz="2400" dirty="0">
              <a:solidFill>
                <a:schemeClr val="accent1"/>
              </a:solidFill>
              <a:latin typeface="+mn-ea"/>
            </a:endParaRPr>
          </a:p>
        </p:txBody>
      </p:sp>
      <p:sp>
        <p:nvSpPr>
          <p:cNvPr id="12" name="标题 11"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a:spLocks noGrp="1"/>
          </p:cNvSpPr>
          <p:nvPr>
            <p:ph type="title" idx="4294967295"/>
          </p:nvPr>
        </p:nvSpPr>
        <p:spPr>
          <a:xfrm>
            <a:off x="2437765" y="273050"/>
            <a:ext cx="7956550" cy="777875"/>
          </a:xfrm>
        </p:spPr>
        <p:txBody>
          <a:bodyPr>
            <a:normAutofit/>
          </a:bodyPr>
          <a:lstStyle/>
          <a:p>
            <a:pPr algn="ctr">
              <a:lnSpc>
                <a:spcPct val="100000"/>
              </a:lnSpc>
            </a:pPr>
            <a:r>
              <a:rPr lang="zh-CN" altLang="en-US" sz="4000" dirty="0"/>
              <a:t>当下面对的困境</a:t>
            </a:r>
          </a:p>
        </p:txBody>
      </p:sp>
      <p:sp>
        <p:nvSpPr>
          <p:cNvPr id="6" name="e7d195523061f1c0"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hidden="1"/>
          <p:cNvSpPr txBox="1"/>
          <p:nvPr/>
        </p:nvSpPr>
        <p:spPr>
          <a:xfrm>
            <a:off x="-355600" y="1803400"/>
            <a:ext cx="293927" cy="1016000"/>
          </a:xfrm>
          <a:prstGeom prst="rect">
            <a:avLst/>
          </a:prstGeom>
          <a:noFill/>
        </p:spPr>
        <p:txBody>
          <a:bodyPr vert="wordArtVert" rtlCol="0">
            <a:spAutoFit/>
          </a:bodyPr>
          <a:lstStyle/>
          <a:p>
            <a:r>
              <a:rPr lang="en-US" altLang="zh-CN" sz="100"/>
              <a:t>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a:t>
            </a:r>
            <a:endParaRPr lang="zh-CN" altLang="en-US" sz="100"/>
          </a:p>
        </p:txBody>
      </p:sp>
      <p:sp>
        <p:nvSpPr>
          <p:cNvPr id="30" name="右箭头 5">
            <a:extLst>
              <a:ext uri="{FF2B5EF4-FFF2-40B4-BE49-F238E27FC236}">
                <a16:creationId xmlns:a16="http://schemas.microsoft.com/office/drawing/2014/main" xmlns="" id="{9642C558-9722-4BC0-B5F1-4B54A69BE2A2}"/>
              </a:ext>
            </a:extLst>
          </p:cNvPr>
          <p:cNvSpPr/>
          <p:nvPr/>
        </p:nvSpPr>
        <p:spPr>
          <a:xfrm>
            <a:off x="9505235" y="1662785"/>
            <a:ext cx="769314" cy="487594"/>
          </a:xfrm>
          <a:prstGeom prst="rightArrow">
            <a:avLst/>
          </a:prstGeom>
          <a:solidFill>
            <a:srgbClr val="0F6FC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p>
        </p:txBody>
      </p:sp>
      <p:sp>
        <p:nvSpPr>
          <p:cNvPr id="31" name="右箭头 5">
            <a:extLst>
              <a:ext uri="{FF2B5EF4-FFF2-40B4-BE49-F238E27FC236}">
                <a16:creationId xmlns:a16="http://schemas.microsoft.com/office/drawing/2014/main" xmlns="" id="{6A87A100-717C-47C5-9087-4D78FA347A68}"/>
              </a:ext>
            </a:extLst>
          </p:cNvPr>
          <p:cNvSpPr/>
          <p:nvPr/>
        </p:nvSpPr>
        <p:spPr>
          <a:xfrm>
            <a:off x="9254252" y="3062887"/>
            <a:ext cx="769314" cy="487594"/>
          </a:xfrm>
          <a:prstGeom prst="rightArrow">
            <a:avLst/>
          </a:prstGeom>
          <a:solidFill>
            <a:srgbClr val="0F6FC6"/>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p>
        </p:txBody>
      </p:sp>
      <p:sp>
        <p:nvSpPr>
          <p:cNvPr id="3" name="灯片编号占位符 2">
            <a:extLst>
              <a:ext uri="{FF2B5EF4-FFF2-40B4-BE49-F238E27FC236}">
                <a16:creationId xmlns:a16="http://schemas.microsoft.com/office/drawing/2014/main" xmlns="" id="{9EA7FD23-2BB1-4C74-9B04-990954DBF234}"/>
              </a:ext>
            </a:extLst>
          </p:cNvPr>
          <p:cNvSpPr>
            <a:spLocks noGrp="1"/>
          </p:cNvSpPr>
          <p:nvPr>
            <p:ph type="sldNum" sz="quarter" idx="12"/>
          </p:nvPr>
        </p:nvSpPr>
        <p:spPr/>
        <p:txBody>
          <a:bodyPr/>
          <a:lstStyle/>
          <a:p>
            <a:fld id="{993DAA20-52E0-4214-8B12-5D5B7943E59F}" type="slidenum">
              <a:rPr lang="zh-CN" altLang="en-US" smtClean="0"/>
              <a:t>57</a:t>
            </a:fld>
            <a:endParaRPr lang="zh-CN" altLang="en-US"/>
          </a:p>
        </p:txBody>
      </p:sp>
      <p:sp>
        <p:nvSpPr>
          <p:cNvPr id="43" name="矩形 42"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234876" y="4645275"/>
            <a:ext cx="2545080" cy="1379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t>多方有积极性，杂而无序</a:t>
            </a:r>
            <a:endParaRPr lang="en-US" altLang="zh-CN" sz="2400" b="1" dirty="0" smtClean="0"/>
          </a:p>
          <a:p>
            <a:pPr algn="ctr"/>
            <a:r>
              <a:rPr lang="zh-CN" altLang="en-US" sz="2400" b="1" dirty="0" smtClean="0"/>
              <a:t>师生获得感差</a:t>
            </a:r>
            <a:endParaRPr lang="zh-CN" altLang="en-US" sz="2400" b="1" dirty="0"/>
          </a:p>
        </p:txBody>
      </p:sp>
    </p:spTree>
    <p:extLst>
      <p:ext uri="{BB962C8B-B14F-4D97-AF65-F5344CB8AC3E}">
        <p14:creationId xmlns:p14="http://schemas.microsoft.com/office/powerpoint/2010/main" val="96837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4919342" y="0"/>
            <a:ext cx="3398709" cy="6858000"/>
          </a:xfrm>
          <a:custGeom>
            <a:avLst/>
            <a:gdLst>
              <a:gd name="T0" fmla="*/ 780 w 780"/>
              <a:gd name="T1" fmla="*/ 988 h 1576"/>
              <a:gd name="T2" fmla="*/ 0 w 780"/>
              <a:gd name="T3" fmla="*/ 0 h 1576"/>
              <a:gd name="T4" fmla="*/ 0 w 780"/>
              <a:gd name="T5" fmla="*/ 0 h 1576"/>
              <a:gd name="T6" fmla="*/ 577 w 780"/>
              <a:gd name="T7" fmla="*/ 788 h 1576"/>
              <a:gd name="T8" fmla="*/ 0 w 780"/>
              <a:gd name="T9" fmla="*/ 1576 h 1576"/>
              <a:gd name="T10" fmla="*/ 444 w 780"/>
              <a:gd name="T11" fmla="*/ 1576 h 1576"/>
              <a:gd name="T12" fmla="*/ 780 w 780"/>
              <a:gd name="T13" fmla="*/ 988 h 1576"/>
            </a:gdLst>
            <a:ahLst/>
            <a:cxnLst>
              <a:cxn ang="0">
                <a:pos x="T0" y="T1"/>
              </a:cxn>
              <a:cxn ang="0">
                <a:pos x="T2" y="T3"/>
              </a:cxn>
              <a:cxn ang="0">
                <a:pos x="T4" y="T5"/>
              </a:cxn>
              <a:cxn ang="0">
                <a:pos x="T6" y="T7"/>
              </a:cxn>
              <a:cxn ang="0">
                <a:pos x="T8" y="T9"/>
              </a:cxn>
              <a:cxn ang="0">
                <a:pos x="T10" y="T11"/>
              </a:cxn>
              <a:cxn ang="0">
                <a:pos x="T12" y="T13"/>
              </a:cxn>
            </a:cxnLst>
            <a:rect l="0" t="0" r="r" b="b"/>
            <a:pathLst>
              <a:path w="780" h="1576">
                <a:moveTo>
                  <a:pt x="780" y="988"/>
                </a:moveTo>
                <a:cubicBezTo>
                  <a:pt x="779" y="971"/>
                  <a:pt x="710" y="0"/>
                  <a:pt x="0" y="0"/>
                </a:cubicBezTo>
                <a:cubicBezTo>
                  <a:pt x="0" y="0"/>
                  <a:pt x="0" y="0"/>
                  <a:pt x="0" y="0"/>
                </a:cubicBezTo>
                <a:cubicBezTo>
                  <a:pt x="334" y="108"/>
                  <a:pt x="577" y="419"/>
                  <a:pt x="577" y="788"/>
                </a:cubicBezTo>
                <a:cubicBezTo>
                  <a:pt x="577" y="1157"/>
                  <a:pt x="334" y="1468"/>
                  <a:pt x="0" y="1576"/>
                </a:cubicBezTo>
                <a:cubicBezTo>
                  <a:pt x="444" y="1576"/>
                  <a:pt x="444" y="1576"/>
                  <a:pt x="444" y="1576"/>
                </a:cubicBezTo>
                <a:cubicBezTo>
                  <a:pt x="614" y="1424"/>
                  <a:pt x="735" y="1220"/>
                  <a:pt x="780" y="988"/>
                </a:cubicBezTo>
                <a:close/>
              </a:path>
            </a:pathLst>
          </a:custGeom>
          <a:gradFill flip="none" rotWithShape="1">
            <a:gsLst>
              <a:gs pos="0">
                <a:schemeClr val="bg1">
                  <a:lumMod val="95000"/>
                </a:schemeClr>
              </a:gs>
              <a:gs pos="91000">
                <a:schemeClr val="bg1"/>
              </a:gs>
            </a:gsLst>
            <a:lin ang="540000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4" name="Freeform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1" y="0"/>
            <a:ext cx="2762587" cy="6858000"/>
          </a:xfrm>
          <a:custGeom>
            <a:avLst/>
            <a:gdLst>
              <a:gd name="T0" fmla="*/ 56 w 633"/>
              <a:gd name="T1" fmla="*/ 788 h 1576"/>
              <a:gd name="T2" fmla="*/ 633 w 633"/>
              <a:gd name="T3" fmla="*/ 0 h 1576"/>
              <a:gd name="T4" fmla="*/ 189 w 633"/>
              <a:gd name="T5" fmla="*/ 0 h 1576"/>
              <a:gd name="T6" fmla="*/ 0 w 633"/>
              <a:gd name="T7" fmla="*/ 223 h 1576"/>
              <a:gd name="T8" fmla="*/ 0 w 633"/>
              <a:gd name="T9" fmla="*/ 1353 h 1576"/>
              <a:gd name="T10" fmla="*/ 189 w 633"/>
              <a:gd name="T11" fmla="*/ 1576 h 1576"/>
              <a:gd name="T12" fmla="*/ 633 w 633"/>
              <a:gd name="T13" fmla="*/ 1576 h 1576"/>
              <a:gd name="T14" fmla="*/ 56 w 633"/>
              <a:gd name="T15" fmla="*/ 788 h 15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3" h="1576">
                <a:moveTo>
                  <a:pt x="56" y="788"/>
                </a:moveTo>
                <a:cubicBezTo>
                  <a:pt x="56" y="419"/>
                  <a:pt x="298" y="108"/>
                  <a:pt x="633" y="0"/>
                </a:cubicBezTo>
                <a:cubicBezTo>
                  <a:pt x="189" y="0"/>
                  <a:pt x="189" y="0"/>
                  <a:pt x="189" y="0"/>
                </a:cubicBezTo>
                <a:cubicBezTo>
                  <a:pt x="115" y="64"/>
                  <a:pt x="52" y="140"/>
                  <a:pt x="0" y="223"/>
                </a:cubicBezTo>
                <a:cubicBezTo>
                  <a:pt x="0" y="1353"/>
                  <a:pt x="0" y="1353"/>
                  <a:pt x="0" y="1353"/>
                </a:cubicBezTo>
                <a:cubicBezTo>
                  <a:pt x="52" y="1435"/>
                  <a:pt x="115" y="1508"/>
                  <a:pt x="189" y="1576"/>
                </a:cubicBezTo>
                <a:cubicBezTo>
                  <a:pt x="633" y="1576"/>
                  <a:pt x="633" y="1576"/>
                  <a:pt x="633" y="1576"/>
                </a:cubicBezTo>
                <a:cubicBezTo>
                  <a:pt x="298" y="1468"/>
                  <a:pt x="56" y="1157"/>
                  <a:pt x="56" y="788"/>
                </a:cubicBezTo>
                <a:close/>
              </a:path>
            </a:pathLst>
          </a:custGeom>
          <a:gradFill flip="none" rotWithShape="1">
            <a:gsLst>
              <a:gs pos="0">
                <a:schemeClr val="bg1">
                  <a:lumMod val="95000"/>
                </a:schemeClr>
              </a:gs>
              <a:gs pos="91000">
                <a:schemeClr val="bg1"/>
              </a:gs>
            </a:gsLst>
            <a:lin ang="810000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5" name="Freeform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4874683" y="0"/>
            <a:ext cx="3489584" cy="4295337"/>
          </a:xfrm>
          <a:custGeom>
            <a:avLst/>
            <a:gdLst>
              <a:gd name="T0" fmla="*/ 780 w 800"/>
              <a:gd name="T1" fmla="*/ 987 h 987"/>
              <a:gd name="T2" fmla="*/ 800 w 800"/>
              <a:gd name="T3" fmla="*/ 787 h 987"/>
              <a:gd name="T4" fmla="*/ 444 w 800"/>
              <a:gd name="T5" fmla="*/ 0 h 987"/>
              <a:gd name="T6" fmla="*/ 0 w 800"/>
              <a:gd name="T7" fmla="*/ 0 h 987"/>
              <a:gd name="T8" fmla="*/ 780 w 800"/>
              <a:gd name="T9" fmla="*/ 987 h 987"/>
            </a:gdLst>
            <a:ahLst/>
            <a:cxnLst>
              <a:cxn ang="0">
                <a:pos x="T0" y="T1"/>
              </a:cxn>
              <a:cxn ang="0">
                <a:pos x="T2" y="T3"/>
              </a:cxn>
              <a:cxn ang="0">
                <a:pos x="T4" y="T5"/>
              </a:cxn>
              <a:cxn ang="0">
                <a:pos x="T6" y="T7"/>
              </a:cxn>
              <a:cxn ang="0">
                <a:pos x="T8" y="T9"/>
              </a:cxn>
            </a:cxnLst>
            <a:rect l="0" t="0" r="r" b="b"/>
            <a:pathLst>
              <a:path w="800" h="987">
                <a:moveTo>
                  <a:pt x="780" y="987"/>
                </a:moveTo>
                <a:cubicBezTo>
                  <a:pt x="793" y="923"/>
                  <a:pt x="800" y="855"/>
                  <a:pt x="800" y="787"/>
                </a:cubicBezTo>
                <a:cubicBezTo>
                  <a:pt x="800" y="473"/>
                  <a:pt x="662" y="192"/>
                  <a:pt x="444" y="0"/>
                </a:cubicBezTo>
                <a:cubicBezTo>
                  <a:pt x="0" y="0"/>
                  <a:pt x="0" y="0"/>
                  <a:pt x="0" y="0"/>
                </a:cubicBezTo>
                <a:cubicBezTo>
                  <a:pt x="710" y="0"/>
                  <a:pt x="779" y="970"/>
                  <a:pt x="780" y="987"/>
                </a:cubicBezTo>
                <a:close/>
              </a:path>
            </a:pathLst>
          </a:custGeom>
          <a:gradFill flip="none" rotWithShape="1">
            <a:gsLst>
              <a:gs pos="0">
                <a:schemeClr val="bg1">
                  <a:lumMod val="95000"/>
                </a:schemeClr>
              </a:gs>
              <a:gs pos="91000">
                <a:schemeClr val="bg1"/>
              </a:gs>
            </a:gsLst>
            <a:lin ang="1620000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 name="矩形 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0" y="1609344"/>
            <a:ext cx="231058" cy="3639312"/>
          </a:xfrm>
          <a:prstGeom prst="rect">
            <a:avLst/>
          </a:prstGeom>
          <a:solidFill>
            <a:srgbClr val="077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GrpSpPr/>
          <p:nvPr/>
        </p:nvGrpSpPr>
        <p:grpSpPr>
          <a:xfrm>
            <a:off x="2968233" y="2453446"/>
            <a:ext cx="1951110" cy="1951110"/>
            <a:chOff x="2326516" y="2614613"/>
            <a:chExt cx="1628775" cy="1628775"/>
          </a:xfrm>
        </p:grpSpPr>
        <p:sp>
          <p:nvSpPr>
            <p:cNvPr id="2" name="椭圆 1"/>
            <p:cNvSpPr/>
            <p:nvPr/>
          </p:nvSpPr>
          <p:spPr>
            <a:xfrm>
              <a:off x="2326516" y="2614613"/>
              <a:ext cx="1628775" cy="1628775"/>
            </a:xfrm>
            <a:prstGeom prst="ellipse">
              <a:avLst/>
            </a:prstGeom>
            <a:solidFill>
              <a:srgbClr val="33333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8"/>
            <p:cNvGrpSpPr>
              <a:grpSpLocks noChangeAspect="1"/>
            </p:cNvGrpSpPr>
            <p:nvPr/>
          </p:nvGrpSpPr>
          <p:grpSpPr bwMode="auto">
            <a:xfrm>
              <a:off x="2465515" y="2754496"/>
              <a:ext cx="1350780" cy="1349008"/>
              <a:chOff x="3872" y="2120"/>
              <a:chExt cx="762" cy="761"/>
            </a:xfrm>
            <a:solidFill>
              <a:schemeClr val="bg1"/>
            </a:solidFill>
          </p:grpSpPr>
          <p:sp>
            <p:nvSpPr>
              <p:cNvPr id="7" name="Freeform 9"/>
              <p:cNvSpPr>
                <a:spLocks noEditPoints="1"/>
              </p:cNvSpPr>
              <p:nvPr/>
            </p:nvSpPr>
            <p:spPr bwMode="auto">
              <a:xfrm>
                <a:off x="3872" y="2120"/>
                <a:ext cx="762" cy="761"/>
              </a:xfrm>
              <a:custGeom>
                <a:avLst/>
                <a:gdLst>
                  <a:gd name="T0" fmla="*/ 53 w 107"/>
                  <a:gd name="T1" fmla="*/ 96 h 107"/>
                  <a:gd name="T2" fmla="*/ 10 w 107"/>
                  <a:gd name="T3" fmla="*/ 53 h 107"/>
                  <a:gd name="T4" fmla="*/ 53 w 107"/>
                  <a:gd name="T5" fmla="*/ 10 h 107"/>
                  <a:gd name="T6" fmla="*/ 96 w 107"/>
                  <a:gd name="T7" fmla="*/ 53 h 107"/>
                  <a:gd name="T8" fmla="*/ 53 w 107"/>
                  <a:gd name="T9" fmla="*/ 96 h 107"/>
                  <a:gd name="T10" fmla="*/ 53 w 107"/>
                  <a:gd name="T11" fmla="*/ 0 h 107"/>
                  <a:gd name="T12" fmla="*/ 0 w 107"/>
                  <a:gd name="T13" fmla="*/ 53 h 107"/>
                  <a:gd name="T14" fmla="*/ 53 w 107"/>
                  <a:gd name="T15" fmla="*/ 107 h 107"/>
                  <a:gd name="T16" fmla="*/ 107 w 107"/>
                  <a:gd name="T17" fmla="*/ 53 h 107"/>
                  <a:gd name="T18" fmla="*/ 53 w 107"/>
                  <a:gd name="T1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07">
                    <a:moveTo>
                      <a:pt x="53" y="96"/>
                    </a:moveTo>
                    <a:cubicBezTo>
                      <a:pt x="30" y="96"/>
                      <a:pt x="10" y="77"/>
                      <a:pt x="10" y="53"/>
                    </a:cubicBezTo>
                    <a:cubicBezTo>
                      <a:pt x="10" y="30"/>
                      <a:pt x="30" y="10"/>
                      <a:pt x="53" y="10"/>
                    </a:cubicBezTo>
                    <a:cubicBezTo>
                      <a:pt x="77" y="10"/>
                      <a:pt x="96" y="30"/>
                      <a:pt x="96" y="53"/>
                    </a:cubicBezTo>
                    <a:cubicBezTo>
                      <a:pt x="96" y="77"/>
                      <a:pt x="77" y="96"/>
                      <a:pt x="53" y="96"/>
                    </a:cubicBezTo>
                    <a:moveTo>
                      <a:pt x="53" y="0"/>
                    </a:moveTo>
                    <a:cubicBezTo>
                      <a:pt x="24" y="0"/>
                      <a:pt x="0" y="24"/>
                      <a:pt x="0" y="53"/>
                    </a:cubicBezTo>
                    <a:cubicBezTo>
                      <a:pt x="0" y="83"/>
                      <a:pt x="24" y="107"/>
                      <a:pt x="53" y="107"/>
                    </a:cubicBezTo>
                    <a:cubicBezTo>
                      <a:pt x="83" y="107"/>
                      <a:pt x="107" y="83"/>
                      <a:pt x="107" y="53"/>
                    </a:cubicBezTo>
                    <a:cubicBezTo>
                      <a:pt x="107" y="24"/>
                      <a:pt x="83" y="0"/>
                      <a:pt x="5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10"/>
              <p:cNvSpPr>
                <a:spLocks/>
              </p:cNvSpPr>
              <p:nvPr/>
            </p:nvSpPr>
            <p:spPr bwMode="auto">
              <a:xfrm>
                <a:off x="4214" y="2312"/>
                <a:ext cx="228" cy="348"/>
              </a:xfrm>
              <a:custGeom>
                <a:avLst/>
                <a:gdLst>
                  <a:gd name="T0" fmla="*/ 57 w 228"/>
                  <a:gd name="T1" fmla="*/ 0 h 348"/>
                  <a:gd name="T2" fmla="*/ 0 w 228"/>
                  <a:gd name="T3" fmla="*/ 0 h 348"/>
                  <a:gd name="T4" fmla="*/ 0 w 228"/>
                  <a:gd name="T5" fmla="*/ 227 h 348"/>
                  <a:gd name="T6" fmla="*/ 199 w 228"/>
                  <a:gd name="T7" fmla="*/ 348 h 348"/>
                  <a:gd name="T8" fmla="*/ 228 w 228"/>
                  <a:gd name="T9" fmla="*/ 298 h 348"/>
                  <a:gd name="T10" fmla="*/ 57 w 228"/>
                  <a:gd name="T11" fmla="*/ 199 h 348"/>
                  <a:gd name="T12" fmla="*/ 57 w 228"/>
                  <a:gd name="T13" fmla="*/ 0 h 348"/>
                </a:gdLst>
                <a:ahLst/>
                <a:cxnLst>
                  <a:cxn ang="0">
                    <a:pos x="T0" y="T1"/>
                  </a:cxn>
                  <a:cxn ang="0">
                    <a:pos x="T2" y="T3"/>
                  </a:cxn>
                  <a:cxn ang="0">
                    <a:pos x="T4" y="T5"/>
                  </a:cxn>
                  <a:cxn ang="0">
                    <a:pos x="T6" y="T7"/>
                  </a:cxn>
                  <a:cxn ang="0">
                    <a:pos x="T8" y="T9"/>
                  </a:cxn>
                  <a:cxn ang="0">
                    <a:pos x="T10" y="T11"/>
                  </a:cxn>
                  <a:cxn ang="0">
                    <a:pos x="T12" y="T13"/>
                  </a:cxn>
                </a:cxnLst>
                <a:rect l="0" t="0" r="r" b="b"/>
                <a:pathLst>
                  <a:path w="228" h="348">
                    <a:moveTo>
                      <a:pt x="57" y="0"/>
                    </a:moveTo>
                    <a:lnTo>
                      <a:pt x="0" y="0"/>
                    </a:lnTo>
                    <a:lnTo>
                      <a:pt x="0" y="227"/>
                    </a:lnTo>
                    <a:lnTo>
                      <a:pt x="199" y="348"/>
                    </a:lnTo>
                    <a:lnTo>
                      <a:pt x="228" y="298"/>
                    </a:lnTo>
                    <a:lnTo>
                      <a:pt x="57" y="199"/>
                    </a:lnTo>
                    <a:lnTo>
                      <a:pt x="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1"/>
              <p:cNvSpPr>
                <a:spLocks/>
              </p:cNvSpPr>
              <p:nvPr/>
            </p:nvSpPr>
            <p:spPr bwMode="auto">
              <a:xfrm>
                <a:off x="4214" y="2312"/>
                <a:ext cx="228" cy="348"/>
              </a:xfrm>
              <a:custGeom>
                <a:avLst/>
                <a:gdLst>
                  <a:gd name="T0" fmla="*/ 57 w 228"/>
                  <a:gd name="T1" fmla="*/ 0 h 348"/>
                  <a:gd name="T2" fmla="*/ 0 w 228"/>
                  <a:gd name="T3" fmla="*/ 0 h 348"/>
                  <a:gd name="T4" fmla="*/ 0 w 228"/>
                  <a:gd name="T5" fmla="*/ 227 h 348"/>
                  <a:gd name="T6" fmla="*/ 199 w 228"/>
                  <a:gd name="T7" fmla="*/ 348 h 348"/>
                  <a:gd name="T8" fmla="*/ 228 w 228"/>
                  <a:gd name="T9" fmla="*/ 298 h 348"/>
                  <a:gd name="T10" fmla="*/ 57 w 228"/>
                  <a:gd name="T11" fmla="*/ 199 h 348"/>
                  <a:gd name="T12" fmla="*/ 57 w 228"/>
                  <a:gd name="T13" fmla="*/ 0 h 348"/>
                </a:gdLst>
                <a:ahLst/>
                <a:cxnLst>
                  <a:cxn ang="0">
                    <a:pos x="T0" y="T1"/>
                  </a:cxn>
                  <a:cxn ang="0">
                    <a:pos x="T2" y="T3"/>
                  </a:cxn>
                  <a:cxn ang="0">
                    <a:pos x="T4" y="T5"/>
                  </a:cxn>
                  <a:cxn ang="0">
                    <a:pos x="T6" y="T7"/>
                  </a:cxn>
                  <a:cxn ang="0">
                    <a:pos x="T8" y="T9"/>
                  </a:cxn>
                  <a:cxn ang="0">
                    <a:pos x="T10" y="T11"/>
                  </a:cxn>
                  <a:cxn ang="0">
                    <a:pos x="T12" y="T13"/>
                  </a:cxn>
                </a:cxnLst>
                <a:rect l="0" t="0" r="r" b="b"/>
                <a:pathLst>
                  <a:path w="228" h="348">
                    <a:moveTo>
                      <a:pt x="57" y="0"/>
                    </a:moveTo>
                    <a:lnTo>
                      <a:pt x="0" y="0"/>
                    </a:lnTo>
                    <a:lnTo>
                      <a:pt x="0" y="227"/>
                    </a:lnTo>
                    <a:lnTo>
                      <a:pt x="199" y="348"/>
                    </a:lnTo>
                    <a:lnTo>
                      <a:pt x="228" y="298"/>
                    </a:lnTo>
                    <a:lnTo>
                      <a:pt x="57" y="199"/>
                    </a:lnTo>
                    <a:lnTo>
                      <a:pt x="5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4" name="矩形 2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6012372" y="2453446"/>
            <a:ext cx="4212679" cy="1015663"/>
          </a:xfrm>
          <a:prstGeom prst="rect">
            <a:avLst/>
          </a:prstGeom>
          <a:noFill/>
        </p:spPr>
        <p:txBody>
          <a:bodyPr wrap="square">
            <a:spAutoFit/>
          </a:bodyPr>
          <a:lstStyle/>
          <a:p>
            <a:r>
              <a:rPr lang="zh-CN" altLang="en-US" sz="6000" b="1" dirty="0">
                <a:solidFill>
                  <a:srgbClr val="333333"/>
                </a:solidFill>
                <a:latin typeface="Microsoft YaHei UI" panose="020B0503020204020204" pitchFamily="34" charset="-122"/>
                <a:ea typeface="Microsoft YaHei UI" panose="020B0503020204020204" pitchFamily="34" charset="-122"/>
              </a:rPr>
              <a:t>愿    景</a:t>
            </a:r>
          </a:p>
        </p:txBody>
      </p:sp>
      <p:sp>
        <p:nvSpPr>
          <p:cNvPr id="25" name="矩形 2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6096000" y="3817560"/>
            <a:ext cx="4642849" cy="584775"/>
          </a:xfrm>
          <a:prstGeom prst="rect">
            <a:avLst/>
          </a:prstGeom>
          <a:solidFill>
            <a:srgbClr val="0774D6"/>
          </a:solidFill>
        </p:spPr>
        <p:txBody>
          <a:bodyPr wrap="square">
            <a:spAutoFit/>
          </a:bodyPr>
          <a:lstStyle/>
          <a:p>
            <a:r>
              <a:rPr lang="zh-CN" altLang="en-US" sz="3200" dirty="0">
                <a:solidFill>
                  <a:schemeClr val="bg1"/>
                </a:solidFill>
                <a:latin typeface="Microsoft YaHei UI Light" panose="020B0502040204020203" pitchFamily="34" charset="-122"/>
                <a:ea typeface="Microsoft YaHei UI Light" panose="020B0502040204020203" pitchFamily="34" charset="-122"/>
              </a:rPr>
              <a:t>教育信息化</a:t>
            </a:r>
            <a:r>
              <a:rPr lang="en-US" altLang="zh-CN" sz="3200" dirty="0">
                <a:solidFill>
                  <a:schemeClr val="bg1"/>
                </a:solidFill>
                <a:latin typeface="Microsoft YaHei UI Light" panose="020B0502040204020203" pitchFamily="34" charset="-122"/>
                <a:ea typeface="Microsoft YaHei UI Light" panose="020B0502040204020203" pitchFamily="34" charset="-122"/>
              </a:rPr>
              <a:t>2.0</a:t>
            </a:r>
          </a:p>
        </p:txBody>
      </p:sp>
      <p:sp>
        <p:nvSpPr>
          <p:cNvPr id="3" name="e7d195523061f1c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hidden="1"/>
          <p:cNvSpPr txBox="1"/>
          <p:nvPr/>
        </p:nvSpPr>
        <p:spPr>
          <a:xfrm>
            <a:off x="-355600" y="1803400"/>
            <a:ext cx="293927" cy="1016000"/>
          </a:xfrm>
          <a:prstGeom prst="rect">
            <a:avLst/>
          </a:prstGeom>
          <a:noFill/>
        </p:spPr>
        <p:txBody>
          <a:bodyPr vert="wordArtVert" rtlCol="0">
            <a:spAutoFit/>
          </a:bodyPr>
          <a:lstStyle/>
          <a:p>
            <a:r>
              <a:rPr lang="en-US" sz="100"/>
              <a:t>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a:t>
            </a:r>
          </a:p>
        </p:txBody>
      </p:sp>
    </p:spTree>
    <p:extLst>
      <p:ext uri="{BB962C8B-B14F-4D97-AF65-F5344CB8AC3E}">
        <p14:creationId xmlns:p14="http://schemas.microsoft.com/office/powerpoint/2010/main" val="19446839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59</a:t>
            </a:fld>
            <a:endParaRPr lang="zh-CN" altLang="en-US">
              <a:solidFill>
                <a:schemeClr val="bg2">
                  <a:lumMod val="25000"/>
                </a:schemeClr>
              </a:solidFill>
            </a:endParaRPr>
          </a:p>
        </p:txBody>
      </p:sp>
      <p:sp>
        <p:nvSpPr>
          <p:cNvPr id="4" name="矩形 3"/>
          <p:cNvSpPr>
            <a:spLocks noChangeAspect="1"/>
          </p:cNvSpPr>
          <p:nvPr/>
        </p:nvSpPr>
        <p:spPr>
          <a:xfrm>
            <a:off x="1387365" y="1340069"/>
            <a:ext cx="9305215" cy="4603531"/>
          </a:xfrm>
          <a:prstGeom prst="rect">
            <a:avLst/>
          </a:prstGeom>
        </p:spPr>
        <p:txBody>
          <a:bodyPr wrap="square">
            <a:normAutofit fontScale="62500" lnSpcReduction="20000"/>
          </a:bodyPr>
          <a:lstStyle/>
          <a:p>
            <a:pPr lvl="0" algn="ctr">
              <a:lnSpc>
                <a:spcPct val="160000"/>
              </a:lnSpc>
              <a:spcAft>
                <a:spcPts val="0"/>
              </a:spcAft>
            </a:pPr>
            <a:r>
              <a:rPr lang="zh-CN" altLang="en-US" sz="5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教育信息化</a:t>
            </a:r>
            <a:r>
              <a:rPr lang="en-US" altLang="zh-CN" sz="5400" kern="100" dirty="0" smtClean="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5400" kern="100" dirty="0" smtClean="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迫切要求</a:t>
            </a:r>
            <a:endParaRPr lang="en-US" altLang="zh-CN" sz="5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lvl="0" algn="ctr">
              <a:lnSpc>
                <a:spcPct val="160000"/>
              </a:lnSpc>
              <a:spcAft>
                <a:spcPts val="0"/>
              </a:spcAft>
            </a:pPr>
            <a:r>
              <a:rPr lang="zh-CN" altLang="en-US" sz="5400" dirty="0" smtClean="0">
                <a:solidFill>
                  <a:srgbClr val="FF0000"/>
                </a:solidFill>
                <a:latin typeface="Century Gothic" panose="020B0502020202020204" pitchFamily="34" charset="0"/>
              </a:rPr>
              <a:t>“覆盖</a:t>
            </a:r>
            <a:r>
              <a:rPr lang="zh-CN" altLang="en-US" sz="5400" dirty="0">
                <a:solidFill>
                  <a:srgbClr val="FF0000"/>
                </a:solidFill>
                <a:latin typeface="Century Gothic" panose="020B0502020202020204" pitchFamily="34" charset="0"/>
              </a:rPr>
              <a:t>全国、统一标准、上下联动、</a:t>
            </a:r>
            <a:r>
              <a:rPr lang="zh-CN" altLang="en-US" sz="5400" dirty="0" smtClean="0">
                <a:solidFill>
                  <a:srgbClr val="FF0000"/>
                </a:solidFill>
                <a:latin typeface="Century Gothic" panose="020B0502020202020204" pitchFamily="34" charset="0"/>
              </a:rPr>
              <a:t>资源共享“</a:t>
            </a:r>
            <a:endParaRPr lang="en-US" altLang="zh-CN" sz="5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lvl="0">
              <a:lnSpc>
                <a:spcPct val="160000"/>
              </a:lnSpc>
              <a:spcAft>
                <a:spcPts val="0"/>
              </a:spcAft>
            </a:pPr>
            <a:r>
              <a:rPr lang="zh-CN" altLang="en-US" sz="36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      教育信息化</a:t>
            </a:r>
            <a:r>
              <a:rPr lang="en-US" altLang="zh-CN" sz="36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36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将更以“开放”为策略。事实证明“开放”与“共享”是信息时代促进各项事业发展的有效策略，教育信息化</a:t>
            </a:r>
            <a:r>
              <a:rPr lang="en-US" altLang="zh-CN" sz="36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2.0</a:t>
            </a:r>
            <a:r>
              <a:rPr lang="zh-CN" altLang="en-US" sz="36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将在充分保障信息安全的基础上，充分开放各类数据，实现教育大数据的全社会的共同挖掘、共同获益。</a:t>
            </a:r>
          </a:p>
        </p:txBody>
      </p:sp>
      <p:grpSp>
        <p:nvGrpSpPr>
          <p:cNvPr id="5" name="组合 4">
            <a:extLst>
              <a:ext uri="{FF2B5EF4-FFF2-40B4-BE49-F238E27FC236}">
                <a16:creationId xmlns:a16="http://schemas.microsoft.com/office/drawing/2014/main" xmlns="" id="{2EF26D79-267B-490C-AA11-29044D00EE99}"/>
              </a:ext>
            </a:extLst>
          </p:cNvPr>
          <p:cNvGrpSpPr/>
          <p:nvPr/>
        </p:nvGrpSpPr>
        <p:grpSpPr>
          <a:xfrm>
            <a:off x="-21739" y="0"/>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491A3DC-5274-4F8D-919F-FB38B155BB6A}"/>
                </a:ext>
              </a:extLst>
            </p:cNvPr>
            <p:cNvGrpSpPr/>
            <p:nvPr/>
          </p:nvGrpSpPr>
          <p:grpSpPr>
            <a:xfrm flipH="1" flipV="1">
              <a:off x="-10869" y="-1"/>
              <a:ext cx="3621059" cy="6857999"/>
              <a:chOff x="8581811" y="0"/>
              <a:chExt cx="3621059" cy="6857999"/>
            </a:xfrm>
          </p:grpSpPr>
          <p:sp>
            <p:nvSpPr>
              <p:cNvPr id="10" name="Freeform 5">
                <a:extLst>
                  <a:ext uri="{FF2B5EF4-FFF2-40B4-BE49-F238E27FC236}">
                    <a16:creationId xmlns:a16="http://schemas.microsoft.com/office/drawing/2014/main" xmlns="" id="{11B8C11C-4E00-4A4D-A070-E6B3E93CC717}"/>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9604CDD4-C67F-4372-9877-28F00E5CCABA}"/>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B50428D-A033-4829-BA99-A1FF931E42E5}"/>
                </a:ext>
              </a:extLst>
            </p:cNvPr>
            <p:cNvGrpSpPr/>
            <p:nvPr/>
          </p:nvGrpSpPr>
          <p:grpSpPr>
            <a:xfrm>
              <a:off x="8581811" y="0"/>
              <a:ext cx="3621059" cy="6857999"/>
              <a:chOff x="8581811" y="0"/>
              <a:chExt cx="3621059" cy="6857999"/>
            </a:xfrm>
          </p:grpSpPr>
          <p:sp>
            <p:nvSpPr>
              <p:cNvPr id="8" name="Freeform 5">
                <a:extLst>
                  <a:ext uri="{FF2B5EF4-FFF2-40B4-BE49-F238E27FC236}">
                    <a16:creationId xmlns:a16="http://schemas.microsoft.com/office/drawing/2014/main" xmlns="" id="{A8FC4459-9960-42EB-BFD0-B84C9541585A}"/>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9" name="Freeform 5">
                <a:extLst>
                  <a:ext uri="{FF2B5EF4-FFF2-40B4-BE49-F238E27FC236}">
                    <a16:creationId xmlns:a16="http://schemas.microsoft.com/office/drawing/2014/main" xmlns="" id="{4EA73804-7C1B-49FC-8BD0-0BBC2287175D}"/>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Tree>
    <p:extLst>
      <p:ext uri="{BB962C8B-B14F-4D97-AF65-F5344CB8AC3E}">
        <p14:creationId xmlns:p14="http://schemas.microsoft.com/office/powerpoint/2010/main" val="142086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86918" y="350775"/>
            <a:ext cx="7462631" cy="584775"/>
          </a:xfrm>
          <a:prstGeom prst="rect">
            <a:avLst/>
          </a:prstGeom>
          <a:noFill/>
        </p:spPr>
        <p:txBody>
          <a:bodyPr wrap="square" rtlCol="0">
            <a:spAutoFit/>
          </a:bodyPr>
          <a:lstStyle/>
          <a:p>
            <a:pPr defTabSz="914210"/>
            <a:r>
              <a:rPr lang="zh-CN" altLang="en-US" sz="3200" b="1" dirty="0" smtClean="0">
                <a:latin typeface="微软雅黑" panose="020B0503020204020204" pitchFamily="34" charset="-122"/>
                <a:ea typeface="微软雅黑" panose="020B0503020204020204" pitchFamily="34" charset="-122"/>
              </a:rPr>
              <a:t>问题与挑战</a:t>
            </a:r>
            <a:endParaRPr lang="zh-CN" altLang="en-US" sz="3200" b="1" dirty="0">
              <a:latin typeface="微软雅黑" panose="020B0503020204020204" pitchFamily="34" charset="-122"/>
              <a:ea typeface="微软雅黑" panose="020B0503020204020204" pitchFamily="34" charset="-122"/>
            </a:endParaRP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
        <p:nvSpPr>
          <p:cNvPr id="17" name="文本框 16"/>
          <p:cNvSpPr txBox="1"/>
          <p:nvPr/>
        </p:nvSpPr>
        <p:spPr>
          <a:xfrm>
            <a:off x="2109961" y="2230437"/>
            <a:ext cx="3742182" cy="2677656"/>
          </a:xfrm>
          <a:prstGeom prst="rect">
            <a:avLst/>
          </a:prstGeom>
          <a:noFill/>
        </p:spPr>
        <p:txBody>
          <a:bodyPr wrap="square" rtlCol="0">
            <a:spAutoFit/>
          </a:bodyPr>
          <a:lstStyle/>
          <a:p>
            <a:pPr marL="457200" indent="-457200" algn="just" defTabSz="914210">
              <a:lnSpc>
                <a:spcPct val="150000"/>
              </a:lnSpc>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繁忙而无序</a:t>
            </a:r>
            <a:endParaRPr lang="en-US" altLang="zh-CN" sz="28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业务部门各自为政</a:t>
            </a:r>
            <a:endParaRPr lang="en-US" altLang="zh-CN" sz="28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创新</a:t>
            </a:r>
            <a:r>
              <a:rPr lang="zh-CN" altLang="en-US" sz="2800" dirty="0" smtClean="0">
                <a:latin typeface="微软雅黑" panose="020B0503020204020204" pitchFamily="34" charset="-122"/>
                <a:ea typeface="微软雅黑" panose="020B0503020204020204" pitchFamily="34" charset="-122"/>
              </a:rPr>
              <a:t>意识</a:t>
            </a:r>
            <a:r>
              <a:rPr lang="zh-CN" altLang="en-US" sz="2800" dirty="0">
                <a:latin typeface="微软雅黑" panose="020B0503020204020204" pitchFamily="34" charset="-122"/>
                <a:ea typeface="微软雅黑" panose="020B0503020204020204" pitchFamily="34" charset="-122"/>
              </a:rPr>
              <a:t>不足</a:t>
            </a:r>
            <a:endParaRPr lang="en-US" altLang="zh-CN" sz="28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en-US" altLang="zh-CN" sz="2800" dirty="0">
                <a:latin typeface="微软雅黑" panose="020B0503020204020204" pitchFamily="34" charset="-122"/>
                <a:ea typeface="微软雅黑" panose="020B0503020204020204" pitchFamily="34" charset="-122"/>
              </a:rPr>
              <a:t>IT </a:t>
            </a:r>
            <a:r>
              <a:rPr lang="zh-CN" altLang="en-US" sz="2800" dirty="0">
                <a:latin typeface="微软雅黑" panose="020B0503020204020204" pitchFamily="34" charset="-122"/>
                <a:ea typeface="微软雅黑" panose="020B0503020204020204" pitchFamily="34" charset="-122"/>
              </a:rPr>
              <a:t>团队不受重视</a:t>
            </a:r>
            <a:endParaRPr lang="en-US" altLang="zh-CN" sz="2800" dirty="0">
              <a:latin typeface="微软雅黑" panose="020B0503020204020204" pitchFamily="34" charset="-122"/>
              <a:ea typeface="微软雅黑" panose="020B0503020204020204" pitchFamily="34" charset="-122"/>
            </a:endParaRPr>
          </a:p>
        </p:txBody>
      </p:sp>
      <p:sp>
        <p:nvSpPr>
          <p:cNvPr id="2" name="右大括号 1"/>
          <p:cNvSpPr/>
          <p:nvPr/>
        </p:nvSpPr>
        <p:spPr>
          <a:xfrm>
            <a:off x="5852143" y="2230437"/>
            <a:ext cx="665018" cy="2711830"/>
          </a:xfrm>
          <a:prstGeom prst="rightBrace">
            <a:avLst>
              <a:gd name="adj1" fmla="val 102083"/>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 name="文本框 2"/>
          <p:cNvSpPr txBox="1"/>
          <p:nvPr/>
        </p:nvSpPr>
        <p:spPr>
          <a:xfrm>
            <a:off x="7024792" y="2604775"/>
            <a:ext cx="3416320" cy="2031325"/>
          </a:xfrm>
          <a:prstGeom prst="rect">
            <a:avLst/>
          </a:prstGeom>
          <a:noFill/>
        </p:spPr>
        <p:txBody>
          <a:bodyPr wrap="none" rtlCol="0">
            <a:spAutoFit/>
          </a:bodyPr>
          <a:lstStyle/>
          <a:p>
            <a:pPr>
              <a:lnSpc>
                <a:spcPct val="150000"/>
              </a:lnSpc>
            </a:pPr>
            <a:r>
              <a:rPr lang="zh-CN" altLang="en-US" sz="2800" dirty="0" smtClean="0">
                <a:latin typeface="微软雅黑" panose="020B0503020204020204" pitchFamily="34" charset="-122"/>
                <a:ea typeface="微软雅黑" panose="020B0503020204020204" pitchFamily="34" charset="-122"/>
              </a:rPr>
              <a:t>重复建设，两张皮</a:t>
            </a:r>
            <a:endParaRPr lang="en-US" altLang="zh-CN" sz="2800" dirty="0" smtClean="0">
              <a:latin typeface="微软雅黑" panose="020B0503020204020204" pitchFamily="34" charset="-122"/>
              <a:ea typeface="微软雅黑" panose="020B0503020204020204" pitchFamily="34" charset="-122"/>
            </a:endParaRPr>
          </a:p>
          <a:p>
            <a:pPr>
              <a:lnSpc>
                <a:spcPct val="150000"/>
              </a:lnSpc>
            </a:pPr>
            <a:r>
              <a:rPr lang="zh-CN" altLang="en-US" sz="2800" dirty="0" smtClean="0">
                <a:latin typeface="微软雅黑" panose="020B0503020204020204" pitchFamily="34" charset="-122"/>
                <a:ea typeface="微软雅黑" panose="020B0503020204020204" pitchFamily="34" charset="-122"/>
              </a:rPr>
              <a:t>要求很高，问题不少</a:t>
            </a:r>
            <a:endParaRPr lang="en-US" altLang="zh-CN" sz="2800" dirty="0">
              <a:latin typeface="微软雅黑" panose="020B0503020204020204" pitchFamily="34" charset="-122"/>
              <a:ea typeface="微软雅黑" panose="020B0503020204020204" pitchFamily="34" charset="-122"/>
            </a:endParaRPr>
          </a:p>
          <a:p>
            <a:pPr>
              <a:lnSpc>
                <a:spcPct val="150000"/>
              </a:lnSpc>
            </a:pPr>
            <a:r>
              <a:rPr lang="zh-CN" altLang="en-US" sz="2800" dirty="0">
                <a:latin typeface="微软雅黑" panose="020B0503020204020204" pitchFamily="34" charset="-122"/>
                <a:ea typeface="微软雅黑" panose="020B0503020204020204" pitchFamily="34" charset="-122"/>
              </a:rPr>
              <a:t>需要整体思考对策</a:t>
            </a:r>
          </a:p>
        </p:txBody>
      </p:sp>
    </p:spTree>
    <p:extLst>
      <p:ext uri="{BB962C8B-B14F-4D97-AF65-F5344CB8AC3E}">
        <p14:creationId xmlns:p14="http://schemas.microsoft.com/office/powerpoint/2010/main" val="1491110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anim calcmode="lin" valueType="num">
                                      <p:cBhvr additive="base">
                                        <p:cTn id="1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 calcmode="lin" valueType="num">
                                      <p:cBhvr additive="base">
                                        <p:cTn id="19" dur="500" fill="hold"/>
                                        <p:tgtEl>
                                          <p:spTgt spid="1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xEl>
                                              <p:pRg st="3" end="3"/>
                                            </p:txEl>
                                          </p:spTgt>
                                        </p:tgtEl>
                                        <p:attrNameLst>
                                          <p:attrName>style.visibility</p:attrName>
                                        </p:attrNameLst>
                                      </p:cBhvr>
                                      <p:to>
                                        <p:strVal val="visible"/>
                                      </p:to>
                                    </p:set>
                                    <p:anim calcmode="lin" valueType="num">
                                      <p:cBhvr additive="base">
                                        <p:cTn id="25" dur="5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calcmode="lin" valueType="num">
                                      <p:cBhvr additive="base">
                                        <p:cTn id="3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 calcmode="lin" valueType="num">
                                      <p:cBhvr additive="base">
                                        <p:cTn id="4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 calcmode="lin" valueType="num">
                                      <p:cBhvr additive="base">
                                        <p:cTn id="4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a:prstGeom prst="rect">
            <a:avLst/>
          </a:prstGeom>
        </p:spPr>
        <p:txBody>
          <a:bodyPr/>
          <a:lstStyle/>
          <a:p>
            <a:fld id="{0C913308-F349-4B6D-A68A-DD1791B4A57B}" type="slidenum">
              <a:rPr lang="zh-CN" altLang="en-US" smtClean="0"/>
              <a:t>60</a:t>
            </a:fld>
            <a:endParaRPr lang="zh-CN" altLang="en-US"/>
          </a:p>
        </p:txBody>
      </p:sp>
      <p:sp>
        <p:nvSpPr>
          <p:cNvPr id="5" name="椭圆 4"/>
          <p:cNvSpPr/>
          <p:nvPr/>
        </p:nvSpPr>
        <p:spPr>
          <a:xfrm>
            <a:off x="4756002" y="1347938"/>
            <a:ext cx="2375220" cy="2375220"/>
          </a:xfrm>
          <a:prstGeom prst="ellips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8" rIns="91436" bIns="45718" numCol="1" spcCol="0" rtlCol="0" fromWordArt="0" anchor="ctr" anchorCtr="0" forceAA="0" compatLnSpc="1">
            <a:prstTxWarp prst="textNoShape">
              <a:avLst/>
            </a:prstTxWarp>
            <a:noAutofit/>
          </a:bodyP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grpSp>
        <p:nvGrpSpPr>
          <p:cNvPr id="7" name="组合 60"/>
          <p:cNvGrpSpPr/>
          <p:nvPr/>
        </p:nvGrpSpPr>
        <p:grpSpPr>
          <a:xfrm>
            <a:off x="5416543" y="1945364"/>
            <a:ext cx="1069951" cy="1154667"/>
            <a:chOff x="5918200" y="676261"/>
            <a:chExt cx="5394960" cy="5822117"/>
          </a:xfrm>
        </p:grpSpPr>
        <p:sp>
          <p:nvSpPr>
            <p:cNvPr id="8" name="任意多边形 57"/>
            <p:cNvSpPr/>
            <p:nvPr/>
          </p:nvSpPr>
          <p:spPr>
            <a:xfrm>
              <a:off x="7716520" y="676261"/>
              <a:ext cx="1798320" cy="1800346"/>
            </a:xfrm>
            <a:custGeom>
              <a:avLst/>
              <a:gdLst>
                <a:gd name="connsiteX0" fmla="*/ 0 w 2082799"/>
                <a:gd name="connsiteY0" fmla="*/ 1806222 h 1806222"/>
                <a:gd name="connsiteX1" fmla="*/ 1041395 w 2082799"/>
                <a:gd name="connsiteY1" fmla="*/ 0 h 1806222"/>
                <a:gd name="connsiteX2" fmla="*/ 1041404 w 2082799"/>
                <a:gd name="connsiteY2" fmla="*/ 0 h 1806222"/>
                <a:gd name="connsiteX3" fmla="*/ 2082799 w 2082799"/>
                <a:gd name="connsiteY3" fmla="*/ 1806222 h 1806222"/>
                <a:gd name="connsiteX4" fmla="*/ 0 w 2082799"/>
                <a:gd name="connsiteY4" fmla="*/ 1806222 h 1806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2799" h="1806222">
                  <a:moveTo>
                    <a:pt x="0" y="1806222"/>
                  </a:moveTo>
                  <a:lnTo>
                    <a:pt x="1041395" y="0"/>
                  </a:lnTo>
                  <a:lnTo>
                    <a:pt x="1041404" y="0"/>
                  </a:lnTo>
                  <a:lnTo>
                    <a:pt x="2082799" y="1806222"/>
                  </a:lnTo>
                  <a:lnTo>
                    <a:pt x="0" y="1806222"/>
                  </a:lnTo>
                  <a:close/>
                </a:path>
              </a:pathLst>
            </a:cu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9" name="任意多边形 58"/>
            <p:cNvSpPr/>
            <p:nvPr/>
          </p:nvSpPr>
          <p:spPr>
            <a:xfrm>
              <a:off x="6817361" y="2687146"/>
              <a:ext cx="3596639" cy="1800348"/>
            </a:xfrm>
            <a:custGeom>
              <a:avLst/>
              <a:gdLst>
                <a:gd name="connsiteX0" fmla="*/ 0 w 4165599"/>
                <a:gd name="connsiteY0" fmla="*/ 1806222 h 1806222"/>
                <a:gd name="connsiteX1" fmla="*/ 1041395 w 4165599"/>
                <a:gd name="connsiteY1" fmla="*/ 0 h 1806222"/>
                <a:gd name="connsiteX2" fmla="*/ 3124204 w 4165599"/>
                <a:gd name="connsiteY2" fmla="*/ 0 h 1806222"/>
                <a:gd name="connsiteX3" fmla="*/ 4165599 w 4165599"/>
                <a:gd name="connsiteY3" fmla="*/ 1806222 h 1806222"/>
                <a:gd name="connsiteX4" fmla="*/ 0 w 4165599"/>
                <a:gd name="connsiteY4" fmla="*/ 1806222 h 1806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5599" h="1806222">
                  <a:moveTo>
                    <a:pt x="0" y="1806222"/>
                  </a:moveTo>
                  <a:lnTo>
                    <a:pt x="1041395" y="0"/>
                  </a:lnTo>
                  <a:lnTo>
                    <a:pt x="3124204" y="0"/>
                  </a:lnTo>
                  <a:lnTo>
                    <a:pt x="4165599" y="1806222"/>
                  </a:lnTo>
                  <a:lnTo>
                    <a:pt x="0" y="1806222"/>
                  </a:lnTo>
                  <a:close/>
                </a:path>
              </a:pathLst>
            </a:cu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0" name="任意多边形 59"/>
            <p:cNvSpPr/>
            <p:nvPr/>
          </p:nvSpPr>
          <p:spPr>
            <a:xfrm>
              <a:off x="5918200" y="4698032"/>
              <a:ext cx="5394960" cy="1800346"/>
            </a:xfrm>
            <a:custGeom>
              <a:avLst/>
              <a:gdLst>
                <a:gd name="connsiteX0" fmla="*/ 0 w 6248400"/>
                <a:gd name="connsiteY0" fmla="*/ 1806222 h 1806222"/>
                <a:gd name="connsiteX1" fmla="*/ 1041395 w 6248400"/>
                <a:gd name="connsiteY1" fmla="*/ 0 h 1806222"/>
                <a:gd name="connsiteX2" fmla="*/ 5207005 w 6248400"/>
                <a:gd name="connsiteY2" fmla="*/ 0 h 1806222"/>
                <a:gd name="connsiteX3" fmla="*/ 6248400 w 6248400"/>
                <a:gd name="connsiteY3" fmla="*/ 1806222 h 1806222"/>
                <a:gd name="connsiteX4" fmla="*/ 0 w 6248400"/>
                <a:gd name="connsiteY4" fmla="*/ 1806222 h 1806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8400" h="1806222">
                  <a:moveTo>
                    <a:pt x="0" y="1806222"/>
                  </a:moveTo>
                  <a:lnTo>
                    <a:pt x="1041395" y="0"/>
                  </a:lnTo>
                  <a:lnTo>
                    <a:pt x="5207005" y="0"/>
                  </a:lnTo>
                  <a:lnTo>
                    <a:pt x="6248400" y="1806222"/>
                  </a:lnTo>
                  <a:lnTo>
                    <a:pt x="0" y="1806222"/>
                  </a:lnTo>
                  <a:close/>
                </a:path>
              </a:pathLst>
            </a:cu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grpSp>
      <p:sp>
        <p:nvSpPr>
          <p:cNvPr id="11" name="矩形 10"/>
          <p:cNvSpPr/>
          <p:nvPr/>
        </p:nvSpPr>
        <p:spPr>
          <a:xfrm>
            <a:off x="2927902" y="1883421"/>
            <a:ext cx="6047232" cy="1754327"/>
          </a:xfrm>
          <a:prstGeom prst="rect">
            <a:avLst/>
          </a:prstGeom>
        </p:spPr>
        <p:txBody>
          <a:bodyPr wrap="square" lIns="91436" tIns="45718" rIns="91436" bIns="45718">
            <a:spAutoFit/>
          </a:bodyPr>
          <a:lstStyle/>
          <a:p>
            <a:pPr algn="ctr">
              <a:lnSpc>
                <a:spcPct val="150000"/>
              </a:lnSpc>
            </a:pPr>
            <a:r>
              <a:rPr lang="zh-CN" altLang="en-US" sz="4000" b="1" dirty="0">
                <a:solidFill>
                  <a:srgbClr val="92D050"/>
                </a:solidFill>
                <a:latin typeface="微软雅黑" panose="020B0503020204020204" pitchFamily="34" charset="-122"/>
                <a:ea typeface="微软雅黑" panose="020B0503020204020204" pitchFamily="34" charset="-122"/>
              </a:rPr>
              <a:t>建设策略目标：</a:t>
            </a:r>
            <a:endParaRPr lang="en-US" altLang="zh-CN" sz="4000" b="1" dirty="0">
              <a:solidFill>
                <a:srgbClr val="92D050"/>
              </a:solidFill>
              <a:latin typeface="微软雅黑" panose="020B0503020204020204" pitchFamily="34" charset="-122"/>
              <a:ea typeface="微软雅黑" panose="020B0503020204020204" pitchFamily="34" charset="-122"/>
            </a:endParaRPr>
          </a:p>
          <a:p>
            <a:pPr algn="ctr">
              <a:lnSpc>
                <a:spcPct val="150000"/>
              </a:lnSpc>
            </a:pPr>
            <a:r>
              <a:rPr lang="zh-CN" altLang="en-US" sz="3200" dirty="0">
                <a:latin typeface="微软雅黑" panose="020B0503020204020204" pitchFamily="34" charset="-122"/>
                <a:ea typeface="微软雅黑" panose="020B0503020204020204" pitchFamily="34" charset="-122"/>
              </a:rPr>
              <a:t>发挥多主体建设作用</a:t>
            </a:r>
          </a:p>
        </p:txBody>
      </p:sp>
      <p:grpSp>
        <p:nvGrpSpPr>
          <p:cNvPr id="12" name="组合 11">
            <a:extLst>
              <a:ext uri="{FF2B5EF4-FFF2-40B4-BE49-F238E27FC236}">
                <a16:creationId xmlns:a16="http://schemas.microsoft.com/office/drawing/2014/main" xmlns="" id="{F64D18FD-D9ED-4EEF-BDE9-B0ACEFBA2A2E}"/>
              </a:ext>
            </a:extLst>
          </p:cNvPr>
          <p:cNvGrpSpPr/>
          <p:nvPr/>
        </p:nvGrpSpPr>
        <p:grpSpPr>
          <a:xfrm>
            <a:off x="-21739" y="0"/>
            <a:ext cx="12213739" cy="6858000"/>
            <a:chOff x="-10869" y="-1"/>
            <a:chExt cx="12213739" cy="6858000"/>
          </a:xfrm>
        </p:grpSpPr>
        <p:grpSp>
          <p:nvGrpSpPr>
            <p:cNvPr id="13" name="组合 1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15C9918A-53E0-46EC-BEA8-F16F77A12F97}"/>
                </a:ext>
              </a:extLst>
            </p:cNvPr>
            <p:cNvGrpSpPr/>
            <p:nvPr/>
          </p:nvGrpSpPr>
          <p:grpSpPr>
            <a:xfrm flipH="1" flipV="1">
              <a:off x="-10869" y="-1"/>
              <a:ext cx="3621059" cy="6857999"/>
              <a:chOff x="8581811" y="0"/>
              <a:chExt cx="3621059" cy="6857999"/>
            </a:xfrm>
          </p:grpSpPr>
          <p:sp>
            <p:nvSpPr>
              <p:cNvPr id="17" name="Freeform 5">
                <a:extLst>
                  <a:ext uri="{FF2B5EF4-FFF2-40B4-BE49-F238E27FC236}">
                    <a16:creationId xmlns:a16="http://schemas.microsoft.com/office/drawing/2014/main" xmlns="" id="{F23CB733-6C41-441A-B830-CED77F67BD59}"/>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8" name="Freeform 5">
                <a:extLst>
                  <a:ext uri="{FF2B5EF4-FFF2-40B4-BE49-F238E27FC236}">
                    <a16:creationId xmlns:a16="http://schemas.microsoft.com/office/drawing/2014/main" xmlns="" id="{E48DF81F-70B8-4E0A-B7DD-3744CE6B0C52}"/>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14" name="组合 1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6E4DF2B6-C780-40E0-9DBD-88C72CD1314E}"/>
                </a:ext>
              </a:extLst>
            </p:cNvPr>
            <p:cNvGrpSpPr/>
            <p:nvPr/>
          </p:nvGrpSpPr>
          <p:grpSpPr>
            <a:xfrm>
              <a:off x="8581811" y="0"/>
              <a:ext cx="3621059" cy="6857999"/>
              <a:chOff x="8581811" y="0"/>
              <a:chExt cx="3621059" cy="6857999"/>
            </a:xfrm>
          </p:grpSpPr>
          <p:sp>
            <p:nvSpPr>
              <p:cNvPr id="15" name="Freeform 5">
                <a:extLst>
                  <a:ext uri="{FF2B5EF4-FFF2-40B4-BE49-F238E27FC236}">
                    <a16:creationId xmlns:a16="http://schemas.microsoft.com/office/drawing/2014/main" xmlns="" id="{2543CAA2-1B27-49C0-A287-2C937B608DD8}"/>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6" name="Freeform 5">
                <a:extLst>
                  <a:ext uri="{FF2B5EF4-FFF2-40B4-BE49-F238E27FC236}">
                    <a16:creationId xmlns:a16="http://schemas.microsoft.com/office/drawing/2014/main" xmlns="" id="{C6B23BA7-741F-4284-99C4-D881F88119AA}"/>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4" name="矩形 3"/>
          <p:cNvSpPr/>
          <p:nvPr/>
        </p:nvSpPr>
        <p:spPr>
          <a:xfrm>
            <a:off x="1177943" y="4096269"/>
            <a:ext cx="9903799" cy="1754327"/>
          </a:xfrm>
          <a:prstGeom prst="rect">
            <a:avLst/>
          </a:prstGeom>
        </p:spPr>
        <p:txBody>
          <a:bodyPr wrap="square" lIns="91436" tIns="45718" rIns="91436" bIns="45718">
            <a:spAutoFit/>
          </a:bodyPr>
          <a:lstStyle/>
          <a:p>
            <a:pPr algn="ctr">
              <a:lnSpc>
                <a:spcPct val="150000"/>
              </a:lnSpc>
            </a:pPr>
            <a:r>
              <a:rPr lang="en-US" altLang="zh-CN" sz="4000" b="1" dirty="0">
                <a:solidFill>
                  <a:srgbClr val="92D050"/>
                </a:solidFill>
                <a:latin typeface="微软雅黑" panose="020B0503020204020204" pitchFamily="34" charset="-122"/>
                <a:ea typeface="微软雅黑" panose="020B0503020204020204" pitchFamily="34" charset="-122"/>
              </a:rPr>
              <a:t>IT</a:t>
            </a:r>
            <a:r>
              <a:rPr lang="zh-CN" altLang="en-US" sz="4000" b="1" dirty="0">
                <a:solidFill>
                  <a:srgbClr val="92D050"/>
                </a:solidFill>
                <a:latin typeface="微软雅黑" panose="020B0503020204020204" pitchFamily="34" charset="-122"/>
                <a:ea typeface="微软雅黑" panose="020B0503020204020204" pitchFamily="34" charset="-122"/>
              </a:rPr>
              <a:t>团队的急迫目标：</a:t>
            </a:r>
            <a:endParaRPr lang="en-US" altLang="zh-CN" sz="4000" b="1" dirty="0">
              <a:solidFill>
                <a:srgbClr val="92D050"/>
              </a:solidFill>
              <a:latin typeface="微软雅黑" panose="020B0503020204020204" pitchFamily="34" charset="-122"/>
              <a:ea typeface="微软雅黑" panose="020B0503020204020204" pitchFamily="34" charset="-122"/>
            </a:endParaRPr>
          </a:p>
          <a:p>
            <a:pPr algn="ctr">
              <a:lnSpc>
                <a:spcPct val="150000"/>
              </a:lnSpc>
            </a:pPr>
            <a:r>
              <a:rPr lang="zh-CN" altLang="en-US" sz="3200" dirty="0">
                <a:latin typeface="微软雅黑" panose="020B0503020204020204" pitchFamily="34" charset="-122"/>
                <a:ea typeface="微软雅黑" panose="020B0503020204020204" pitchFamily="34" charset="-122"/>
              </a:rPr>
              <a:t>可持续的、多主体参与的数据共享基础设施的建设</a:t>
            </a:r>
          </a:p>
        </p:txBody>
      </p:sp>
    </p:spTree>
    <p:extLst>
      <p:ext uri="{BB962C8B-B14F-4D97-AF65-F5344CB8AC3E}">
        <p14:creationId xmlns:p14="http://schemas.microsoft.com/office/powerpoint/2010/main" val="254806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ppt_x"/>
                                          </p:val>
                                        </p:tav>
                                      </p:tavLst>
                                    </p:anim>
                                    <p:anim calcmode="lin" valueType="num">
                                      <p:cBhvr additive="base">
                                        <p:cTn id="7" dur="500"/>
                                        <p:tgtEl>
                                          <p:spTgt spid="5"/>
                                        </p:tgtEl>
                                        <p:attrNameLst>
                                          <p:attrName>ppt_y</p:attrName>
                                        </p:attrNameLst>
                                      </p:cBhvr>
                                      <p:tavLst>
                                        <p:tav tm="0">
                                          <p:val>
                                            <p:strVal val="ppt_y"/>
                                          </p:val>
                                        </p:tav>
                                        <p:tav tm="100000">
                                          <p:val>
                                            <p:strVal val="1+ppt_h/2"/>
                                          </p:val>
                                        </p:tav>
                                      </p:tavLst>
                                    </p:anim>
                                    <p:set>
                                      <p:cBhvr>
                                        <p:cTn id="8" dur="1" fill="hold">
                                          <p:stCondLst>
                                            <p:cond delay="499"/>
                                          </p:stCondLst>
                                        </p:cTn>
                                        <p:tgtEl>
                                          <p:spTgt spid="5"/>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7"/>
                                        </p:tgtEl>
                                        <p:attrNameLst>
                                          <p:attrName>ppt_x</p:attrName>
                                        </p:attrNameLst>
                                      </p:cBhvr>
                                      <p:tavLst>
                                        <p:tav tm="0">
                                          <p:val>
                                            <p:strVal val="ppt_x"/>
                                          </p:val>
                                        </p:tav>
                                        <p:tav tm="100000">
                                          <p:val>
                                            <p:strVal val="ppt_x"/>
                                          </p:val>
                                        </p:tav>
                                      </p:tavLst>
                                    </p:anim>
                                    <p:anim calcmode="lin" valueType="num">
                                      <p:cBhvr additive="base">
                                        <p:cTn id="11" dur="500"/>
                                        <p:tgtEl>
                                          <p:spTgt spid="7"/>
                                        </p:tgtEl>
                                        <p:attrNameLst>
                                          <p:attrName>ppt_y</p:attrName>
                                        </p:attrNameLst>
                                      </p:cBhvr>
                                      <p:tavLst>
                                        <p:tav tm="0">
                                          <p:val>
                                            <p:strVal val="ppt_y"/>
                                          </p:val>
                                        </p:tav>
                                        <p:tav tm="100000">
                                          <p:val>
                                            <p:strVal val="1+ppt_h/2"/>
                                          </p:val>
                                        </p:tav>
                                      </p:tavLst>
                                    </p:anim>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xmlns="" id="{36E8E035-CDF9-4523-8077-9BE8B579A38A}"/>
              </a:ext>
            </a:extLst>
          </p:cNvPr>
          <p:cNvGrpSpPr/>
          <p:nvPr/>
        </p:nvGrpSpPr>
        <p:grpSpPr>
          <a:xfrm>
            <a:off x="1238552" y="1842484"/>
            <a:ext cx="9513757" cy="2780001"/>
            <a:chOff x="914400" y="2480873"/>
            <a:chExt cx="7135318" cy="2180710"/>
          </a:xfrm>
        </p:grpSpPr>
        <p:grpSp>
          <p:nvGrpSpPr>
            <p:cNvPr id="14" name="组合 13">
              <a:extLst>
                <a:ext uri="{FF2B5EF4-FFF2-40B4-BE49-F238E27FC236}">
                  <a16:creationId xmlns:a16="http://schemas.microsoft.com/office/drawing/2014/main" xmlns="" id="{9FA29A09-A3FF-45C4-B529-1B7D64246BB6}"/>
                </a:ext>
              </a:extLst>
            </p:cNvPr>
            <p:cNvGrpSpPr/>
            <p:nvPr/>
          </p:nvGrpSpPr>
          <p:grpSpPr>
            <a:xfrm>
              <a:off x="914400" y="3028014"/>
              <a:ext cx="7135318" cy="1633569"/>
              <a:chOff x="914400" y="3028014"/>
              <a:chExt cx="7135318" cy="1633569"/>
            </a:xfrm>
          </p:grpSpPr>
          <p:sp>
            <p:nvSpPr>
              <p:cNvPr id="18" name="矩形 17">
                <a:extLst>
                  <a:ext uri="{FF2B5EF4-FFF2-40B4-BE49-F238E27FC236}">
                    <a16:creationId xmlns:a16="http://schemas.microsoft.com/office/drawing/2014/main" xmlns="" id="{6DA5B4C9-9791-4996-89F5-C9C232A9558D}"/>
                  </a:ext>
                </a:extLst>
              </p:cNvPr>
              <p:cNvSpPr/>
              <p:nvPr/>
            </p:nvSpPr>
            <p:spPr>
              <a:xfrm>
                <a:off x="914400" y="3028014"/>
                <a:ext cx="7135318" cy="1573967"/>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zh-CN" altLang="en-US"/>
              </a:p>
            </p:txBody>
          </p:sp>
          <p:sp>
            <p:nvSpPr>
              <p:cNvPr id="19" name="文本框 18">
                <a:extLst>
                  <a:ext uri="{FF2B5EF4-FFF2-40B4-BE49-F238E27FC236}">
                    <a16:creationId xmlns:a16="http://schemas.microsoft.com/office/drawing/2014/main" xmlns="" id="{AC83163F-EF97-4EDB-A5B3-697357F5FC5B}"/>
                  </a:ext>
                </a:extLst>
              </p:cNvPr>
              <p:cNvSpPr txBox="1"/>
              <p:nvPr/>
            </p:nvSpPr>
            <p:spPr>
              <a:xfrm>
                <a:off x="1326629" y="3575155"/>
                <a:ext cx="6543207" cy="1086428"/>
              </a:xfrm>
              <a:prstGeom prst="rect">
                <a:avLst/>
              </a:prstGeom>
              <a:noFill/>
            </p:spPr>
            <p:txBody>
              <a:bodyPr wrap="square" rtlCol="0">
                <a:spAutoFit/>
              </a:bodyPr>
              <a:lstStyle/>
              <a:p>
                <a:pPr algn="ctr"/>
                <a:r>
                  <a:rPr lang="en-US" altLang="zh-CN" sz="2800" dirty="0">
                    <a:solidFill>
                      <a:srgbClr val="2C3E4C"/>
                    </a:solidFill>
                  </a:rPr>
                  <a:t>Service Support Layer</a:t>
                </a:r>
                <a:r>
                  <a:rPr lang="zh-CN" altLang="en-US" sz="2800" dirty="0" smtClean="0">
                    <a:solidFill>
                      <a:srgbClr val="2C3E4C"/>
                    </a:solidFill>
                  </a:rPr>
                  <a:t>（区域信息化基础底座）</a:t>
                </a:r>
                <a:endParaRPr lang="en-US" altLang="zh-CN" sz="2800" dirty="0">
                  <a:solidFill>
                    <a:srgbClr val="2C3E4C"/>
                  </a:solidFill>
                </a:endParaRPr>
              </a:p>
              <a:p>
                <a:pPr algn="ctr"/>
                <a:r>
                  <a:rPr lang="zh-CN" altLang="en-US" sz="2800" dirty="0" smtClean="0">
                    <a:solidFill>
                      <a:srgbClr val="2C3E4C"/>
                    </a:solidFill>
                  </a:rPr>
                  <a:t>支持数据有效共享的认证</a:t>
                </a:r>
                <a:r>
                  <a:rPr lang="zh-CN" altLang="en-US" sz="2800" dirty="0">
                    <a:solidFill>
                      <a:srgbClr val="2C3E4C"/>
                    </a:solidFill>
                  </a:rPr>
                  <a:t>，授权，数据</a:t>
                </a:r>
                <a:r>
                  <a:rPr lang="en-US" altLang="zh-CN" sz="2800" dirty="0">
                    <a:solidFill>
                      <a:srgbClr val="2C3E4C"/>
                    </a:solidFill>
                  </a:rPr>
                  <a:t>…</a:t>
                </a:r>
                <a:endParaRPr lang="zh-CN" altLang="en-US" sz="2800" dirty="0">
                  <a:solidFill>
                    <a:srgbClr val="2C3E4C"/>
                  </a:solidFill>
                </a:endParaRPr>
              </a:p>
              <a:p>
                <a:pPr algn="ctr"/>
                <a:endParaRPr lang="zh-CN" altLang="en-US" sz="2800" dirty="0">
                  <a:solidFill>
                    <a:srgbClr val="2C3E4C"/>
                  </a:solidFill>
                </a:endParaRPr>
              </a:p>
            </p:txBody>
          </p:sp>
        </p:grpSp>
        <p:sp>
          <p:nvSpPr>
            <p:cNvPr id="15" name="矩形 14">
              <a:extLst>
                <a:ext uri="{FF2B5EF4-FFF2-40B4-BE49-F238E27FC236}">
                  <a16:creationId xmlns:a16="http://schemas.microsoft.com/office/drawing/2014/main" xmlns="" id="{63598A8C-28FC-4336-B3CC-2701ADF72C3E}"/>
                </a:ext>
              </a:extLst>
            </p:cNvPr>
            <p:cNvSpPr/>
            <p:nvPr/>
          </p:nvSpPr>
          <p:spPr>
            <a:xfrm>
              <a:off x="1873771" y="2480873"/>
              <a:ext cx="1109271" cy="1094282"/>
            </a:xfrm>
            <a:prstGeom prst="rect">
              <a:avLst/>
            </a:prstGeom>
            <a:solidFill>
              <a:srgbClr val="2C3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xmlns="" id="{EC47DF6B-4774-4D30-B719-1F04ED1B24C4}"/>
                </a:ext>
              </a:extLst>
            </p:cNvPr>
            <p:cNvSpPr/>
            <p:nvPr/>
          </p:nvSpPr>
          <p:spPr>
            <a:xfrm>
              <a:off x="3852473" y="2480873"/>
              <a:ext cx="1109271" cy="1094282"/>
            </a:xfrm>
            <a:prstGeom prst="rect">
              <a:avLst/>
            </a:prstGeom>
            <a:solidFill>
              <a:srgbClr val="2C3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xmlns="" id="{FCF3C3FF-D5DE-49C2-95A4-622F0CE95374}"/>
                </a:ext>
              </a:extLst>
            </p:cNvPr>
            <p:cNvSpPr/>
            <p:nvPr/>
          </p:nvSpPr>
          <p:spPr>
            <a:xfrm>
              <a:off x="5831175" y="2480873"/>
              <a:ext cx="1109271" cy="1094282"/>
            </a:xfrm>
            <a:prstGeom prst="rect">
              <a:avLst/>
            </a:prstGeom>
            <a:solidFill>
              <a:srgbClr val="2C3E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矩形 19">
            <a:extLst>
              <a:ext uri="{FF2B5EF4-FFF2-40B4-BE49-F238E27FC236}">
                <a16:creationId xmlns:a16="http://schemas.microsoft.com/office/drawing/2014/main" xmlns="" id="{FEF53619-EB41-485C-8934-B18C998AFA82}"/>
              </a:ext>
            </a:extLst>
          </p:cNvPr>
          <p:cNvSpPr/>
          <p:nvPr/>
        </p:nvSpPr>
        <p:spPr>
          <a:xfrm>
            <a:off x="2517714" y="1954493"/>
            <a:ext cx="1501447" cy="1271747"/>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CN" sz="2800" dirty="0"/>
              <a:t>App</a:t>
            </a:r>
            <a:endParaRPr lang="zh-CN" altLang="en-US" sz="2800" dirty="0"/>
          </a:p>
        </p:txBody>
      </p:sp>
      <p:sp>
        <p:nvSpPr>
          <p:cNvPr id="21" name="矩形 20">
            <a:extLst>
              <a:ext uri="{FF2B5EF4-FFF2-40B4-BE49-F238E27FC236}">
                <a16:creationId xmlns:a16="http://schemas.microsoft.com/office/drawing/2014/main" xmlns="" id="{7B182D45-8358-458B-88DF-6F8BF33B9603}"/>
              </a:ext>
            </a:extLst>
          </p:cNvPr>
          <p:cNvSpPr/>
          <p:nvPr/>
        </p:nvSpPr>
        <p:spPr>
          <a:xfrm>
            <a:off x="5155983" y="1965744"/>
            <a:ext cx="1501447" cy="1271747"/>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CN" sz="2800" dirty="0"/>
              <a:t>App</a:t>
            </a:r>
            <a:endParaRPr lang="zh-CN" altLang="en-US" sz="2800" dirty="0"/>
          </a:p>
        </p:txBody>
      </p:sp>
      <p:sp>
        <p:nvSpPr>
          <p:cNvPr id="22" name="矩形 21">
            <a:extLst>
              <a:ext uri="{FF2B5EF4-FFF2-40B4-BE49-F238E27FC236}">
                <a16:creationId xmlns:a16="http://schemas.microsoft.com/office/drawing/2014/main" xmlns="" id="{72C9B1DE-C454-4F95-898C-13FFCC6CE1B3}"/>
              </a:ext>
            </a:extLst>
          </p:cNvPr>
          <p:cNvSpPr/>
          <p:nvPr/>
        </p:nvSpPr>
        <p:spPr>
          <a:xfrm>
            <a:off x="7794253" y="1973271"/>
            <a:ext cx="1501447" cy="1271747"/>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altLang="zh-CN" sz="2800" dirty="0"/>
              <a:t>App</a:t>
            </a:r>
            <a:endParaRPr lang="zh-CN" altLang="en-US" sz="2800" dirty="0"/>
          </a:p>
        </p:txBody>
      </p:sp>
      <p:grpSp>
        <p:nvGrpSpPr>
          <p:cNvPr id="23" name="组合 22">
            <a:extLst>
              <a:ext uri="{FF2B5EF4-FFF2-40B4-BE49-F238E27FC236}">
                <a16:creationId xmlns:a16="http://schemas.microsoft.com/office/drawing/2014/main" xmlns="" id="{9EE62DC3-8FF6-43F8-93E4-38F47153F0A0}"/>
              </a:ext>
            </a:extLst>
          </p:cNvPr>
          <p:cNvGrpSpPr/>
          <p:nvPr/>
        </p:nvGrpSpPr>
        <p:grpSpPr>
          <a:xfrm>
            <a:off x="-21739" y="0"/>
            <a:ext cx="12213739" cy="6858000"/>
            <a:chOff x="-10869" y="-1"/>
            <a:chExt cx="12213739" cy="6858000"/>
          </a:xfrm>
        </p:grpSpPr>
        <p:grpSp>
          <p:nvGrpSpPr>
            <p:cNvPr id="24" name="组合 2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F340BAE-A9DC-4333-A57A-F6DCF9F5DD0D}"/>
                </a:ext>
              </a:extLst>
            </p:cNvPr>
            <p:cNvGrpSpPr/>
            <p:nvPr/>
          </p:nvGrpSpPr>
          <p:grpSpPr>
            <a:xfrm flipH="1" flipV="1">
              <a:off x="-10869" y="-1"/>
              <a:ext cx="3621059" cy="6857999"/>
              <a:chOff x="8581811" y="0"/>
              <a:chExt cx="3621059" cy="6857999"/>
            </a:xfrm>
          </p:grpSpPr>
          <p:sp>
            <p:nvSpPr>
              <p:cNvPr id="28" name="Freeform 5">
                <a:extLst>
                  <a:ext uri="{FF2B5EF4-FFF2-40B4-BE49-F238E27FC236}">
                    <a16:creationId xmlns:a16="http://schemas.microsoft.com/office/drawing/2014/main" xmlns="" id="{5A1E545A-3894-4AE9-9FDA-8C4C71FF3D9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29" name="Freeform 5">
                <a:extLst>
                  <a:ext uri="{FF2B5EF4-FFF2-40B4-BE49-F238E27FC236}">
                    <a16:creationId xmlns:a16="http://schemas.microsoft.com/office/drawing/2014/main" xmlns="" id="{4BC0B561-FF80-4C91-BFEC-281E71EE940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25" name="组合 2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BC1C53C2-A9F2-4679-B63C-F959DC33C87E}"/>
                </a:ext>
              </a:extLst>
            </p:cNvPr>
            <p:cNvGrpSpPr/>
            <p:nvPr/>
          </p:nvGrpSpPr>
          <p:grpSpPr>
            <a:xfrm>
              <a:off x="8581811" y="0"/>
              <a:ext cx="3621059" cy="6857999"/>
              <a:chOff x="8581811" y="0"/>
              <a:chExt cx="3621059" cy="6857999"/>
            </a:xfrm>
          </p:grpSpPr>
          <p:sp>
            <p:nvSpPr>
              <p:cNvPr id="26" name="Freeform 5">
                <a:extLst>
                  <a:ext uri="{FF2B5EF4-FFF2-40B4-BE49-F238E27FC236}">
                    <a16:creationId xmlns:a16="http://schemas.microsoft.com/office/drawing/2014/main" xmlns="" id="{AEFFA72B-327B-4706-828F-C4F7317FBF62}"/>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27" name="Freeform 5">
                <a:extLst>
                  <a:ext uri="{FF2B5EF4-FFF2-40B4-BE49-F238E27FC236}">
                    <a16:creationId xmlns:a16="http://schemas.microsoft.com/office/drawing/2014/main" xmlns="" id="{497D7612-56C8-4455-BC0B-80FE1D28868C}"/>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标题 1">
            <a:extLst>
              <a:ext uri="{FF2B5EF4-FFF2-40B4-BE49-F238E27FC236}">
                <a16:creationId xmlns:a16="http://schemas.microsoft.com/office/drawing/2014/main" xmlns="" id="{8F5A3E65-FF2F-42CC-9560-B62D6ADF5240}"/>
              </a:ext>
            </a:extLst>
          </p:cNvPr>
          <p:cNvSpPr>
            <a:spLocks noGrp="1"/>
          </p:cNvSpPr>
          <p:nvPr>
            <p:ph type="title" idx="4294967295"/>
          </p:nvPr>
        </p:nvSpPr>
        <p:spPr>
          <a:xfrm>
            <a:off x="619432" y="273050"/>
            <a:ext cx="7337118" cy="777875"/>
          </a:xfrm>
        </p:spPr>
        <p:txBody>
          <a:bodyPr/>
          <a:lstStyle/>
          <a:p>
            <a:r>
              <a:rPr lang="zh-CN" altLang="en-US" dirty="0" smtClean="0"/>
              <a:t>教育</a:t>
            </a:r>
            <a:r>
              <a:rPr lang="zh-CN" altLang="en-US" dirty="0"/>
              <a:t>信息化愿景</a:t>
            </a:r>
          </a:p>
        </p:txBody>
      </p:sp>
      <p:sp>
        <p:nvSpPr>
          <p:cNvPr id="6" name="灯片编号占位符 5">
            <a:extLst>
              <a:ext uri="{FF2B5EF4-FFF2-40B4-BE49-F238E27FC236}">
                <a16:creationId xmlns:a16="http://schemas.microsoft.com/office/drawing/2014/main" xmlns="" id="{886868F3-F7E1-4E36-A0AB-47AFCED63597}"/>
              </a:ext>
            </a:extLst>
          </p:cNvPr>
          <p:cNvSpPr>
            <a:spLocks noGrp="1"/>
          </p:cNvSpPr>
          <p:nvPr>
            <p:ph type="sldNum" sz="quarter" idx="12"/>
          </p:nvPr>
        </p:nvSpPr>
        <p:spPr/>
        <p:txBody>
          <a:bodyPr/>
          <a:lstStyle/>
          <a:p>
            <a:fld id="{993DAA20-52E0-4214-8B12-5D5B7943E59F}" type="slidenum">
              <a:rPr lang="zh-CN" altLang="en-US" smtClean="0"/>
              <a:t>61</a:t>
            </a:fld>
            <a:endParaRPr lang="zh-CN" altLang="en-US"/>
          </a:p>
        </p:txBody>
      </p:sp>
      <p:grpSp>
        <p:nvGrpSpPr>
          <p:cNvPr id="3" name="组合 2">
            <a:extLst>
              <a:ext uri="{FF2B5EF4-FFF2-40B4-BE49-F238E27FC236}">
                <a16:creationId xmlns:a16="http://schemas.microsoft.com/office/drawing/2014/main" xmlns="" id="{50987688-15E5-4517-9061-E9E26CF7F0D3}"/>
              </a:ext>
            </a:extLst>
          </p:cNvPr>
          <p:cNvGrpSpPr/>
          <p:nvPr/>
        </p:nvGrpSpPr>
        <p:grpSpPr>
          <a:xfrm>
            <a:off x="1238552" y="4569005"/>
            <a:ext cx="9513757" cy="1573967"/>
            <a:chOff x="914400" y="4601981"/>
            <a:chExt cx="7135318" cy="1573967"/>
          </a:xfrm>
        </p:grpSpPr>
        <p:sp>
          <p:nvSpPr>
            <p:cNvPr id="4" name="矩形 3">
              <a:extLst>
                <a:ext uri="{FF2B5EF4-FFF2-40B4-BE49-F238E27FC236}">
                  <a16:creationId xmlns:a16="http://schemas.microsoft.com/office/drawing/2014/main" xmlns="" id="{A47268F6-05C2-4BD2-96B8-04E4745F4895}"/>
                </a:ext>
              </a:extLst>
            </p:cNvPr>
            <p:cNvSpPr/>
            <p:nvPr/>
          </p:nvSpPr>
          <p:spPr>
            <a:xfrm>
              <a:off x="914400" y="4601981"/>
              <a:ext cx="7135318" cy="1573967"/>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xmlns="" id="{DA01FE7D-AB2B-4E1F-BC90-461E18F40E53}"/>
                </a:ext>
              </a:extLst>
            </p:cNvPr>
            <p:cNvSpPr txBox="1"/>
            <p:nvPr/>
          </p:nvSpPr>
          <p:spPr>
            <a:xfrm>
              <a:off x="2256019" y="4911910"/>
              <a:ext cx="4452079" cy="954107"/>
            </a:xfrm>
            <a:prstGeom prst="rect">
              <a:avLst/>
            </a:prstGeom>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altLang="zh-CN" sz="2800" dirty="0">
                  <a:solidFill>
                    <a:srgbClr val="2C3E4C"/>
                  </a:solidFill>
                </a:rPr>
                <a:t>Infrastructure Layer</a:t>
              </a:r>
              <a:r>
                <a:rPr lang="zh-CN" altLang="en-US" sz="2800" dirty="0">
                  <a:solidFill>
                    <a:srgbClr val="2C3E4C"/>
                  </a:solidFill>
                </a:rPr>
                <a:t>（</a:t>
              </a:r>
              <a:r>
                <a:rPr lang="en-US" altLang="zh-CN" sz="2800" dirty="0">
                  <a:solidFill>
                    <a:srgbClr val="2C3E4C"/>
                  </a:solidFill>
                </a:rPr>
                <a:t>IaaS</a:t>
              </a:r>
              <a:r>
                <a:rPr lang="zh-CN" altLang="en-US" sz="2800" dirty="0">
                  <a:solidFill>
                    <a:srgbClr val="2C3E4C"/>
                  </a:solidFill>
                </a:rPr>
                <a:t>）</a:t>
              </a:r>
              <a:endParaRPr lang="en-US" altLang="zh-CN" sz="2800" dirty="0">
                <a:solidFill>
                  <a:srgbClr val="2C3E4C"/>
                </a:solidFill>
              </a:endParaRPr>
            </a:p>
            <a:p>
              <a:pPr algn="ctr"/>
              <a:r>
                <a:rPr lang="en-US" altLang="zh-CN" sz="2800" dirty="0">
                  <a:solidFill>
                    <a:srgbClr val="2C3E4C"/>
                  </a:solidFill>
                </a:rPr>
                <a:t>Network, Server, Storage…</a:t>
              </a:r>
            </a:p>
          </p:txBody>
        </p:sp>
      </p:grpSp>
      <p:sp>
        <p:nvSpPr>
          <p:cNvPr id="30" name="椭圆形标注 29"/>
          <p:cNvSpPr/>
          <p:nvPr/>
        </p:nvSpPr>
        <p:spPr>
          <a:xfrm>
            <a:off x="5647765" y="416860"/>
            <a:ext cx="5755341" cy="860612"/>
          </a:xfrm>
          <a:prstGeom prst="wedgeEllipseCallout">
            <a:avLst>
              <a:gd name="adj1" fmla="val -32837"/>
              <a:gd name="adj2" fmla="val 1339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latin typeface="+mj-lt"/>
              </a:rPr>
              <a:t>职能部门、社会力量、学校</a:t>
            </a:r>
            <a:endParaRPr lang="zh-CN" altLang="en-US" sz="1400" dirty="0">
              <a:latin typeface="+mj-lt"/>
            </a:endParaRPr>
          </a:p>
        </p:txBody>
      </p:sp>
    </p:spTree>
    <p:extLst>
      <p:ext uri="{BB962C8B-B14F-4D97-AF65-F5344CB8AC3E}">
        <p14:creationId xmlns:p14="http://schemas.microsoft.com/office/powerpoint/2010/main" val="133852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1000" fill="hold"/>
                                        <p:tgtEl>
                                          <p:spTgt spid="13"/>
                                        </p:tgtEl>
                                        <p:attrNameLst>
                                          <p:attrName>ppt_x</p:attrName>
                                        </p:attrNameLst>
                                      </p:cBhvr>
                                      <p:tavLst>
                                        <p:tav tm="0">
                                          <p:val>
                                            <p:strVal val="#ppt_x"/>
                                          </p:val>
                                        </p:tav>
                                        <p:tav tm="100000">
                                          <p:val>
                                            <p:strVal val="#ppt_x"/>
                                          </p:val>
                                        </p:tav>
                                      </p:tavLst>
                                    </p:anim>
                                    <p:anim calcmode="lin" valueType="num">
                                      <p:cBhvr additive="base">
                                        <p:cTn id="32"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ppt_x"/>
                                          </p:val>
                                        </p:tav>
                                        <p:tav tm="100000">
                                          <p:val>
                                            <p:strVal val="#ppt_x"/>
                                          </p:val>
                                        </p:tav>
                                      </p:tavLst>
                                    </p:anim>
                                    <p:anim calcmode="lin" valueType="num">
                                      <p:cBhvr additive="base">
                                        <p:cTn id="3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30"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矩形 61">
            <a:extLst>
              <a:ext uri="{FF2B5EF4-FFF2-40B4-BE49-F238E27FC236}">
                <a16:creationId xmlns="" xmlns:a16="http://schemas.microsoft.com/office/drawing/2014/main" id="{7CC9F943-980D-4B68-8A73-658AE23BB04F}"/>
              </a:ext>
            </a:extLst>
          </p:cNvPr>
          <p:cNvSpPr/>
          <p:nvPr/>
        </p:nvSpPr>
        <p:spPr>
          <a:xfrm>
            <a:off x="1847012" y="1197988"/>
            <a:ext cx="8619198" cy="5220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2" name="矩形 11"/>
          <p:cNvSpPr/>
          <p:nvPr/>
        </p:nvSpPr>
        <p:spPr>
          <a:xfrm>
            <a:off x="4090483" y="204408"/>
            <a:ext cx="4011035" cy="748988"/>
          </a:xfrm>
          <a:prstGeom prst="rect">
            <a:avLst/>
          </a:prstGeom>
        </p:spPr>
        <p:txBody>
          <a:bodyPr wrap="none" lIns="91436" tIns="45718" rIns="91436" bIns="45718">
            <a:spAutoFit/>
          </a:bodyPr>
          <a:lstStyle/>
          <a:p>
            <a:r>
              <a:rPr lang="zh-CN" altLang="en-US" sz="4300" dirty="0">
                <a:latin typeface="微软雅黑" panose="020B0503020204020204" pitchFamily="34" charset="-122"/>
                <a:ea typeface="微软雅黑" panose="020B0503020204020204" pitchFamily="34" charset="-122"/>
              </a:rPr>
              <a:t>智慧校园框架图</a:t>
            </a:r>
          </a:p>
        </p:txBody>
      </p:sp>
      <p:sp>
        <p:nvSpPr>
          <p:cNvPr id="5" name="矩形 4"/>
          <p:cNvSpPr/>
          <p:nvPr/>
        </p:nvSpPr>
        <p:spPr>
          <a:xfrm>
            <a:off x="1847012" y="1197988"/>
            <a:ext cx="8640000" cy="522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6" name="矩形 5"/>
          <p:cNvSpPr/>
          <p:nvPr/>
        </p:nvSpPr>
        <p:spPr>
          <a:xfrm>
            <a:off x="1847012" y="1197988"/>
            <a:ext cx="720000" cy="5220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信息标准</a:t>
            </a:r>
            <a:endParaRPr lang="en-US" altLang="zh-CN" dirty="0">
              <a:solidFill>
                <a:schemeClr val="tx1"/>
              </a:solidFill>
              <a:latin typeface="微软雅黑" panose="020B0503020204020204" pitchFamily="34" charset="-122"/>
              <a:ea typeface="微软雅黑" panose="020B0503020204020204" pitchFamily="34" charset="-122"/>
            </a:endParaRPr>
          </a:p>
          <a:p>
            <a:pPr algn="ctr"/>
            <a:r>
              <a:rPr lang="en-US" altLang="zh-CN" dirty="0">
                <a:solidFill>
                  <a:schemeClr val="tx1"/>
                </a:solidFill>
                <a:latin typeface="微软雅黑" panose="020B0503020204020204" pitchFamily="34" charset="-122"/>
                <a:ea typeface="微软雅黑" panose="020B0503020204020204" pitchFamily="34" charset="-122"/>
              </a:rPr>
              <a:t>/</a:t>
            </a:r>
          </a:p>
          <a:p>
            <a:pPr algn="ctr"/>
            <a:r>
              <a:rPr lang="zh-CN" altLang="en-US" dirty="0">
                <a:solidFill>
                  <a:schemeClr val="tx1"/>
                </a:solidFill>
                <a:latin typeface="微软雅黑" panose="020B0503020204020204" pitchFamily="34" charset="-122"/>
                <a:ea typeface="微软雅黑" panose="020B0503020204020204" pitchFamily="34" charset="-122"/>
              </a:rPr>
              <a:t>信息安全</a:t>
            </a:r>
          </a:p>
        </p:txBody>
      </p:sp>
      <p:sp>
        <p:nvSpPr>
          <p:cNvPr id="7" name="矩形 6"/>
          <p:cNvSpPr/>
          <p:nvPr/>
        </p:nvSpPr>
        <p:spPr>
          <a:xfrm>
            <a:off x="2567012" y="5697988"/>
            <a:ext cx="7200000" cy="72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r>
              <a:rPr lang="zh-CN" altLang="en-US" sz="1600" dirty="0">
                <a:solidFill>
                  <a:schemeClr val="tx1"/>
                </a:solidFill>
                <a:latin typeface="微软雅黑" panose="020B0503020204020204" pitchFamily="34" charset="-122"/>
                <a:ea typeface="微软雅黑" panose="020B0503020204020204" pitchFamily="34" charset="-122"/>
              </a:rPr>
              <a:t>基础设施</a:t>
            </a:r>
          </a:p>
        </p:txBody>
      </p:sp>
      <p:sp>
        <p:nvSpPr>
          <p:cNvPr id="8" name="矩形 7"/>
          <p:cNvSpPr/>
          <p:nvPr/>
        </p:nvSpPr>
        <p:spPr>
          <a:xfrm>
            <a:off x="9767012" y="1197988"/>
            <a:ext cx="720000" cy="5220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dirty="0">
                <a:solidFill>
                  <a:schemeClr val="tx1"/>
                </a:solidFill>
                <a:latin typeface="微软雅黑" panose="020B0503020204020204" pitchFamily="34" charset="-122"/>
                <a:ea typeface="微软雅黑" panose="020B0503020204020204" pitchFamily="34" charset="-122"/>
              </a:rPr>
              <a:t>决策支持</a:t>
            </a:r>
          </a:p>
        </p:txBody>
      </p:sp>
      <p:sp>
        <p:nvSpPr>
          <p:cNvPr id="9" name="矩形 8"/>
          <p:cNvSpPr/>
          <p:nvPr/>
        </p:nvSpPr>
        <p:spPr>
          <a:xfrm>
            <a:off x="2567012" y="1197988"/>
            <a:ext cx="7200000" cy="126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r>
              <a:rPr lang="zh-CN" altLang="en-US" sz="1600" dirty="0">
                <a:solidFill>
                  <a:schemeClr val="bg1"/>
                </a:solidFill>
                <a:latin typeface="微软雅黑" panose="020B0503020204020204" pitchFamily="34" charset="-122"/>
                <a:ea typeface="微软雅黑" panose="020B0503020204020204" pitchFamily="34" charset="-122"/>
              </a:rPr>
              <a:t>管理服务</a:t>
            </a:r>
          </a:p>
        </p:txBody>
      </p:sp>
      <p:sp>
        <p:nvSpPr>
          <p:cNvPr id="14" name="矩形 13"/>
          <p:cNvSpPr/>
          <p:nvPr/>
        </p:nvSpPr>
        <p:spPr>
          <a:xfrm>
            <a:off x="2567012" y="4435620"/>
            <a:ext cx="7200000" cy="1260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r>
              <a:rPr lang="zh-CN" altLang="en-US" sz="1600" dirty="0">
                <a:solidFill>
                  <a:schemeClr val="tx1"/>
                </a:solidFill>
                <a:latin typeface="微软雅黑" panose="020B0503020204020204" pitchFamily="34" charset="-122"/>
                <a:ea typeface="微软雅黑" panose="020B0503020204020204" pitchFamily="34" charset="-122"/>
              </a:rPr>
              <a:t>数据管理</a:t>
            </a:r>
          </a:p>
        </p:txBody>
      </p:sp>
      <p:sp>
        <p:nvSpPr>
          <p:cNvPr id="15" name="矩形 14"/>
          <p:cNvSpPr/>
          <p:nvPr/>
        </p:nvSpPr>
        <p:spPr>
          <a:xfrm>
            <a:off x="2567012" y="2457988"/>
            <a:ext cx="1980000" cy="19800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t"/>
          <a:lstStyle/>
          <a:p>
            <a:pPr algn="ctr"/>
            <a:r>
              <a:rPr lang="zh-CN" altLang="en-US" sz="1600" dirty="0">
                <a:solidFill>
                  <a:schemeClr val="tx1"/>
                </a:solidFill>
                <a:latin typeface="微软雅黑" panose="020B0503020204020204" pitchFamily="34" charset="-122"/>
                <a:ea typeface="微软雅黑" panose="020B0503020204020204" pitchFamily="34" charset="-122"/>
              </a:rPr>
              <a:t>教学管理</a:t>
            </a:r>
          </a:p>
        </p:txBody>
      </p:sp>
      <p:sp>
        <p:nvSpPr>
          <p:cNvPr id="16" name="矩形 15"/>
          <p:cNvSpPr/>
          <p:nvPr/>
        </p:nvSpPr>
        <p:spPr>
          <a:xfrm>
            <a:off x="7967012" y="2456804"/>
            <a:ext cx="1800000" cy="19764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t"/>
          <a:lstStyle/>
          <a:p>
            <a:pPr algn="ctr"/>
            <a:r>
              <a:rPr lang="zh-CN" altLang="en-US" sz="1600" dirty="0">
                <a:solidFill>
                  <a:schemeClr val="tx1"/>
                </a:solidFill>
                <a:latin typeface="微软雅黑" panose="020B0503020204020204" pitchFamily="34" charset="-122"/>
                <a:ea typeface="微软雅黑" panose="020B0503020204020204" pitchFamily="34" charset="-122"/>
              </a:rPr>
              <a:t>科研协作</a:t>
            </a:r>
          </a:p>
        </p:txBody>
      </p:sp>
      <p:sp>
        <p:nvSpPr>
          <p:cNvPr id="17" name="矩形 16"/>
          <p:cNvSpPr/>
          <p:nvPr/>
        </p:nvSpPr>
        <p:spPr>
          <a:xfrm>
            <a:off x="4547012" y="2456804"/>
            <a:ext cx="3420000" cy="197644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t"/>
          <a:lstStyle/>
          <a:p>
            <a:pPr algn="ctr"/>
            <a:r>
              <a:rPr lang="zh-CN" altLang="en-US" sz="1600" dirty="0">
                <a:solidFill>
                  <a:schemeClr val="tx1"/>
                </a:solidFill>
                <a:latin typeface="微软雅黑" panose="020B0503020204020204" pitchFamily="34" charset="-122"/>
                <a:ea typeface="微软雅黑" panose="020B0503020204020204" pitchFamily="34" charset="-122"/>
              </a:rPr>
              <a:t>数字化教学生活环境</a:t>
            </a:r>
          </a:p>
        </p:txBody>
      </p:sp>
      <p:sp>
        <p:nvSpPr>
          <p:cNvPr id="18" name="矩形 17"/>
          <p:cNvSpPr/>
          <p:nvPr/>
        </p:nvSpPr>
        <p:spPr>
          <a:xfrm>
            <a:off x="3737012" y="1957890"/>
            <a:ext cx="4860000" cy="33285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r>
              <a:rPr lang="zh-CN" altLang="en-US" sz="1600" dirty="0">
                <a:solidFill>
                  <a:schemeClr val="bg1"/>
                </a:solidFill>
                <a:latin typeface="微软雅黑" panose="020B0503020204020204" pitchFamily="34" charset="-122"/>
                <a:ea typeface="微软雅黑" panose="020B0503020204020204" pitchFamily="34" charset="-122"/>
              </a:rPr>
              <a:t>机关一站式服务平台</a:t>
            </a:r>
          </a:p>
        </p:txBody>
      </p:sp>
      <p:sp>
        <p:nvSpPr>
          <p:cNvPr id="19" name="椭圆 18"/>
          <p:cNvSpPr/>
          <p:nvPr/>
        </p:nvSpPr>
        <p:spPr>
          <a:xfrm>
            <a:off x="3737012" y="1377993"/>
            <a:ext cx="900000" cy="38714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学生</a:t>
            </a:r>
          </a:p>
        </p:txBody>
      </p:sp>
      <p:sp>
        <p:nvSpPr>
          <p:cNvPr id="22" name="椭圆 21"/>
          <p:cNvSpPr/>
          <p:nvPr/>
        </p:nvSpPr>
        <p:spPr>
          <a:xfrm>
            <a:off x="4962085" y="1388983"/>
            <a:ext cx="900000" cy="38714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教师</a:t>
            </a:r>
          </a:p>
        </p:txBody>
      </p:sp>
      <p:sp>
        <p:nvSpPr>
          <p:cNvPr id="23" name="椭圆 22"/>
          <p:cNvSpPr/>
          <p:nvPr/>
        </p:nvSpPr>
        <p:spPr>
          <a:xfrm>
            <a:off x="6265351" y="1367418"/>
            <a:ext cx="900000" cy="38714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领导</a:t>
            </a:r>
          </a:p>
        </p:txBody>
      </p:sp>
      <p:sp>
        <p:nvSpPr>
          <p:cNvPr id="24" name="椭圆 23"/>
          <p:cNvSpPr/>
          <p:nvPr/>
        </p:nvSpPr>
        <p:spPr>
          <a:xfrm>
            <a:off x="7551939" y="1388983"/>
            <a:ext cx="900000" cy="38714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校友</a:t>
            </a:r>
          </a:p>
        </p:txBody>
      </p:sp>
      <p:sp>
        <p:nvSpPr>
          <p:cNvPr id="20" name="上下箭头 19"/>
          <p:cNvSpPr/>
          <p:nvPr/>
        </p:nvSpPr>
        <p:spPr>
          <a:xfrm>
            <a:off x="4187012" y="1776126"/>
            <a:ext cx="90000" cy="169009"/>
          </a:xfrm>
          <a:prstGeom prst="upDownArrow">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26" name="上下箭头 25"/>
          <p:cNvSpPr/>
          <p:nvPr/>
        </p:nvSpPr>
        <p:spPr>
          <a:xfrm>
            <a:off x="5399992" y="1786514"/>
            <a:ext cx="90000" cy="169009"/>
          </a:xfrm>
          <a:prstGeom prst="upDownArrow">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27" name="上下箭头 26"/>
          <p:cNvSpPr/>
          <p:nvPr/>
        </p:nvSpPr>
        <p:spPr>
          <a:xfrm>
            <a:off x="6681408" y="1783276"/>
            <a:ext cx="90000" cy="169009"/>
          </a:xfrm>
          <a:prstGeom prst="upDownArrow">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30" name="上下箭头 29"/>
          <p:cNvSpPr/>
          <p:nvPr/>
        </p:nvSpPr>
        <p:spPr>
          <a:xfrm>
            <a:off x="7984388" y="1792941"/>
            <a:ext cx="90000" cy="169009"/>
          </a:xfrm>
          <a:prstGeom prst="upDownArrow">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endParaRPr lang="zh-CN" altLang="en-US" sz="1600">
              <a:latin typeface="微软雅黑" panose="020B0503020204020204" pitchFamily="34" charset="-122"/>
              <a:ea typeface="微软雅黑" panose="020B0503020204020204" pitchFamily="34" charset="-122"/>
            </a:endParaRPr>
          </a:p>
        </p:txBody>
      </p:sp>
      <p:sp>
        <p:nvSpPr>
          <p:cNvPr id="31" name="上下箭头 30"/>
          <p:cNvSpPr/>
          <p:nvPr/>
        </p:nvSpPr>
        <p:spPr>
          <a:xfrm>
            <a:off x="4339412" y="1928526"/>
            <a:ext cx="90000" cy="169009"/>
          </a:xfrm>
          <a:prstGeom prst="upDownArrow">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endParaRPr lang="zh-CN" altLang="en-US" sz="1600">
              <a:latin typeface="微软雅黑" panose="020B0503020204020204" pitchFamily="34" charset="-122"/>
              <a:ea typeface="微软雅黑" panose="020B0503020204020204" pitchFamily="34" charset="-122"/>
            </a:endParaRPr>
          </a:p>
        </p:txBody>
      </p:sp>
      <p:grpSp>
        <p:nvGrpSpPr>
          <p:cNvPr id="2" name="组合 1"/>
          <p:cNvGrpSpPr/>
          <p:nvPr/>
        </p:nvGrpSpPr>
        <p:grpSpPr>
          <a:xfrm>
            <a:off x="2567015" y="2991252"/>
            <a:ext cx="1982727" cy="1442000"/>
            <a:chOff x="2622892" y="2984901"/>
            <a:chExt cx="1860593" cy="1455455"/>
          </a:xfrm>
        </p:grpSpPr>
        <p:sp>
          <p:nvSpPr>
            <p:cNvPr id="25" name="矩形 24"/>
            <p:cNvSpPr/>
            <p:nvPr/>
          </p:nvSpPr>
          <p:spPr>
            <a:xfrm>
              <a:off x="2622892" y="2985485"/>
              <a:ext cx="340336" cy="14536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个性化培养</a:t>
              </a:r>
            </a:p>
          </p:txBody>
        </p:sp>
        <p:sp>
          <p:nvSpPr>
            <p:cNvPr id="32" name="矩形 31"/>
            <p:cNvSpPr/>
            <p:nvPr/>
          </p:nvSpPr>
          <p:spPr>
            <a:xfrm>
              <a:off x="2963230" y="2985484"/>
              <a:ext cx="379663" cy="14548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在线教学平台</a:t>
              </a:r>
            </a:p>
          </p:txBody>
        </p:sp>
        <p:sp>
          <p:nvSpPr>
            <p:cNvPr id="33" name="矩形 32"/>
            <p:cNvSpPr/>
            <p:nvPr/>
          </p:nvSpPr>
          <p:spPr>
            <a:xfrm>
              <a:off x="3343158" y="2984901"/>
              <a:ext cx="379663" cy="14548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多学期制</a:t>
              </a:r>
            </a:p>
          </p:txBody>
        </p:sp>
        <p:sp>
          <p:nvSpPr>
            <p:cNvPr id="34" name="矩形 33"/>
            <p:cNvSpPr/>
            <p:nvPr/>
          </p:nvSpPr>
          <p:spPr>
            <a:xfrm>
              <a:off x="3723150" y="2984901"/>
              <a:ext cx="379663" cy="14548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本研一体化</a:t>
              </a:r>
            </a:p>
          </p:txBody>
        </p:sp>
        <p:sp>
          <p:nvSpPr>
            <p:cNvPr id="35" name="矩形 34"/>
            <p:cNvSpPr/>
            <p:nvPr/>
          </p:nvSpPr>
          <p:spPr>
            <a:xfrm>
              <a:off x="4103822" y="2984901"/>
              <a:ext cx="379663" cy="14548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定制化教学</a:t>
              </a:r>
            </a:p>
          </p:txBody>
        </p:sp>
      </p:grpSp>
      <p:sp>
        <p:nvSpPr>
          <p:cNvPr id="41" name="矩形 40"/>
          <p:cNvSpPr/>
          <p:nvPr/>
        </p:nvSpPr>
        <p:spPr>
          <a:xfrm>
            <a:off x="4157279" y="5795517"/>
            <a:ext cx="994836" cy="52495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网络</a:t>
            </a:r>
          </a:p>
        </p:txBody>
      </p:sp>
      <p:sp>
        <p:nvSpPr>
          <p:cNvPr id="42" name="矩形 41"/>
          <p:cNvSpPr/>
          <p:nvPr/>
        </p:nvSpPr>
        <p:spPr>
          <a:xfrm>
            <a:off x="5339773" y="5795517"/>
            <a:ext cx="1152315" cy="52495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数据中心</a:t>
            </a:r>
          </a:p>
        </p:txBody>
      </p:sp>
      <p:sp>
        <p:nvSpPr>
          <p:cNvPr id="43" name="矩形 42"/>
          <p:cNvSpPr/>
          <p:nvPr/>
        </p:nvSpPr>
        <p:spPr>
          <a:xfrm>
            <a:off x="6714670" y="5795517"/>
            <a:ext cx="1252345" cy="52495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硬件资源</a:t>
            </a:r>
          </a:p>
        </p:txBody>
      </p:sp>
      <p:sp>
        <p:nvSpPr>
          <p:cNvPr id="44" name="矩形 43"/>
          <p:cNvSpPr/>
          <p:nvPr/>
        </p:nvSpPr>
        <p:spPr>
          <a:xfrm>
            <a:off x="8163392" y="5795517"/>
            <a:ext cx="1252345" cy="524951"/>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软件资源</a:t>
            </a:r>
          </a:p>
        </p:txBody>
      </p:sp>
      <p:grpSp>
        <p:nvGrpSpPr>
          <p:cNvPr id="3" name="组合 2"/>
          <p:cNvGrpSpPr/>
          <p:nvPr/>
        </p:nvGrpSpPr>
        <p:grpSpPr>
          <a:xfrm>
            <a:off x="7966929" y="2996567"/>
            <a:ext cx="1800367" cy="1439713"/>
            <a:chOff x="7966927" y="2996565"/>
            <a:chExt cx="1703338" cy="1439713"/>
          </a:xfrm>
        </p:grpSpPr>
        <p:sp>
          <p:nvSpPr>
            <p:cNvPr id="45" name="矩形 44"/>
            <p:cNvSpPr/>
            <p:nvPr/>
          </p:nvSpPr>
          <p:spPr>
            <a:xfrm>
              <a:off x="7966927" y="2996565"/>
              <a:ext cx="340336"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知识管理</a:t>
              </a:r>
            </a:p>
          </p:txBody>
        </p:sp>
        <p:sp>
          <p:nvSpPr>
            <p:cNvPr id="46" name="矩形 45"/>
            <p:cNvSpPr/>
            <p:nvPr/>
          </p:nvSpPr>
          <p:spPr>
            <a:xfrm>
              <a:off x="8307840" y="2996889"/>
              <a:ext cx="340336"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科研管理</a:t>
              </a:r>
            </a:p>
          </p:txBody>
        </p:sp>
        <p:sp>
          <p:nvSpPr>
            <p:cNvPr id="47" name="矩形 46"/>
            <p:cNvSpPr/>
            <p:nvPr/>
          </p:nvSpPr>
          <p:spPr>
            <a:xfrm>
              <a:off x="8648587" y="2996573"/>
              <a:ext cx="340336"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资源推送</a:t>
              </a:r>
            </a:p>
          </p:txBody>
        </p:sp>
        <p:sp>
          <p:nvSpPr>
            <p:cNvPr id="48" name="矩形 47"/>
            <p:cNvSpPr/>
            <p:nvPr/>
          </p:nvSpPr>
          <p:spPr>
            <a:xfrm>
              <a:off x="9329929" y="2997229"/>
              <a:ext cx="340336"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科研评价</a:t>
              </a:r>
            </a:p>
          </p:txBody>
        </p:sp>
        <p:sp>
          <p:nvSpPr>
            <p:cNvPr id="49" name="矩形 48"/>
            <p:cNvSpPr/>
            <p:nvPr/>
          </p:nvSpPr>
          <p:spPr>
            <a:xfrm>
              <a:off x="8988697" y="2996573"/>
              <a:ext cx="340336"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科研协作</a:t>
              </a:r>
            </a:p>
          </p:txBody>
        </p:sp>
      </p:grpSp>
      <p:sp>
        <p:nvSpPr>
          <p:cNvPr id="50" name="矩形 49"/>
          <p:cNvSpPr/>
          <p:nvPr/>
        </p:nvSpPr>
        <p:spPr>
          <a:xfrm>
            <a:off x="4298734" y="4554935"/>
            <a:ext cx="760681" cy="104553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数据管理</a:t>
            </a:r>
          </a:p>
        </p:txBody>
      </p:sp>
      <p:sp>
        <p:nvSpPr>
          <p:cNvPr id="51" name="矩形 50"/>
          <p:cNvSpPr/>
          <p:nvPr/>
        </p:nvSpPr>
        <p:spPr>
          <a:xfrm>
            <a:off x="5211749" y="4551859"/>
            <a:ext cx="760681" cy="104553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运营监管</a:t>
            </a:r>
          </a:p>
        </p:txBody>
      </p:sp>
      <p:sp>
        <p:nvSpPr>
          <p:cNvPr id="52" name="矩形 51"/>
          <p:cNvSpPr/>
          <p:nvPr/>
        </p:nvSpPr>
        <p:spPr>
          <a:xfrm>
            <a:off x="6129708" y="4554935"/>
            <a:ext cx="760681" cy="104553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认证标准</a:t>
            </a:r>
          </a:p>
        </p:txBody>
      </p:sp>
      <p:sp>
        <p:nvSpPr>
          <p:cNvPr id="53" name="矩形 52"/>
          <p:cNvSpPr/>
          <p:nvPr/>
        </p:nvSpPr>
        <p:spPr>
          <a:xfrm>
            <a:off x="7079208" y="4556267"/>
            <a:ext cx="946253" cy="104553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隐私、安全管理</a:t>
            </a:r>
          </a:p>
        </p:txBody>
      </p:sp>
      <p:sp>
        <p:nvSpPr>
          <p:cNvPr id="54" name="矩形 53"/>
          <p:cNvSpPr/>
          <p:nvPr/>
        </p:nvSpPr>
        <p:spPr>
          <a:xfrm>
            <a:off x="8163392" y="4551859"/>
            <a:ext cx="760681" cy="104553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政策与流程</a:t>
            </a:r>
          </a:p>
        </p:txBody>
      </p:sp>
      <p:grpSp>
        <p:nvGrpSpPr>
          <p:cNvPr id="4" name="组合 3"/>
          <p:cNvGrpSpPr/>
          <p:nvPr/>
        </p:nvGrpSpPr>
        <p:grpSpPr>
          <a:xfrm>
            <a:off x="4547012" y="2994201"/>
            <a:ext cx="3420000" cy="1439051"/>
            <a:chOff x="5272759" y="2994202"/>
            <a:chExt cx="1800118" cy="1439050"/>
          </a:xfrm>
        </p:grpSpPr>
        <p:sp>
          <p:nvSpPr>
            <p:cNvPr id="55" name="矩形 54"/>
            <p:cNvSpPr/>
            <p:nvPr/>
          </p:nvSpPr>
          <p:spPr>
            <a:xfrm>
              <a:off x="5272759" y="2994203"/>
              <a:ext cx="359723"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个性化</a:t>
              </a:r>
            </a:p>
          </p:txBody>
        </p:sp>
        <p:sp>
          <p:nvSpPr>
            <p:cNvPr id="56" name="矩形 55"/>
            <p:cNvSpPr/>
            <p:nvPr/>
          </p:nvSpPr>
          <p:spPr>
            <a:xfrm>
              <a:off x="5631691" y="2994203"/>
              <a:ext cx="359723"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互操作性与集成</a:t>
              </a:r>
            </a:p>
          </p:txBody>
        </p:sp>
        <p:sp>
          <p:nvSpPr>
            <p:cNvPr id="57" name="矩形 56"/>
            <p:cNvSpPr/>
            <p:nvPr/>
          </p:nvSpPr>
          <p:spPr>
            <a:xfrm>
              <a:off x="5993661" y="2994203"/>
              <a:ext cx="359723"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分析、建议与学习评估</a:t>
              </a:r>
            </a:p>
          </p:txBody>
        </p:sp>
        <p:sp>
          <p:nvSpPr>
            <p:cNvPr id="58" name="矩形 57"/>
            <p:cNvSpPr/>
            <p:nvPr/>
          </p:nvSpPr>
          <p:spPr>
            <a:xfrm>
              <a:off x="6351999" y="2994203"/>
              <a:ext cx="359723"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协作</a:t>
              </a:r>
            </a:p>
          </p:txBody>
        </p:sp>
        <p:sp>
          <p:nvSpPr>
            <p:cNvPr id="60" name="矩形 59"/>
            <p:cNvSpPr/>
            <p:nvPr/>
          </p:nvSpPr>
          <p:spPr>
            <a:xfrm>
              <a:off x="6713154" y="2994202"/>
              <a:ext cx="359723" cy="14390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服务提供与资源获取</a:t>
              </a:r>
            </a:p>
          </p:txBody>
        </p:sp>
      </p:grpSp>
      <p:sp>
        <p:nvSpPr>
          <p:cNvPr id="10" name="灯片编号占位符 9"/>
          <p:cNvSpPr>
            <a:spLocks noGrp="1"/>
          </p:cNvSpPr>
          <p:nvPr>
            <p:ph type="sldNum" sz="quarter" idx="12"/>
          </p:nvPr>
        </p:nvSpPr>
        <p:spPr/>
        <p:txBody>
          <a:bodyPr/>
          <a:lstStyle/>
          <a:p>
            <a:fld id="{24AF7BFB-63EF-4579-8522-40F7C6C0448A}" type="slidenum">
              <a:rPr lang="zh-CN" altLang="en-US" smtClean="0">
                <a:latin typeface="微软雅黑" panose="020B0503020204020204" pitchFamily="34" charset="-122"/>
                <a:ea typeface="微软雅黑" panose="020B0503020204020204" pitchFamily="34" charset="-122"/>
              </a:rPr>
              <a:t>62</a:t>
            </a:fld>
            <a:endParaRPr lang="zh-CN" altLang="en-US">
              <a:latin typeface="微软雅黑" panose="020B0503020204020204" pitchFamily="34" charset="-122"/>
              <a:ea typeface="微软雅黑" panose="020B0503020204020204" pitchFamily="34" charset="-122"/>
            </a:endParaRPr>
          </a:p>
        </p:txBody>
      </p:sp>
      <p:sp>
        <p:nvSpPr>
          <p:cNvPr id="59" name="椭圆 58"/>
          <p:cNvSpPr/>
          <p:nvPr/>
        </p:nvSpPr>
        <p:spPr>
          <a:xfrm>
            <a:off x="1847012" y="1197988"/>
            <a:ext cx="1829928" cy="125881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36" tIns="45718" rIns="91436" bIns="45718" rtlCol="0" anchor="ctr"/>
          <a:lstStyle/>
          <a:p>
            <a:pPr algn="ctr"/>
            <a:r>
              <a:rPr lang="zh-CN" altLang="en-US" dirty="0">
                <a:solidFill>
                  <a:srgbClr val="FF0000"/>
                </a:solidFill>
                <a:latin typeface="微软雅黑" panose="020B0503020204020204" pitchFamily="34" charset="-122"/>
                <a:ea typeface="微软雅黑" panose="020B0503020204020204" pitchFamily="34" charset="-122"/>
              </a:rPr>
              <a:t>师生及管理者</a:t>
            </a:r>
          </a:p>
        </p:txBody>
      </p:sp>
      <p:sp>
        <p:nvSpPr>
          <p:cNvPr id="61" name="矩形 60"/>
          <p:cNvSpPr/>
          <p:nvPr/>
        </p:nvSpPr>
        <p:spPr>
          <a:xfrm>
            <a:off x="2567015" y="4437988"/>
            <a:ext cx="7199997" cy="197999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4000" dirty="0">
                <a:solidFill>
                  <a:schemeClr val="tx1"/>
                </a:solidFill>
                <a:latin typeface="微软雅黑" panose="020B0503020204020204" pitchFamily="34" charset="-122"/>
                <a:ea typeface="微软雅黑" panose="020B0503020204020204" pitchFamily="34" charset="-122"/>
              </a:rPr>
              <a:t>信息化支撑底座</a:t>
            </a:r>
          </a:p>
        </p:txBody>
      </p:sp>
    </p:spTree>
    <p:custDataLst>
      <p:tags r:id="rId1"/>
    </p:custDataLst>
    <p:extLst>
      <p:ext uri="{BB962C8B-B14F-4D97-AF65-F5344CB8AC3E}">
        <p14:creationId xmlns:p14="http://schemas.microsoft.com/office/powerpoint/2010/main" val="3363646261"/>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down)">
                                      <p:cBhvr>
                                        <p:cTn id="7" dur="580">
                                          <p:stCondLst>
                                            <p:cond delay="0"/>
                                          </p:stCondLst>
                                        </p:cTn>
                                        <p:tgtEl>
                                          <p:spTgt spid="59"/>
                                        </p:tgtEl>
                                      </p:cBhvr>
                                    </p:animEffect>
                                    <p:anim calcmode="lin" valueType="num">
                                      <p:cBhvr>
                                        <p:cTn id="8" dur="1822" tmFilter="0,0; 0.14,0.36; 0.43,0.73; 0.71,0.91; 1.0,1.0">
                                          <p:stCondLst>
                                            <p:cond delay="0"/>
                                          </p:stCondLst>
                                        </p:cTn>
                                        <p:tgtEl>
                                          <p:spTgt spid="5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9"/>
                                        </p:tgtEl>
                                        <p:attrNameLst>
                                          <p:attrName>ppt_y</p:attrName>
                                        </p:attrNameLst>
                                      </p:cBhvr>
                                      <p:tavLst>
                                        <p:tav tm="0" fmla="#ppt_y-sin(pi*$)/81">
                                          <p:val>
                                            <p:fltVal val="0"/>
                                          </p:val>
                                        </p:tav>
                                        <p:tav tm="100000">
                                          <p:val>
                                            <p:fltVal val="1"/>
                                          </p:val>
                                        </p:tav>
                                      </p:tavLst>
                                    </p:anim>
                                    <p:animScale>
                                      <p:cBhvr>
                                        <p:cTn id="13" dur="26">
                                          <p:stCondLst>
                                            <p:cond delay="650"/>
                                          </p:stCondLst>
                                        </p:cTn>
                                        <p:tgtEl>
                                          <p:spTgt spid="59"/>
                                        </p:tgtEl>
                                      </p:cBhvr>
                                      <p:to x="100000" y="60000"/>
                                    </p:animScale>
                                    <p:animScale>
                                      <p:cBhvr>
                                        <p:cTn id="14" dur="166" decel="50000">
                                          <p:stCondLst>
                                            <p:cond delay="676"/>
                                          </p:stCondLst>
                                        </p:cTn>
                                        <p:tgtEl>
                                          <p:spTgt spid="59"/>
                                        </p:tgtEl>
                                      </p:cBhvr>
                                      <p:to x="100000" y="100000"/>
                                    </p:animScale>
                                    <p:animScale>
                                      <p:cBhvr>
                                        <p:cTn id="15" dur="26">
                                          <p:stCondLst>
                                            <p:cond delay="1312"/>
                                          </p:stCondLst>
                                        </p:cTn>
                                        <p:tgtEl>
                                          <p:spTgt spid="59"/>
                                        </p:tgtEl>
                                      </p:cBhvr>
                                      <p:to x="100000" y="80000"/>
                                    </p:animScale>
                                    <p:animScale>
                                      <p:cBhvr>
                                        <p:cTn id="16" dur="166" decel="50000">
                                          <p:stCondLst>
                                            <p:cond delay="1338"/>
                                          </p:stCondLst>
                                        </p:cTn>
                                        <p:tgtEl>
                                          <p:spTgt spid="59"/>
                                        </p:tgtEl>
                                      </p:cBhvr>
                                      <p:to x="100000" y="100000"/>
                                    </p:animScale>
                                    <p:animScale>
                                      <p:cBhvr>
                                        <p:cTn id="17" dur="26">
                                          <p:stCondLst>
                                            <p:cond delay="1642"/>
                                          </p:stCondLst>
                                        </p:cTn>
                                        <p:tgtEl>
                                          <p:spTgt spid="59"/>
                                        </p:tgtEl>
                                      </p:cBhvr>
                                      <p:to x="100000" y="90000"/>
                                    </p:animScale>
                                    <p:animScale>
                                      <p:cBhvr>
                                        <p:cTn id="18" dur="166" decel="50000">
                                          <p:stCondLst>
                                            <p:cond delay="1668"/>
                                          </p:stCondLst>
                                        </p:cTn>
                                        <p:tgtEl>
                                          <p:spTgt spid="59"/>
                                        </p:tgtEl>
                                      </p:cBhvr>
                                      <p:to x="100000" y="100000"/>
                                    </p:animScale>
                                    <p:animScale>
                                      <p:cBhvr>
                                        <p:cTn id="19" dur="26">
                                          <p:stCondLst>
                                            <p:cond delay="1808"/>
                                          </p:stCondLst>
                                        </p:cTn>
                                        <p:tgtEl>
                                          <p:spTgt spid="59"/>
                                        </p:tgtEl>
                                      </p:cBhvr>
                                      <p:to x="100000" y="95000"/>
                                    </p:animScale>
                                    <p:animScale>
                                      <p:cBhvr>
                                        <p:cTn id="20" dur="166" decel="50000">
                                          <p:stCondLst>
                                            <p:cond delay="1834"/>
                                          </p:stCondLst>
                                        </p:cTn>
                                        <p:tgtEl>
                                          <p:spTgt spid="5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fade">
                                      <p:cBhvr>
                                        <p:cTn id="25" dur="500"/>
                                        <p:tgtEl>
                                          <p:spTgt spid="61"/>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heel(1)">
                                      <p:cBhvr>
                                        <p:cTn id="30"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9" grpId="0" animBg="1"/>
      <p:bldP spid="6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2547478" y="1397233"/>
            <a:ext cx="1507845" cy="1507845"/>
          </a:xfrm>
          <a:prstGeom prst="ellipse">
            <a:avLst/>
          </a:prstGeom>
          <a:solidFill>
            <a:srgbClr val="21AB8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 name="椭圆 2"/>
          <p:cNvSpPr/>
          <p:nvPr/>
        </p:nvSpPr>
        <p:spPr>
          <a:xfrm>
            <a:off x="7539127" y="1379344"/>
            <a:ext cx="1507845" cy="1507845"/>
          </a:xfrm>
          <a:prstGeom prst="ellipse">
            <a:avLst/>
          </a:prstGeom>
          <a:solidFill>
            <a:srgbClr val="1A92A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4" name="Freeform 5"/>
          <p:cNvSpPr>
            <a:spLocks noEditPoints="1"/>
          </p:cNvSpPr>
          <p:nvPr/>
        </p:nvSpPr>
        <p:spPr bwMode="auto">
          <a:xfrm>
            <a:off x="2969764" y="1770330"/>
            <a:ext cx="709613" cy="782736"/>
          </a:xfrm>
          <a:custGeom>
            <a:avLst/>
            <a:gdLst>
              <a:gd name="T0" fmla="*/ 168 w 180"/>
              <a:gd name="T1" fmla="*/ 23 h 199"/>
              <a:gd name="T2" fmla="*/ 173 w 180"/>
              <a:gd name="T3" fmla="*/ 8 h 199"/>
              <a:gd name="T4" fmla="*/ 180 w 180"/>
              <a:gd name="T5" fmla="*/ 18 h 199"/>
              <a:gd name="T6" fmla="*/ 16 w 180"/>
              <a:gd name="T7" fmla="*/ 8 h 199"/>
              <a:gd name="T8" fmla="*/ 72 w 180"/>
              <a:gd name="T9" fmla="*/ 0 h 199"/>
              <a:gd name="T10" fmla="*/ 108 w 180"/>
              <a:gd name="T11" fmla="*/ 8 h 199"/>
              <a:gd name="T12" fmla="*/ 164 w 180"/>
              <a:gd name="T13" fmla="*/ 23 h 199"/>
              <a:gd name="T14" fmla="*/ 16 w 180"/>
              <a:gd name="T15" fmla="*/ 8 h 199"/>
              <a:gd name="T16" fmla="*/ 0 w 180"/>
              <a:gd name="T17" fmla="*/ 12 h 199"/>
              <a:gd name="T18" fmla="*/ 12 w 180"/>
              <a:gd name="T19" fmla="*/ 8 h 199"/>
              <a:gd name="T20" fmla="*/ 6 w 180"/>
              <a:gd name="T21" fmla="*/ 23 h 199"/>
              <a:gd name="T22" fmla="*/ 160 w 180"/>
              <a:gd name="T23" fmla="*/ 31 h 199"/>
              <a:gd name="T24" fmla="*/ 20 w 180"/>
              <a:gd name="T25" fmla="*/ 144 h 199"/>
              <a:gd name="T26" fmla="*/ 160 w 180"/>
              <a:gd name="T27" fmla="*/ 31 h 199"/>
              <a:gd name="T28" fmla="*/ 132 w 180"/>
              <a:gd name="T29" fmla="*/ 124 h 199"/>
              <a:gd name="T30" fmla="*/ 104 w 180"/>
              <a:gd name="T31" fmla="*/ 116 h 199"/>
              <a:gd name="T32" fmla="*/ 104 w 180"/>
              <a:gd name="T33" fmla="*/ 108 h 199"/>
              <a:gd name="T34" fmla="*/ 148 w 180"/>
              <a:gd name="T35" fmla="*/ 99 h 199"/>
              <a:gd name="T36" fmla="*/ 104 w 180"/>
              <a:gd name="T37" fmla="*/ 108 h 199"/>
              <a:gd name="T38" fmla="*/ 148 w 180"/>
              <a:gd name="T39" fmla="*/ 87 h 199"/>
              <a:gd name="T40" fmla="*/ 104 w 180"/>
              <a:gd name="T41" fmla="*/ 80 h 199"/>
              <a:gd name="T42" fmla="*/ 61 w 180"/>
              <a:gd name="T43" fmla="*/ 131 h 199"/>
              <a:gd name="T44" fmla="*/ 56 w 180"/>
              <a:gd name="T45" fmla="*/ 107 h 199"/>
              <a:gd name="T46" fmla="*/ 33 w 180"/>
              <a:gd name="T47" fmla="*/ 102 h 199"/>
              <a:gd name="T48" fmla="*/ 96 w 180"/>
              <a:gd name="T49" fmla="*/ 99 h 199"/>
              <a:gd name="T50" fmla="*/ 64 w 180"/>
              <a:gd name="T51" fmla="*/ 99 h 199"/>
              <a:gd name="T52" fmla="*/ 32 w 180"/>
              <a:gd name="T53" fmla="*/ 56 h 199"/>
              <a:gd name="T54" fmla="*/ 96 w 180"/>
              <a:gd name="T55" fmla="*/ 43 h 199"/>
              <a:gd name="T56" fmla="*/ 32 w 180"/>
              <a:gd name="T57" fmla="*/ 56 h 199"/>
              <a:gd name="T58" fmla="*/ 12 w 180"/>
              <a:gd name="T59" fmla="*/ 163 h 199"/>
              <a:gd name="T60" fmla="*/ 172 w 180"/>
              <a:gd name="T61" fmla="*/ 151 h 199"/>
              <a:gd name="T62" fmla="*/ 77 w 180"/>
              <a:gd name="T63" fmla="*/ 168 h 199"/>
              <a:gd name="T64" fmla="*/ 40 w 180"/>
              <a:gd name="T65" fmla="*/ 199 h 199"/>
              <a:gd name="T66" fmla="*/ 77 w 180"/>
              <a:gd name="T67" fmla="*/ 168 h 199"/>
              <a:gd name="T68" fmla="*/ 121 w 180"/>
              <a:gd name="T69" fmla="*/ 199 h 199"/>
              <a:gd name="T70" fmla="*/ 121 w 180"/>
              <a:gd name="T71" fmla="*/ 168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0" h="199">
                <a:moveTo>
                  <a:pt x="173" y="23"/>
                </a:moveTo>
                <a:cubicBezTo>
                  <a:pt x="168" y="23"/>
                  <a:pt x="168" y="23"/>
                  <a:pt x="168" y="23"/>
                </a:cubicBezTo>
                <a:cubicBezTo>
                  <a:pt x="168" y="8"/>
                  <a:pt x="168" y="8"/>
                  <a:pt x="168" y="8"/>
                </a:cubicBezTo>
                <a:cubicBezTo>
                  <a:pt x="173" y="8"/>
                  <a:pt x="173" y="8"/>
                  <a:pt x="173" y="8"/>
                </a:cubicBezTo>
                <a:cubicBezTo>
                  <a:pt x="180" y="12"/>
                  <a:pt x="180" y="12"/>
                  <a:pt x="180" y="12"/>
                </a:cubicBezTo>
                <a:cubicBezTo>
                  <a:pt x="180" y="18"/>
                  <a:pt x="180" y="18"/>
                  <a:pt x="180" y="18"/>
                </a:cubicBezTo>
                <a:lnTo>
                  <a:pt x="173" y="23"/>
                </a:lnTo>
                <a:close/>
                <a:moveTo>
                  <a:pt x="16" y="8"/>
                </a:moveTo>
                <a:cubicBezTo>
                  <a:pt x="72" y="8"/>
                  <a:pt x="72" y="8"/>
                  <a:pt x="72" y="8"/>
                </a:cubicBezTo>
                <a:cubicBezTo>
                  <a:pt x="72" y="0"/>
                  <a:pt x="72" y="0"/>
                  <a:pt x="72" y="0"/>
                </a:cubicBezTo>
                <a:cubicBezTo>
                  <a:pt x="108" y="0"/>
                  <a:pt x="108" y="0"/>
                  <a:pt x="108" y="0"/>
                </a:cubicBezTo>
                <a:cubicBezTo>
                  <a:pt x="108" y="8"/>
                  <a:pt x="108" y="8"/>
                  <a:pt x="108" y="8"/>
                </a:cubicBezTo>
                <a:cubicBezTo>
                  <a:pt x="164" y="8"/>
                  <a:pt x="164" y="8"/>
                  <a:pt x="164" y="8"/>
                </a:cubicBezTo>
                <a:cubicBezTo>
                  <a:pt x="164" y="23"/>
                  <a:pt x="164" y="23"/>
                  <a:pt x="164" y="23"/>
                </a:cubicBezTo>
                <a:cubicBezTo>
                  <a:pt x="16" y="23"/>
                  <a:pt x="16" y="23"/>
                  <a:pt x="16" y="23"/>
                </a:cubicBezTo>
                <a:lnTo>
                  <a:pt x="16" y="8"/>
                </a:lnTo>
                <a:close/>
                <a:moveTo>
                  <a:pt x="0" y="18"/>
                </a:moveTo>
                <a:cubicBezTo>
                  <a:pt x="0" y="12"/>
                  <a:pt x="0" y="12"/>
                  <a:pt x="0" y="12"/>
                </a:cubicBezTo>
                <a:cubicBezTo>
                  <a:pt x="6" y="8"/>
                  <a:pt x="6" y="8"/>
                  <a:pt x="6" y="8"/>
                </a:cubicBezTo>
                <a:cubicBezTo>
                  <a:pt x="12" y="8"/>
                  <a:pt x="12" y="8"/>
                  <a:pt x="12" y="8"/>
                </a:cubicBezTo>
                <a:cubicBezTo>
                  <a:pt x="12" y="23"/>
                  <a:pt x="12" y="23"/>
                  <a:pt x="12" y="23"/>
                </a:cubicBezTo>
                <a:cubicBezTo>
                  <a:pt x="6" y="23"/>
                  <a:pt x="6" y="23"/>
                  <a:pt x="6" y="23"/>
                </a:cubicBezTo>
                <a:lnTo>
                  <a:pt x="0" y="18"/>
                </a:lnTo>
                <a:close/>
                <a:moveTo>
                  <a:pt x="160" y="31"/>
                </a:moveTo>
                <a:cubicBezTo>
                  <a:pt x="160" y="144"/>
                  <a:pt x="160" y="144"/>
                  <a:pt x="160" y="144"/>
                </a:cubicBezTo>
                <a:cubicBezTo>
                  <a:pt x="20" y="144"/>
                  <a:pt x="20" y="144"/>
                  <a:pt x="20" y="144"/>
                </a:cubicBezTo>
                <a:cubicBezTo>
                  <a:pt x="20" y="31"/>
                  <a:pt x="20" y="31"/>
                  <a:pt x="20" y="31"/>
                </a:cubicBezTo>
                <a:lnTo>
                  <a:pt x="160" y="31"/>
                </a:lnTo>
                <a:close/>
                <a:moveTo>
                  <a:pt x="104" y="124"/>
                </a:moveTo>
                <a:cubicBezTo>
                  <a:pt x="132" y="124"/>
                  <a:pt x="132" y="124"/>
                  <a:pt x="132" y="124"/>
                </a:cubicBezTo>
                <a:cubicBezTo>
                  <a:pt x="132" y="116"/>
                  <a:pt x="132" y="116"/>
                  <a:pt x="132" y="116"/>
                </a:cubicBezTo>
                <a:cubicBezTo>
                  <a:pt x="104" y="116"/>
                  <a:pt x="104" y="116"/>
                  <a:pt x="104" y="116"/>
                </a:cubicBezTo>
                <a:lnTo>
                  <a:pt x="104" y="124"/>
                </a:lnTo>
                <a:close/>
                <a:moveTo>
                  <a:pt x="104" y="108"/>
                </a:moveTo>
                <a:cubicBezTo>
                  <a:pt x="148" y="108"/>
                  <a:pt x="148" y="108"/>
                  <a:pt x="148" y="108"/>
                </a:cubicBezTo>
                <a:cubicBezTo>
                  <a:pt x="148" y="99"/>
                  <a:pt x="148" y="99"/>
                  <a:pt x="148" y="99"/>
                </a:cubicBezTo>
                <a:cubicBezTo>
                  <a:pt x="104" y="99"/>
                  <a:pt x="104" y="99"/>
                  <a:pt x="104" y="99"/>
                </a:cubicBezTo>
                <a:lnTo>
                  <a:pt x="104" y="108"/>
                </a:lnTo>
                <a:close/>
                <a:moveTo>
                  <a:pt x="104" y="87"/>
                </a:moveTo>
                <a:cubicBezTo>
                  <a:pt x="148" y="87"/>
                  <a:pt x="148" y="87"/>
                  <a:pt x="148" y="87"/>
                </a:cubicBezTo>
                <a:cubicBezTo>
                  <a:pt x="148" y="80"/>
                  <a:pt x="148" y="80"/>
                  <a:pt x="148" y="80"/>
                </a:cubicBezTo>
                <a:cubicBezTo>
                  <a:pt x="104" y="80"/>
                  <a:pt x="104" y="80"/>
                  <a:pt x="104" y="80"/>
                </a:cubicBezTo>
                <a:lnTo>
                  <a:pt x="104" y="87"/>
                </a:lnTo>
                <a:close/>
                <a:moveTo>
                  <a:pt x="61" y="131"/>
                </a:moveTo>
                <a:cubicBezTo>
                  <a:pt x="76" y="131"/>
                  <a:pt x="88" y="121"/>
                  <a:pt x="89" y="107"/>
                </a:cubicBezTo>
                <a:cubicBezTo>
                  <a:pt x="56" y="107"/>
                  <a:pt x="56" y="107"/>
                  <a:pt x="56" y="107"/>
                </a:cubicBezTo>
                <a:cubicBezTo>
                  <a:pt x="56" y="75"/>
                  <a:pt x="56" y="75"/>
                  <a:pt x="56" y="75"/>
                </a:cubicBezTo>
                <a:cubicBezTo>
                  <a:pt x="42" y="76"/>
                  <a:pt x="33" y="88"/>
                  <a:pt x="33" y="102"/>
                </a:cubicBezTo>
                <a:cubicBezTo>
                  <a:pt x="33" y="118"/>
                  <a:pt x="46" y="131"/>
                  <a:pt x="61" y="131"/>
                </a:cubicBezTo>
                <a:close/>
                <a:moveTo>
                  <a:pt x="96" y="99"/>
                </a:moveTo>
                <a:cubicBezTo>
                  <a:pt x="96" y="99"/>
                  <a:pt x="95" y="68"/>
                  <a:pt x="64" y="68"/>
                </a:cubicBezTo>
                <a:cubicBezTo>
                  <a:pt x="64" y="99"/>
                  <a:pt x="64" y="99"/>
                  <a:pt x="64" y="99"/>
                </a:cubicBezTo>
                <a:lnTo>
                  <a:pt x="96" y="99"/>
                </a:lnTo>
                <a:close/>
                <a:moveTo>
                  <a:pt x="32" y="56"/>
                </a:moveTo>
                <a:cubicBezTo>
                  <a:pt x="96" y="56"/>
                  <a:pt x="96" y="56"/>
                  <a:pt x="96" y="56"/>
                </a:cubicBezTo>
                <a:cubicBezTo>
                  <a:pt x="96" y="43"/>
                  <a:pt x="96" y="43"/>
                  <a:pt x="96" y="43"/>
                </a:cubicBezTo>
                <a:cubicBezTo>
                  <a:pt x="32" y="43"/>
                  <a:pt x="32" y="43"/>
                  <a:pt x="32" y="43"/>
                </a:cubicBezTo>
                <a:lnTo>
                  <a:pt x="32" y="56"/>
                </a:lnTo>
                <a:close/>
                <a:moveTo>
                  <a:pt x="172" y="163"/>
                </a:moveTo>
                <a:cubicBezTo>
                  <a:pt x="12" y="163"/>
                  <a:pt x="12" y="163"/>
                  <a:pt x="12" y="163"/>
                </a:cubicBezTo>
                <a:cubicBezTo>
                  <a:pt x="12" y="151"/>
                  <a:pt x="12" y="151"/>
                  <a:pt x="12" y="151"/>
                </a:cubicBezTo>
                <a:cubicBezTo>
                  <a:pt x="172" y="151"/>
                  <a:pt x="172" y="151"/>
                  <a:pt x="172" y="151"/>
                </a:cubicBezTo>
                <a:lnTo>
                  <a:pt x="172" y="163"/>
                </a:lnTo>
                <a:close/>
                <a:moveTo>
                  <a:pt x="77" y="168"/>
                </a:moveTo>
                <a:cubicBezTo>
                  <a:pt x="58" y="199"/>
                  <a:pt x="58" y="199"/>
                  <a:pt x="58" y="199"/>
                </a:cubicBezTo>
                <a:cubicBezTo>
                  <a:pt x="40" y="199"/>
                  <a:pt x="40" y="199"/>
                  <a:pt x="40" y="199"/>
                </a:cubicBezTo>
                <a:cubicBezTo>
                  <a:pt x="58" y="168"/>
                  <a:pt x="58" y="168"/>
                  <a:pt x="58" y="168"/>
                </a:cubicBezTo>
                <a:lnTo>
                  <a:pt x="77" y="168"/>
                </a:lnTo>
                <a:close/>
                <a:moveTo>
                  <a:pt x="139" y="199"/>
                </a:moveTo>
                <a:cubicBezTo>
                  <a:pt x="121" y="199"/>
                  <a:pt x="121" y="199"/>
                  <a:pt x="121" y="199"/>
                </a:cubicBezTo>
                <a:cubicBezTo>
                  <a:pt x="102" y="168"/>
                  <a:pt x="102" y="168"/>
                  <a:pt x="102" y="168"/>
                </a:cubicBezTo>
                <a:cubicBezTo>
                  <a:pt x="121" y="168"/>
                  <a:pt x="121" y="168"/>
                  <a:pt x="121" y="168"/>
                </a:cubicBezTo>
                <a:lnTo>
                  <a:pt x="139" y="199"/>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5" name="文本框 4"/>
          <p:cNvSpPr txBox="1"/>
          <p:nvPr/>
        </p:nvSpPr>
        <p:spPr>
          <a:xfrm>
            <a:off x="2620048" y="2940268"/>
            <a:ext cx="1415772" cy="461665"/>
          </a:xfrm>
          <a:prstGeom prst="rect">
            <a:avLst/>
          </a:prstGeom>
          <a:noFill/>
        </p:spPr>
        <p:txBody>
          <a:bodyPr wrap="none" rtlCol="0">
            <a:spAutoFit/>
          </a:bodyPr>
          <a:lstStyle/>
          <a:p>
            <a:r>
              <a:rPr lang="zh-CN" altLang="en-US" sz="2400" b="1" dirty="0">
                <a:solidFill>
                  <a:schemeClr val="bg1"/>
                </a:solidFill>
              </a:rPr>
              <a:t>数字校园</a:t>
            </a:r>
          </a:p>
        </p:txBody>
      </p:sp>
      <p:sp>
        <p:nvSpPr>
          <p:cNvPr id="6" name="文本框 5"/>
          <p:cNvSpPr txBox="1"/>
          <p:nvPr/>
        </p:nvSpPr>
        <p:spPr>
          <a:xfrm>
            <a:off x="7611697" y="2922379"/>
            <a:ext cx="1415772" cy="461665"/>
          </a:xfrm>
          <a:prstGeom prst="rect">
            <a:avLst/>
          </a:prstGeom>
          <a:noFill/>
        </p:spPr>
        <p:txBody>
          <a:bodyPr wrap="none" rtlCol="0">
            <a:spAutoFit/>
          </a:bodyPr>
          <a:lstStyle/>
          <a:p>
            <a:r>
              <a:rPr lang="zh-CN" altLang="en-US" sz="2400" b="1" dirty="0">
                <a:solidFill>
                  <a:schemeClr val="bg1"/>
                </a:solidFill>
              </a:rPr>
              <a:t>智慧校园</a:t>
            </a:r>
          </a:p>
        </p:txBody>
      </p:sp>
      <p:grpSp>
        <p:nvGrpSpPr>
          <p:cNvPr id="7" name="Group 4"/>
          <p:cNvGrpSpPr>
            <a:grpSpLocks noChangeAspect="1"/>
          </p:cNvGrpSpPr>
          <p:nvPr/>
        </p:nvGrpSpPr>
        <p:grpSpPr bwMode="auto">
          <a:xfrm>
            <a:off x="7962724" y="1718308"/>
            <a:ext cx="673021" cy="712483"/>
            <a:chOff x="970" y="1382"/>
            <a:chExt cx="938" cy="993"/>
          </a:xfrm>
          <a:solidFill>
            <a:schemeClr val="bg1"/>
          </a:solidFill>
        </p:grpSpPr>
        <p:sp>
          <p:nvSpPr>
            <p:cNvPr id="8" name="Oval 5"/>
            <p:cNvSpPr>
              <a:spLocks noChangeArrowheads="1"/>
            </p:cNvSpPr>
            <p:nvPr/>
          </p:nvSpPr>
          <p:spPr bwMode="auto">
            <a:xfrm>
              <a:off x="1366" y="1382"/>
              <a:ext cx="169" cy="16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 name="Freeform 6"/>
            <p:cNvSpPr>
              <a:spLocks/>
            </p:cNvSpPr>
            <p:nvPr/>
          </p:nvSpPr>
          <p:spPr bwMode="auto">
            <a:xfrm>
              <a:off x="1230" y="1585"/>
              <a:ext cx="418" cy="214"/>
            </a:xfrm>
            <a:custGeom>
              <a:avLst/>
              <a:gdLst>
                <a:gd name="T0" fmla="*/ 27 w 37"/>
                <a:gd name="T1" fmla="*/ 0 h 19"/>
                <a:gd name="T2" fmla="*/ 21 w 37"/>
                <a:gd name="T3" fmla="*/ 0 h 19"/>
                <a:gd name="T4" fmla="*/ 19 w 37"/>
                <a:gd name="T5" fmla="*/ 3 h 19"/>
                <a:gd name="T6" fmla="*/ 17 w 37"/>
                <a:gd name="T7" fmla="*/ 0 h 19"/>
                <a:gd name="T8" fmla="*/ 11 w 37"/>
                <a:gd name="T9" fmla="*/ 0 h 19"/>
                <a:gd name="T10" fmla="*/ 1 w 37"/>
                <a:gd name="T11" fmla="*/ 8 h 19"/>
                <a:gd name="T12" fmla="*/ 1 w 37"/>
                <a:gd name="T13" fmla="*/ 19 h 19"/>
                <a:gd name="T14" fmla="*/ 7 w 37"/>
                <a:gd name="T15" fmla="*/ 19 h 19"/>
                <a:gd name="T16" fmla="*/ 7 w 37"/>
                <a:gd name="T17" fmla="*/ 9 h 19"/>
                <a:gd name="T18" fmla="*/ 9 w 37"/>
                <a:gd name="T19" fmla="*/ 9 h 19"/>
                <a:gd name="T20" fmla="*/ 9 w 37"/>
                <a:gd name="T21" fmla="*/ 19 h 19"/>
                <a:gd name="T22" fmla="*/ 29 w 37"/>
                <a:gd name="T23" fmla="*/ 19 h 19"/>
                <a:gd name="T24" fmla="*/ 29 w 37"/>
                <a:gd name="T25" fmla="*/ 9 h 19"/>
                <a:gd name="T26" fmla="*/ 31 w 37"/>
                <a:gd name="T27" fmla="*/ 9 h 19"/>
                <a:gd name="T28" fmla="*/ 31 w 37"/>
                <a:gd name="T29" fmla="*/ 19 h 19"/>
                <a:gd name="T30" fmla="*/ 37 w 37"/>
                <a:gd name="T31" fmla="*/ 19 h 19"/>
                <a:gd name="T32" fmla="*/ 37 w 37"/>
                <a:gd name="T33" fmla="*/ 8 h 19"/>
                <a:gd name="T34" fmla="*/ 27 w 37"/>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9">
                  <a:moveTo>
                    <a:pt x="27" y="0"/>
                  </a:moveTo>
                  <a:cubicBezTo>
                    <a:pt x="21" y="0"/>
                    <a:pt x="21" y="0"/>
                    <a:pt x="21" y="0"/>
                  </a:cubicBezTo>
                  <a:cubicBezTo>
                    <a:pt x="19" y="3"/>
                    <a:pt x="19" y="3"/>
                    <a:pt x="19" y="3"/>
                  </a:cubicBezTo>
                  <a:cubicBezTo>
                    <a:pt x="17" y="0"/>
                    <a:pt x="17" y="0"/>
                    <a:pt x="17" y="0"/>
                  </a:cubicBezTo>
                  <a:cubicBezTo>
                    <a:pt x="11" y="0"/>
                    <a:pt x="11" y="0"/>
                    <a:pt x="11" y="0"/>
                  </a:cubicBezTo>
                  <a:cubicBezTo>
                    <a:pt x="0" y="0"/>
                    <a:pt x="1" y="8"/>
                    <a:pt x="1" y="8"/>
                  </a:cubicBezTo>
                  <a:cubicBezTo>
                    <a:pt x="1" y="19"/>
                    <a:pt x="1" y="19"/>
                    <a:pt x="1" y="19"/>
                  </a:cubicBezTo>
                  <a:cubicBezTo>
                    <a:pt x="7" y="19"/>
                    <a:pt x="7" y="19"/>
                    <a:pt x="7" y="19"/>
                  </a:cubicBezTo>
                  <a:cubicBezTo>
                    <a:pt x="7" y="9"/>
                    <a:pt x="7" y="9"/>
                    <a:pt x="7" y="9"/>
                  </a:cubicBezTo>
                  <a:cubicBezTo>
                    <a:pt x="9" y="9"/>
                    <a:pt x="9" y="9"/>
                    <a:pt x="9" y="9"/>
                  </a:cubicBezTo>
                  <a:cubicBezTo>
                    <a:pt x="9" y="19"/>
                    <a:pt x="9" y="19"/>
                    <a:pt x="9" y="19"/>
                  </a:cubicBezTo>
                  <a:cubicBezTo>
                    <a:pt x="29" y="19"/>
                    <a:pt x="29" y="19"/>
                    <a:pt x="29" y="19"/>
                  </a:cubicBezTo>
                  <a:cubicBezTo>
                    <a:pt x="29" y="9"/>
                    <a:pt x="29" y="9"/>
                    <a:pt x="29" y="9"/>
                  </a:cubicBezTo>
                  <a:cubicBezTo>
                    <a:pt x="31" y="9"/>
                    <a:pt x="31" y="9"/>
                    <a:pt x="31" y="9"/>
                  </a:cubicBezTo>
                  <a:cubicBezTo>
                    <a:pt x="31" y="19"/>
                    <a:pt x="31" y="19"/>
                    <a:pt x="31" y="19"/>
                  </a:cubicBezTo>
                  <a:cubicBezTo>
                    <a:pt x="37" y="19"/>
                    <a:pt x="37" y="19"/>
                    <a:pt x="37" y="19"/>
                  </a:cubicBezTo>
                  <a:cubicBezTo>
                    <a:pt x="37" y="8"/>
                    <a:pt x="37" y="8"/>
                    <a:pt x="37" y="8"/>
                  </a:cubicBezTo>
                  <a:cubicBezTo>
                    <a:pt x="36" y="0"/>
                    <a:pt x="27" y="0"/>
                    <a:pt x="2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 name="Oval 7"/>
            <p:cNvSpPr>
              <a:spLocks noChangeArrowheads="1"/>
            </p:cNvSpPr>
            <p:nvPr/>
          </p:nvSpPr>
          <p:spPr bwMode="auto">
            <a:xfrm>
              <a:off x="1106" y="1957"/>
              <a:ext cx="169" cy="18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 name="Freeform 8"/>
            <p:cNvSpPr>
              <a:spLocks/>
            </p:cNvSpPr>
            <p:nvPr/>
          </p:nvSpPr>
          <p:spPr bwMode="auto">
            <a:xfrm>
              <a:off x="970" y="2160"/>
              <a:ext cx="418" cy="215"/>
            </a:xfrm>
            <a:custGeom>
              <a:avLst/>
              <a:gdLst>
                <a:gd name="T0" fmla="*/ 27 w 37"/>
                <a:gd name="T1" fmla="*/ 0 h 19"/>
                <a:gd name="T2" fmla="*/ 22 w 37"/>
                <a:gd name="T3" fmla="*/ 0 h 19"/>
                <a:gd name="T4" fmla="*/ 19 w 37"/>
                <a:gd name="T5" fmla="*/ 4 h 19"/>
                <a:gd name="T6" fmla="*/ 17 w 37"/>
                <a:gd name="T7" fmla="*/ 0 h 19"/>
                <a:gd name="T8" fmla="*/ 11 w 37"/>
                <a:gd name="T9" fmla="*/ 0 h 19"/>
                <a:gd name="T10" fmla="*/ 1 w 37"/>
                <a:gd name="T11" fmla="*/ 9 h 19"/>
                <a:gd name="T12" fmla="*/ 1 w 37"/>
                <a:gd name="T13" fmla="*/ 19 h 19"/>
                <a:gd name="T14" fmla="*/ 7 w 37"/>
                <a:gd name="T15" fmla="*/ 19 h 19"/>
                <a:gd name="T16" fmla="*/ 7 w 37"/>
                <a:gd name="T17" fmla="*/ 10 h 19"/>
                <a:gd name="T18" fmla="*/ 9 w 37"/>
                <a:gd name="T19" fmla="*/ 10 h 19"/>
                <a:gd name="T20" fmla="*/ 9 w 37"/>
                <a:gd name="T21" fmla="*/ 19 h 19"/>
                <a:gd name="T22" fmla="*/ 29 w 37"/>
                <a:gd name="T23" fmla="*/ 19 h 19"/>
                <a:gd name="T24" fmla="*/ 29 w 37"/>
                <a:gd name="T25" fmla="*/ 10 h 19"/>
                <a:gd name="T26" fmla="*/ 31 w 37"/>
                <a:gd name="T27" fmla="*/ 10 h 19"/>
                <a:gd name="T28" fmla="*/ 31 w 37"/>
                <a:gd name="T29" fmla="*/ 19 h 19"/>
                <a:gd name="T30" fmla="*/ 37 w 37"/>
                <a:gd name="T31" fmla="*/ 19 h 19"/>
                <a:gd name="T32" fmla="*/ 37 w 37"/>
                <a:gd name="T33" fmla="*/ 9 h 19"/>
                <a:gd name="T34" fmla="*/ 27 w 37"/>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9">
                  <a:moveTo>
                    <a:pt x="27" y="0"/>
                  </a:moveTo>
                  <a:cubicBezTo>
                    <a:pt x="22" y="0"/>
                    <a:pt x="22" y="0"/>
                    <a:pt x="22" y="0"/>
                  </a:cubicBezTo>
                  <a:cubicBezTo>
                    <a:pt x="19" y="4"/>
                    <a:pt x="19" y="4"/>
                    <a:pt x="19" y="4"/>
                  </a:cubicBezTo>
                  <a:cubicBezTo>
                    <a:pt x="17" y="0"/>
                    <a:pt x="17" y="0"/>
                    <a:pt x="17" y="0"/>
                  </a:cubicBezTo>
                  <a:cubicBezTo>
                    <a:pt x="11" y="0"/>
                    <a:pt x="11" y="0"/>
                    <a:pt x="11" y="0"/>
                  </a:cubicBezTo>
                  <a:cubicBezTo>
                    <a:pt x="0" y="0"/>
                    <a:pt x="1" y="9"/>
                    <a:pt x="1" y="9"/>
                  </a:cubicBezTo>
                  <a:cubicBezTo>
                    <a:pt x="1" y="19"/>
                    <a:pt x="1" y="19"/>
                    <a:pt x="1" y="19"/>
                  </a:cubicBezTo>
                  <a:cubicBezTo>
                    <a:pt x="7" y="19"/>
                    <a:pt x="7" y="19"/>
                    <a:pt x="7" y="19"/>
                  </a:cubicBezTo>
                  <a:cubicBezTo>
                    <a:pt x="7" y="10"/>
                    <a:pt x="7" y="10"/>
                    <a:pt x="7" y="10"/>
                  </a:cubicBezTo>
                  <a:cubicBezTo>
                    <a:pt x="9" y="10"/>
                    <a:pt x="9" y="10"/>
                    <a:pt x="9" y="10"/>
                  </a:cubicBezTo>
                  <a:cubicBezTo>
                    <a:pt x="9" y="19"/>
                    <a:pt x="9" y="19"/>
                    <a:pt x="9" y="19"/>
                  </a:cubicBezTo>
                  <a:cubicBezTo>
                    <a:pt x="29" y="19"/>
                    <a:pt x="29" y="19"/>
                    <a:pt x="29" y="19"/>
                  </a:cubicBezTo>
                  <a:cubicBezTo>
                    <a:pt x="29" y="10"/>
                    <a:pt x="29" y="10"/>
                    <a:pt x="29" y="10"/>
                  </a:cubicBezTo>
                  <a:cubicBezTo>
                    <a:pt x="31" y="10"/>
                    <a:pt x="31" y="10"/>
                    <a:pt x="31" y="10"/>
                  </a:cubicBezTo>
                  <a:cubicBezTo>
                    <a:pt x="31" y="19"/>
                    <a:pt x="31" y="19"/>
                    <a:pt x="31" y="19"/>
                  </a:cubicBezTo>
                  <a:cubicBezTo>
                    <a:pt x="37" y="19"/>
                    <a:pt x="37" y="19"/>
                    <a:pt x="37" y="19"/>
                  </a:cubicBezTo>
                  <a:cubicBezTo>
                    <a:pt x="37" y="9"/>
                    <a:pt x="37" y="9"/>
                    <a:pt x="37" y="9"/>
                  </a:cubicBezTo>
                  <a:cubicBezTo>
                    <a:pt x="37" y="0"/>
                    <a:pt x="27" y="0"/>
                    <a:pt x="2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 name="Oval 9"/>
            <p:cNvSpPr>
              <a:spLocks noChangeArrowheads="1"/>
            </p:cNvSpPr>
            <p:nvPr/>
          </p:nvSpPr>
          <p:spPr bwMode="auto">
            <a:xfrm>
              <a:off x="1615" y="1957"/>
              <a:ext cx="180" cy="18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 name="Freeform 10"/>
            <p:cNvSpPr>
              <a:spLocks/>
            </p:cNvSpPr>
            <p:nvPr/>
          </p:nvSpPr>
          <p:spPr bwMode="auto">
            <a:xfrm>
              <a:off x="1490" y="2160"/>
              <a:ext cx="418" cy="215"/>
            </a:xfrm>
            <a:custGeom>
              <a:avLst/>
              <a:gdLst>
                <a:gd name="T0" fmla="*/ 26 w 37"/>
                <a:gd name="T1" fmla="*/ 0 h 19"/>
                <a:gd name="T2" fmla="*/ 21 w 37"/>
                <a:gd name="T3" fmla="*/ 0 h 19"/>
                <a:gd name="T4" fmla="*/ 19 w 37"/>
                <a:gd name="T5" fmla="*/ 4 h 19"/>
                <a:gd name="T6" fmla="*/ 17 w 37"/>
                <a:gd name="T7" fmla="*/ 0 h 19"/>
                <a:gd name="T8" fmla="*/ 11 w 37"/>
                <a:gd name="T9" fmla="*/ 0 h 19"/>
                <a:gd name="T10" fmla="*/ 0 w 37"/>
                <a:gd name="T11" fmla="*/ 9 h 19"/>
                <a:gd name="T12" fmla="*/ 0 w 37"/>
                <a:gd name="T13" fmla="*/ 19 h 19"/>
                <a:gd name="T14" fmla="*/ 7 w 37"/>
                <a:gd name="T15" fmla="*/ 19 h 19"/>
                <a:gd name="T16" fmla="*/ 7 w 37"/>
                <a:gd name="T17" fmla="*/ 10 h 19"/>
                <a:gd name="T18" fmla="*/ 9 w 37"/>
                <a:gd name="T19" fmla="*/ 10 h 19"/>
                <a:gd name="T20" fmla="*/ 9 w 37"/>
                <a:gd name="T21" fmla="*/ 19 h 19"/>
                <a:gd name="T22" fmla="*/ 28 w 37"/>
                <a:gd name="T23" fmla="*/ 19 h 19"/>
                <a:gd name="T24" fmla="*/ 28 w 37"/>
                <a:gd name="T25" fmla="*/ 10 h 19"/>
                <a:gd name="T26" fmla="*/ 30 w 37"/>
                <a:gd name="T27" fmla="*/ 10 h 19"/>
                <a:gd name="T28" fmla="*/ 30 w 37"/>
                <a:gd name="T29" fmla="*/ 19 h 19"/>
                <a:gd name="T30" fmla="*/ 37 w 37"/>
                <a:gd name="T31" fmla="*/ 19 h 19"/>
                <a:gd name="T32" fmla="*/ 37 w 37"/>
                <a:gd name="T33" fmla="*/ 9 h 19"/>
                <a:gd name="T34" fmla="*/ 26 w 37"/>
                <a:gd name="T35"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19">
                  <a:moveTo>
                    <a:pt x="26" y="0"/>
                  </a:moveTo>
                  <a:cubicBezTo>
                    <a:pt x="21" y="0"/>
                    <a:pt x="21" y="0"/>
                    <a:pt x="21" y="0"/>
                  </a:cubicBezTo>
                  <a:cubicBezTo>
                    <a:pt x="19" y="4"/>
                    <a:pt x="19" y="4"/>
                    <a:pt x="19" y="4"/>
                  </a:cubicBezTo>
                  <a:cubicBezTo>
                    <a:pt x="17" y="0"/>
                    <a:pt x="17" y="0"/>
                    <a:pt x="17" y="0"/>
                  </a:cubicBezTo>
                  <a:cubicBezTo>
                    <a:pt x="11" y="0"/>
                    <a:pt x="11" y="0"/>
                    <a:pt x="11" y="0"/>
                  </a:cubicBezTo>
                  <a:cubicBezTo>
                    <a:pt x="0" y="0"/>
                    <a:pt x="0" y="9"/>
                    <a:pt x="0" y="9"/>
                  </a:cubicBezTo>
                  <a:cubicBezTo>
                    <a:pt x="0" y="19"/>
                    <a:pt x="0" y="19"/>
                    <a:pt x="0" y="19"/>
                  </a:cubicBezTo>
                  <a:cubicBezTo>
                    <a:pt x="7" y="19"/>
                    <a:pt x="7" y="19"/>
                    <a:pt x="7" y="19"/>
                  </a:cubicBezTo>
                  <a:cubicBezTo>
                    <a:pt x="7" y="10"/>
                    <a:pt x="7" y="10"/>
                    <a:pt x="7" y="10"/>
                  </a:cubicBezTo>
                  <a:cubicBezTo>
                    <a:pt x="9" y="10"/>
                    <a:pt x="9" y="10"/>
                    <a:pt x="9" y="10"/>
                  </a:cubicBezTo>
                  <a:cubicBezTo>
                    <a:pt x="9" y="19"/>
                    <a:pt x="9" y="19"/>
                    <a:pt x="9" y="19"/>
                  </a:cubicBezTo>
                  <a:cubicBezTo>
                    <a:pt x="28" y="19"/>
                    <a:pt x="28" y="19"/>
                    <a:pt x="28" y="19"/>
                  </a:cubicBezTo>
                  <a:cubicBezTo>
                    <a:pt x="28" y="10"/>
                    <a:pt x="28" y="10"/>
                    <a:pt x="28" y="10"/>
                  </a:cubicBezTo>
                  <a:cubicBezTo>
                    <a:pt x="30" y="10"/>
                    <a:pt x="30" y="10"/>
                    <a:pt x="30" y="10"/>
                  </a:cubicBezTo>
                  <a:cubicBezTo>
                    <a:pt x="30" y="19"/>
                    <a:pt x="30" y="19"/>
                    <a:pt x="30" y="19"/>
                  </a:cubicBezTo>
                  <a:cubicBezTo>
                    <a:pt x="37" y="19"/>
                    <a:pt x="37" y="19"/>
                    <a:pt x="37" y="19"/>
                  </a:cubicBezTo>
                  <a:cubicBezTo>
                    <a:pt x="37" y="9"/>
                    <a:pt x="37" y="9"/>
                    <a:pt x="37" y="9"/>
                  </a:cubicBezTo>
                  <a:cubicBezTo>
                    <a:pt x="36" y="0"/>
                    <a:pt x="26" y="0"/>
                    <a:pt x="2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 name="Freeform 11"/>
            <p:cNvSpPr>
              <a:spLocks/>
            </p:cNvSpPr>
            <p:nvPr/>
          </p:nvSpPr>
          <p:spPr bwMode="auto">
            <a:xfrm>
              <a:off x="1309" y="1844"/>
              <a:ext cx="260" cy="271"/>
            </a:xfrm>
            <a:custGeom>
              <a:avLst/>
              <a:gdLst>
                <a:gd name="T0" fmla="*/ 238 w 260"/>
                <a:gd name="T1" fmla="*/ 271 h 271"/>
                <a:gd name="T2" fmla="*/ 260 w 260"/>
                <a:gd name="T3" fmla="*/ 260 h 271"/>
                <a:gd name="T4" fmla="*/ 147 w 260"/>
                <a:gd name="T5" fmla="*/ 147 h 271"/>
                <a:gd name="T6" fmla="*/ 147 w 260"/>
                <a:gd name="T7" fmla="*/ 0 h 271"/>
                <a:gd name="T8" fmla="*/ 125 w 260"/>
                <a:gd name="T9" fmla="*/ 0 h 271"/>
                <a:gd name="T10" fmla="*/ 125 w 260"/>
                <a:gd name="T11" fmla="*/ 147 h 271"/>
                <a:gd name="T12" fmla="*/ 0 w 260"/>
                <a:gd name="T13" fmla="*/ 260 h 271"/>
                <a:gd name="T14" fmla="*/ 23 w 260"/>
                <a:gd name="T15" fmla="*/ 271 h 271"/>
                <a:gd name="T16" fmla="*/ 125 w 260"/>
                <a:gd name="T17" fmla="*/ 181 h 271"/>
                <a:gd name="T18" fmla="*/ 147 w 260"/>
                <a:gd name="T19" fmla="*/ 181 h 271"/>
                <a:gd name="T20" fmla="*/ 238 w 260"/>
                <a:gd name="T21" fmla="*/ 27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0" h="271">
                  <a:moveTo>
                    <a:pt x="238" y="271"/>
                  </a:moveTo>
                  <a:lnTo>
                    <a:pt x="260" y="260"/>
                  </a:lnTo>
                  <a:lnTo>
                    <a:pt x="147" y="147"/>
                  </a:lnTo>
                  <a:lnTo>
                    <a:pt x="147" y="0"/>
                  </a:lnTo>
                  <a:lnTo>
                    <a:pt x="125" y="0"/>
                  </a:lnTo>
                  <a:lnTo>
                    <a:pt x="125" y="147"/>
                  </a:lnTo>
                  <a:lnTo>
                    <a:pt x="0" y="260"/>
                  </a:lnTo>
                  <a:lnTo>
                    <a:pt x="23" y="271"/>
                  </a:lnTo>
                  <a:lnTo>
                    <a:pt x="125" y="181"/>
                  </a:lnTo>
                  <a:lnTo>
                    <a:pt x="147" y="181"/>
                  </a:lnTo>
                  <a:lnTo>
                    <a:pt x="238"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6" name="右箭头 15"/>
          <p:cNvSpPr/>
          <p:nvPr/>
        </p:nvSpPr>
        <p:spPr>
          <a:xfrm>
            <a:off x="5299398" y="1881327"/>
            <a:ext cx="995653" cy="499094"/>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矩形 16"/>
          <p:cNvSpPr/>
          <p:nvPr/>
        </p:nvSpPr>
        <p:spPr>
          <a:xfrm>
            <a:off x="2208360" y="3903910"/>
            <a:ext cx="3250647" cy="1892826"/>
          </a:xfrm>
          <a:prstGeom prst="rect">
            <a:avLst/>
          </a:prstGeom>
        </p:spPr>
        <p:txBody>
          <a:bodyPr wrap="square">
            <a:spAutoFit/>
          </a:bodyPr>
          <a:lstStyle/>
          <a:p>
            <a:pPr marL="285750" lvl="0" indent="-285750">
              <a:lnSpc>
                <a:spcPct val="130000"/>
              </a:lnSpc>
              <a:buFont typeface="Arial" charset="0"/>
              <a:buChar char="•"/>
              <a:defRPr sz="1800">
                <a:solidFill>
                  <a:srgbClr val="000000"/>
                </a:solidFill>
              </a:defRPr>
            </a:pPr>
            <a:r>
              <a:rPr lang="zh-CN" altLang="en-US" b="1" dirty="0">
                <a:solidFill>
                  <a:schemeClr val="bg1"/>
                </a:solidFill>
              </a:rPr>
              <a:t>功能为中心</a:t>
            </a:r>
          </a:p>
          <a:p>
            <a:pPr marL="285750" lvl="0" indent="-285750">
              <a:lnSpc>
                <a:spcPct val="130000"/>
              </a:lnSpc>
              <a:buFont typeface="Arial" charset="0"/>
              <a:buChar char="•"/>
              <a:defRPr sz="1800">
                <a:solidFill>
                  <a:srgbClr val="000000"/>
                </a:solidFill>
              </a:defRPr>
            </a:pPr>
            <a:r>
              <a:rPr lang="zh-CN" altLang="en-US" b="1" dirty="0">
                <a:solidFill>
                  <a:schemeClr val="bg1"/>
                </a:solidFill>
              </a:rPr>
              <a:t>业务流程和管理信息数字化</a:t>
            </a:r>
          </a:p>
          <a:p>
            <a:pPr marL="285750" lvl="0" indent="-285750">
              <a:lnSpc>
                <a:spcPct val="130000"/>
              </a:lnSpc>
              <a:buFont typeface="Arial" charset="0"/>
              <a:buChar char="•"/>
              <a:defRPr sz="1800">
                <a:solidFill>
                  <a:srgbClr val="000000"/>
                </a:solidFill>
              </a:defRPr>
            </a:pPr>
            <a:r>
              <a:rPr lang="zh-CN" altLang="en-US" b="1" dirty="0">
                <a:solidFill>
                  <a:schemeClr val="bg1"/>
                </a:solidFill>
              </a:rPr>
              <a:t>标准化服务</a:t>
            </a:r>
          </a:p>
          <a:p>
            <a:pPr marL="285750" indent="-285750">
              <a:lnSpc>
                <a:spcPct val="130000"/>
              </a:lnSpc>
              <a:buFont typeface="Arial" charset="0"/>
              <a:buChar char="•"/>
              <a:defRPr sz="1800">
                <a:solidFill>
                  <a:srgbClr val="000000"/>
                </a:solidFill>
              </a:defRPr>
            </a:pPr>
            <a:r>
              <a:rPr lang="zh-CN" altLang="en-US" b="1" dirty="0">
                <a:solidFill>
                  <a:schemeClr val="bg1"/>
                </a:solidFill>
              </a:rPr>
              <a:t>基础设施和业务系统应用的从无到有</a:t>
            </a:r>
          </a:p>
        </p:txBody>
      </p:sp>
      <p:pic>
        <p:nvPicPr>
          <p:cNvPr id="18" name="图片 1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0901" y="303690"/>
            <a:ext cx="2158679" cy="370573"/>
          </a:xfrm>
          <a:prstGeom prst="rect">
            <a:avLst/>
          </a:prstGeom>
        </p:spPr>
      </p:pic>
      <p:sp>
        <p:nvSpPr>
          <p:cNvPr id="19" name="幻灯片编号占位符 18"/>
          <p:cNvSpPr>
            <a:spLocks noGrp="1"/>
          </p:cNvSpPr>
          <p:nvPr>
            <p:ph type="sldNum" sz="quarter" idx="12"/>
          </p:nvPr>
        </p:nvSpPr>
        <p:spPr/>
        <p:txBody>
          <a:bodyPr/>
          <a:lstStyle/>
          <a:p>
            <a:fld id="{06BF085E-C51B-4E4D-A83F-EA34A2593F4E}" type="slidenum">
              <a:rPr lang="zh-CN" altLang="en-US" smtClean="0"/>
              <a:t>63</a:t>
            </a:fld>
            <a:endParaRPr lang="zh-CN" altLang="en-US"/>
          </a:p>
        </p:txBody>
      </p:sp>
      <p:sp>
        <p:nvSpPr>
          <p:cNvPr id="20" name="矩形 19"/>
          <p:cNvSpPr/>
          <p:nvPr/>
        </p:nvSpPr>
        <p:spPr>
          <a:xfrm>
            <a:off x="7325363" y="3431279"/>
            <a:ext cx="2175596" cy="400110"/>
          </a:xfrm>
          <a:prstGeom prst="rect">
            <a:avLst/>
          </a:prstGeom>
        </p:spPr>
        <p:txBody>
          <a:bodyPr wrap="none">
            <a:spAutoFit/>
          </a:bodyPr>
          <a:lstStyle/>
          <a:p>
            <a:r>
              <a:rPr lang="zh-CN" altLang="en-US" sz="2000" b="1" dirty="0">
                <a:solidFill>
                  <a:srgbClr val="FFC000"/>
                </a:solidFill>
                <a:latin typeface="+mn-ea"/>
              </a:rPr>
              <a:t>“互联网</a:t>
            </a:r>
            <a:r>
              <a:rPr lang="en-US" altLang="zh-CN" sz="2000" b="1" dirty="0">
                <a:solidFill>
                  <a:srgbClr val="FFC000"/>
                </a:solidFill>
                <a:latin typeface="+mn-ea"/>
              </a:rPr>
              <a:t>+</a:t>
            </a:r>
            <a:r>
              <a:rPr lang="zh-CN" altLang="en-US" sz="2000" b="1" dirty="0">
                <a:solidFill>
                  <a:srgbClr val="FFC000"/>
                </a:solidFill>
                <a:latin typeface="+mn-ea"/>
              </a:rPr>
              <a:t>校园”</a:t>
            </a:r>
          </a:p>
        </p:txBody>
      </p:sp>
      <p:sp>
        <p:nvSpPr>
          <p:cNvPr id="21" name="矩形 20"/>
          <p:cNvSpPr/>
          <p:nvPr/>
        </p:nvSpPr>
        <p:spPr>
          <a:xfrm>
            <a:off x="7157189" y="3903910"/>
            <a:ext cx="3367306" cy="1892826"/>
          </a:xfrm>
          <a:prstGeom prst="rect">
            <a:avLst/>
          </a:prstGeom>
        </p:spPr>
        <p:txBody>
          <a:bodyPr wrap="square">
            <a:spAutoFit/>
          </a:bodyPr>
          <a:lstStyle/>
          <a:p>
            <a:pPr marL="285750" lvl="0" indent="-285750">
              <a:lnSpc>
                <a:spcPct val="130000"/>
              </a:lnSpc>
              <a:buFont typeface="Arial" charset="0"/>
              <a:buChar char="•"/>
              <a:defRPr sz="1800">
                <a:solidFill>
                  <a:srgbClr val="000000"/>
                </a:solidFill>
              </a:defRPr>
            </a:pPr>
            <a:r>
              <a:rPr lang="zh-CN" altLang="en-US" b="1" dirty="0">
                <a:solidFill>
                  <a:schemeClr val="bg1"/>
                </a:solidFill>
              </a:rPr>
              <a:t>角色为中心</a:t>
            </a:r>
          </a:p>
          <a:p>
            <a:pPr marL="285750" lvl="0" indent="-285750">
              <a:lnSpc>
                <a:spcPct val="130000"/>
              </a:lnSpc>
              <a:buFont typeface="Arial" charset="0"/>
              <a:buChar char="•"/>
              <a:defRPr sz="1800">
                <a:solidFill>
                  <a:srgbClr val="000000"/>
                </a:solidFill>
              </a:defRPr>
            </a:pPr>
            <a:r>
              <a:rPr lang="zh-CN" altLang="en-US" b="1" dirty="0">
                <a:solidFill>
                  <a:schemeClr val="bg1"/>
                </a:solidFill>
              </a:rPr>
              <a:t>业务流程重构与优化</a:t>
            </a:r>
          </a:p>
          <a:p>
            <a:pPr marL="285750" indent="-285750">
              <a:lnSpc>
                <a:spcPct val="130000"/>
              </a:lnSpc>
              <a:buFont typeface="Arial" charset="0"/>
              <a:buChar char="•"/>
              <a:defRPr sz="1800">
                <a:solidFill>
                  <a:srgbClr val="000000"/>
                </a:solidFill>
              </a:defRPr>
            </a:pPr>
            <a:r>
              <a:rPr lang="zh-CN" altLang="en-US" b="1" dirty="0">
                <a:solidFill>
                  <a:schemeClr val="bg1"/>
                </a:solidFill>
              </a:rPr>
              <a:t>个性化精准服务</a:t>
            </a:r>
          </a:p>
          <a:p>
            <a:pPr marL="285750" indent="-285750">
              <a:lnSpc>
                <a:spcPct val="130000"/>
              </a:lnSpc>
              <a:buFont typeface="Arial" charset="0"/>
              <a:buChar char="•"/>
              <a:defRPr sz="1800">
                <a:solidFill>
                  <a:srgbClr val="000000"/>
                </a:solidFill>
              </a:defRPr>
            </a:pPr>
            <a:r>
              <a:rPr lang="zh-CN" altLang="en-US" b="1" dirty="0">
                <a:solidFill>
                  <a:schemeClr val="bg1"/>
                </a:solidFill>
              </a:rPr>
              <a:t>基于移动端、物联网的连接、感知与智能应用</a:t>
            </a:r>
          </a:p>
        </p:txBody>
      </p:sp>
    </p:spTree>
    <p:extLst>
      <p:ext uri="{BB962C8B-B14F-4D97-AF65-F5344CB8AC3E}">
        <p14:creationId xmlns:p14="http://schemas.microsoft.com/office/powerpoint/2010/main" val="123614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a:extLst>
              <a:ext uri="{FF2B5EF4-FFF2-40B4-BE49-F238E27FC236}">
                <a16:creationId xmlns:a16="http://schemas.microsoft.com/office/drawing/2014/main" xmlns="" id="{9EF7AB58-7EE1-4E5B-A820-79D439CF5C84}"/>
              </a:ext>
            </a:extLst>
          </p:cNvPr>
          <p:cNvGrpSpPr/>
          <p:nvPr/>
        </p:nvGrpSpPr>
        <p:grpSpPr>
          <a:xfrm>
            <a:off x="-21739" y="0"/>
            <a:ext cx="12213739" cy="6858000"/>
            <a:chOff x="-10869" y="-1"/>
            <a:chExt cx="12213739" cy="6858000"/>
          </a:xfrm>
        </p:grpSpPr>
        <p:grpSp>
          <p:nvGrpSpPr>
            <p:cNvPr id="41" name="组合 4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E2400C8-ADB6-4925-B87B-FA5115351AA3}"/>
                </a:ext>
              </a:extLst>
            </p:cNvPr>
            <p:cNvGrpSpPr/>
            <p:nvPr/>
          </p:nvGrpSpPr>
          <p:grpSpPr>
            <a:xfrm flipH="1" flipV="1">
              <a:off x="-10869" y="-1"/>
              <a:ext cx="3621059" cy="6857999"/>
              <a:chOff x="8581811" y="0"/>
              <a:chExt cx="3621059" cy="6857999"/>
            </a:xfrm>
          </p:grpSpPr>
          <p:sp>
            <p:nvSpPr>
              <p:cNvPr id="45" name="Freeform 5">
                <a:extLst>
                  <a:ext uri="{FF2B5EF4-FFF2-40B4-BE49-F238E27FC236}">
                    <a16:creationId xmlns:a16="http://schemas.microsoft.com/office/drawing/2014/main" xmlns="" id="{167DB155-DBEE-4ABB-9505-103EA91BDECD}"/>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6" name="Freeform 5">
                <a:extLst>
                  <a:ext uri="{FF2B5EF4-FFF2-40B4-BE49-F238E27FC236}">
                    <a16:creationId xmlns:a16="http://schemas.microsoft.com/office/drawing/2014/main" xmlns="" id="{21A6E4AC-62FE-48FA-8678-F598A3C08B51}"/>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42" name="组合 4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8603287-59CF-425B-BFB5-71629E3A44E1}"/>
                </a:ext>
              </a:extLst>
            </p:cNvPr>
            <p:cNvGrpSpPr/>
            <p:nvPr/>
          </p:nvGrpSpPr>
          <p:grpSpPr>
            <a:xfrm>
              <a:off x="8581811" y="0"/>
              <a:ext cx="3621059" cy="6857999"/>
              <a:chOff x="8581811" y="0"/>
              <a:chExt cx="3621059" cy="6857999"/>
            </a:xfrm>
          </p:grpSpPr>
          <p:sp>
            <p:nvSpPr>
              <p:cNvPr id="43" name="Freeform 5">
                <a:extLst>
                  <a:ext uri="{FF2B5EF4-FFF2-40B4-BE49-F238E27FC236}">
                    <a16:creationId xmlns:a16="http://schemas.microsoft.com/office/drawing/2014/main" xmlns="" id="{9C6D5F54-117F-463A-9C37-9BD5B339B93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4" name="Freeform 5">
                <a:extLst>
                  <a:ext uri="{FF2B5EF4-FFF2-40B4-BE49-F238E27FC236}">
                    <a16:creationId xmlns:a16="http://schemas.microsoft.com/office/drawing/2014/main" xmlns="" id="{5C0A4977-2E39-4BF2-B1AA-E05820F46665}"/>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a:prstGeom prst="rect">
            <a:avLst/>
          </a:prstGeom>
        </p:spPr>
        <p:txBody>
          <a:bodyPr/>
          <a:lstStyle/>
          <a:p>
            <a:fld id="{25A0CABC-F17F-4FCB-9A71-10A519D82FE6}" type="slidenum">
              <a:rPr lang="zh-CN" altLang="en-US" sz="2000">
                <a:latin typeface="微软雅黑" panose="020B0503020204020204" pitchFamily="34" charset="-122"/>
                <a:ea typeface="微软雅黑" panose="020B0503020204020204" pitchFamily="34" charset="-122"/>
              </a:rPr>
              <a:pPr/>
              <a:t>64</a:t>
            </a:fld>
            <a:endParaRPr lang="zh-CN" altLang="en-US" sz="2000">
              <a:latin typeface="微软雅黑" panose="020B0503020204020204" pitchFamily="34" charset="-122"/>
              <a:ea typeface="微软雅黑" panose="020B0503020204020204" pitchFamily="34" charset="-122"/>
            </a:endParaRPr>
          </a:p>
        </p:txBody>
      </p:sp>
      <p:sp>
        <p:nvSpPr>
          <p:cNvPr id="3" name="圆角矩形 2"/>
          <p:cNvSpPr/>
          <p:nvPr/>
        </p:nvSpPr>
        <p:spPr>
          <a:xfrm>
            <a:off x="388580" y="5362397"/>
            <a:ext cx="11371635" cy="124480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sz="2000"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4328280" y="5427062"/>
            <a:ext cx="3336587" cy="400111"/>
          </a:xfrm>
          <a:prstGeom prst="rect">
            <a:avLst/>
          </a:prstGeom>
          <a:noFill/>
        </p:spPr>
        <p:txBody>
          <a:bodyPr wrap="square" lIns="91436" tIns="45718" rIns="91436" bIns="45718"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基础设施</a:t>
            </a:r>
          </a:p>
        </p:txBody>
      </p:sp>
      <p:sp>
        <p:nvSpPr>
          <p:cNvPr id="12" name="圆角矩形 11"/>
          <p:cNvSpPr/>
          <p:nvPr/>
        </p:nvSpPr>
        <p:spPr>
          <a:xfrm>
            <a:off x="884693" y="5877646"/>
            <a:ext cx="2500009" cy="5469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网络</a:t>
            </a:r>
          </a:p>
        </p:txBody>
      </p:sp>
      <p:sp>
        <p:nvSpPr>
          <p:cNvPr id="13" name="圆角矩形 12"/>
          <p:cNvSpPr/>
          <p:nvPr/>
        </p:nvSpPr>
        <p:spPr>
          <a:xfrm>
            <a:off x="4737657" y="5877644"/>
            <a:ext cx="2500009" cy="5469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计算</a:t>
            </a:r>
          </a:p>
        </p:txBody>
      </p:sp>
      <p:sp>
        <p:nvSpPr>
          <p:cNvPr id="14" name="圆角矩形 13"/>
          <p:cNvSpPr/>
          <p:nvPr/>
        </p:nvSpPr>
        <p:spPr>
          <a:xfrm>
            <a:off x="8501854" y="5851670"/>
            <a:ext cx="2500009" cy="5469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存储</a:t>
            </a:r>
          </a:p>
        </p:txBody>
      </p:sp>
      <p:grpSp>
        <p:nvGrpSpPr>
          <p:cNvPr id="21" name="组合 20"/>
          <p:cNvGrpSpPr/>
          <p:nvPr/>
        </p:nvGrpSpPr>
        <p:grpSpPr>
          <a:xfrm>
            <a:off x="2077768" y="3994741"/>
            <a:ext cx="7952497" cy="1244803"/>
            <a:chOff x="408562" y="3856696"/>
            <a:chExt cx="11371635" cy="1244803"/>
          </a:xfrm>
          <a:solidFill>
            <a:schemeClr val="accent5">
              <a:lumMod val="60000"/>
              <a:lumOff val="40000"/>
            </a:schemeClr>
          </a:solidFill>
        </p:grpSpPr>
        <p:sp>
          <p:nvSpPr>
            <p:cNvPr id="15" name="灯片编号占位符 1"/>
            <p:cNvSpPr txBox="1">
              <a:spLocks/>
            </p:cNvSpPr>
            <p:nvPr/>
          </p:nvSpPr>
          <p:spPr>
            <a:xfrm>
              <a:off x="8610600" y="4736374"/>
              <a:ext cx="2743200" cy="365125"/>
            </a:xfrm>
            <a:prstGeom prst="rect">
              <a:avLst/>
            </a:prstGeom>
            <a:grpFill/>
            <a:ln>
              <a:solidFill>
                <a:schemeClr val="accent5">
                  <a:lumMod val="75000"/>
                </a:schemeClr>
              </a:solidFill>
            </a:ln>
          </p:spPr>
          <p:txBody>
            <a:bodyPr vert="horz" lIns="91440" tIns="45720" rIns="91440" bIns="45720" rtlCol="0" anchor="ctr"/>
            <a:lstStyle>
              <a:defPPr>
                <a:defRPr lang="zh-CN"/>
              </a:defPPr>
              <a:lvl1pPr marL="0" algn="r" defTabSz="914400" rtl="0" eaLnBrk="1" latinLnBrk="0" hangingPunct="1">
                <a:defRPr sz="1400" kern="1200">
                  <a:solidFill>
                    <a:schemeClr val="bg1"/>
                  </a:solidFill>
                  <a:latin typeface="方正兰亭黑简体" panose="02000000000000000000" pitchFamily="2" charset="-122"/>
                  <a:ea typeface="方正兰亭黑简体" panose="02000000000000000000" pitchFamily="2"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0CABC-F17F-4FCB-9A71-10A519D82FE6}" type="slidenum">
                <a:rPr lang="zh-CN" altLang="en-US" sz="2400">
                  <a:latin typeface="微软雅黑" panose="020B0503020204020204" pitchFamily="34" charset="-122"/>
                  <a:ea typeface="微软雅黑" panose="020B0503020204020204" pitchFamily="34" charset="-122"/>
                </a:rPr>
                <a:pPr/>
                <a:t>64</a:t>
              </a:fld>
              <a:endParaRPr lang="zh-CN" altLang="en-US" sz="2400">
                <a:latin typeface="微软雅黑" panose="020B0503020204020204" pitchFamily="34" charset="-122"/>
                <a:ea typeface="微软雅黑" panose="020B0503020204020204" pitchFamily="34" charset="-122"/>
              </a:endParaRPr>
            </a:p>
          </p:txBody>
        </p:sp>
        <p:sp>
          <p:nvSpPr>
            <p:cNvPr id="16" name="圆角矩形 15"/>
            <p:cNvSpPr/>
            <p:nvPr/>
          </p:nvSpPr>
          <p:spPr>
            <a:xfrm>
              <a:off x="408562" y="3856696"/>
              <a:ext cx="11371635" cy="124480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微软雅黑" panose="020B0503020204020204" pitchFamily="34" charset="-122"/>
                <a:ea typeface="微软雅黑" panose="020B0503020204020204" pitchFamily="34" charset="-122"/>
              </a:endParaRPr>
            </a:p>
          </p:txBody>
        </p:sp>
        <p:sp>
          <p:nvSpPr>
            <p:cNvPr id="17" name="文本框 16"/>
            <p:cNvSpPr txBox="1"/>
            <p:nvPr/>
          </p:nvSpPr>
          <p:spPr>
            <a:xfrm>
              <a:off x="4348261" y="3921361"/>
              <a:ext cx="3336586" cy="400110"/>
            </a:xfrm>
            <a:prstGeom prst="rect">
              <a:avLst/>
            </a:prstGeom>
            <a:grpFill/>
            <a:ln>
              <a:no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核心数据</a:t>
              </a:r>
            </a:p>
          </p:txBody>
        </p:sp>
        <p:sp>
          <p:nvSpPr>
            <p:cNvPr id="18" name="圆角矩形 17"/>
            <p:cNvSpPr/>
            <p:nvPr/>
          </p:nvSpPr>
          <p:spPr>
            <a:xfrm>
              <a:off x="904672" y="4371943"/>
              <a:ext cx="2500009" cy="54699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微软雅黑" panose="020B0503020204020204" pitchFamily="34" charset="-122"/>
                  <a:ea typeface="微软雅黑" panose="020B0503020204020204" pitchFamily="34" charset="-122"/>
                </a:rPr>
                <a:t>身份数据</a:t>
              </a:r>
            </a:p>
          </p:txBody>
        </p:sp>
        <p:sp>
          <p:nvSpPr>
            <p:cNvPr id="19" name="圆角矩形 18"/>
            <p:cNvSpPr/>
            <p:nvPr/>
          </p:nvSpPr>
          <p:spPr>
            <a:xfrm>
              <a:off x="4757636" y="4371942"/>
              <a:ext cx="2500009" cy="54699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微软雅黑" panose="020B0503020204020204" pitchFamily="34" charset="-122"/>
                  <a:ea typeface="微软雅黑" panose="020B0503020204020204" pitchFamily="34" charset="-122"/>
                </a:rPr>
                <a:t>组织数据</a:t>
              </a:r>
            </a:p>
          </p:txBody>
        </p:sp>
        <p:sp>
          <p:nvSpPr>
            <p:cNvPr id="20" name="圆角矩形 19"/>
            <p:cNvSpPr/>
            <p:nvPr/>
          </p:nvSpPr>
          <p:spPr>
            <a:xfrm>
              <a:off x="8521834" y="4345967"/>
              <a:ext cx="2500009" cy="54699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微软雅黑" panose="020B0503020204020204" pitchFamily="34" charset="-122"/>
                  <a:ea typeface="微软雅黑" panose="020B0503020204020204" pitchFamily="34" charset="-122"/>
                </a:rPr>
                <a:t>应用数据</a:t>
              </a:r>
            </a:p>
          </p:txBody>
        </p:sp>
      </p:grpSp>
      <p:grpSp>
        <p:nvGrpSpPr>
          <p:cNvPr id="22" name="组合 21"/>
          <p:cNvGrpSpPr/>
          <p:nvPr/>
        </p:nvGrpSpPr>
        <p:grpSpPr>
          <a:xfrm>
            <a:off x="2077768" y="2310097"/>
            <a:ext cx="7952497" cy="1244803"/>
            <a:chOff x="408562" y="3856696"/>
            <a:chExt cx="11371635" cy="1244803"/>
          </a:xfrm>
          <a:solidFill>
            <a:schemeClr val="accent5">
              <a:lumMod val="60000"/>
              <a:lumOff val="40000"/>
            </a:schemeClr>
          </a:solidFill>
        </p:grpSpPr>
        <p:sp>
          <p:nvSpPr>
            <p:cNvPr id="23" name="灯片编号占位符 1"/>
            <p:cNvSpPr txBox="1">
              <a:spLocks/>
            </p:cNvSpPr>
            <p:nvPr/>
          </p:nvSpPr>
          <p:spPr>
            <a:xfrm>
              <a:off x="8610600" y="4736374"/>
              <a:ext cx="2743200" cy="365125"/>
            </a:xfrm>
            <a:prstGeom prst="rect">
              <a:avLst/>
            </a:prstGeom>
            <a:grpFill/>
            <a:ln>
              <a:solidFill>
                <a:schemeClr val="accent5">
                  <a:lumMod val="75000"/>
                </a:schemeClr>
              </a:solidFill>
            </a:ln>
          </p:spPr>
          <p:txBody>
            <a:bodyPr vert="horz" lIns="91440" tIns="45720" rIns="91440" bIns="45720" rtlCol="0" anchor="ctr"/>
            <a:lstStyle>
              <a:defPPr>
                <a:defRPr lang="zh-CN"/>
              </a:defPPr>
              <a:lvl1pPr marL="0" algn="r" defTabSz="914400" rtl="0" eaLnBrk="1" latinLnBrk="0" hangingPunct="1">
                <a:defRPr sz="1400" kern="1200">
                  <a:solidFill>
                    <a:schemeClr val="bg1"/>
                  </a:solidFill>
                  <a:latin typeface="方正兰亭黑简体" panose="02000000000000000000" pitchFamily="2" charset="-122"/>
                  <a:ea typeface="方正兰亭黑简体" panose="02000000000000000000" pitchFamily="2"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0CABC-F17F-4FCB-9A71-10A519D82FE6}" type="slidenum">
                <a:rPr lang="zh-CN" altLang="en-US" sz="2400">
                  <a:latin typeface="微软雅黑" panose="020B0503020204020204" pitchFamily="34" charset="-122"/>
                  <a:ea typeface="微软雅黑" panose="020B0503020204020204" pitchFamily="34" charset="-122"/>
                </a:rPr>
                <a:pPr/>
                <a:t>64</a:t>
              </a:fld>
              <a:endParaRPr lang="zh-CN" altLang="en-US" sz="2400">
                <a:latin typeface="微软雅黑" panose="020B0503020204020204" pitchFamily="34" charset="-122"/>
                <a:ea typeface="微软雅黑" panose="020B0503020204020204" pitchFamily="34" charset="-122"/>
              </a:endParaRPr>
            </a:p>
          </p:txBody>
        </p:sp>
        <p:sp>
          <p:nvSpPr>
            <p:cNvPr id="24" name="圆角矩形 23"/>
            <p:cNvSpPr/>
            <p:nvPr/>
          </p:nvSpPr>
          <p:spPr>
            <a:xfrm>
              <a:off x="408562" y="3856696"/>
              <a:ext cx="11371635" cy="124480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4348261" y="3921361"/>
              <a:ext cx="3336586" cy="400110"/>
            </a:xfrm>
            <a:prstGeom prst="rect">
              <a:avLst/>
            </a:prstGeom>
            <a:grpFill/>
            <a:ln>
              <a:noFill/>
            </a:ln>
          </p:spPr>
          <p:txBody>
            <a:bodyPr wrap="square"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开放平台</a:t>
              </a:r>
            </a:p>
          </p:txBody>
        </p:sp>
        <p:sp>
          <p:nvSpPr>
            <p:cNvPr id="26" name="圆角矩形 25"/>
            <p:cNvSpPr/>
            <p:nvPr/>
          </p:nvSpPr>
          <p:spPr>
            <a:xfrm>
              <a:off x="904672" y="4371943"/>
              <a:ext cx="2500009" cy="54699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微软雅黑" panose="020B0503020204020204" pitchFamily="34" charset="-122"/>
                  <a:ea typeface="微软雅黑" panose="020B0503020204020204" pitchFamily="34" charset="-122"/>
                </a:rPr>
                <a:t>认证</a:t>
              </a:r>
            </a:p>
          </p:txBody>
        </p:sp>
        <p:sp>
          <p:nvSpPr>
            <p:cNvPr id="27" name="圆角矩形 26"/>
            <p:cNvSpPr/>
            <p:nvPr/>
          </p:nvSpPr>
          <p:spPr>
            <a:xfrm>
              <a:off x="4757636" y="4371942"/>
              <a:ext cx="2500009" cy="54699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微软雅黑" panose="020B0503020204020204" pitchFamily="34" charset="-122"/>
                  <a:ea typeface="微软雅黑" panose="020B0503020204020204" pitchFamily="34" charset="-122"/>
                </a:rPr>
                <a:t>授权</a:t>
              </a:r>
            </a:p>
          </p:txBody>
        </p:sp>
        <p:sp>
          <p:nvSpPr>
            <p:cNvPr id="28" name="圆角矩形 27"/>
            <p:cNvSpPr/>
            <p:nvPr/>
          </p:nvSpPr>
          <p:spPr>
            <a:xfrm>
              <a:off x="8521834" y="4345967"/>
              <a:ext cx="2500009" cy="546993"/>
            </a:xfrm>
            <a:prstGeom prst="roundRect">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微软雅黑" panose="020B0503020204020204" pitchFamily="34" charset="-122"/>
                  <a:ea typeface="微软雅黑" panose="020B0503020204020204" pitchFamily="34" charset="-122"/>
                </a:rPr>
                <a:t>API</a:t>
              </a:r>
              <a:r>
                <a:rPr lang="zh-CN" altLang="en-US" sz="2000" dirty="0">
                  <a:latin typeface="微软雅黑" panose="020B0503020204020204" pitchFamily="34" charset="-122"/>
                  <a:ea typeface="微软雅黑" panose="020B0503020204020204" pitchFamily="34" charset="-122"/>
                </a:rPr>
                <a:t>接口</a:t>
              </a:r>
            </a:p>
          </p:txBody>
        </p:sp>
      </p:grpSp>
      <p:sp>
        <p:nvSpPr>
          <p:cNvPr id="30" name="灯片编号占位符 1"/>
          <p:cNvSpPr txBox="1">
            <a:spLocks/>
          </p:cNvSpPr>
          <p:nvPr/>
        </p:nvSpPr>
        <p:spPr>
          <a:xfrm>
            <a:off x="8590616" y="1842908"/>
            <a:ext cx="2743200" cy="365125"/>
          </a:xfrm>
          <a:prstGeom prst="rect">
            <a:avLst/>
          </a:prstGeom>
        </p:spPr>
        <p:txBody>
          <a:bodyPr vert="horz" lIns="91436" tIns="45718" rIns="91436" bIns="45718" rtlCol="0" anchor="ctr"/>
          <a:lstStyle>
            <a:defPPr>
              <a:defRPr lang="zh-CN"/>
            </a:defPPr>
            <a:lvl1pPr marL="0" algn="r" defTabSz="914400" rtl="0" eaLnBrk="1" latinLnBrk="0" hangingPunct="1">
              <a:defRPr sz="1400" kern="1200">
                <a:solidFill>
                  <a:schemeClr val="bg1"/>
                </a:solidFill>
                <a:latin typeface="方正兰亭黑简体" panose="02000000000000000000" pitchFamily="2" charset="-122"/>
                <a:ea typeface="方正兰亭黑简体" panose="02000000000000000000" pitchFamily="2"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A0CABC-F17F-4FCB-9A71-10A519D82FE6}" type="slidenum">
              <a:rPr lang="zh-CN" altLang="en-US" sz="2400">
                <a:latin typeface="微软雅黑" panose="020B0503020204020204" pitchFamily="34" charset="-122"/>
                <a:ea typeface="微软雅黑" panose="020B0503020204020204" pitchFamily="34" charset="-122"/>
              </a:rPr>
              <a:pPr/>
              <a:t>64</a:t>
            </a:fld>
            <a:endParaRPr lang="zh-CN" altLang="en-US" sz="2400">
              <a:latin typeface="微软雅黑" panose="020B0503020204020204" pitchFamily="34" charset="-122"/>
              <a:ea typeface="微软雅黑" panose="020B0503020204020204" pitchFamily="34" charset="-122"/>
            </a:endParaRPr>
          </a:p>
        </p:txBody>
      </p:sp>
      <p:sp>
        <p:nvSpPr>
          <p:cNvPr id="31" name="圆角矩形 30"/>
          <p:cNvSpPr/>
          <p:nvPr/>
        </p:nvSpPr>
        <p:spPr>
          <a:xfrm>
            <a:off x="388580" y="963229"/>
            <a:ext cx="11371635" cy="1244803"/>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sz="2000"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4328280" y="1027897"/>
            <a:ext cx="3336587" cy="400111"/>
          </a:xfrm>
          <a:prstGeom prst="rect">
            <a:avLst/>
          </a:prstGeom>
          <a:noFill/>
        </p:spPr>
        <p:txBody>
          <a:bodyPr wrap="square" lIns="91436" tIns="45718" rIns="91436" bIns="45718" rtlCol="0">
            <a:spAutoFit/>
          </a:bodyPr>
          <a:lstStyle/>
          <a:p>
            <a:pPr algn="ctr"/>
            <a:r>
              <a:rPr lang="zh-CN" altLang="en-US" sz="2000" dirty="0">
                <a:solidFill>
                  <a:schemeClr val="bg1"/>
                </a:solidFill>
                <a:latin typeface="微软雅黑" panose="020B0503020204020204" pitchFamily="34" charset="-122"/>
                <a:ea typeface="微软雅黑" panose="020B0503020204020204" pitchFamily="34" charset="-122"/>
              </a:rPr>
              <a:t>应用市场</a:t>
            </a:r>
          </a:p>
        </p:txBody>
      </p:sp>
      <p:sp>
        <p:nvSpPr>
          <p:cNvPr id="33" name="圆角矩形 32"/>
          <p:cNvSpPr/>
          <p:nvPr/>
        </p:nvSpPr>
        <p:spPr>
          <a:xfrm>
            <a:off x="884693" y="1478480"/>
            <a:ext cx="2500009" cy="5469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第三方应用</a:t>
            </a:r>
          </a:p>
        </p:txBody>
      </p:sp>
      <p:sp>
        <p:nvSpPr>
          <p:cNvPr id="34" name="圆角矩形 33"/>
          <p:cNvSpPr/>
          <p:nvPr/>
        </p:nvSpPr>
        <p:spPr>
          <a:xfrm>
            <a:off x="4737657" y="1478478"/>
            <a:ext cx="2500009" cy="5469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自研应用</a:t>
            </a:r>
          </a:p>
        </p:txBody>
      </p:sp>
      <p:sp>
        <p:nvSpPr>
          <p:cNvPr id="35" name="圆角矩形 34"/>
          <p:cNvSpPr/>
          <p:nvPr/>
        </p:nvSpPr>
        <p:spPr>
          <a:xfrm>
            <a:off x="8501854" y="1452504"/>
            <a:ext cx="2500009" cy="5469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合作伙伴应用</a:t>
            </a:r>
          </a:p>
        </p:txBody>
      </p:sp>
      <p:sp>
        <p:nvSpPr>
          <p:cNvPr id="36" name="右箭头标注 35"/>
          <p:cNvSpPr/>
          <p:nvPr/>
        </p:nvSpPr>
        <p:spPr>
          <a:xfrm>
            <a:off x="464546" y="2337187"/>
            <a:ext cx="1468876" cy="2912752"/>
          </a:xfrm>
          <a:prstGeom prst="rightArrowCallout">
            <a:avLst/>
          </a:prstGeom>
          <a:solidFill>
            <a:srgbClr val="8AB833"/>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数据</a:t>
            </a:r>
            <a:endParaRPr lang="en-US" altLang="zh-CN" sz="2000" dirty="0">
              <a:latin typeface="微软雅黑" panose="020B0503020204020204" pitchFamily="34" charset="-122"/>
              <a:ea typeface="微软雅黑" panose="020B0503020204020204" pitchFamily="34" charset="-122"/>
            </a:endParaRPr>
          </a:p>
          <a:p>
            <a:pPr algn="ctr"/>
            <a:r>
              <a:rPr lang="zh-CN" altLang="en-US" sz="2000" dirty="0">
                <a:latin typeface="微软雅黑" panose="020B0503020204020204" pitchFamily="34" charset="-122"/>
                <a:ea typeface="微软雅黑" panose="020B0503020204020204" pitchFamily="34" charset="-122"/>
              </a:rPr>
              <a:t>获取</a:t>
            </a:r>
          </a:p>
        </p:txBody>
      </p:sp>
      <p:sp>
        <p:nvSpPr>
          <p:cNvPr id="37" name="左箭头标注 36"/>
          <p:cNvSpPr/>
          <p:nvPr/>
        </p:nvSpPr>
        <p:spPr>
          <a:xfrm>
            <a:off x="10174604" y="2320492"/>
            <a:ext cx="1585611" cy="2929445"/>
          </a:xfrm>
          <a:prstGeom prst="leftArrowCallout">
            <a:avLst/>
          </a:prstGeom>
          <a:solidFill>
            <a:srgbClr val="8AB833"/>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r>
              <a:rPr lang="zh-CN" altLang="en-US" sz="2000" dirty="0">
                <a:latin typeface="微软雅黑" panose="020B0503020204020204" pitchFamily="34" charset="-122"/>
                <a:ea typeface="微软雅黑" panose="020B0503020204020204" pitchFamily="34" charset="-122"/>
              </a:rPr>
              <a:t>数据</a:t>
            </a:r>
            <a:endParaRPr lang="en-US" altLang="zh-CN" sz="2000" dirty="0">
              <a:latin typeface="微软雅黑" panose="020B0503020204020204" pitchFamily="34" charset="-122"/>
              <a:ea typeface="微软雅黑" panose="020B0503020204020204" pitchFamily="34" charset="-122"/>
            </a:endParaRPr>
          </a:p>
          <a:p>
            <a:pPr algn="ctr"/>
            <a:r>
              <a:rPr lang="zh-CN" altLang="en-US" sz="2000" dirty="0">
                <a:latin typeface="微软雅黑" panose="020B0503020204020204" pitchFamily="34" charset="-122"/>
                <a:ea typeface="微软雅黑" panose="020B0503020204020204" pitchFamily="34" charset="-122"/>
              </a:rPr>
              <a:t>回写</a:t>
            </a:r>
          </a:p>
        </p:txBody>
      </p:sp>
      <p:sp>
        <p:nvSpPr>
          <p:cNvPr id="39" name="矩形 38"/>
          <p:cNvSpPr/>
          <p:nvPr/>
        </p:nvSpPr>
        <p:spPr>
          <a:xfrm>
            <a:off x="4228535" y="158533"/>
            <a:ext cx="3795888" cy="584775"/>
          </a:xfrm>
          <a:prstGeom prst="rect">
            <a:avLst/>
          </a:prstGeom>
          <a:noFill/>
          <a:ln>
            <a:noFill/>
          </a:ln>
        </p:spPr>
        <p:style>
          <a:lnRef idx="1">
            <a:schemeClr val="dk1"/>
          </a:lnRef>
          <a:fillRef idx="3">
            <a:schemeClr val="dk1"/>
          </a:fillRef>
          <a:effectRef idx="2">
            <a:schemeClr val="dk1"/>
          </a:effectRef>
          <a:fontRef idx="minor">
            <a:schemeClr val="lt1"/>
          </a:fontRef>
        </p:style>
        <p:txBody>
          <a:bodyPr wrap="square" lIns="91436" tIns="45718" rIns="91436" bIns="45718">
            <a:spAutoFit/>
          </a:bodyPr>
          <a:lstStyle/>
          <a:p>
            <a:pPr algn="ctr"/>
            <a:r>
              <a:rPr lang="en-US" altLang="en-US" sz="3200" b="1" dirty="0">
                <a:solidFill>
                  <a:schemeClr val="bg2">
                    <a:lumMod val="25000"/>
                  </a:schemeClr>
                </a:solidFill>
                <a:latin typeface="微软雅黑" panose="020B0503020204020204" pitchFamily="34" charset="-122"/>
                <a:ea typeface="微软雅黑" panose="020B0503020204020204" pitchFamily="34" charset="-122"/>
              </a:rPr>
              <a:t>技术框架</a:t>
            </a:r>
            <a:endParaRPr lang="zh-CN" altLang="zh-CN" sz="3200" b="1"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38" name="矩形 37"/>
          <p:cNvSpPr/>
          <p:nvPr/>
        </p:nvSpPr>
        <p:spPr>
          <a:xfrm>
            <a:off x="1776548" y="2312127"/>
            <a:ext cx="8699863" cy="305026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zh-CN" altLang="en-US"/>
          </a:p>
        </p:txBody>
      </p:sp>
    </p:spTree>
    <p:extLst>
      <p:ext uri="{BB962C8B-B14F-4D97-AF65-F5344CB8AC3E}">
        <p14:creationId xmlns:p14="http://schemas.microsoft.com/office/powerpoint/2010/main" val="31065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 y="-59265"/>
            <a:ext cx="12209471" cy="6941329"/>
          </a:xfrm>
          <a:prstGeom prst="rect">
            <a:avLst/>
          </a:prstGeom>
        </p:spPr>
      </p:pic>
      <p:sp>
        <p:nvSpPr>
          <p:cNvPr id="9" name="矩形 8"/>
          <p:cNvSpPr/>
          <p:nvPr/>
        </p:nvSpPr>
        <p:spPr>
          <a:xfrm>
            <a:off x="547787" y="4265391"/>
            <a:ext cx="3795888" cy="523220"/>
          </a:xfrm>
          <a:prstGeom prst="rect">
            <a:avLst/>
          </a:prstGeom>
          <a:noFill/>
          <a:ln>
            <a:noFill/>
          </a:ln>
        </p:spPr>
        <p:style>
          <a:lnRef idx="1">
            <a:schemeClr val="dk1"/>
          </a:lnRef>
          <a:fillRef idx="3">
            <a:schemeClr val="dk1"/>
          </a:fillRef>
          <a:effectRef idx="2">
            <a:schemeClr val="dk1"/>
          </a:effectRef>
          <a:fontRef idx="minor">
            <a:schemeClr val="lt1"/>
          </a:fontRef>
        </p:style>
        <p:txBody>
          <a:bodyPr wrap="square" lIns="91436" tIns="45718" rIns="91436" bIns="45718">
            <a:spAutoFit/>
          </a:bodyPr>
          <a:lstStyle/>
          <a:p>
            <a:endParaRPr lang="zh-TW" altLang="en-US" sz="2800" b="1" dirty="0">
              <a:solidFill>
                <a:schemeClr val="tx1">
                  <a:lumMod val="95000"/>
                  <a:lumOff val="5000"/>
                </a:schemeClr>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2636048" y="2834765"/>
            <a:ext cx="6919907" cy="1153271"/>
            <a:chOff x="2636046" y="2506562"/>
            <a:chExt cx="6919907" cy="1153270"/>
          </a:xfrm>
        </p:grpSpPr>
        <p:sp>
          <p:nvSpPr>
            <p:cNvPr id="6" name="文本框 5"/>
            <p:cNvSpPr txBox="1"/>
            <p:nvPr/>
          </p:nvSpPr>
          <p:spPr>
            <a:xfrm>
              <a:off x="2636046" y="3198167"/>
              <a:ext cx="6919907" cy="461665"/>
            </a:xfrm>
            <a:prstGeom prst="rect">
              <a:avLst/>
            </a:prstGeom>
            <a:noFill/>
            <a:effectLst>
              <a:outerShdw blurRad="50800" dist="38100" dir="5400000" algn="t" rotWithShape="0">
                <a:prstClr val="black">
                  <a:alpha val="40000"/>
                </a:prstClr>
              </a:outerShdw>
            </a:effectLst>
          </p:spPr>
          <p:txBody>
            <a:bodyPr wrap="square" rtlCol="0">
              <a:spAutoFit/>
            </a:bodyPr>
            <a:lstStyle/>
            <a:p>
              <a:pPr algn="dist"/>
              <a:r>
                <a:rPr lang="zh-CN" altLang="en-US" sz="2400" dirty="0">
                  <a:solidFill>
                    <a:srgbClr val="FFFFFF"/>
                  </a:solidFill>
                  <a:latin typeface="微软雅黑 Light" panose="020B0502040204020203" pitchFamily="34" charset="-122"/>
                  <a:ea typeface="微软雅黑 Light" panose="020B0502040204020203" pitchFamily="34" charset="-122"/>
                  <a:cs typeface="微软雅黑"/>
                </a:rPr>
                <a:t>“工匠精神”</a:t>
              </a:r>
              <a:endParaRPr kumimoji="1" lang="zh-CN" altLang="en-US" sz="2400" dirty="0">
                <a:solidFill>
                  <a:srgbClr val="FFFFFF"/>
                </a:solidFill>
                <a:latin typeface="微软雅黑 Light" panose="020B0502040204020203" pitchFamily="34" charset="-122"/>
                <a:ea typeface="微软雅黑 Light" panose="020B0502040204020203" pitchFamily="34" charset="-122"/>
                <a:cs typeface="微软雅黑"/>
              </a:endParaRPr>
            </a:p>
          </p:txBody>
        </p:sp>
        <p:sp>
          <p:nvSpPr>
            <p:cNvPr id="4" name="矩形 3"/>
            <p:cNvSpPr/>
            <p:nvPr/>
          </p:nvSpPr>
          <p:spPr>
            <a:xfrm>
              <a:off x="3924154" y="2506562"/>
              <a:ext cx="4343690" cy="584774"/>
            </a:xfrm>
            <a:prstGeom prst="rect">
              <a:avLst/>
            </a:prstGeom>
          </p:spPr>
          <p:txBody>
            <a:bodyPr wrap="square">
              <a:spAutoFit/>
            </a:bodyPr>
            <a:lstStyle/>
            <a:p>
              <a:pPr algn="dist"/>
              <a:r>
                <a:rPr lang="en-US" altLang="zh-CN" sz="3200" dirty="0">
                  <a:solidFill>
                    <a:srgbClr val="FFFFFF"/>
                  </a:solidFill>
                  <a:latin typeface="微软雅黑 Light" panose="020B0502040204020203" pitchFamily="34" charset="-122"/>
                  <a:ea typeface="微软雅黑 Light" panose="020B0502040204020203" pitchFamily="34" charset="-122"/>
                  <a:cs typeface="微软雅黑"/>
                </a:rPr>
                <a:t>IT</a:t>
              </a:r>
              <a:r>
                <a:rPr lang="zh-CN" altLang="en-US" sz="3200" dirty="0">
                  <a:solidFill>
                    <a:srgbClr val="FFFFFF"/>
                  </a:solidFill>
                  <a:latin typeface="微软雅黑 Light" panose="020B0502040204020203" pitchFamily="34" charset="-122"/>
                  <a:ea typeface="微软雅黑 Light" panose="020B0502040204020203" pitchFamily="34" charset="-122"/>
                  <a:cs typeface="微软雅黑"/>
                </a:rPr>
                <a:t>团队怎么干？</a:t>
              </a:r>
              <a:endParaRPr lang="en-US" altLang="zh-CN" sz="3200" dirty="0">
                <a:solidFill>
                  <a:srgbClr val="FFFFFF"/>
                </a:solidFill>
                <a:latin typeface="微软雅黑 Light" panose="020B0502040204020203" pitchFamily="34" charset="-122"/>
                <a:ea typeface="微软雅黑 Light" panose="020B0502040204020203" pitchFamily="34" charset="-122"/>
                <a:cs typeface="微软雅黑"/>
              </a:endParaRPr>
            </a:p>
          </p:txBody>
        </p:sp>
      </p:grpSp>
      <p:sp>
        <p:nvSpPr>
          <p:cNvPr id="11" name="灯片编号占位符 10"/>
          <p:cNvSpPr>
            <a:spLocks noGrp="1"/>
          </p:cNvSpPr>
          <p:nvPr>
            <p:ph type="sldNum" sz="quarter" idx="12"/>
          </p:nvPr>
        </p:nvSpPr>
        <p:spPr/>
        <p:txBody>
          <a:bodyPr/>
          <a:lstStyle/>
          <a:p>
            <a:fld id="{24AF7BFB-63EF-4579-8522-40F7C6C0448A}" type="slidenum">
              <a:rPr lang="zh-CN" altLang="en-US" smtClean="0"/>
              <a:t>65</a:t>
            </a:fld>
            <a:endParaRPr lang="zh-CN" altLang="en-US"/>
          </a:p>
        </p:txBody>
      </p:sp>
    </p:spTree>
    <p:extLst>
      <p:ext uri="{BB962C8B-B14F-4D97-AF65-F5344CB8AC3E}">
        <p14:creationId xmlns:p14="http://schemas.microsoft.com/office/powerpoint/2010/main" val="525625105"/>
      </p:ext>
    </p:extLst>
  </p:cSld>
  <p:clrMapOvr>
    <a:masterClrMapping/>
  </p:clrMapOvr>
  <p:transition spd="slow">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a:prstGeom prst="rect">
            <a:avLst/>
          </a:prstGeom>
        </p:spPr>
        <p:txBody>
          <a:bodyPr/>
          <a:lstStyle/>
          <a:p>
            <a:fld id="{EC817FAB-81C2-47E3-87FF-BE46AF0CD127}" type="slidenum">
              <a:rPr lang="zh-CN" altLang="en-US" smtClean="0"/>
              <a:pPr/>
              <a:t>66</a:t>
            </a:fld>
            <a:endParaRPr lang="zh-CN" altLang="en-US" dirty="0"/>
          </a:p>
        </p:txBody>
      </p:sp>
      <p:sp>
        <p:nvSpPr>
          <p:cNvPr id="3" name="矩形 2"/>
          <p:cNvSpPr/>
          <p:nvPr/>
        </p:nvSpPr>
        <p:spPr>
          <a:xfrm>
            <a:off x="270025" y="2421799"/>
            <a:ext cx="11706825" cy="1938992"/>
          </a:xfrm>
          <a:prstGeom prst="rect">
            <a:avLst/>
          </a:prstGeom>
        </p:spPr>
        <p:txBody>
          <a:bodyPr wrap="square" lIns="91436" tIns="45718" rIns="91436" bIns="45718">
            <a:spAutoFit/>
          </a:bodyPr>
          <a:lstStyle/>
          <a:p>
            <a:pPr algn="ctr">
              <a:lnSpc>
                <a:spcPct val="150000"/>
              </a:lnSpc>
            </a:pPr>
            <a:r>
              <a:rPr lang="en-US" altLang="zh-CN" sz="4000" kern="100" dirty="0">
                <a:solidFill>
                  <a:schemeClr val="tx1">
                    <a:lumMod val="95000"/>
                    <a:lumOff val="5000"/>
                  </a:schemeClr>
                </a:solidFill>
                <a:latin typeface="+mj-ea"/>
                <a:ea typeface="+mj-ea"/>
                <a:cs typeface="Times New Roman" panose="02020603050405020304" pitchFamily="18" charset="0"/>
              </a:rPr>
              <a:t>IMO</a:t>
            </a:r>
            <a:r>
              <a:rPr lang="zh-CN" altLang="zh-CN" sz="4000" kern="100" dirty="0">
                <a:solidFill>
                  <a:schemeClr val="tx1">
                    <a:lumMod val="95000"/>
                    <a:lumOff val="5000"/>
                  </a:schemeClr>
                </a:solidFill>
                <a:latin typeface="+mj-ea"/>
                <a:ea typeface="+mj-ea"/>
                <a:cs typeface="Times New Roman" panose="02020603050405020304" pitchFamily="18" charset="0"/>
              </a:rPr>
              <a:t>工匠精神的内涵</a:t>
            </a:r>
            <a:r>
              <a:rPr lang="zh-CN" altLang="en-US" sz="4000" kern="100" dirty="0">
                <a:solidFill>
                  <a:schemeClr val="tx1">
                    <a:lumMod val="95000"/>
                    <a:lumOff val="5000"/>
                  </a:schemeClr>
                </a:solidFill>
                <a:latin typeface="+mj-ea"/>
                <a:ea typeface="+mj-ea"/>
                <a:cs typeface="Times New Roman" panose="02020603050405020304" pitchFamily="18" charset="0"/>
              </a:rPr>
              <a:t>：</a:t>
            </a:r>
            <a:endParaRPr lang="en-US" altLang="zh-CN" sz="4000" kern="100" dirty="0">
              <a:solidFill>
                <a:schemeClr val="tx1">
                  <a:lumMod val="95000"/>
                  <a:lumOff val="5000"/>
                </a:schemeClr>
              </a:solidFill>
              <a:latin typeface="+mj-ea"/>
              <a:ea typeface="+mj-ea"/>
              <a:cs typeface="Times New Roman" panose="02020603050405020304" pitchFamily="18" charset="0"/>
            </a:endParaRPr>
          </a:p>
          <a:p>
            <a:pPr algn="ctr">
              <a:lnSpc>
                <a:spcPct val="150000"/>
              </a:lnSpc>
            </a:pPr>
            <a:r>
              <a:rPr lang="zh-CN" altLang="zh-CN" sz="4000" b="1" kern="100" dirty="0">
                <a:solidFill>
                  <a:schemeClr val="tx1">
                    <a:lumMod val="95000"/>
                    <a:lumOff val="5000"/>
                  </a:schemeClr>
                </a:solidFill>
                <a:latin typeface="+mj-ea"/>
                <a:ea typeface="+mj-ea"/>
                <a:cs typeface="Times New Roman" panose="02020603050405020304" pitchFamily="18" charset="0"/>
              </a:rPr>
              <a:t>具身实践、不断改进，</a:t>
            </a:r>
            <a:r>
              <a:rPr lang="zh-CN" altLang="en-US" sz="4000" b="1" kern="100" dirty="0">
                <a:solidFill>
                  <a:schemeClr val="tx1">
                    <a:lumMod val="95000"/>
                    <a:lumOff val="5000"/>
                  </a:schemeClr>
                </a:solidFill>
                <a:latin typeface="+mj-ea"/>
                <a:ea typeface="+mj-ea"/>
                <a:cs typeface="Times New Roman" panose="02020603050405020304" pitchFamily="18" charset="0"/>
              </a:rPr>
              <a:t>开放共享</a:t>
            </a:r>
            <a:r>
              <a:rPr lang="zh-CN" altLang="zh-CN" sz="4000" b="1" kern="100" dirty="0">
                <a:solidFill>
                  <a:schemeClr val="tx1">
                    <a:lumMod val="95000"/>
                    <a:lumOff val="5000"/>
                  </a:schemeClr>
                </a:solidFill>
                <a:latin typeface="+mj-ea"/>
                <a:ea typeface="+mj-ea"/>
                <a:cs typeface="Times New Roman" panose="02020603050405020304" pitchFamily="18" charset="0"/>
              </a:rPr>
              <a:t>、精益求精</a:t>
            </a:r>
          </a:p>
        </p:txBody>
      </p:sp>
      <p:grpSp>
        <p:nvGrpSpPr>
          <p:cNvPr id="4" name="组合 3">
            <a:extLst>
              <a:ext uri="{FF2B5EF4-FFF2-40B4-BE49-F238E27FC236}">
                <a16:creationId xmlns:a16="http://schemas.microsoft.com/office/drawing/2014/main" xmlns="" id="{A8F0D181-0AD0-497C-A50D-D585B9ADEF4A}"/>
              </a:ext>
            </a:extLst>
          </p:cNvPr>
          <p:cNvGrpSpPr/>
          <p:nvPr/>
        </p:nvGrpSpPr>
        <p:grpSpPr>
          <a:xfrm>
            <a:off x="-21739" y="0"/>
            <a:ext cx="12213739" cy="6858000"/>
            <a:chOff x="-10869" y="-1"/>
            <a:chExt cx="12213739" cy="6858000"/>
          </a:xfrm>
        </p:grpSpPr>
        <p:grpSp>
          <p:nvGrpSpPr>
            <p:cNvPr id="5" name="组合 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D1CF0ED7-0440-4868-9AAD-8AE03DF78545}"/>
                </a:ext>
              </a:extLst>
            </p:cNvPr>
            <p:cNvGrpSpPr/>
            <p:nvPr/>
          </p:nvGrpSpPr>
          <p:grpSpPr>
            <a:xfrm flipH="1" flipV="1">
              <a:off x="-10869" y="-1"/>
              <a:ext cx="3621059" cy="6857999"/>
              <a:chOff x="8581811" y="0"/>
              <a:chExt cx="3621059" cy="6857999"/>
            </a:xfrm>
          </p:grpSpPr>
          <p:sp>
            <p:nvSpPr>
              <p:cNvPr id="9" name="Freeform 5">
                <a:extLst>
                  <a:ext uri="{FF2B5EF4-FFF2-40B4-BE49-F238E27FC236}">
                    <a16:creationId xmlns:a16="http://schemas.microsoft.com/office/drawing/2014/main" xmlns="" id="{244B5680-CA2D-487E-835B-FA317DCAA007}"/>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0" name="Freeform 5">
                <a:extLst>
                  <a:ext uri="{FF2B5EF4-FFF2-40B4-BE49-F238E27FC236}">
                    <a16:creationId xmlns:a16="http://schemas.microsoft.com/office/drawing/2014/main" xmlns="" id="{1CDBB4ED-0D50-4EFB-BCE3-AC48A7B4F01B}"/>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B6F429EC-8DE5-4FAF-B3AF-F59A9A9006A4}"/>
                </a:ext>
              </a:extLst>
            </p:cNvPr>
            <p:cNvGrpSpPr/>
            <p:nvPr/>
          </p:nvGrpSpPr>
          <p:grpSpPr>
            <a:xfrm>
              <a:off x="8581811" y="0"/>
              <a:ext cx="3621059" cy="6857999"/>
              <a:chOff x="8581811" y="0"/>
              <a:chExt cx="3621059" cy="6857999"/>
            </a:xfrm>
          </p:grpSpPr>
          <p:sp>
            <p:nvSpPr>
              <p:cNvPr id="7" name="Freeform 5">
                <a:extLst>
                  <a:ext uri="{FF2B5EF4-FFF2-40B4-BE49-F238E27FC236}">
                    <a16:creationId xmlns:a16="http://schemas.microsoft.com/office/drawing/2014/main" xmlns="" id="{840937B4-C6EB-4F7E-B7FC-7EEC41F91A01}"/>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8" name="Freeform 5">
                <a:extLst>
                  <a:ext uri="{FF2B5EF4-FFF2-40B4-BE49-F238E27FC236}">
                    <a16:creationId xmlns:a16="http://schemas.microsoft.com/office/drawing/2014/main" xmlns="" id="{29E83374-9D77-4D4E-829B-42DA18009EA9}"/>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11" name="矩形 10"/>
          <p:cNvSpPr/>
          <p:nvPr/>
        </p:nvSpPr>
        <p:spPr>
          <a:xfrm>
            <a:off x="287955" y="4456779"/>
            <a:ext cx="11706825" cy="906911"/>
          </a:xfrm>
          <a:prstGeom prst="rect">
            <a:avLst/>
          </a:prstGeom>
        </p:spPr>
        <p:txBody>
          <a:bodyPr wrap="square" lIns="91436" tIns="45718" rIns="91436" bIns="45718">
            <a:spAutoFit/>
          </a:bodyPr>
          <a:lstStyle/>
          <a:p>
            <a:pPr algn="ctr">
              <a:lnSpc>
                <a:spcPct val="150000"/>
              </a:lnSpc>
            </a:pPr>
            <a:r>
              <a:rPr lang="zh-CN" altLang="en-US" sz="4000" b="1" kern="100" dirty="0" smtClean="0">
                <a:solidFill>
                  <a:schemeClr val="tx1">
                    <a:lumMod val="95000"/>
                    <a:lumOff val="5000"/>
                  </a:schemeClr>
                </a:solidFill>
                <a:latin typeface="+mj-ea"/>
                <a:ea typeface="+mj-ea"/>
                <a:cs typeface="Times New Roman" panose="02020603050405020304" pitchFamily="18" charset="0"/>
              </a:rPr>
              <a:t>永远不要期望聚光灯下的荣耀</a:t>
            </a:r>
            <a:endParaRPr lang="zh-CN" altLang="zh-CN" sz="4000" b="1" kern="100" dirty="0">
              <a:solidFill>
                <a:schemeClr val="tx1">
                  <a:lumMod val="95000"/>
                  <a:lumOff val="5000"/>
                </a:schemeClr>
              </a:solidFill>
              <a:latin typeface="+mj-ea"/>
              <a:ea typeface="+mj-ea"/>
              <a:cs typeface="Times New Roman" panose="02020603050405020304" pitchFamily="18" charset="0"/>
            </a:endParaRPr>
          </a:p>
        </p:txBody>
      </p:sp>
    </p:spTree>
    <p:extLst>
      <p:ext uri="{BB962C8B-B14F-4D97-AF65-F5344CB8AC3E}">
        <p14:creationId xmlns:p14="http://schemas.microsoft.com/office/powerpoint/2010/main" val="29345051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67</a:t>
            </a:fld>
            <a:endParaRPr lang="zh-CN" altLang="en-US">
              <a:solidFill>
                <a:schemeClr val="bg2">
                  <a:lumMod val="25000"/>
                </a:schemeClr>
              </a:solidFill>
            </a:endParaRPr>
          </a:p>
        </p:txBody>
      </p:sp>
      <p:sp>
        <p:nvSpPr>
          <p:cNvPr id="3" name="矩形 2"/>
          <p:cNvSpPr/>
          <p:nvPr/>
        </p:nvSpPr>
        <p:spPr>
          <a:xfrm>
            <a:off x="2887430" y="1786082"/>
            <a:ext cx="6417141" cy="3416320"/>
          </a:xfrm>
          <a:prstGeom prst="rect">
            <a:avLst/>
          </a:prstGeom>
        </p:spPr>
        <p:txBody>
          <a:bodyPr wrap="none">
            <a:spAutoFit/>
          </a:bodyPr>
          <a:lstStyle/>
          <a:p>
            <a:pPr marL="685800" lvl="0" indent="-685800" algn="just">
              <a:lnSpc>
                <a:spcPct val="150000"/>
              </a:lnSpc>
              <a:spcAft>
                <a:spcPts val="0"/>
              </a:spcAft>
              <a:buFont typeface="Arial" panose="020B0604020202020204" pitchFamily="34" charset="0"/>
              <a:buChar char="•"/>
            </a:pPr>
            <a:r>
              <a:rPr lang="zh-CN" altLang="en-US" sz="48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筑巢引凤、开放共享</a:t>
            </a:r>
            <a:endParaRPr lang="en-US" altLang="zh-CN" sz="48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685800" lvl="0" indent="-685800" algn="just">
              <a:lnSpc>
                <a:spcPct val="150000"/>
              </a:lnSpc>
              <a:spcAft>
                <a:spcPts val="0"/>
              </a:spcAft>
              <a:buFont typeface="Arial" panose="020B0604020202020204" pitchFamily="34" charset="0"/>
              <a:buChar char="•"/>
            </a:pPr>
            <a:r>
              <a:rPr lang="zh-CN" altLang="en-US" sz="48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多方参与、良性互动</a:t>
            </a:r>
            <a:endParaRPr lang="en-US" altLang="zh-CN" sz="48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685800" lvl="0" indent="-685800" algn="just">
              <a:lnSpc>
                <a:spcPct val="150000"/>
              </a:lnSpc>
              <a:spcAft>
                <a:spcPts val="0"/>
              </a:spcAft>
              <a:buFont typeface="Arial" panose="020B0604020202020204" pitchFamily="34" charset="0"/>
              <a:buChar char="•"/>
            </a:pPr>
            <a:r>
              <a:rPr lang="zh-CN" altLang="en-US" sz="48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先建后补、百花争鸣</a:t>
            </a:r>
          </a:p>
        </p:txBody>
      </p:sp>
      <p:grpSp>
        <p:nvGrpSpPr>
          <p:cNvPr id="4" name="组合 3">
            <a:extLst>
              <a:ext uri="{FF2B5EF4-FFF2-40B4-BE49-F238E27FC236}">
                <a16:creationId xmlns:a16="http://schemas.microsoft.com/office/drawing/2014/main" xmlns="" id="{7C108D44-DA4A-4907-A1AA-4312BF587C7C}"/>
              </a:ext>
            </a:extLst>
          </p:cNvPr>
          <p:cNvGrpSpPr/>
          <p:nvPr/>
        </p:nvGrpSpPr>
        <p:grpSpPr>
          <a:xfrm>
            <a:off x="-21739" y="0"/>
            <a:ext cx="12213739" cy="6858000"/>
            <a:chOff x="-10869" y="-1"/>
            <a:chExt cx="12213739" cy="6858000"/>
          </a:xfrm>
        </p:grpSpPr>
        <p:grpSp>
          <p:nvGrpSpPr>
            <p:cNvPr id="5" name="组合 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A944325-00FB-48CA-97AC-0977B56A3B98}"/>
                </a:ext>
              </a:extLst>
            </p:cNvPr>
            <p:cNvGrpSpPr/>
            <p:nvPr/>
          </p:nvGrpSpPr>
          <p:grpSpPr>
            <a:xfrm flipH="1" flipV="1">
              <a:off x="-10869" y="-1"/>
              <a:ext cx="3621059" cy="6857999"/>
              <a:chOff x="8581811" y="0"/>
              <a:chExt cx="3621059" cy="6857999"/>
            </a:xfrm>
          </p:grpSpPr>
          <p:sp>
            <p:nvSpPr>
              <p:cNvPr id="9" name="Freeform 5">
                <a:extLst>
                  <a:ext uri="{FF2B5EF4-FFF2-40B4-BE49-F238E27FC236}">
                    <a16:creationId xmlns:a16="http://schemas.microsoft.com/office/drawing/2014/main" xmlns="" id="{524D3A7E-8129-45E0-B6B4-91B13823609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0" name="Freeform 5">
                <a:extLst>
                  <a:ext uri="{FF2B5EF4-FFF2-40B4-BE49-F238E27FC236}">
                    <a16:creationId xmlns:a16="http://schemas.microsoft.com/office/drawing/2014/main" xmlns="" id="{8D2EB9D4-AEFE-458C-AAEC-FF4418BC0799}"/>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E1E71037-0EAE-4B1B-8147-413A74B192C4}"/>
                </a:ext>
              </a:extLst>
            </p:cNvPr>
            <p:cNvGrpSpPr/>
            <p:nvPr/>
          </p:nvGrpSpPr>
          <p:grpSpPr>
            <a:xfrm>
              <a:off x="8581811" y="0"/>
              <a:ext cx="3621059" cy="6857999"/>
              <a:chOff x="8581811" y="0"/>
              <a:chExt cx="3621059" cy="6857999"/>
            </a:xfrm>
          </p:grpSpPr>
          <p:sp>
            <p:nvSpPr>
              <p:cNvPr id="7" name="Freeform 5">
                <a:extLst>
                  <a:ext uri="{FF2B5EF4-FFF2-40B4-BE49-F238E27FC236}">
                    <a16:creationId xmlns:a16="http://schemas.microsoft.com/office/drawing/2014/main" xmlns="" id="{57F7A322-C07F-43A4-AA20-56ADCFFBDADA}"/>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8" name="Freeform 5">
                <a:extLst>
                  <a:ext uri="{FF2B5EF4-FFF2-40B4-BE49-F238E27FC236}">
                    <a16:creationId xmlns:a16="http://schemas.microsoft.com/office/drawing/2014/main" xmlns="" id="{2ECC91D1-07EC-49EE-AAC0-D1398790DC5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Tree>
    <p:extLst>
      <p:ext uri="{BB962C8B-B14F-4D97-AF65-F5344CB8AC3E}">
        <p14:creationId xmlns:p14="http://schemas.microsoft.com/office/powerpoint/2010/main" val="86254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xmlns="" id="{4B05CEFF-335F-4B9E-AD63-D105265539DC}"/>
              </a:ext>
            </a:extLst>
          </p:cNvPr>
          <p:cNvGrpSpPr/>
          <p:nvPr/>
        </p:nvGrpSpPr>
        <p:grpSpPr>
          <a:xfrm>
            <a:off x="-21739" y="0"/>
            <a:ext cx="12213739" cy="6858000"/>
            <a:chOff x="-10869" y="-1"/>
            <a:chExt cx="12213739" cy="6858000"/>
          </a:xfrm>
        </p:grpSpPr>
        <p:grpSp>
          <p:nvGrpSpPr>
            <p:cNvPr id="9" name="组合 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29A1E0B-E993-4A8A-97F7-AAA83DF9B5C9}"/>
                </a:ext>
              </a:extLst>
            </p:cNvPr>
            <p:cNvGrpSpPr/>
            <p:nvPr/>
          </p:nvGrpSpPr>
          <p:grpSpPr>
            <a:xfrm flipH="1" flipV="1">
              <a:off x="-10869" y="-1"/>
              <a:ext cx="3621059" cy="6857999"/>
              <a:chOff x="8581811" y="0"/>
              <a:chExt cx="3621059" cy="6857999"/>
            </a:xfrm>
          </p:grpSpPr>
          <p:sp>
            <p:nvSpPr>
              <p:cNvPr id="13" name="Freeform 5">
                <a:extLst>
                  <a:ext uri="{FF2B5EF4-FFF2-40B4-BE49-F238E27FC236}">
                    <a16:creationId xmlns:a16="http://schemas.microsoft.com/office/drawing/2014/main" xmlns="" id="{379EECF7-5CCF-4414-8C23-0FFEC4049AF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4" name="Freeform 5">
                <a:extLst>
                  <a:ext uri="{FF2B5EF4-FFF2-40B4-BE49-F238E27FC236}">
                    <a16:creationId xmlns:a16="http://schemas.microsoft.com/office/drawing/2014/main" xmlns="" id="{DA88CB34-FF9D-436B-88FE-385424E1FB9D}"/>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10" name="组合 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DBE01DB6-96D9-44F1-A3FE-7A099CF3DD34}"/>
                </a:ext>
              </a:extLst>
            </p:cNvPr>
            <p:cNvGrpSpPr/>
            <p:nvPr/>
          </p:nvGrpSpPr>
          <p:grpSpPr>
            <a:xfrm>
              <a:off x="8581811" y="0"/>
              <a:ext cx="3621059" cy="6857999"/>
              <a:chOff x="8581811" y="0"/>
              <a:chExt cx="3621059" cy="6857999"/>
            </a:xfrm>
          </p:grpSpPr>
          <p:sp>
            <p:nvSpPr>
              <p:cNvPr id="11" name="Freeform 5">
                <a:extLst>
                  <a:ext uri="{FF2B5EF4-FFF2-40B4-BE49-F238E27FC236}">
                    <a16:creationId xmlns:a16="http://schemas.microsoft.com/office/drawing/2014/main" xmlns="" id="{B2C79216-54F8-470E-90DD-3A5710971DA0}"/>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2" name="Freeform 5">
                <a:extLst>
                  <a:ext uri="{FF2B5EF4-FFF2-40B4-BE49-F238E27FC236}">
                    <a16:creationId xmlns:a16="http://schemas.microsoft.com/office/drawing/2014/main" xmlns="" id="{357D24BA-E785-4E4E-A790-C4D183D7B223}"/>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68</a:t>
            </a:fld>
            <a:endParaRPr lang="zh-CN" altLang="en-US">
              <a:solidFill>
                <a:schemeClr val="bg2">
                  <a:lumMod val="25000"/>
                </a:schemeClr>
              </a:solidFill>
            </a:endParaRPr>
          </a:p>
        </p:txBody>
      </p:sp>
      <p:sp>
        <p:nvSpPr>
          <p:cNvPr id="5" name="矩形 4"/>
          <p:cNvSpPr/>
          <p:nvPr/>
        </p:nvSpPr>
        <p:spPr>
          <a:xfrm>
            <a:off x="2284464" y="575977"/>
            <a:ext cx="7981672"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尊重各主体的独立性、</a:t>
            </a:r>
            <a:r>
              <a:rPr lang="zh-CN" altLang="en-US" sz="3200" kern="100" dirty="0" smtClean="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形成多主体参与体系</a:t>
            </a:r>
            <a:endPar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p:cNvSpPr/>
          <p:nvPr/>
        </p:nvSpPr>
        <p:spPr>
          <a:xfrm>
            <a:off x="623392" y="5667307"/>
            <a:ext cx="10813447" cy="611830"/>
          </a:xfrm>
          <a:prstGeom prst="rect">
            <a:avLst/>
          </a:prstGeom>
        </p:spPr>
        <p:txBody>
          <a:bodyPr wrap="square" lIns="121917" tIns="60958" rIns="121917" bIns="60958">
            <a:spAutoFit/>
          </a:bodyPr>
          <a:lstStyle/>
          <a:p>
            <a:pPr algn="ctr">
              <a:lnSpc>
                <a:spcPct val="150000"/>
              </a:lnSpc>
            </a:pPr>
            <a:r>
              <a:rPr lang="zh-CN" altLang="en-US" sz="2400" dirty="0">
                <a:solidFill>
                  <a:schemeClr val="bg2">
                    <a:lumMod val="25000"/>
                  </a:schemeClr>
                </a:solidFill>
                <a:latin typeface="微软雅黑" panose="020B0503020204020204" pitchFamily="34" charset="-122"/>
                <a:ea typeface="微软雅黑" panose="020B0503020204020204" pitchFamily="34" charset="-122"/>
              </a:rPr>
              <a:t>原则：物理世界和</a:t>
            </a:r>
            <a:r>
              <a:rPr lang="en-US" altLang="zh-CN" sz="2400" dirty="0" err="1">
                <a:solidFill>
                  <a:schemeClr val="bg2">
                    <a:lumMod val="25000"/>
                  </a:schemeClr>
                </a:solidFill>
                <a:latin typeface="微软雅黑" panose="020B0503020204020204" pitchFamily="34" charset="-122"/>
                <a:ea typeface="微软雅黑" panose="020B0503020204020204" pitchFamily="34" charset="-122"/>
              </a:rPr>
              <a:t>CyberSpace</a:t>
            </a:r>
            <a:r>
              <a:rPr lang="zh-CN" altLang="en-US" sz="2400" dirty="0">
                <a:solidFill>
                  <a:schemeClr val="bg2">
                    <a:lumMod val="25000"/>
                  </a:schemeClr>
                </a:solidFill>
                <a:latin typeface="微软雅黑" panose="020B0503020204020204" pitchFamily="34" charset="-122"/>
                <a:ea typeface="微软雅黑" panose="020B0503020204020204" pitchFamily="34" charset="-122"/>
              </a:rPr>
              <a:t>中责权利的一致性，不错位、不越位、不缺位</a:t>
            </a:r>
          </a:p>
        </p:txBody>
      </p:sp>
      <p:grpSp>
        <p:nvGrpSpPr>
          <p:cNvPr id="3" name="组合 2">
            <a:extLst>
              <a:ext uri="{FF2B5EF4-FFF2-40B4-BE49-F238E27FC236}">
                <a16:creationId xmlns:a16="http://schemas.microsoft.com/office/drawing/2014/main" xmlns="" id="{7C398023-4E5E-4B7F-97C1-DB99BF9E2C0E}"/>
              </a:ext>
            </a:extLst>
          </p:cNvPr>
          <p:cNvGrpSpPr/>
          <p:nvPr/>
        </p:nvGrpSpPr>
        <p:grpSpPr>
          <a:xfrm>
            <a:off x="2115008" y="1585618"/>
            <a:ext cx="8478670" cy="3875119"/>
            <a:chOff x="1153629" y="900583"/>
            <a:chExt cx="9944951" cy="4545273"/>
          </a:xfrm>
        </p:grpSpPr>
        <p:grpSp>
          <p:nvGrpSpPr>
            <p:cNvPr id="15" name="组合 14">
              <a:extLst>
                <a:ext uri="{FF2B5EF4-FFF2-40B4-BE49-F238E27FC236}">
                  <a16:creationId xmlns:a16="http://schemas.microsoft.com/office/drawing/2014/main" xmlns="" id="{5384E022-029B-40AE-BB1F-9D0A32F94509}"/>
                </a:ext>
              </a:extLst>
            </p:cNvPr>
            <p:cNvGrpSpPr/>
            <p:nvPr/>
          </p:nvGrpSpPr>
          <p:grpSpPr>
            <a:xfrm>
              <a:off x="1153629" y="900583"/>
              <a:ext cx="2474259" cy="4545273"/>
              <a:chOff x="494852" y="2191870"/>
              <a:chExt cx="2474259" cy="4545273"/>
            </a:xfrm>
          </p:grpSpPr>
          <p:sp>
            <p:nvSpPr>
              <p:cNvPr id="16" name="文本框 15"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5C575B1A-7509-4E20-A050-2164AC7C3881}"/>
                  </a:ext>
                </a:extLst>
              </p:cNvPr>
              <p:cNvSpPr txBox="1"/>
              <p:nvPr/>
            </p:nvSpPr>
            <p:spPr>
              <a:xfrm>
                <a:off x="622965" y="5064703"/>
                <a:ext cx="2001006" cy="400110"/>
              </a:xfrm>
              <a:prstGeom prst="rect">
                <a:avLst/>
              </a:prstGeom>
              <a:noFill/>
            </p:spPr>
            <p:txBody>
              <a:bodyPr wrap="square" rtlCol="0">
                <a:spAutoFit/>
              </a:bodyPr>
              <a:lstStyle/>
              <a:p>
                <a:pPr algn="ctr"/>
                <a:r>
                  <a:rPr lang="zh-CN" altLang="en-US" sz="2000" b="1" dirty="0"/>
                  <a:t>学校</a:t>
                </a:r>
              </a:p>
            </p:txBody>
          </p:sp>
          <p:grpSp>
            <p:nvGrpSpPr>
              <p:cNvPr id="17" name="组合 16"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DB519773-C0E3-4E1D-BE35-4132276E5207}"/>
                  </a:ext>
                </a:extLst>
              </p:cNvPr>
              <p:cNvGrpSpPr/>
              <p:nvPr/>
            </p:nvGrpSpPr>
            <p:grpSpPr>
              <a:xfrm>
                <a:off x="494852" y="2191870"/>
                <a:ext cx="2474259" cy="2474259"/>
                <a:chOff x="3422724" y="2191870"/>
                <a:chExt cx="2474259" cy="2474259"/>
              </a:xfrm>
            </p:grpSpPr>
            <p:sp>
              <p:nvSpPr>
                <p:cNvPr id="20" name="椭圆 19">
                  <a:extLst>
                    <a:ext uri="{FF2B5EF4-FFF2-40B4-BE49-F238E27FC236}">
                      <a16:creationId xmlns:a16="http://schemas.microsoft.com/office/drawing/2014/main" xmlns="" id="{CEC3C3F2-ED17-4ED8-858C-5B97AA41A5E7}"/>
                    </a:ext>
                  </a:extLst>
                </p:cNvPr>
                <p:cNvSpPr/>
                <p:nvPr/>
              </p:nvSpPr>
              <p:spPr>
                <a:xfrm>
                  <a:off x="3422724" y="2191870"/>
                  <a:ext cx="2474259" cy="247425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sp>
              <p:nvSpPr>
                <p:cNvPr id="21" name="椭圆 20">
                  <a:extLst>
                    <a:ext uri="{FF2B5EF4-FFF2-40B4-BE49-F238E27FC236}">
                      <a16:creationId xmlns:a16="http://schemas.microsoft.com/office/drawing/2014/main" xmlns="" id="{067B665A-0085-4079-88C3-C79E921A9265}"/>
                    </a:ext>
                  </a:extLst>
                </p:cNvPr>
                <p:cNvSpPr/>
                <p:nvPr/>
              </p:nvSpPr>
              <p:spPr>
                <a:xfrm>
                  <a:off x="3550837" y="2319983"/>
                  <a:ext cx="2218032" cy="2218032"/>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grpSp>
          <p:sp>
            <p:nvSpPr>
              <p:cNvPr id="18" name="文本框 17"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3E9C7D54-2EBE-4887-BF49-0B9E0EC23F22}"/>
                  </a:ext>
                </a:extLst>
              </p:cNvPr>
              <p:cNvSpPr txBox="1"/>
              <p:nvPr/>
            </p:nvSpPr>
            <p:spPr>
              <a:xfrm>
                <a:off x="494852" y="5654135"/>
                <a:ext cx="2474259" cy="1083008"/>
              </a:xfrm>
              <a:prstGeom prst="rect">
                <a:avLst/>
              </a:prstGeom>
              <a:noFill/>
            </p:spPr>
            <p:txBody>
              <a:bodyPr wrap="square" rtlCol="0">
                <a:spAutoFit/>
              </a:bodyPr>
              <a:lstStyle/>
              <a:p>
                <a:pPr algn="ctr">
                  <a:lnSpc>
                    <a:spcPct val="150000"/>
                  </a:lnSpc>
                </a:pPr>
                <a:r>
                  <a:rPr lang="zh-CN" altLang="en-US" dirty="0"/>
                  <a:t>认证系统</a:t>
                </a:r>
                <a:r>
                  <a:rPr lang="zh-CN" altLang="en-US"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（高校、区县），</a:t>
                </a:r>
                <a:r>
                  <a:rPr lang="zh-CN" altLang="en-US" dirty="0"/>
                  <a:t>特色资源</a:t>
                </a:r>
              </a:p>
            </p:txBody>
          </p:sp>
          <p:pic>
            <p:nvPicPr>
              <p:cNvPr id="19" name="图片 18">
                <a:extLst>
                  <a:ext uri="{FF2B5EF4-FFF2-40B4-BE49-F238E27FC236}">
                    <a16:creationId xmlns:a16="http://schemas.microsoft.com/office/drawing/2014/main" xmlns="" id="{0B745ACD-EDB2-4B9F-A52C-2407EB74D8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81" y="2846265"/>
                <a:ext cx="1676400" cy="1276350"/>
              </a:xfrm>
              <a:prstGeom prst="rect">
                <a:avLst/>
              </a:prstGeom>
            </p:spPr>
          </p:pic>
        </p:grpSp>
        <p:grpSp>
          <p:nvGrpSpPr>
            <p:cNvPr id="22" name="组合 21">
              <a:extLst>
                <a:ext uri="{FF2B5EF4-FFF2-40B4-BE49-F238E27FC236}">
                  <a16:creationId xmlns:a16="http://schemas.microsoft.com/office/drawing/2014/main" xmlns="" id="{AF464F17-ED3C-49E6-A403-A4F31E112674}"/>
                </a:ext>
              </a:extLst>
            </p:cNvPr>
            <p:cNvGrpSpPr/>
            <p:nvPr/>
          </p:nvGrpSpPr>
          <p:grpSpPr>
            <a:xfrm>
              <a:off x="4843818" y="900583"/>
              <a:ext cx="2504364" cy="4545273"/>
              <a:chOff x="3404198" y="2191870"/>
              <a:chExt cx="2504364" cy="4545273"/>
            </a:xfrm>
          </p:grpSpPr>
          <p:grpSp>
            <p:nvGrpSpPr>
              <p:cNvPr id="23" name="组合 22"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D11E0D0D-43D6-48AC-8E80-37C1ECE32EA8}"/>
                  </a:ext>
                </a:extLst>
              </p:cNvPr>
              <p:cNvGrpSpPr/>
              <p:nvPr/>
            </p:nvGrpSpPr>
            <p:grpSpPr>
              <a:xfrm>
                <a:off x="3404198" y="2191870"/>
                <a:ext cx="2474259" cy="2474259"/>
                <a:chOff x="3422724" y="2191870"/>
                <a:chExt cx="2474259" cy="2474259"/>
              </a:xfrm>
            </p:grpSpPr>
            <p:sp>
              <p:nvSpPr>
                <p:cNvPr id="27" name="椭圆 26">
                  <a:extLst>
                    <a:ext uri="{FF2B5EF4-FFF2-40B4-BE49-F238E27FC236}">
                      <a16:creationId xmlns:a16="http://schemas.microsoft.com/office/drawing/2014/main" xmlns="" id="{3E1A58D0-8555-4EC3-A9EB-6D36C6622880}"/>
                    </a:ext>
                  </a:extLst>
                </p:cNvPr>
                <p:cNvSpPr/>
                <p:nvPr/>
              </p:nvSpPr>
              <p:spPr>
                <a:xfrm>
                  <a:off x="3422724" y="2191870"/>
                  <a:ext cx="2474259" cy="247425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sp>
              <p:nvSpPr>
                <p:cNvPr id="28" name="椭圆 27">
                  <a:extLst>
                    <a:ext uri="{FF2B5EF4-FFF2-40B4-BE49-F238E27FC236}">
                      <a16:creationId xmlns:a16="http://schemas.microsoft.com/office/drawing/2014/main" xmlns="" id="{7A266B94-75C8-4762-8DFB-F3E5E3387288}"/>
                    </a:ext>
                  </a:extLst>
                </p:cNvPr>
                <p:cNvSpPr/>
                <p:nvPr/>
              </p:nvSpPr>
              <p:spPr>
                <a:xfrm>
                  <a:off x="3550837" y="2319983"/>
                  <a:ext cx="2218032" cy="2218032"/>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grpSp>
          <p:sp>
            <p:nvSpPr>
              <p:cNvPr id="24" name="文本框 23"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D0AA156A-36ED-48BB-8047-E36C034A724F}"/>
                  </a:ext>
                </a:extLst>
              </p:cNvPr>
              <p:cNvSpPr txBox="1"/>
              <p:nvPr/>
            </p:nvSpPr>
            <p:spPr>
              <a:xfrm>
                <a:off x="3593271" y="5064703"/>
                <a:ext cx="2001006" cy="400110"/>
              </a:xfrm>
              <a:prstGeom prst="rect">
                <a:avLst/>
              </a:prstGeom>
              <a:noFill/>
            </p:spPr>
            <p:txBody>
              <a:bodyPr wrap="square" rtlCol="0">
                <a:spAutoFit/>
              </a:bodyPr>
              <a:lstStyle/>
              <a:p>
                <a:pPr algn="ctr"/>
                <a:r>
                  <a:rPr lang="zh-CN" altLang="en-US" sz="2000" b="1" dirty="0"/>
                  <a:t>政府</a:t>
                </a:r>
              </a:p>
            </p:txBody>
          </p:sp>
          <p:sp>
            <p:nvSpPr>
              <p:cNvPr id="25" name="文本框 24"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13DA8C96-C9C3-462C-899E-558248495C97}"/>
                  </a:ext>
                </a:extLst>
              </p:cNvPr>
              <p:cNvSpPr txBox="1"/>
              <p:nvPr/>
            </p:nvSpPr>
            <p:spPr>
              <a:xfrm>
                <a:off x="3434303" y="5654135"/>
                <a:ext cx="2474259" cy="1083008"/>
              </a:xfrm>
              <a:prstGeom prst="rect">
                <a:avLst/>
              </a:prstGeom>
              <a:noFill/>
            </p:spPr>
            <p:txBody>
              <a:bodyPr wrap="square" rtlCol="0">
                <a:spAutoFit/>
              </a:bodyPr>
              <a:lstStyle/>
              <a:p>
                <a:pPr algn="ctr">
                  <a:lnSpc>
                    <a:spcPct val="150000"/>
                  </a:lnSpc>
                </a:pPr>
                <a:r>
                  <a:rPr lang="zh-CN" altLang="en-US" dirty="0"/>
                  <a:t>框架，标准。形成连接的道路和桥梁</a:t>
                </a:r>
              </a:p>
            </p:txBody>
          </p:sp>
          <p:pic>
            <p:nvPicPr>
              <p:cNvPr id="26" name="图片 25">
                <a:extLst>
                  <a:ext uri="{FF2B5EF4-FFF2-40B4-BE49-F238E27FC236}">
                    <a16:creationId xmlns:a16="http://schemas.microsoft.com/office/drawing/2014/main" xmlns="" id="{C89EFC4C-DF54-4BA8-9381-D4F6D30CC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4173" y="2713567"/>
                <a:ext cx="1344413" cy="1344413"/>
              </a:xfrm>
              <a:prstGeom prst="rect">
                <a:avLst/>
              </a:prstGeom>
            </p:spPr>
          </p:pic>
        </p:grpSp>
        <p:grpSp>
          <p:nvGrpSpPr>
            <p:cNvPr id="29" name="组合 28">
              <a:extLst>
                <a:ext uri="{FF2B5EF4-FFF2-40B4-BE49-F238E27FC236}">
                  <a16:creationId xmlns:a16="http://schemas.microsoft.com/office/drawing/2014/main" xmlns="" id="{A5C83751-B53B-48EC-9046-206CF8F54155}"/>
                </a:ext>
              </a:extLst>
            </p:cNvPr>
            <p:cNvGrpSpPr/>
            <p:nvPr/>
          </p:nvGrpSpPr>
          <p:grpSpPr>
            <a:xfrm>
              <a:off x="8564111" y="900583"/>
              <a:ext cx="2534469" cy="4545273"/>
              <a:chOff x="7905334" y="2191870"/>
              <a:chExt cx="2534469" cy="4545273"/>
            </a:xfrm>
          </p:grpSpPr>
          <p:grpSp>
            <p:nvGrpSpPr>
              <p:cNvPr id="30" name="组合 29"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835A1F54-09AE-4988-BEB1-49947020187D}"/>
                  </a:ext>
                </a:extLst>
              </p:cNvPr>
              <p:cNvGrpSpPr/>
              <p:nvPr/>
            </p:nvGrpSpPr>
            <p:grpSpPr>
              <a:xfrm>
                <a:off x="7905334" y="2191870"/>
                <a:ext cx="2474259" cy="2474259"/>
                <a:chOff x="3422724" y="2191870"/>
                <a:chExt cx="2474259" cy="2474259"/>
              </a:xfrm>
            </p:grpSpPr>
            <p:sp>
              <p:nvSpPr>
                <p:cNvPr id="34" name="椭圆 33">
                  <a:extLst>
                    <a:ext uri="{FF2B5EF4-FFF2-40B4-BE49-F238E27FC236}">
                      <a16:creationId xmlns:a16="http://schemas.microsoft.com/office/drawing/2014/main" xmlns="" id="{531AE5BC-2331-44A1-8D2F-357DAAB042BC}"/>
                    </a:ext>
                  </a:extLst>
                </p:cNvPr>
                <p:cNvSpPr/>
                <p:nvPr/>
              </p:nvSpPr>
              <p:spPr>
                <a:xfrm>
                  <a:off x="3422724" y="2191870"/>
                  <a:ext cx="2474259" cy="247425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sp>
              <p:nvSpPr>
                <p:cNvPr id="35" name="椭圆 34">
                  <a:extLst>
                    <a:ext uri="{FF2B5EF4-FFF2-40B4-BE49-F238E27FC236}">
                      <a16:creationId xmlns:a16="http://schemas.microsoft.com/office/drawing/2014/main" xmlns="" id="{E32C114C-774F-4BC8-96CD-31FE58EC3A1F}"/>
                    </a:ext>
                  </a:extLst>
                </p:cNvPr>
                <p:cNvSpPr/>
                <p:nvPr/>
              </p:nvSpPr>
              <p:spPr>
                <a:xfrm>
                  <a:off x="3550837" y="2319983"/>
                  <a:ext cx="2218032" cy="2218032"/>
                </a:xfrm>
                <a:prstGeom prst="ellipse">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sz="1600" dirty="0">
                    <a:latin typeface="+mn-ea"/>
                  </a:endParaRPr>
                </a:p>
              </p:txBody>
            </p:sp>
          </p:grpSp>
          <p:sp>
            <p:nvSpPr>
              <p:cNvPr id="31" name="文本框 30"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793F3835-445A-4CC4-A424-13A7FCDCEEE2}"/>
                  </a:ext>
                </a:extLst>
              </p:cNvPr>
              <p:cNvSpPr txBox="1"/>
              <p:nvPr/>
            </p:nvSpPr>
            <p:spPr>
              <a:xfrm>
                <a:off x="8155367" y="5064703"/>
                <a:ext cx="2001006" cy="400110"/>
              </a:xfrm>
              <a:prstGeom prst="rect">
                <a:avLst/>
              </a:prstGeom>
              <a:noFill/>
            </p:spPr>
            <p:txBody>
              <a:bodyPr wrap="square" rtlCol="0">
                <a:spAutoFit/>
              </a:bodyPr>
              <a:lstStyle/>
              <a:p>
                <a:pPr algn="ctr"/>
                <a:r>
                  <a:rPr lang="zh-CN" altLang="en-US" sz="2000" b="1" dirty="0"/>
                  <a:t>企业</a:t>
                </a:r>
              </a:p>
            </p:txBody>
          </p:sp>
          <p:sp>
            <p:nvSpPr>
              <p:cNvPr id="32" name="文本框 31"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a:extLst>
                  <a:ext uri="{FF2B5EF4-FFF2-40B4-BE49-F238E27FC236}">
                    <a16:creationId xmlns:a16="http://schemas.microsoft.com/office/drawing/2014/main" xmlns="" id="{0628F0CF-233E-46FA-905E-173B13CE81BB}"/>
                  </a:ext>
                </a:extLst>
              </p:cNvPr>
              <p:cNvSpPr txBox="1"/>
              <p:nvPr/>
            </p:nvSpPr>
            <p:spPr>
              <a:xfrm>
                <a:off x="7965544" y="5654135"/>
                <a:ext cx="2474259" cy="1083008"/>
              </a:xfrm>
              <a:prstGeom prst="rect">
                <a:avLst/>
              </a:prstGeom>
              <a:noFill/>
            </p:spPr>
            <p:txBody>
              <a:bodyPr wrap="square" rtlCol="0">
                <a:spAutoFit/>
              </a:bodyPr>
              <a:lstStyle/>
              <a:p>
                <a:pPr algn="ctr">
                  <a:lnSpc>
                    <a:spcPct val="150000"/>
                  </a:lnSpc>
                </a:pPr>
                <a:r>
                  <a:rPr lang="zh-CN" altLang="en-US" dirty="0"/>
                  <a:t>应用为主，适当承担部分运维</a:t>
                </a:r>
              </a:p>
            </p:txBody>
          </p:sp>
          <p:pic>
            <p:nvPicPr>
              <p:cNvPr id="33" name="图片 32">
                <a:extLst>
                  <a:ext uri="{FF2B5EF4-FFF2-40B4-BE49-F238E27FC236}">
                    <a16:creationId xmlns:a16="http://schemas.microsoft.com/office/drawing/2014/main" xmlns="" id="{F99B7031-CFD4-4B30-B9B5-9A6B49A320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8418" y="2737419"/>
                <a:ext cx="1365074" cy="1320561"/>
              </a:xfrm>
              <a:prstGeom prst="rect">
                <a:avLst/>
              </a:prstGeom>
            </p:spPr>
          </p:pic>
        </p:grpSp>
      </p:grpSp>
    </p:spTree>
    <p:extLst>
      <p:ext uri="{BB962C8B-B14F-4D97-AF65-F5344CB8AC3E}">
        <p14:creationId xmlns:p14="http://schemas.microsoft.com/office/powerpoint/2010/main" val="138192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1056939" y="1942651"/>
            <a:ext cx="2783542" cy="270285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1600" dirty="0">
                <a:solidFill>
                  <a:schemeClr val="tx1">
                    <a:lumMod val="75000"/>
                    <a:lumOff val="25000"/>
                  </a:schemeClr>
                </a:solidFill>
                <a:latin typeface="+mn-ea"/>
              </a:rPr>
              <a:t>由个主体自行管理，自行认证。应信任主体的认证结果</a:t>
            </a:r>
          </a:p>
        </p:txBody>
      </p:sp>
      <p:sp>
        <p:nvSpPr>
          <p:cNvPr id="5" name="矩形 4"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1056939" y="4937760"/>
            <a:ext cx="2783542" cy="1475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2000" b="1" dirty="0">
                <a:latin typeface="+mn-ea"/>
              </a:rPr>
              <a:t>身份管理（</a:t>
            </a:r>
            <a:r>
              <a:rPr lang="en-US" altLang="zh-CN" sz="2000" b="1" dirty="0">
                <a:latin typeface="+mn-ea"/>
              </a:rPr>
              <a:t>CAS</a:t>
            </a:r>
            <a:r>
              <a:rPr lang="zh-CN" altLang="en-US" sz="2000" b="1" dirty="0">
                <a:latin typeface="+mn-ea"/>
              </a:rPr>
              <a:t>、</a:t>
            </a:r>
            <a:r>
              <a:rPr lang="en-US" altLang="zh-CN" sz="2000" b="1" dirty="0">
                <a:latin typeface="+mn-ea"/>
              </a:rPr>
              <a:t>SAML</a:t>
            </a:r>
            <a:r>
              <a:rPr lang="zh-CN" altLang="en-US" sz="2000" b="1" dirty="0">
                <a:latin typeface="+mn-ea"/>
              </a:rPr>
              <a:t>、</a:t>
            </a:r>
            <a:r>
              <a:rPr lang="en-US" altLang="zh-CN" sz="2000" b="1" dirty="0">
                <a:latin typeface="+mn-ea"/>
              </a:rPr>
              <a:t>OpenID</a:t>
            </a:r>
            <a:r>
              <a:rPr lang="zh-CN" altLang="en-US" sz="2000" b="1" dirty="0">
                <a:latin typeface="+mn-ea"/>
              </a:rPr>
              <a:t>）</a:t>
            </a:r>
          </a:p>
        </p:txBody>
      </p:sp>
      <p:sp>
        <p:nvSpPr>
          <p:cNvPr id="6" name="矩形 5"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4673749" y="1942651"/>
            <a:ext cx="2783542" cy="1475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2000" b="1" dirty="0">
                <a:latin typeface="+mn-ea"/>
              </a:rPr>
              <a:t>授权（</a:t>
            </a:r>
            <a:r>
              <a:rPr lang="en-US" altLang="zh-CN" sz="2000" b="1" dirty="0">
                <a:latin typeface="+mn-ea"/>
              </a:rPr>
              <a:t>RBA</a:t>
            </a:r>
            <a:r>
              <a:rPr lang="zh-CN" altLang="en-US" sz="2000" b="1" dirty="0">
                <a:latin typeface="+mn-ea"/>
              </a:rPr>
              <a:t>、</a:t>
            </a:r>
            <a:r>
              <a:rPr lang="en-US" altLang="zh-CN" sz="2000" b="1" dirty="0">
                <a:latin typeface="+mn-ea"/>
              </a:rPr>
              <a:t>oAuth2.0</a:t>
            </a:r>
            <a:r>
              <a:rPr lang="zh-CN" altLang="en-US" sz="2000" b="1" dirty="0">
                <a:latin typeface="+mn-ea"/>
              </a:rPr>
              <a:t>）</a:t>
            </a:r>
          </a:p>
        </p:txBody>
      </p:sp>
      <p:sp>
        <p:nvSpPr>
          <p:cNvPr id="7" name="矩形 6"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4370592" y="3710491"/>
            <a:ext cx="3369231" cy="270285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zh-CN" altLang="en-US" sz="1600" dirty="0">
                <a:solidFill>
                  <a:schemeClr val="tx1">
                    <a:lumMod val="75000"/>
                    <a:lumOff val="25000"/>
                  </a:schemeClr>
                </a:solidFill>
                <a:latin typeface="+mn-ea"/>
              </a:rPr>
              <a:t>资源访问的授权</a:t>
            </a:r>
            <a:r>
              <a:rPr lang="en-US" altLang="zh-CN" sz="1600" dirty="0">
                <a:solidFill>
                  <a:schemeClr val="tx1">
                    <a:lumMod val="75000"/>
                    <a:lumOff val="25000"/>
                  </a:schemeClr>
                </a:solidFill>
                <a:latin typeface="+mn-ea"/>
              </a:rPr>
              <a:t>——</a:t>
            </a:r>
            <a:r>
              <a:rPr lang="zh-CN" altLang="en-US" sz="1600" dirty="0">
                <a:solidFill>
                  <a:schemeClr val="tx1">
                    <a:lumMod val="75000"/>
                    <a:lumOff val="25000"/>
                  </a:schemeClr>
                </a:solidFill>
                <a:latin typeface="+mn-ea"/>
              </a:rPr>
              <a:t>对用户授权</a:t>
            </a:r>
          </a:p>
          <a:p>
            <a:pPr>
              <a:lnSpc>
                <a:spcPct val="130000"/>
              </a:lnSpc>
            </a:pPr>
            <a:r>
              <a:rPr lang="zh-CN" altLang="en-US" sz="1600" dirty="0">
                <a:solidFill>
                  <a:schemeClr val="tx1">
                    <a:lumMod val="75000"/>
                    <a:lumOff val="25000"/>
                  </a:schemeClr>
                </a:solidFill>
                <a:latin typeface="+mn-ea"/>
              </a:rPr>
              <a:t>应用开发的授权</a:t>
            </a:r>
            <a:r>
              <a:rPr lang="en-US" altLang="zh-CN" sz="1600" dirty="0">
                <a:solidFill>
                  <a:schemeClr val="tx1">
                    <a:lumMod val="75000"/>
                    <a:lumOff val="25000"/>
                  </a:schemeClr>
                </a:solidFill>
                <a:latin typeface="+mn-ea"/>
              </a:rPr>
              <a:t>——</a:t>
            </a:r>
            <a:r>
              <a:rPr lang="zh-CN" altLang="en-US" sz="1600" dirty="0">
                <a:solidFill>
                  <a:schemeClr val="tx1">
                    <a:lumMod val="75000"/>
                    <a:lumOff val="25000"/>
                  </a:schemeClr>
                </a:solidFill>
                <a:latin typeface="+mn-ea"/>
              </a:rPr>
              <a:t>对应用的授权</a:t>
            </a:r>
          </a:p>
        </p:txBody>
      </p:sp>
      <p:sp>
        <p:nvSpPr>
          <p:cNvPr id="8" name="矩形 7"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7907118" y="1942651"/>
            <a:ext cx="3652623" cy="270285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endParaRPr lang="en-US" altLang="zh-CN" sz="1600" dirty="0">
              <a:solidFill>
                <a:schemeClr val="tx1">
                  <a:lumMod val="75000"/>
                  <a:lumOff val="25000"/>
                </a:schemeClr>
              </a:solidFill>
              <a:latin typeface="+mn-ea"/>
            </a:endParaRPr>
          </a:p>
          <a:p>
            <a:pPr>
              <a:lnSpc>
                <a:spcPct val="130000"/>
              </a:lnSpc>
            </a:pPr>
            <a:endParaRPr lang="en-US" altLang="zh-CN" sz="1600" dirty="0">
              <a:solidFill>
                <a:schemeClr val="tx1">
                  <a:lumMod val="75000"/>
                  <a:lumOff val="25000"/>
                </a:schemeClr>
              </a:solidFill>
              <a:latin typeface="+mn-ea"/>
            </a:endParaRPr>
          </a:p>
          <a:p>
            <a:pPr>
              <a:lnSpc>
                <a:spcPct val="130000"/>
              </a:lnSpc>
            </a:pPr>
            <a:r>
              <a:rPr lang="zh-CN" altLang="en-US" sz="1600" dirty="0">
                <a:solidFill>
                  <a:schemeClr val="tx1">
                    <a:lumMod val="75000"/>
                    <a:lumOff val="25000"/>
                  </a:schemeClr>
                </a:solidFill>
                <a:latin typeface="+mn-ea"/>
              </a:rPr>
              <a:t>身份数据</a:t>
            </a:r>
            <a:r>
              <a:rPr lang="en-US" altLang="zh-CN" sz="1600" dirty="0">
                <a:solidFill>
                  <a:schemeClr val="tx1">
                    <a:lumMod val="75000"/>
                    <a:lumOff val="25000"/>
                  </a:schemeClr>
                </a:solidFill>
                <a:latin typeface="+mn-ea"/>
              </a:rPr>
              <a:t>——</a:t>
            </a:r>
            <a:r>
              <a:rPr lang="zh-CN" altLang="en-US" sz="1600" dirty="0">
                <a:solidFill>
                  <a:schemeClr val="tx1">
                    <a:lumMod val="75000"/>
                    <a:lumOff val="25000"/>
                  </a:schemeClr>
                </a:solidFill>
                <a:latin typeface="+mn-ea"/>
              </a:rPr>
              <a:t>用户的身份基本信息</a:t>
            </a:r>
          </a:p>
          <a:p>
            <a:pPr>
              <a:lnSpc>
                <a:spcPct val="130000"/>
              </a:lnSpc>
            </a:pPr>
            <a:r>
              <a:rPr lang="zh-CN" altLang="en-US" sz="1600" dirty="0">
                <a:solidFill>
                  <a:schemeClr val="tx1">
                    <a:lumMod val="75000"/>
                    <a:lumOff val="25000"/>
                  </a:schemeClr>
                </a:solidFill>
                <a:latin typeface="+mn-ea"/>
              </a:rPr>
              <a:t>资源数据</a:t>
            </a:r>
            <a:r>
              <a:rPr lang="en-US" altLang="zh-CN" sz="1600" dirty="0">
                <a:solidFill>
                  <a:schemeClr val="tx1">
                    <a:lumMod val="75000"/>
                    <a:lumOff val="25000"/>
                  </a:schemeClr>
                </a:solidFill>
                <a:latin typeface="+mn-ea"/>
              </a:rPr>
              <a:t>——</a:t>
            </a:r>
            <a:r>
              <a:rPr lang="zh-CN" altLang="en-US" sz="1600" dirty="0">
                <a:solidFill>
                  <a:schemeClr val="tx1">
                    <a:lumMod val="75000"/>
                    <a:lumOff val="25000"/>
                  </a:schemeClr>
                </a:solidFill>
                <a:latin typeface="+mn-ea"/>
              </a:rPr>
              <a:t>共享的应用，资源</a:t>
            </a:r>
          </a:p>
          <a:p>
            <a:pPr>
              <a:lnSpc>
                <a:spcPct val="130000"/>
              </a:lnSpc>
            </a:pPr>
            <a:r>
              <a:rPr lang="zh-CN" altLang="en-US" sz="1600" dirty="0">
                <a:solidFill>
                  <a:schemeClr val="tx1">
                    <a:lumMod val="75000"/>
                    <a:lumOff val="25000"/>
                  </a:schemeClr>
                </a:solidFill>
                <a:latin typeface="+mn-ea"/>
              </a:rPr>
              <a:t>运行数据</a:t>
            </a:r>
            <a:r>
              <a:rPr lang="en-US" altLang="zh-CN" sz="1600" dirty="0">
                <a:solidFill>
                  <a:schemeClr val="tx1">
                    <a:lumMod val="75000"/>
                    <a:lumOff val="25000"/>
                  </a:schemeClr>
                </a:solidFill>
                <a:latin typeface="+mn-ea"/>
              </a:rPr>
              <a:t>——</a:t>
            </a:r>
            <a:r>
              <a:rPr lang="zh-CN" altLang="en-US" sz="1600" dirty="0">
                <a:solidFill>
                  <a:schemeClr val="tx1">
                    <a:lumMod val="75000"/>
                    <a:lumOff val="25000"/>
                  </a:schemeClr>
                </a:solidFill>
                <a:latin typeface="+mn-ea"/>
              </a:rPr>
              <a:t>日志等动态的运行数据</a:t>
            </a:r>
          </a:p>
        </p:txBody>
      </p:sp>
      <p:sp>
        <p:nvSpPr>
          <p:cNvPr id="9" name="矩形 8"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p:nvPr/>
        </p:nvSpPr>
        <p:spPr>
          <a:xfrm>
            <a:off x="8290559" y="4937760"/>
            <a:ext cx="2783542" cy="1475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zh-CN" altLang="en-US" sz="2000" b="1" dirty="0">
                <a:latin typeface="+mn-ea"/>
              </a:rPr>
              <a:t>数据（</a:t>
            </a:r>
            <a:r>
              <a:rPr lang="en-US" altLang="zh-CN" sz="2000" b="1" dirty="0">
                <a:latin typeface="+mn-ea"/>
              </a:rPr>
              <a:t>syslog</a:t>
            </a:r>
            <a:r>
              <a:rPr lang="zh-CN" altLang="en-US" sz="2000" b="1" dirty="0">
                <a:latin typeface="+mn-ea"/>
              </a:rPr>
              <a:t>、</a:t>
            </a:r>
            <a:r>
              <a:rPr lang="en-US" altLang="zh-CN" sz="2000" b="1" dirty="0" err="1">
                <a:latin typeface="+mn-ea"/>
              </a:rPr>
              <a:t>ExperienceAPI</a:t>
            </a:r>
            <a:r>
              <a:rPr lang="zh-CN" altLang="en-US" sz="2000" b="1" dirty="0">
                <a:latin typeface="+mn-ea"/>
              </a:rPr>
              <a:t>）</a:t>
            </a:r>
          </a:p>
        </p:txBody>
      </p:sp>
      <p:cxnSp>
        <p:nvCxnSpPr>
          <p:cNvPr id="11" name="直接连接符 10"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CxnSpPr>
            <a:stCxn id="4" idx="2"/>
            <a:endCxn id="5" idx="0"/>
          </p:cNvCxnSpPr>
          <p:nvPr/>
        </p:nvCxnSpPr>
        <p:spPr>
          <a:xfrm>
            <a:off x="2448710" y="4645510"/>
            <a:ext cx="0" cy="292250"/>
          </a:xfrm>
          <a:prstGeom prst="line">
            <a:avLst/>
          </a:prstGeom>
          <a:ln>
            <a:solidFill>
              <a:schemeClr val="tx2"/>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2" name="直接连接符 11"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CxnSpPr/>
          <p:nvPr/>
        </p:nvCxnSpPr>
        <p:spPr>
          <a:xfrm>
            <a:off x="6075830" y="3418241"/>
            <a:ext cx="0" cy="292250"/>
          </a:xfrm>
          <a:prstGeom prst="line">
            <a:avLst/>
          </a:prstGeom>
          <a:ln>
            <a:solidFill>
              <a:schemeClr val="tx2"/>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3" name="直接连接符 12"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CxnSpPr/>
          <p:nvPr/>
        </p:nvCxnSpPr>
        <p:spPr>
          <a:xfrm>
            <a:off x="9733430" y="4645510"/>
            <a:ext cx="0" cy="292250"/>
          </a:xfrm>
          <a:prstGeom prst="line">
            <a:avLst/>
          </a:prstGeom>
          <a:ln>
            <a:solidFill>
              <a:schemeClr val="tx2"/>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 name="标题 2"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p:cNvSpPr>
            <a:spLocks noGrp="1"/>
          </p:cNvSpPr>
          <p:nvPr>
            <p:ph type="title" idx="4294967295"/>
          </p:nvPr>
        </p:nvSpPr>
        <p:spPr>
          <a:xfrm>
            <a:off x="2438436" y="629714"/>
            <a:ext cx="7956550" cy="777875"/>
          </a:xfrm>
        </p:spPr>
        <p:txBody>
          <a:bodyPr/>
          <a:lstStyle/>
          <a:p>
            <a:pPr algn="ctr"/>
            <a:r>
              <a:rPr lang="zh-CN" altLang="en-US" dirty="0"/>
              <a:t>顶层设计</a:t>
            </a:r>
          </a:p>
        </p:txBody>
      </p:sp>
      <p:sp>
        <p:nvSpPr>
          <p:cNvPr id="2" name="e7d195523061f1c0" descr="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 hidden="1"/>
          <p:cNvSpPr txBox="1"/>
          <p:nvPr/>
        </p:nvSpPr>
        <p:spPr>
          <a:xfrm>
            <a:off x="-355600" y="1803400"/>
            <a:ext cx="293927" cy="1016000"/>
          </a:xfrm>
          <a:prstGeom prst="rect">
            <a:avLst/>
          </a:prstGeom>
          <a:noFill/>
        </p:spPr>
        <p:txBody>
          <a:bodyPr vert="wordArtVert" rtlCol="0">
            <a:spAutoFit/>
          </a:bodyPr>
          <a:lstStyle/>
          <a:p>
            <a:r>
              <a:rPr lang="en-US" altLang="zh-CN" sz="100"/>
              <a:t>e7d195523061f1c034ae54d9e79e9a77d6d4011a2092d4bb4173F1D657EDFBD07477FD7DC25AF9798D3B814E335BF9F10AE1FA8B82BA8AE93AC19AED41BBE4D77F9C9C86A97D54AB3EFB155EA17C4B64E6FF28C7F9602FB6D50450146F5E83AF1CB3D5BA61D79F27C499E9933A7659431A458A1F796BABC6261DE323ABA0387E006FA18FE3BB8C3F9E54F15E425CB674</a:t>
            </a:r>
            <a:endParaRPr lang="zh-CN" altLang="en-US" sz="100"/>
          </a:p>
        </p:txBody>
      </p:sp>
      <p:sp>
        <p:nvSpPr>
          <p:cNvPr id="10" name="文本框 9">
            <a:extLst>
              <a:ext uri="{FF2B5EF4-FFF2-40B4-BE49-F238E27FC236}">
                <a16:creationId xmlns:a16="http://schemas.microsoft.com/office/drawing/2014/main" xmlns="" id="{E879D577-1084-4886-B357-B5277240A672}"/>
              </a:ext>
            </a:extLst>
          </p:cNvPr>
          <p:cNvSpPr txBox="1"/>
          <p:nvPr/>
        </p:nvSpPr>
        <p:spPr>
          <a:xfrm>
            <a:off x="9012916" y="2434997"/>
            <a:ext cx="1338828" cy="369332"/>
          </a:xfrm>
          <a:prstGeom prst="rect">
            <a:avLst/>
          </a:prstGeom>
          <a:noFill/>
        </p:spPr>
        <p:txBody>
          <a:bodyPr wrap="none" rtlCol="0">
            <a:spAutoFit/>
          </a:bodyPr>
          <a:lstStyle/>
          <a:p>
            <a:r>
              <a:rPr lang="zh-CN" altLang="en-US" dirty="0"/>
              <a:t>大数据分析</a:t>
            </a:r>
          </a:p>
        </p:txBody>
      </p:sp>
      <p:sp>
        <p:nvSpPr>
          <p:cNvPr id="14" name="灯片编号占位符 13">
            <a:extLst>
              <a:ext uri="{FF2B5EF4-FFF2-40B4-BE49-F238E27FC236}">
                <a16:creationId xmlns:a16="http://schemas.microsoft.com/office/drawing/2014/main" xmlns="" id="{32B009DE-8133-4BBE-80EE-BFAF772B579F}"/>
              </a:ext>
            </a:extLst>
          </p:cNvPr>
          <p:cNvSpPr>
            <a:spLocks noGrp="1"/>
          </p:cNvSpPr>
          <p:nvPr>
            <p:ph type="sldNum" sz="quarter" idx="12"/>
          </p:nvPr>
        </p:nvSpPr>
        <p:spPr/>
        <p:txBody>
          <a:bodyPr/>
          <a:lstStyle/>
          <a:p>
            <a:fld id="{993DAA20-52E0-4214-8B12-5D5B7943E59F}" type="slidenum">
              <a:rPr lang="zh-CN" altLang="en-US" smtClean="0"/>
              <a:t>69</a:t>
            </a:fld>
            <a:endParaRPr lang="zh-CN" altLang="en-US"/>
          </a:p>
        </p:txBody>
      </p:sp>
    </p:spTree>
    <p:extLst>
      <p:ext uri="{BB962C8B-B14F-4D97-AF65-F5344CB8AC3E}">
        <p14:creationId xmlns:p14="http://schemas.microsoft.com/office/powerpoint/2010/main" val="2331403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 xmlns:a16="http://schemas.microsoft.com/office/drawing/2014/main" id="{022A165C-C6B8-4905-A3F0-F804228D3738}"/>
              </a:ext>
            </a:extLst>
          </p:cNvPr>
          <p:cNvSpPr/>
          <p:nvPr/>
        </p:nvSpPr>
        <p:spPr>
          <a:xfrm>
            <a:off x="0" y="2117912"/>
            <a:ext cx="658906" cy="2622176"/>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entury Gothic"/>
              <a:ea typeface="微软雅黑"/>
              <a:cs typeface="+mn-cs"/>
            </a:endParaRPr>
          </a:p>
        </p:txBody>
      </p:sp>
      <p:sp>
        <p:nvSpPr>
          <p:cNvPr id="4" name="文本框 1">
            <a:extLst>
              <a:ext uri="{FF2B5EF4-FFF2-40B4-BE49-F238E27FC236}">
                <a16:creationId xmlns="" xmlns:a16="http://schemas.microsoft.com/office/drawing/2014/main" id="{A6CBE6AF-2B0F-4A83-BE4B-BC2104EC7D19}"/>
              </a:ext>
            </a:extLst>
          </p:cNvPr>
          <p:cNvSpPr txBox="1"/>
          <p:nvPr/>
        </p:nvSpPr>
        <p:spPr>
          <a:xfrm>
            <a:off x="658906" y="3303904"/>
            <a:ext cx="10986994" cy="1721497"/>
          </a:xfrm>
          <a:prstGeom prst="rect">
            <a:avLst/>
          </a:prstGeom>
          <a:noFill/>
        </p:spPr>
        <p:txBody>
          <a:bodyPr wrap="square" rtlCol="0">
            <a:spAutoFit/>
          </a:bodyPr>
          <a:lstStyle/>
          <a:p>
            <a:pPr algn="ctr" defTabSz="914210">
              <a:lnSpc>
                <a:spcPct val="150000"/>
              </a:lnSpc>
            </a:pPr>
            <a:r>
              <a:rPr lang="zh-CN" altLang="en-US" sz="8000" b="1" dirty="0">
                <a:latin typeface="微软雅黑" panose="020B0503020204020204" pitchFamily="34" charset="-122"/>
                <a:ea typeface="微软雅黑" panose="020B0503020204020204" pitchFamily="34" charset="-122"/>
              </a:rPr>
              <a:t>疾呼</a:t>
            </a:r>
            <a:r>
              <a:rPr lang="en-US" altLang="zh-CN" sz="8000" b="1" dirty="0" smtClean="0">
                <a:latin typeface="微软雅黑" panose="020B0503020204020204" pitchFamily="34" charset="-122"/>
                <a:ea typeface="微软雅黑" panose="020B0503020204020204" pitchFamily="34" charset="-122"/>
              </a:rPr>
              <a:t>IT</a:t>
            </a:r>
            <a:r>
              <a:rPr lang="zh-CN" altLang="en-US" sz="8000" b="1" dirty="0">
                <a:latin typeface="微软雅黑" panose="020B0503020204020204" pitchFamily="34" charset="-122"/>
                <a:ea typeface="微软雅黑" panose="020B0503020204020204" pitchFamily="34" charset="-122"/>
              </a:rPr>
              <a:t>治理机制创新</a:t>
            </a:r>
          </a:p>
        </p:txBody>
      </p:sp>
      <p:grpSp>
        <p:nvGrpSpPr>
          <p:cNvPr id="5" name="组合 4">
            <a:extLst>
              <a:ext uri="{FF2B5EF4-FFF2-40B4-BE49-F238E27FC236}">
                <a16:creationId xmlns="" xmlns:a16="http://schemas.microsoft.com/office/drawing/2014/main" id="{850EF37A-E70B-4EF0-ADE0-6619633EB27A}"/>
              </a:ext>
            </a:extLst>
          </p:cNvPr>
          <p:cNvGrpSpPr/>
          <p:nvPr/>
        </p:nvGrpSpPr>
        <p:grpSpPr>
          <a:xfrm>
            <a:off x="-67772" y="0"/>
            <a:ext cx="12259774" cy="6858001"/>
            <a:chOff x="-67772" y="0"/>
            <a:chExt cx="12259774" cy="6858001"/>
          </a:xfrm>
        </p:grpSpPr>
        <p:cxnSp>
          <p:nvCxnSpPr>
            <p:cNvPr id="6" name="直接连接符 5">
              <a:extLst>
                <a:ext uri="{FF2B5EF4-FFF2-40B4-BE49-F238E27FC236}">
                  <a16:creationId xmlns="" xmlns:a16="http://schemas.microsoft.com/office/drawing/2014/main" id="{3E85BDFE-7874-4B36-8881-73D73A403B79}"/>
                </a:ext>
              </a:extLst>
            </p:cNvPr>
            <p:cNvCxnSpPr/>
            <p:nvPr/>
          </p:nvCxnSpPr>
          <p:spPr>
            <a:xfrm flipV="1">
              <a:off x="0" y="2"/>
              <a:ext cx="2558005" cy="165518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7" name="直接连接符 6">
              <a:extLst>
                <a:ext uri="{FF2B5EF4-FFF2-40B4-BE49-F238E27FC236}">
                  <a16:creationId xmlns="" xmlns:a16="http://schemas.microsoft.com/office/drawing/2014/main" id="{D149554C-507F-4B4B-A484-6E0B41FF2570}"/>
                </a:ext>
              </a:extLst>
            </p:cNvPr>
            <p:cNvCxnSpPr/>
            <p:nvPr/>
          </p:nvCxnSpPr>
          <p:spPr>
            <a:xfrm flipV="1">
              <a:off x="-67772" y="0"/>
              <a:ext cx="3621200" cy="879347"/>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8" name="直接连接符 7">
              <a:extLst>
                <a:ext uri="{FF2B5EF4-FFF2-40B4-BE49-F238E27FC236}">
                  <a16:creationId xmlns="" xmlns:a16="http://schemas.microsoft.com/office/drawing/2014/main" id="{02A04AAE-D08E-4C12-8818-549196136629}"/>
                </a:ext>
              </a:extLst>
            </p:cNvPr>
            <p:cNvCxnSpPr/>
            <p:nvPr/>
          </p:nvCxnSpPr>
          <p:spPr>
            <a:xfrm flipV="1">
              <a:off x="0" y="0"/>
              <a:ext cx="798653" cy="1332432"/>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9" name="直接连接符 8">
              <a:extLst>
                <a:ext uri="{FF2B5EF4-FFF2-40B4-BE49-F238E27FC236}">
                  <a16:creationId xmlns="" xmlns:a16="http://schemas.microsoft.com/office/drawing/2014/main" id="{13362847-41C4-48B8-9985-63D75B7FBF87}"/>
                </a:ext>
              </a:extLst>
            </p:cNvPr>
            <p:cNvCxnSpPr/>
            <p:nvPr/>
          </p:nvCxnSpPr>
          <p:spPr>
            <a:xfrm flipV="1">
              <a:off x="10764456" y="5525568"/>
              <a:ext cx="1427544" cy="1332432"/>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0" name="直接连接符 9">
              <a:extLst>
                <a:ext uri="{FF2B5EF4-FFF2-40B4-BE49-F238E27FC236}">
                  <a16:creationId xmlns="" xmlns:a16="http://schemas.microsoft.com/office/drawing/2014/main" id="{B458369B-7E9F-49B0-9073-F4805ADAF6B2}"/>
                </a:ext>
              </a:extLst>
            </p:cNvPr>
            <p:cNvCxnSpPr/>
            <p:nvPr/>
          </p:nvCxnSpPr>
          <p:spPr>
            <a:xfrm flipV="1">
              <a:off x="11736731" y="4649825"/>
              <a:ext cx="455271" cy="2208176"/>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1" name="直接连接符 10">
              <a:extLst>
                <a:ext uri="{FF2B5EF4-FFF2-40B4-BE49-F238E27FC236}">
                  <a16:creationId xmlns="" xmlns:a16="http://schemas.microsoft.com/office/drawing/2014/main" id="{846040C7-F837-49ED-91A9-86371D5D663B}"/>
                </a:ext>
              </a:extLst>
            </p:cNvPr>
            <p:cNvCxnSpPr/>
            <p:nvPr/>
          </p:nvCxnSpPr>
          <p:spPr>
            <a:xfrm flipV="1">
              <a:off x="9200197" y="6088284"/>
              <a:ext cx="2991803" cy="769717"/>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grpSp>
      <p:sp>
        <p:nvSpPr>
          <p:cNvPr id="12" name="灯片编号占位符 11">
            <a:extLst>
              <a:ext uri="{FF2B5EF4-FFF2-40B4-BE49-F238E27FC236}">
                <a16:creationId xmlns="" xmlns:a16="http://schemas.microsoft.com/office/drawing/2014/main" id="{3C37082A-845B-4A13-80C6-31E7D53CE734}"/>
              </a:ext>
            </a:extLst>
          </p:cNvPr>
          <p:cNvSpPr>
            <a:spLocks noGrp="1"/>
          </p:cNvSpPr>
          <p:nvPr>
            <p:ph type="sldNum" sz="quarter" idx="12"/>
          </p:nvPr>
        </p:nvSpPr>
        <p:spPr/>
        <p:txBody>
          <a:bodyPr/>
          <a:lstStyle/>
          <a:p>
            <a:pPr defTabSz="1245303"/>
            <a:fld id="{ABCBC4E8-88EF-4446-9533-1BB591964EAE}" type="slidenum">
              <a:rPr lang="zh-CN" altLang="en-US" sz="2434" smtClean="0">
                <a:solidFill>
                  <a:srgbClr val="FFFFFF"/>
                </a:solidFill>
              </a:rPr>
              <a:pPr defTabSz="1245303"/>
              <a:t>7</a:t>
            </a:fld>
            <a:endParaRPr lang="zh-CN" altLang="en-US" sz="2434">
              <a:solidFill>
                <a:srgbClr val="FFFFFF"/>
              </a:solidFill>
            </a:endParaRPr>
          </a:p>
        </p:txBody>
      </p:sp>
      <p:sp>
        <p:nvSpPr>
          <p:cNvPr id="13" name="灯片编号占位符 17">
            <a:extLst>
              <a:ext uri="{FF2B5EF4-FFF2-40B4-BE49-F238E27FC236}">
                <a16:creationId xmlns="" xmlns:a16="http://schemas.microsoft.com/office/drawing/2014/main" id="{A934E12D-4BC6-4C4A-89D9-0D7D02A5AEEA}"/>
              </a:ext>
            </a:extLst>
          </p:cNvPr>
          <p:cNvSpPr txBox="1">
            <a:spLocks/>
          </p:cNvSpPr>
          <p:nvPr/>
        </p:nvSpPr>
        <p:spPr>
          <a:xfrm>
            <a:off x="8737600" y="6361961"/>
            <a:ext cx="284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09C2AD-CA39-43E2-BBEF-768E308D7275}" type="slidenum">
              <a:rPr lang="zh-CN" altLang="en-US" sz="1270">
                <a:solidFill>
                  <a:schemeClr val="bg1"/>
                </a:solidFill>
              </a:rPr>
              <a:pPr algn="r"/>
              <a:t>7</a:t>
            </a:fld>
            <a:endParaRPr lang="zh-CN" altLang="en-US" sz="1270" dirty="0">
              <a:solidFill>
                <a:schemeClr val="bg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2763" y="1035709"/>
            <a:ext cx="6086475" cy="258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46856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a:extLst>
              <a:ext uri="{FF2B5EF4-FFF2-40B4-BE49-F238E27FC236}">
                <a16:creationId xmlns:a16="http://schemas.microsoft.com/office/drawing/2014/main" xmlns="" id="{A3AD699F-6B5D-484C-BA60-78B180E1F9CE}"/>
              </a:ext>
            </a:extLst>
          </p:cNvPr>
          <p:cNvGrpSpPr/>
          <p:nvPr/>
        </p:nvGrpSpPr>
        <p:grpSpPr>
          <a:xfrm>
            <a:off x="-21739" y="0"/>
            <a:ext cx="12213739" cy="6858000"/>
            <a:chOff x="-10869" y="-1"/>
            <a:chExt cx="12213739" cy="6858000"/>
          </a:xfrm>
        </p:grpSpPr>
        <p:grpSp>
          <p:nvGrpSpPr>
            <p:cNvPr id="19" name="组合 1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E98872B1-0262-4FBC-882E-99430ECC622E}"/>
                </a:ext>
              </a:extLst>
            </p:cNvPr>
            <p:cNvGrpSpPr/>
            <p:nvPr/>
          </p:nvGrpSpPr>
          <p:grpSpPr>
            <a:xfrm flipH="1" flipV="1">
              <a:off x="-10869" y="-1"/>
              <a:ext cx="3621059" cy="6857999"/>
              <a:chOff x="8581811" y="0"/>
              <a:chExt cx="3621059" cy="6857999"/>
            </a:xfrm>
          </p:grpSpPr>
          <p:sp>
            <p:nvSpPr>
              <p:cNvPr id="23" name="Freeform 5">
                <a:extLst>
                  <a:ext uri="{FF2B5EF4-FFF2-40B4-BE49-F238E27FC236}">
                    <a16:creationId xmlns:a16="http://schemas.microsoft.com/office/drawing/2014/main" xmlns="" id="{F655D88D-FE46-4D04-93C8-5BB1DA0E8EC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sp>
            <p:nvSpPr>
              <p:cNvPr id="24" name="Freeform 5">
                <a:extLst>
                  <a:ext uri="{FF2B5EF4-FFF2-40B4-BE49-F238E27FC236}">
                    <a16:creationId xmlns:a16="http://schemas.microsoft.com/office/drawing/2014/main" xmlns="" id="{5ADFDE42-BFF2-4B11-92F7-5F69A651AC2C}"/>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grpSp>
        <p:grpSp>
          <p:nvGrpSpPr>
            <p:cNvPr id="20" name="组合 1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348B0B1B-7415-4738-BA48-AF5EF9E56722}"/>
                </a:ext>
              </a:extLst>
            </p:cNvPr>
            <p:cNvGrpSpPr/>
            <p:nvPr/>
          </p:nvGrpSpPr>
          <p:grpSpPr>
            <a:xfrm>
              <a:off x="8581811" y="0"/>
              <a:ext cx="3621059" cy="6857999"/>
              <a:chOff x="8581811" y="0"/>
              <a:chExt cx="3621059" cy="6857999"/>
            </a:xfrm>
          </p:grpSpPr>
          <p:sp>
            <p:nvSpPr>
              <p:cNvPr id="21" name="Freeform 5">
                <a:extLst>
                  <a:ext uri="{FF2B5EF4-FFF2-40B4-BE49-F238E27FC236}">
                    <a16:creationId xmlns:a16="http://schemas.microsoft.com/office/drawing/2014/main" xmlns="" id="{1E0334F5-492F-4E55-A3D9-BDA3215D6C31}"/>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sp>
            <p:nvSpPr>
              <p:cNvPr id="22" name="Freeform 5">
                <a:extLst>
                  <a:ext uri="{FF2B5EF4-FFF2-40B4-BE49-F238E27FC236}">
                    <a16:creationId xmlns:a16="http://schemas.microsoft.com/office/drawing/2014/main" xmlns="" id="{28DE9BA1-B646-4256-977C-3D89F9F33F7C}"/>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grpSp>
      </p:grpSp>
      <p:sp>
        <p:nvSpPr>
          <p:cNvPr id="2" name="灯片编号占位符 1"/>
          <p:cNvSpPr>
            <a:spLocks noGrp="1"/>
          </p:cNvSpPr>
          <p:nvPr>
            <p:ph type="sldNum" sz="quarter" idx="12"/>
          </p:nvPr>
        </p:nvSpPr>
        <p:spPr>
          <a:prstGeom prst="rect">
            <a:avLst/>
          </a:prstGeom>
        </p:spPr>
        <p:txBody>
          <a:bodyPr/>
          <a:lstStyle/>
          <a:p>
            <a:fld id="{25A0CABC-F17F-4FCB-9A71-10A519D82FE6}" type="slidenum">
              <a:rPr lang="zh-CN" altLang="en-US" smtClean="0">
                <a:solidFill>
                  <a:schemeClr val="bg2">
                    <a:lumMod val="25000"/>
                  </a:schemeClr>
                </a:solidFill>
              </a:rPr>
              <a:pPr/>
              <a:t>70</a:t>
            </a:fld>
            <a:endParaRPr lang="zh-CN" altLang="en-US" dirty="0">
              <a:solidFill>
                <a:schemeClr val="bg2">
                  <a:lumMod val="25000"/>
                </a:schemeClr>
              </a:solidFill>
            </a:endParaRPr>
          </a:p>
        </p:txBody>
      </p:sp>
      <p:sp>
        <p:nvSpPr>
          <p:cNvPr id="5" name="矩形 4"/>
          <p:cNvSpPr/>
          <p:nvPr/>
        </p:nvSpPr>
        <p:spPr>
          <a:xfrm>
            <a:off x="3071664" y="446350"/>
            <a:ext cx="6048672" cy="584775"/>
          </a:xfrm>
          <a:prstGeom prst="rect">
            <a:avLst/>
          </a:prstGeom>
        </p:spPr>
        <p:txBody>
          <a:bodyPr wrap="square" lIns="91436" tIns="45718" rIns="91436" bIns="45718">
            <a:spAutoFit/>
          </a:bodyPr>
          <a:lstStyle/>
          <a:p>
            <a:pPr algn="ctr"/>
            <a:r>
              <a:rPr lang="zh-CN" altLang="en-US" sz="3200" kern="100" dirty="0">
                <a:solidFill>
                  <a:schemeClr val="bg2">
                    <a:lumMod val="25000"/>
                  </a:schemeClr>
                </a:solidFill>
                <a:latin typeface="+mn-ea"/>
                <a:cs typeface="Times New Roman" panose="02020603050405020304" pitchFamily="18" charset="0"/>
              </a:rPr>
              <a:t>顶层</a:t>
            </a:r>
            <a:r>
              <a:rPr lang="zh-CN" altLang="en-US" sz="3200" kern="100" dirty="0" smtClean="0">
                <a:solidFill>
                  <a:schemeClr val="bg2">
                    <a:lumMod val="25000"/>
                  </a:schemeClr>
                </a:solidFill>
                <a:latin typeface="+mn-ea"/>
                <a:cs typeface="Times New Roman" panose="02020603050405020304" pitchFamily="18" charset="0"/>
              </a:rPr>
              <a:t>设计，首先的底座设计</a:t>
            </a:r>
            <a:endParaRPr lang="en-US" altLang="zh-CN" sz="3200" kern="100" dirty="0">
              <a:solidFill>
                <a:schemeClr val="bg2">
                  <a:lumMod val="25000"/>
                </a:schemeClr>
              </a:solidFill>
              <a:latin typeface="+mn-ea"/>
              <a:cs typeface="Times New Roman" panose="02020603050405020304" pitchFamily="18" charset="0"/>
            </a:endParaRPr>
          </a:p>
        </p:txBody>
      </p:sp>
      <p:sp>
        <p:nvSpPr>
          <p:cNvPr id="7" name="矩形 6"/>
          <p:cNvSpPr/>
          <p:nvPr/>
        </p:nvSpPr>
        <p:spPr>
          <a:xfrm>
            <a:off x="4080455" y="1466913"/>
            <a:ext cx="10079767" cy="4524315"/>
          </a:xfrm>
          <a:prstGeom prst="rect">
            <a:avLst/>
          </a:prstGeom>
        </p:spPr>
        <p:txBody>
          <a:bodyPr wrap="square" lIns="91436" tIns="45718" rIns="91436" bIns="45718">
            <a:spAutoFit/>
          </a:bodyPr>
          <a:lstStyle/>
          <a:p>
            <a:pPr marL="514314" indent="-514314" algn="just">
              <a:lnSpc>
                <a:spcPct val="150000"/>
              </a:lnSpc>
              <a:buFont typeface="Arial" panose="020B0604020202020204" pitchFamily="34" charset="0"/>
              <a:buChar char="•"/>
            </a:pP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身份管理：</a:t>
            </a:r>
            <a:endParaRPr lang="en-US" altLang="zh-CN"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pP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由个主体自行管理认证标准（</a:t>
            </a: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CAS</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LDAP</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514314" indent="-514314" algn="just">
              <a:lnSpc>
                <a:spcPct val="150000"/>
              </a:lnSpc>
              <a:buFont typeface="Arial" panose="020B0604020202020204" pitchFamily="34" charset="0"/>
              <a:buChar char="•"/>
            </a:pP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授权</a:t>
            </a: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a:t>
            </a:r>
            <a:r>
              <a:rPr lang="en-US" altLang="zh-CN"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RBA</a:t>
            </a: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a:t>
            </a:r>
            <a:r>
              <a:rPr lang="en-US" altLang="zh-CN"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Oauth2.0</a:t>
            </a: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a:t>
            </a:r>
            <a:endParaRPr lang="en-US" altLang="zh-CN"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lvl="1" algn="just">
              <a:lnSpc>
                <a:spcPct val="150000"/>
              </a:lnSpc>
            </a:pP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资源访问的授权</a:t>
            </a: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对用户授权</a:t>
            </a:r>
            <a:endPar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lvl="1" algn="just">
              <a:lnSpc>
                <a:spcPct val="150000"/>
              </a:lnSpc>
            </a:pP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应用开发的授权</a:t>
            </a: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对应用的授权</a:t>
            </a:r>
            <a:endPar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514314" indent="-514314" algn="just">
              <a:lnSpc>
                <a:spcPct val="150000"/>
              </a:lnSpc>
              <a:buFont typeface="Arial" panose="020B0604020202020204" pitchFamily="34" charset="0"/>
              <a:buChar char="•"/>
            </a:pP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数据</a:t>
            </a: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a:t>
            </a:r>
            <a:r>
              <a:rPr lang="en-US" altLang="zh-CN"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Experience API</a:t>
            </a:r>
            <a:r>
              <a:rPr lang="zh-CN" altLang="en-US"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sym typeface="Wingdings" panose="05000000000000000000" pitchFamily="2" charset="2"/>
              </a:rPr>
              <a:t>）</a:t>
            </a:r>
            <a:endParaRPr lang="en-US" altLang="zh-CN" sz="2400" b="1"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lvl="1" algn="just">
              <a:lnSpc>
                <a:spcPct val="150000"/>
              </a:lnSpc>
            </a:pP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身份数据</a:t>
            </a: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用户的身份基本信息</a:t>
            </a:r>
            <a:endPar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lvl="1" algn="just">
              <a:lnSpc>
                <a:spcPct val="150000"/>
              </a:lnSpc>
            </a:pP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资源数据</a:t>
            </a: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共享的应用，资源</a:t>
            </a:r>
            <a:endPar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lvl="1" algn="just">
              <a:lnSpc>
                <a:spcPct val="150000"/>
              </a:lnSpc>
            </a:pP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运行数据</a:t>
            </a:r>
            <a:r>
              <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日志等动态的运行数据</a:t>
            </a:r>
            <a:endParaRPr lang="en-US" altLang="zh-CN"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右大括号 3"/>
          <p:cNvSpPr/>
          <p:nvPr/>
        </p:nvSpPr>
        <p:spPr>
          <a:xfrm>
            <a:off x="9350824" y="4539513"/>
            <a:ext cx="207747" cy="133489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lIns="91436" tIns="45718" rIns="91436" bIns="45718" rtlCol="0" anchor="ctr"/>
          <a:lstStyle/>
          <a:p>
            <a:pPr algn="ctr"/>
            <a:endParaRPr lang="zh-CN" altLang="en-US" sz="2400">
              <a:solidFill>
                <a:schemeClr val="bg2">
                  <a:lumMod val="25000"/>
                </a:schemeClr>
              </a:solidFill>
            </a:endParaRPr>
          </a:p>
        </p:txBody>
      </p:sp>
      <p:sp>
        <p:nvSpPr>
          <p:cNvPr id="8" name="矩形 7"/>
          <p:cNvSpPr/>
          <p:nvPr/>
        </p:nvSpPr>
        <p:spPr>
          <a:xfrm>
            <a:off x="9622886" y="5006907"/>
            <a:ext cx="2236511" cy="400111"/>
          </a:xfrm>
          <a:prstGeom prst="rect">
            <a:avLst/>
          </a:prstGeom>
        </p:spPr>
        <p:txBody>
          <a:bodyPr wrap="none" lIns="91436" tIns="45718" rIns="91436" bIns="45718">
            <a:spAutoFit/>
          </a:bodyPr>
          <a:lstStyle/>
          <a:p>
            <a:pPr algn="just"/>
            <a:r>
              <a:rPr lang="zh-CN" altLang="en-US" sz="20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大数据分析的基础</a:t>
            </a:r>
          </a:p>
        </p:txBody>
      </p:sp>
      <p:grpSp>
        <p:nvGrpSpPr>
          <p:cNvPr id="9" name="组合 2"/>
          <p:cNvGrpSpPr/>
          <p:nvPr/>
        </p:nvGrpSpPr>
        <p:grpSpPr>
          <a:xfrm>
            <a:off x="439601" y="1297620"/>
            <a:ext cx="3640851" cy="4862895"/>
            <a:chOff x="4076096" y="1532931"/>
            <a:chExt cx="3728492" cy="4671098"/>
          </a:xfrm>
        </p:grpSpPr>
        <p:sp>
          <p:nvSpPr>
            <p:cNvPr id="10" name="等腰三角形 1"/>
            <p:cNvSpPr/>
            <p:nvPr/>
          </p:nvSpPr>
          <p:spPr>
            <a:xfrm rot="20970188">
              <a:off x="4710010" y="1532931"/>
              <a:ext cx="2042986" cy="1526718"/>
            </a:xfrm>
            <a:prstGeom prst="triangle">
              <a:avLst>
                <a:gd name="adj" fmla="val 56031"/>
              </a:avLst>
            </a:prstGeom>
            <a:solidFill>
              <a:schemeClr val="accent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bg2">
                    <a:lumMod val="25000"/>
                  </a:schemeClr>
                </a:solidFill>
                <a:effectLst>
                  <a:outerShdw blurRad="38100" dist="19050" dir="2700000" algn="tl" rotWithShape="0">
                    <a:schemeClr val="dk1">
                      <a:alpha val="40000"/>
                    </a:schemeClr>
                  </a:outerShdw>
                </a:effectLst>
              </a:endParaRPr>
            </a:p>
          </p:txBody>
        </p:sp>
        <p:sp>
          <p:nvSpPr>
            <p:cNvPr id="11" name="梯形 10"/>
            <p:cNvSpPr/>
            <p:nvPr/>
          </p:nvSpPr>
          <p:spPr>
            <a:xfrm>
              <a:off x="5496249" y="5059249"/>
              <a:ext cx="964587" cy="1144780"/>
            </a:xfrm>
            <a:prstGeom prst="trapezoid">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bg2">
                    <a:lumMod val="25000"/>
                  </a:schemeClr>
                </a:solidFill>
                <a:effectLst>
                  <a:outerShdw blurRad="38100" dist="19050" dir="2700000" algn="tl" rotWithShape="0">
                    <a:schemeClr val="dk1">
                      <a:alpha val="40000"/>
                    </a:schemeClr>
                  </a:outerShdw>
                </a:effectLst>
              </a:endParaRPr>
            </a:p>
          </p:txBody>
        </p:sp>
        <p:sp>
          <p:nvSpPr>
            <p:cNvPr id="12" name="等腰三角形 5"/>
            <p:cNvSpPr/>
            <p:nvPr/>
          </p:nvSpPr>
          <p:spPr>
            <a:xfrm rot="329925">
              <a:off x="4541577" y="2568976"/>
              <a:ext cx="2873931" cy="1297130"/>
            </a:xfrm>
            <a:prstGeom prst="triangle">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bg2">
                    <a:lumMod val="25000"/>
                  </a:schemeClr>
                </a:solidFill>
                <a:effectLst>
                  <a:outerShdw blurRad="38100" dist="19050" dir="2700000" algn="tl" rotWithShape="0">
                    <a:schemeClr val="dk1">
                      <a:alpha val="40000"/>
                    </a:schemeClr>
                  </a:outerShdw>
                </a:effectLst>
              </a:endParaRPr>
            </a:p>
          </p:txBody>
        </p:sp>
        <p:sp>
          <p:nvSpPr>
            <p:cNvPr id="13" name="等腰三角形 4"/>
            <p:cNvSpPr/>
            <p:nvPr/>
          </p:nvSpPr>
          <p:spPr>
            <a:xfrm rot="21265406">
              <a:off x="4307609" y="3388838"/>
              <a:ext cx="3275637" cy="1390854"/>
            </a:xfrm>
            <a:prstGeom prst="triangle">
              <a:avLst>
                <a:gd name="adj" fmla="val 41667"/>
              </a:avLst>
            </a:prstGeom>
            <a:solidFill>
              <a:schemeClr val="accent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bg2">
                    <a:lumMod val="25000"/>
                  </a:schemeClr>
                </a:solidFill>
                <a:effectLst>
                  <a:outerShdw blurRad="38100" dist="19050" dir="2700000" algn="tl" rotWithShape="0">
                    <a:schemeClr val="dk1">
                      <a:alpha val="40000"/>
                    </a:schemeClr>
                  </a:outerShdw>
                </a:effectLst>
              </a:endParaRPr>
            </a:p>
          </p:txBody>
        </p:sp>
        <p:sp>
          <p:nvSpPr>
            <p:cNvPr id="14" name="等腰三角形 3"/>
            <p:cNvSpPr/>
            <p:nvPr/>
          </p:nvSpPr>
          <p:spPr>
            <a:xfrm rot="21385984">
              <a:off x="4076096" y="4220732"/>
              <a:ext cx="3728492" cy="1408004"/>
            </a:xfrm>
            <a:prstGeom prst="triangle">
              <a:avLst>
                <a:gd name="adj" fmla="val 54526"/>
              </a:avLst>
            </a:prstGeom>
            <a:noFill/>
            <a:ln>
              <a:solidFill>
                <a:schemeClr val="bg1">
                  <a:lumMod val="50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ln w="0"/>
                <a:solidFill>
                  <a:schemeClr val="bg2">
                    <a:lumMod val="25000"/>
                  </a:schemeClr>
                </a:solidFill>
                <a:effectLst>
                  <a:outerShdw blurRad="38100" dist="19050" dir="2700000" algn="tl" rotWithShape="0">
                    <a:schemeClr val="dk1">
                      <a:alpha val="40000"/>
                    </a:schemeClr>
                  </a:outerShdw>
                </a:effectLst>
              </a:endParaRPr>
            </a:p>
          </p:txBody>
        </p:sp>
      </p:grpSp>
      <p:grpSp>
        <p:nvGrpSpPr>
          <p:cNvPr id="17" name="组合 16"/>
          <p:cNvGrpSpPr/>
          <p:nvPr/>
        </p:nvGrpSpPr>
        <p:grpSpPr>
          <a:xfrm>
            <a:off x="-168717" y="2891180"/>
            <a:ext cx="12360719" cy="1070475"/>
            <a:chOff x="-168719" y="2891178"/>
            <a:chExt cx="12360719" cy="1070475"/>
          </a:xfrm>
        </p:grpSpPr>
        <p:sp>
          <p:nvSpPr>
            <p:cNvPr id="16" name="矩形 15"/>
            <p:cNvSpPr/>
            <p:nvPr/>
          </p:nvSpPr>
          <p:spPr>
            <a:xfrm>
              <a:off x="-168719" y="2891178"/>
              <a:ext cx="12360719" cy="10704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2">
                    <a:lumMod val="25000"/>
                  </a:schemeClr>
                </a:solidFill>
              </a:endParaRPr>
            </a:p>
          </p:txBody>
        </p:sp>
        <p:sp>
          <p:nvSpPr>
            <p:cNvPr id="15" name="矩形 14"/>
            <p:cNvSpPr/>
            <p:nvPr/>
          </p:nvSpPr>
          <p:spPr>
            <a:xfrm>
              <a:off x="2097806" y="3097407"/>
              <a:ext cx="8023296" cy="646331"/>
            </a:xfrm>
            <a:prstGeom prst="rect">
              <a:avLst/>
            </a:prstGeom>
          </p:spPr>
          <p:txBody>
            <a:bodyPr wrap="square">
              <a:spAutoFit/>
            </a:bodyPr>
            <a:lstStyle/>
            <a:p>
              <a:pPr algn="dist"/>
              <a:r>
                <a:rPr lang="zh-CN" altLang="en-US" sz="3600" dirty="0">
                  <a:solidFill>
                    <a:schemeClr val="bg2">
                      <a:lumMod val="25000"/>
                    </a:schemeClr>
                  </a:solidFill>
                </a:rPr>
                <a:t>基础架构以</a:t>
              </a:r>
              <a:r>
                <a:rPr lang="en-US" altLang="zh-CN" sz="3600" dirty="0">
                  <a:solidFill>
                    <a:schemeClr val="bg2">
                      <a:lumMod val="25000"/>
                    </a:schemeClr>
                  </a:solidFill>
                </a:rPr>
                <a:t>API </a:t>
              </a:r>
              <a:r>
                <a:rPr lang="zh-CN" altLang="en-US" sz="3600" dirty="0">
                  <a:solidFill>
                    <a:schemeClr val="bg2">
                      <a:lumMod val="25000"/>
                    </a:schemeClr>
                  </a:solidFill>
                </a:rPr>
                <a:t>形式开放出来</a:t>
              </a:r>
            </a:p>
          </p:txBody>
        </p:sp>
      </p:grpSp>
    </p:spTree>
    <p:extLst>
      <p:ext uri="{BB962C8B-B14F-4D97-AF65-F5344CB8AC3E}">
        <p14:creationId xmlns:p14="http://schemas.microsoft.com/office/powerpoint/2010/main" val="33711405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a:prstGeom prst="rect">
            <a:avLst/>
          </a:prstGeom>
        </p:spPr>
        <p:txBody>
          <a:bodyPr/>
          <a:lstStyle/>
          <a:p>
            <a:pPr algn="r"/>
            <a:fld id="{25A0CABC-F17F-4FCB-9A71-10A519D82FE6}" type="slidenum">
              <a:rPr lang="zh-CN" altLang="en-US" smtClean="0"/>
              <a:pPr algn="r"/>
              <a:t>71</a:t>
            </a:fld>
            <a:endParaRPr lang="zh-CN" altLang="en-US"/>
          </a:p>
        </p:txBody>
      </p:sp>
      <p:sp>
        <p:nvSpPr>
          <p:cNvPr id="3" name="矩形 2"/>
          <p:cNvSpPr/>
          <p:nvPr/>
        </p:nvSpPr>
        <p:spPr>
          <a:xfrm>
            <a:off x="294066" y="2097967"/>
            <a:ext cx="4698714" cy="584771"/>
          </a:xfrm>
          <a:prstGeom prst="rect">
            <a:avLst/>
          </a:prstGeom>
        </p:spPr>
        <p:txBody>
          <a:bodyPr wrap="none" lIns="91436" tIns="45718" rIns="91436" bIns="45718">
            <a:spAutoFit/>
          </a:bodyPr>
          <a:lstStyle/>
          <a:p>
            <a:pPr algn="just"/>
            <a:r>
              <a:rPr lang="zh-CN" altLang="en-US" sz="3200" b="1"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开发授权：数据共享机制</a:t>
            </a:r>
          </a:p>
        </p:txBody>
      </p:sp>
      <p:sp>
        <p:nvSpPr>
          <p:cNvPr id="4" name="矩形 3"/>
          <p:cNvSpPr/>
          <p:nvPr/>
        </p:nvSpPr>
        <p:spPr>
          <a:xfrm>
            <a:off x="294066" y="2687910"/>
            <a:ext cx="5240427" cy="3323987"/>
          </a:xfrm>
          <a:prstGeom prst="rect">
            <a:avLst/>
          </a:prstGeom>
        </p:spPr>
        <p:txBody>
          <a:bodyPr wrap="square" lIns="91436" tIns="45718" rIns="91436" bIns="45718">
            <a:spAutoFit/>
          </a:bodyPr>
          <a:lstStyle/>
          <a:p>
            <a:pPr>
              <a:lnSpc>
                <a:spcPct val="150000"/>
              </a:lnSpc>
            </a:pP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Oauth2 </a:t>
            </a:r>
            <a:r>
              <a:rPr lang="zh-CN" altLang="en-US"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授权、</a:t>
            </a: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MIME/S</a:t>
            </a:r>
          </a:p>
          <a:p>
            <a:pPr>
              <a:lnSpc>
                <a:spcPct val="150000"/>
              </a:lnSpc>
            </a:pP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1. </a:t>
            </a:r>
            <a:r>
              <a:rPr lang="zh-CN" altLang="en-US"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基础数据是集中的，</a:t>
            </a: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API</a:t>
            </a:r>
            <a:r>
              <a:rPr lang="zh-CN" altLang="en-US"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开放</a:t>
            </a:r>
            <a:endPar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50000"/>
              </a:lnSpc>
            </a:pP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2. </a:t>
            </a:r>
            <a:r>
              <a:rPr lang="zh-CN" altLang="en-US"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开放是有限的（</a:t>
            </a: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scope</a:t>
            </a:r>
            <a:r>
              <a:rPr lang="zh-CN" altLang="en-US"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a:t>
            </a:r>
          </a:p>
          <a:p>
            <a:pPr>
              <a:lnSpc>
                <a:spcPct val="150000"/>
              </a:lnSpc>
            </a:pP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3. </a:t>
            </a:r>
            <a:r>
              <a:rPr lang="zh-CN" altLang="en-US"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访问有可核查的记录</a:t>
            </a:r>
          </a:p>
          <a:p>
            <a:pPr>
              <a:lnSpc>
                <a:spcPct val="150000"/>
              </a:lnSpc>
            </a:pPr>
            <a:r>
              <a:rPr lang="en-US" altLang="zh-CN"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4. </a:t>
            </a:r>
            <a:r>
              <a:rPr lang="zh-CN" altLang="en-US" sz="2800" kern="100" dirty="0">
                <a:solidFill>
                  <a:schemeClr val="tx1">
                    <a:lumMod val="85000"/>
                    <a:lumOff val="15000"/>
                  </a:schemeClr>
                </a:solidFill>
                <a:latin typeface="微软雅黑" panose="020B0503020204020204" pitchFamily="34" charset="-122"/>
                <a:ea typeface="微软雅黑" panose="020B0503020204020204" pitchFamily="34" charset="-122"/>
                <a:cs typeface="Times New Roman" panose="02020603050405020304" pitchFamily="18" charset="0"/>
              </a:rPr>
              <a:t>业务的结果是有回写要求的</a:t>
            </a:r>
          </a:p>
        </p:txBody>
      </p:sp>
      <p:pic>
        <p:nvPicPr>
          <p:cNvPr id="8" name="图片 7"/>
          <p:cNvPicPr>
            <a:picLocks noChangeAspect="1"/>
          </p:cNvPicPr>
          <p:nvPr/>
        </p:nvPicPr>
        <p:blipFill>
          <a:blip r:embed="rId2"/>
          <a:stretch>
            <a:fillRect/>
          </a:stretch>
        </p:blipFill>
        <p:spPr>
          <a:xfrm>
            <a:off x="5715001" y="1560576"/>
            <a:ext cx="6684051" cy="4764024"/>
          </a:xfrm>
          <a:prstGeom prst="rect">
            <a:avLst/>
          </a:prstGeom>
        </p:spPr>
      </p:pic>
      <p:sp>
        <p:nvSpPr>
          <p:cNvPr id="7" name="矩形 6"/>
          <p:cNvSpPr/>
          <p:nvPr/>
        </p:nvSpPr>
        <p:spPr>
          <a:xfrm>
            <a:off x="4225159" y="178411"/>
            <a:ext cx="3795888" cy="523220"/>
          </a:xfrm>
          <a:prstGeom prst="rect">
            <a:avLst/>
          </a:prstGeom>
          <a:noFill/>
          <a:ln>
            <a:noFill/>
          </a:ln>
        </p:spPr>
        <p:style>
          <a:lnRef idx="1">
            <a:schemeClr val="dk1"/>
          </a:lnRef>
          <a:fillRef idx="3">
            <a:schemeClr val="dk1"/>
          </a:fillRef>
          <a:effectRef idx="2">
            <a:schemeClr val="dk1"/>
          </a:effectRef>
          <a:fontRef idx="minor">
            <a:schemeClr val="lt1"/>
          </a:fontRef>
        </p:style>
        <p:txBody>
          <a:bodyPr wrap="square" lIns="91436" tIns="45718" rIns="91436" bIns="45718">
            <a:spAutoFit/>
          </a:bodyPr>
          <a:lstStyle/>
          <a:p>
            <a:pPr algn="ctr"/>
            <a:r>
              <a:rPr lang="zh-CN" altLang="en-US" sz="2800" dirty="0" smtClean="0">
                <a:solidFill>
                  <a:schemeClr val="bg1"/>
                </a:solidFill>
                <a:latin typeface="微软雅黑" panose="020B0503020204020204" pitchFamily="34" charset="-122"/>
                <a:ea typeface="微软雅黑" panose="020B0503020204020204" pitchFamily="34" charset="-122"/>
              </a:rPr>
              <a:t>数据开放</a:t>
            </a:r>
            <a:r>
              <a:rPr lang="zh-TW" altLang="en-US" sz="2800" dirty="0" smtClean="0">
                <a:solidFill>
                  <a:schemeClr val="bg1"/>
                </a:solidFill>
                <a:latin typeface="微软雅黑" panose="020B0503020204020204" pitchFamily="34" charset="-122"/>
                <a:ea typeface="微软雅黑" panose="020B0503020204020204" pitchFamily="34" charset="-122"/>
              </a:rPr>
              <a:t>基础</a:t>
            </a:r>
            <a:r>
              <a:rPr lang="zh-TW" altLang="en-US" sz="2800" dirty="0">
                <a:solidFill>
                  <a:schemeClr val="bg1"/>
                </a:solidFill>
                <a:latin typeface="微软雅黑" panose="020B0503020204020204" pitchFamily="34" charset="-122"/>
                <a:ea typeface="微软雅黑" panose="020B0503020204020204" pitchFamily="34" charset="-122"/>
              </a:rPr>
              <a:t>架构</a:t>
            </a:r>
          </a:p>
        </p:txBody>
      </p:sp>
    </p:spTree>
    <p:extLst>
      <p:ext uri="{BB962C8B-B14F-4D97-AF65-F5344CB8AC3E}">
        <p14:creationId xmlns:p14="http://schemas.microsoft.com/office/powerpoint/2010/main" val="3432862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31372" y="1950433"/>
            <a:ext cx="11332853" cy="2598307"/>
          </a:xfrm>
          <a:prstGeom prst="rect">
            <a:avLst/>
          </a:prstGeom>
        </p:spPr>
        <p:txBody>
          <a:bodyPr wrap="square" lIns="104299" tIns="52149" rIns="104299" bIns="52149">
            <a:spAutoFit/>
          </a:bodyPr>
          <a:lstStyle/>
          <a:p>
            <a:pPr indent="512438">
              <a:lnSpc>
                <a:spcPct val="150000"/>
              </a:lnSpc>
            </a:pPr>
            <a:r>
              <a:rPr lang="zh-CN" altLang="en-US" sz="2700" dirty="0">
                <a:latin typeface="微软雅黑 Light" panose="020B0502040204020203" pitchFamily="34" charset="-122"/>
                <a:ea typeface="微软雅黑 Light" panose="020B0502040204020203" pitchFamily="34" charset="-122"/>
                <a:cs typeface="华文细黑"/>
              </a:rPr>
              <a:t>身份识别（</a:t>
            </a:r>
            <a:r>
              <a:rPr lang="en-US" altLang="zh-CN" sz="2700" dirty="0">
                <a:latin typeface="微软雅黑 Light" panose="020B0502040204020203" pitchFamily="34" charset="-122"/>
                <a:ea typeface="微软雅黑 Light" panose="020B0502040204020203" pitchFamily="34" charset="-122"/>
                <a:cs typeface="华文细黑"/>
              </a:rPr>
              <a:t>GUID</a:t>
            </a:r>
            <a:r>
              <a:rPr lang="zh-CN" altLang="en-US" sz="2700">
                <a:latin typeface="微软雅黑 Light" panose="020B0502040204020203" pitchFamily="34" charset="-122"/>
                <a:ea typeface="微软雅黑 Light" panose="020B0502040204020203" pitchFamily="34" charset="-122"/>
                <a:cs typeface="华文细黑"/>
              </a:rPr>
              <a:t>）</a:t>
            </a:r>
            <a:r>
              <a:rPr lang="zh-CN" altLang="en-US" sz="2700" smtClean="0">
                <a:latin typeface="微软雅黑 Light" panose="020B0502040204020203" pitchFamily="34" charset="-122"/>
                <a:ea typeface="微软雅黑 Light" panose="020B0502040204020203" pitchFamily="34" charset="-122"/>
                <a:cs typeface="华文细黑"/>
              </a:rPr>
              <a:t>：各个不同学段学</a:t>
            </a:r>
            <a:r>
              <a:rPr lang="zh-CN" altLang="en-US" sz="2700" dirty="0">
                <a:latin typeface="微软雅黑 Light" panose="020B0502040204020203" pitchFamily="34" charset="-122"/>
                <a:ea typeface="微软雅黑 Light" panose="020B0502040204020203" pitchFamily="34" charset="-122"/>
                <a:cs typeface="华文细黑"/>
              </a:rPr>
              <a:t>号、教师工号、物理校园卡、虚拟校园卡、用户名口令、人脸识别。。。</a:t>
            </a:r>
            <a:endParaRPr lang="en-US" altLang="zh-CN" sz="2700" dirty="0">
              <a:latin typeface="微软雅黑 Light" panose="020B0502040204020203" pitchFamily="34" charset="-122"/>
              <a:ea typeface="微软雅黑 Light" panose="020B0502040204020203" pitchFamily="34" charset="-122"/>
              <a:cs typeface="华文细黑"/>
            </a:endParaRPr>
          </a:p>
          <a:p>
            <a:pPr indent="512438">
              <a:lnSpc>
                <a:spcPct val="150000"/>
              </a:lnSpc>
            </a:pPr>
            <a:r>
              <a:rPr lang="zh-CN" altLang="en-US" sz="2700" dirty="0">
                <a:latin typeface="微软雅黑 Light" panose="020B0502040204020203" pitchFamily="34" charset="-122"/>
                <a:ea typeface="微软雅黑 Light" panose="020B0502040204020203" pitchFamily="34" charset="-122"/>
                <a:cs typeface="华文细黑"/>
              </a:rPr>
              <a:t>消费功能（与</a:t>
            </a:r>
            <a:r>
              <a:rPr lang="en-US" altLang="zh-CN" sz="2700" dirty="0">
                <a:latin typeface="微软雅黑 Light" panose="020B0502040204020203" pitchFamily="34" charset="-122"/>
                <a:ea typeface="微软雅黑 Light" panose="020B0502040204020203" pitchFamily="34" charset="-122"/>
                <a:cs typeface="华文细黑"/>
              </a:rPr>
              <a:t>GUID</a:t>
            </a:r>
            <a:r>
              <a:rPr lang="zh-CN" altLang="en-US" sz="2700" dirty="0">
                <a:latin typeface="微软雅黑 Light" panose="020B0502040204020203" pitchFamily="34" charset="-122"/>
                <a:ea typeface="微软雅黑 Light" panose="020B0502040204020203" pitchFamily="34" charset="-122"/>
                <a:cs typeface="华文细黑"/>
              </a:rPr>
              <a:t>关联的账户）：校园卡钱包、虚拟校园卡账户、微信钱包、支付宝账户、百度钱包。。。</a:t>
            </a:r>
          </a:p>
        </p:txBody>
      </p:sp>
      <p:sp>
        <p:nvSpPr>
          <p:cNvPr id="5" name="灯片编号占位符 4"/>
          <p:cNvSpPr>
            <a:spLocks noGrp="1"/>
          </p:cNvSpPr>
          <p:nvPr>
            <p:ph type="sldNum" sz="quarter" idx="12"/>
          </p:nvPr>
        </p:nvSpPr>
        <p:spPr>
          <a:prstGeom prst="rect">
            <a:avLst/>
          </a:prstGeom>
        </p:spPr>
        <p:txBody>
          <a:bodyPr lIns="121912" tIns="60956" rIns="121912" bIns="60956"/>
          <a:lstStyle/>
          <a:p>
            <a:fld id="{DF777588-7D48-4DCD-9E7C-E9D65C34491B}" type="slidenum">
              <a:rPr lang="zh-CN" altLang="en-US" smtClean="0">
                <a:solidFill>
                  <a:schemeClr val="bg1"/>
                </a:solidFill>
              </a:rPr>
              <a:pPr/>
              <a:t>72</a:t>
            </a:fld>
            <a:endParaRPr lang="zh-CN" altLang="en-US" dirty="0">
              <a:solidFill>
                <a:schemeClr val="bg1"/>
              </a:solidFill>
            </a:endParaRPr>
          </a:p>
        </p:txBody>
      </p:sp>
      <p:sp>
        <p:nvSpPr>
          <p:cNvPr id="6" name="矩形 5"/>
          <p:cNvSpPr/>
          <p:nvPr/>
        </p:nvSpPr>
        <p:spPr>
          <a:xfrm>
            <a:off x="364916" y="1153335"/>
            <a:ext cx="7007038" cy="523216"/>
          </a:xfrm>
          <a:prstGeom prst="rect">
            <a:avLst/>
          </a:prstGeom>
        </p:spPr>
        <p:txBody>
          <a:bodyPr wrap="none" lIns="91436" tIns="45718" rIns="91436" bIns="45718">
            <a:spAutoFit/>
          </a:bodyPr>
          <a:lstStyle/>
          <a:p>
            <a:pPr algn="just"/>
            <a:r>
              <a:rPr lang="zh-CN" altLang="en-US" sz="2800" b="1" kern="100" dirty="0">
                <a:latin typeface="微软雅黑" panose="020B0503020204020204" pitchFamily="34" charset="-122"/>
                <a:ea typeface="微软雅黑" panose="020B0503020204020204" pitchFamily="34" charset="-122"/>
                <a:cs typeface="Times New Roman" panose="02020603050405020304" pitchFamily="18" charset="0"/>
              </a:rPr>
              <a:t>身份的唯一性</a:t>
            </a:r>
            <a:r>
              <a:rPr lang="zh-CN" altLang="en-US" sz="2800" b="1" kern="100" dirty="0" smtClean="0">
                <a:latin typeface="微软雅黑" panose="020B0503020204020204" pitchFamily="34" charset="-122"/>
                <a:ea typeface="微软雅黑" panose="020B0503020204020204" pitchFamily="34" charset="-122"/>
                <a:cs typeface="Times New Roman" panose="02020603050405020304" pitchFamily="18" charset="0"/>
              </a:rPr>
              <a:t>支持“人人通”、教育大数据</a:t>
            </a:r>
            <a:endParaRPr lang="zh-CN" altLang="en-US" sz="28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p:cNvSpPr/>
          <p:nvPr/>
        </p:nvSpPr>
        <p:spPr>
          <a:xfrm>
            <a:off x="431372" y="5073465"/>
            <a:ext cx="11332853" cy="843980"/>
          </a:xfrm>
          <a:prstGeom prst="rect">
            <a:avLst/>
          </a:prstGeom>
        </p:spPr>
        <p:txBody>
          <a:bodyPr wrap="square" lIns="104299" tIns="52149" rIns="104299" bIns="52149">
            <a:spAutoFit/>
          </a:bodyPr>
          <a:lstStyle/>
          <a:p>
            <a:pPr indent="512438" algn="ctr">
              <a:lnSpc>
                <a:spcPct val="150000"/>
              </a:lnSpc>
            </a:pPr>
            <a:r>
              <a:rPr lang="zh-CN" altLang="en-US" sz="3200" dirty="0">
                <a:solidFill>
                  <a:srgbClr val="FF0000"/>
                </a:solidFill>
                <a:latin typeface="微软雅黑" panose="020B0503020204020204" pitchFamily="34" charset="-122"/>
                <a:ea typeface="微软雅黑" panose="020B0503020204020204" pitchFamily="34" charset="-122"/>
                <a:cs typeface="华文细黑"/>
              </a:rPr>
              <a:t>我们标准的工作要持续推进，幕后、担当、超前、奉献。</a:t>
            </a:r>
            <a:endParaRPr lang="en-US" altLang="zh-CN" sz="3200" dirty="0">
              <a:solidFill>
                <a:srgbClr val="FF0000"/>
              </a:solidFill>
              <a:latin typeface="微软雅黑" panose="020B0503020204020204" pitchFamily="34" charset="-122"/>
              <a:ea typeface="微软雅黑" panose="020B0503020204020204" pitchFamily="34" charset="-122"/>
              <a:cs typeface="华文细黑"/>
            </a:endParaRPr>
          </a:p>
        </p:txBody>
      </p:sp>
    </p:spTree>
    <p:extLst>
      <p:ext uri="{BB962C8B-B14F-4D97-AF65-F5344CB8AC3E}">
        <p14:creationId xmlns:p14="http://schemas.microsoft.com/office/powerpoint/2010/main" val="2279389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294967295"/>
          </p:nvPr>
        </p:nvSpPr>
        <p:spPr>
          <a:xfrm>
            <a:off x="9448800" y="6356350"/>
            <a:ext cx="2743200" cy="365125"/>
          </a:xfrm>
        </p:spPr>
        <p:txBody>
          <a:bodyPr/>
          <a:lstStyle/>
          <a:p>
            <a:fld id="{25A0CABC-F17F-4FCB-9A71-10A519D82FE6}" type="slidenum">
              <a:rPr lang="zh-CN" altLang="en-US" smtClean="0">
                <a:solidFill>
                  <a:prstClr val="black"/>
                </a:solidFill>
              </a:rPr>
              <a:pPr/>
              <a:t>73</a:t>
            </a:fld>
            <a:endParaRPr lang="zh-CN" altLang="en-US">
              <a:solidFill>
                <a:prstClr val="black"/>
              </a:solidFill>
            </a:endParaRPr>
          </a:p>
        </p:txBody>
      </p:sp>
      <p:sp>
        <p:nvSpPr>
          <p:cNvPr id="4" name="矩形 3"/>
          <p:cNvSpPr/>
          <p:nvPr/>
        </p:nvSpPr>
        <p:spPr>
          <a:xfrm>
            <a:off x="465843" y="1248874"/>
            <a:ext cx="6839831" cy="5290038"/>
          </a:xfrm>
          <a:prstGeom prst="rect">
            <a:avLst/>
          </a:prstGeom>
        </p:spPr>
        <p:txBody>
          <a:bodyPr wrap="square">
            <a:spAutoFit/>
          </a:bodyPr>
          <a:lstStyle/>
          <a:p>
            <a:pPr marL="514350" indent="-514350" algn="just">
              <a:lnSpc>
                <a:spcPct val="150000"/>
              </a:lnSpc>
              <a:buFont typeface="Arial" panose="020B0604020202020204" pitchFamily="34" charset="0"/>
              <a:buChar char="•"/>
            </a:pPr>
            <a:r>
              <a:rPr lang="zh-CN" altLang="en-US"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信息化最终还是要为教育服务</a:t>
            </a:r>
            <a:endParaRPr lang="en-US" altLang="zh-CN"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514350" indent="-514350" algn="just">
              <a:lnSpc>
                <a:spcPct val="150000"/>
              </a:lnSpc>
              <a:buFont typeface="Arial" panose="020B0604020202020204" pitchFamily="34" charset="0"/>
              <a:buChar char="•"/>
            </a:pPr>
            <a:r>
              <a:rPr lang="zh-CN" altLang="en-US"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如何做好服务？</a:t>
            </a:r>
            <a:endParaRPr lang="en-US" altLang="zh-CN"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lvl="1" indent="-342900" algn="just">
              <a:lnSpc>
                <a:spcPct val="150000"/>
              </a:lnSpc>
              <a:buFontTx/>
              <a:buChar char="-"/>
            </a:pPr>
            <a:r>
              <a:rPr lang="zh-CN" altLang="en-US"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稳定的基础设施</a:t>
            </a:r>
            <a:endParaRPr lang="en-US" altLang="zh-CN"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lvl="1" indent="-342900" algn="just">
              <a:lnSpc>
                <a:spcPct val="150000"/>
              </a:lnSpc>
              <a:buFontTx/>
              <a:buChar char="-"/>
            </a:pPr>
            <a:r>
              <a:rPr lang="zh-CN" altLang="en-US"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灵活的互联接口</a:t>
            </a:r>
            <a:endParaRPr lang="en-US" altLang="zh-CN"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lvl="1" indent="-342900" algn="just">
              <a:lnSpc>
                <a:spcPct val="150000"/>
              </a:lnSpc>
              <a:buFontTx/>
              <a:buChar char="-"/>
            </a:pPr>
            <a:r>
              <a:rPr lang="zh-CN" altLang="en-US"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专业的技术支持</a:t>
            </a:r>
            <a:endParaRPr lang="en-US" altLang="zh-CN"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514350" indent="-514350" algn="just">
              <a:lnSpc>
                <a:spcPct val="150000"/>
              </a:lnSpc>
              <a:buFont typeface="Arial" panose="020B0604020202020204" pitchFamily="34" charset="0"/>
              <a:buChar char="•"/>
            </a:pPr>
            <a:r>
              <a:rPr lang="zh-CN" altLang="en-US"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如何引领教育教学模式？</a:t>
            </a:r>
            <a:endParaRPr lang="en-US" altLang="zh-CN"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lvl="1" indent="-342900" algn="just">
              <a:lnSpc>
                <a:spcPct val="150000"/>
              </a:lnSpc>
              <a:buFontTx/>
              <a:buChar char="-"/>
            </a:pPr>
            <a:r>
              <a:rPr lang="zh-CN" altLang="en-US"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信息人要了解教育教学</a:t>
            </a:r>
            <a:endParaRPr lang="en-US" altLang="zh-CN"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lvl="1" indent="-342900" algn="just">
              <a:lnSpc>
                <a:spcPct val="150000"/>
              </a:lnSpc>
              <a:buFontTx/>
              <a:buChar char="-"/>
            </a:pPr>
            <a:r>
              <a:rPr lang="zh-CN" altLang="en-US"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教育人要理解信息化</a:t>
            </a:r>
            <a:endParaRPr lang="en-US" altLang="zh-CN"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800100" lvl="1" indent="-342900" algn="just">
              <a:lnSpc>
                <a:spcPct val="150000"/>
              </a:lnSpc>
              <a:buFontTx/>
              <a:buChar char="-"/>
            </a:pPr>
            <a:r>
              <a:rPr lang="zh-CN" altLang="en-US" sz="2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本质是教育改革</a:t>
            </a:r>
            <a:endParaRPr lang="en-US" altLang="zh-CN"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文本框 4"/>
          <p:cNvSpPr txBox="1"/>
          <p:nvPr/>
        </p:nvSpPr>
        <p:spPr>
          <a:xfrm>
            <a:off x="6218128" y="5042118"/>
            <a:ext cx="4784943" cy="1308884"/>
          </a:xfrm>
          <a:prstGeom prst="rect">
            <a:avLst/>
          </a:prstGeom>
          <a:noFill/>
        </p:spPr>
        <p:txBody>
          <a:bodyPr wrap="square" rtlCol="0">
            <a:spAutoFit/>
          </a:bodyPr>
          <a:lstStyle/>
          <a:p>
            <a:pPr algn="just">
              <a:lnSpc>
                <a:spcPct val="150000"/>
              </a:lnSpc>
            </a:pPr>
            <a:r>
              <a:rPr lang="zh-CN" altLang="en-US"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环境本身就是教育</a:t>
            </a:r>
            <a:endParaRPr lang="en-US" altLang="zh-CN"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pPr>
            <a:r>
              <a:rPr lang="zh-CN" altLang="en-US"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无言之教、一早一木皆教育</a:t>
            </a:r>
            <a:endParaRPr lang="en-US" altLang="zh-CN" sz="28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 name="图片 5"/>
          <p:cNvPicPr>
            <a:picLocks noChangeAspect="1"/>
          </p:cNvPicPr>
          <p:nvPr/>
        </p:nvPicPr>
        <p:blipFill>
          <a:blip r:embed="rId3"/>
          <a:stretch>
            <a:fillRect/>
          </a:stretch>
        </p:blipFill>
        <p:spPr>
          <a:xfrm>
            <a:off x="6218128" y="1248874"/>
            <a:ext cx="5973872" cy="3493920"/>
          </a:xfrm>
          <a:prstGeom prst="rect">
            <a:avLst/>
          </a:prstGeom>
        </p:spPr>
      </p:pic>
      <p:sp>
        <p:nvSpPr>
          <p:cNvPr id="7" name="矩形 1">
            <a:extLst>
              <a:ext uri="{FF2B5EF4-FFF2-40B4-BE49-F238E27FC236}">
                <a16:creationId xmlns:a16="http://schemas.microsoft.com/office/drawing/2014/main" xmlns="" id="{37CB2533-56EF-44EB-B0D1-C96BAE22BA85}"/>
              </a:ext>
            </a:extLst>
          </p:cNvPr>
          <p:cNvSpPr/>
          <p:nvPr/>
        </p:nvSpPr>
        <p:spPr>
          <a:xfrm>
            <a:off x="847341" y="386928"/>
            <a:ext cx="1818563" cy="580393"/>
          </a:xfrm>
          <a:custGeom>
            <a:avLst/>
            <a:gdLst>
              <a:gd name="connsiteX0" fmla="*/ 0 w 1364343"/>
              <a:gd name="connsiteY0" fmla="*/ 0 h 435429"/>
              <a:gd name="connsiteX1" fmla="*/ 1364343 w 1364343"/>
              <a:gd name="connsiteY1" fmla="*/ 0 h 435429"/>
              <a:gd name="connsiteX2" fmla="*/ 1364343 w 1364343"/>
              <a:gd name="connsiteY2" fmla="*/ 435429 h 435429"/>
              <a:gd name="connsiteX3" fmla="*/ 0 w 1364343"/>
              <a:gd name="connsiteY3" fmla="*/ 435429 h 435429"/>
              <a:gd name="connsiteX4" fmla="*/ 0 w 1364343"/>
              <a:gd name="connsiteY4" fmla="*/ 0 h 435429"/>
              <a:gd name="connsiteX0-1" fmla="*/ 0 w 1364343"/>
              <a:gd name="connsiteY0-2" fmla="*/ 0 h 435429"/>
              <a:gd name="connsiteX1-3" fmla="*/ 1364343 w 1364343"/>
              <a:gd name="connsiteY1-4" fmla="*/ 0 h 435429"/>
              <a:gd name="connsiteX2-5" fmla="*/ 1190171 w 1364343"/>
              <a:gd name="connsiteY2-6" fmla="*/ 435429 h 435429"/>
              <a:gd name="connsiteX3-7" fmla="*/ 0 w 1364343"/>
              <a:gd name="connsiteY3-8" fmla="*/ 435429 h 435429"/>
              <a:gd name="connsiteX4-9" fmla="*/ 0 w 1364343"/>
              <a:gd name="connsiteY4-10" fmla="*/ 0 h 4354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64343" h="435429">
                <a:moveTo>
                  <a:pt x="0" y="0"/>
                </a:moveTo>
                <a:lnTo>
                  <a:pt x="1364343" y="0"/>
                </a:lnTo>
                <a:lnTo>
                  <a:pt x="1190171" y="435429"/>
                </a:lnTo>
                <a:lnTo>
                  <a:pt x="0" y="435429"/>
                </a:lnTo>
                <a:lnTo>
                  <a:pt x="0" y="0"/>
                </a:lnTo>
                <a:close/>
              </a:path>
            </a:pathLst>
          </a:custGeom>
          <a:solidFill>
            <a:srgbClr val="222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prstClr val="white"/>
              </a:solidFill>
            </a:endParaRPr>
          </a:p>
        </p:txBody>
      </p:sp>
      <p:sp>
        <p:nvSpPr>
          <p:cNvPr id="8" name="平行四边形 7">
            <a:extLst>
              <a:ext uri="{FF2B5EF4-FFF2-40B4-BE49-F238E27FC236}">
                <a16:creationId xmlns:a16="http://schemas.microsoft.com/office/drawing/2014/main" xmlns="" id="{F71A62DF-1769-45B6-80DD-9C33B288AEFA}"/>
              </a:ext>
            </a:extLst>
          </p:cNvPr>
          <p:cNvSpPr/>
          <p:nvPr/>
        </p:nvSpPr>
        <p:spPr>
          <a:xfrm>
            <a:off x="2503198" y="389044"/>
            <a:ext cx="596261" cy="578276"/>
          </a:xfrm>
          <a:prstGeom prst="parallelogram">
            <a:avLst>
              <a:gd name="adj" fmla="val 40109"/>
            </a:avLst>
          </a:prstGeom>
          <a:solidFill>
            <a:srgbClr val="585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prstClr val="white"/>
              </a:solidFill>
            </a:endParaRPr>
          </a:p>
        </p:txBody>
      </p:sp>
      <p:sp>
        <p:nvSpPr>
          <p:cNvPr id="9" name="矩形 8">
            <a:extLst>
              <a:ext uri="{FF2B5EF4-FFF2-40B4-BE49-F238E27FC236}">
                <a16:creationId xmlns:a16="http://schemas.microsoft.com/office/drawing/2014/main" xmlns="" id="{3D3970F0-462E-4798-ABBB-1817ED5816C1}"/>
              </a:ext>
            </a:extLst>
          </p:cNvPr>
          <p:cNvSpPr/>
          <p:nvPr/>
        </p:nvSpPr>
        <p:spPr>
          <a:xfrm>
            <a:off x="-42556" y="387685"/>
            <a:ext cx="2194307" cy="580393"/>
          </a:xfrm>
          <a:prstGeom prst="rect">
            <a:avLst/>
          </a:prstGeom>
          <a:solidFill>
            <a:srgbClr val="222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9">
              <a:solidFill>
                <a:prstClr val="white"/>
              </a:solidFill>
            </a:endParaRPr>
          </a:p>
        </p:txBody>
      </p:sp>
      <p:sp>
        <p:nvSpPr>
          <p:cNvPr id="10" name="文本框 9">
            <a:extLst>
              <a:ext uri="{FF2B5EF4-FFF2-40B4-BE49-F238E27FC236}">
                <a16:creationId xmlns:a16="http://schemas.microsoft.com/office/drawing/2014/main" xmlns="" id="{580D44C9-EBF2-4D13-858C-A046868819B2}"/>
              </a:ext>
            </a:extLst>
          </p:cNvPr>
          <p:cNvSpPr txBox="1"/>
          <p:nvPr/>
        </p:nvSpPr>
        <p:spPr>
          <a:xfrm>
            <a:off x="34659" y="430978"/>
            <a:ext cx="2811440" cy="461665"/>
          </a:xfrm>
          <a:prstGeom prst="rect">
            <a:avLst/>
          </a:prstGeom>
          <a:noFill/>
        </p:spPr>
        <p:txBody>
          <a:bodyPr wrap="square" rtlCol="0">
            <a:spAutoFit/>
          </a:bodyPr>
          <a:lstStyle/>
          <a:p>
            <a:pPr algn="just"/>
            <a:r>
              <a:rPr lang="zh-CN" altLang="en-US" sz="2400" kern="100"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教育信息化环境</a:t>
            </a:r>
          </a:p>
        </p:txBody>
      </p:sp>
    </p:spTree>
    <p:extLst>
      <p:ext uri="{BB962C8B-B14F-4D97-AF65-F5344CB8AC3E}">
        <p14:creationId xmlns:p14="http://schemas.microsoft.com/office/powerpoint/2010/main" val="34284575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 calcmode="lin" valueType="num">
                                      <p:cBhvr additive="base">
                                        <p:cTn id="3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anim calcmode="lin" valueType="num">
                                      <p:cBhvr additive="base">
                                        <p:cTn id="3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ChangeArrowheads="1"/>
          </p:cNvSpPr>
          <p:nvPr/>
        </p:nvSpPr>
        <p:spPr bwMode="auto">
          <a:xfrm>
            <a:off x="7391400" y="1981201"/>
            <a:ext cx="3048000" cy="981075"/>
          </a:xfrm>
          <a:prstGeom prst="chevron">
            <a:avLst>
              <a:gd name="adj" fmla="val 22654"/>
            </a:avLst>
          </a:prstGeom>
          <a:solidFill>
            <a:srgbClr val="68CFC4"/>
          </a:solidFill>
          <a:ln>
            <a:noFill/>
          </a:ln>
          <a:effectLst/>
          <a:extLst/>
        </p:spPr>
        <p:txBody>
          <a:bodyPr wrap="none" anchor="ctr"/>
          <a:lstStyle/>
          <a:p>
            <a:r>
              <a:rPr lang="en-US" altLang="zh-CN" sz="2800">
                <a:solidFill>
                  <a:prstClr val="white"/>
                </a:solidFill>
                <a:latin typeface="造字工房悦黑（非商用）常规体" pitchFamily="50" charset="-122"/>
                <a:ea typeface="造字工房悦黑（非商用）常规体" pitchFamily="50" charset="-122"/>
              </a:rPr>
              <a:t> </a:t>
            </a:r>
            <a:r>
              <a:rPr lang="zh-CN" altLang="en-US" sz="2800">
                <a:solidFill>
                  <a:prstClr val="white"/>
                </a:solidFill>
                <a:latin typeface="造字工房悦黑（非商用）常规体" pitchFamily="50" charset="-122"/>
                <a:ea typeface="造字工房悦黑（非商用）常规体" pitchFamily="50" charset="-122"/>
              </a:rPr>
              <a:t>绩效实时监控</a:t>
            </a:r>
            <a:r>
              <a:rPr lang="zh-TW" altLang="en-US" sz="2800">
                <a:solidFill>
                  <a:prstClr val="white"/>
                </a:solidFill>
                <a:latin typeface="造字工房悦黑（非商用）常规体" pitchFamily="50" charset="-122"/>
                <a:ea typeface="造字工房悦黑（非商用）常规体" pitchFamily="50" charset="-122"/>
              </a:rPr>
              <a:t> </a:t>
            </a:r>
          </a:p>
        </p:txBody>
      </p:sp>
      <p:sp>
        <p:nvSpPr>
          <p:cNvPr id="8195" name="AutoShape 3"/>
          <p:cNvSpPr>
            <a:spLocks noChangeArrowheads="1"/>
          </p:cNvSpPr>
          <p:nvPr/>
        </p:nvSpPr>
        <p:spPr bwMode="auto">
          <a:xfrm>
            <a:off x="888341" y="3352800"/>
            <a:ext cx="3263056"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教学能力</a:t>
            </a:r>
            <a:r>
              <a:rPr lang="zh-CN" altLang="en-US" sz="2400" dirty="0" smtClean="0">
                <a:solidFill>
                  <a:prstClr val="white"/>
                </a:solidFill>
                <a:latin typeface="造字工房悦黑（非商用）常规体" pitchFamily="50" charset="-122"/>
                <a:ea typeface="造字工房悦黑（非商用）常规体" pitchFamily="50" charset="-122"/>
              </a:rPr>
              <a:t>及</a:t>
            </a:r>
            <a:r>
              <a:rPr lang="zh-CN" altLang="en-US" sz="2400" dirty="0">
                <a:solidFill>
                  <a:prstClr val="white"/>
                </a:solidFill>
                <a:latin typeface="造字工房悦黑（非商用）常规体" pitchFamily="50" charset="-122"/>
                <a:ea typeface="造字工房悦黑（非商用）常规体" pitchFamily="50" charset="-122"/>
              </a:rPr>
              <a:t>理念</a:t>
            </a: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196" name="AutoShape 4"/>
          <p:cNvSpPr>
            <a:spLocks noChangeArrowheads="1"/>
          </p:cNvSpPr>
          <p:nvPr/>
        </p:nvSpPr>
        <p:spPr bwMode="auto">
          <a:xfrm>
            <a:off x="4343400" y="1981201"/>
            <a:ext cx="3200400" cy="981075"/>
          </a:xfrm>
          <a:prstGeom prst="chevron">
            <a:avLst>
              <a:gd name="adj" fmla="val 22654"/>
            </a:avLst>
          </a:prstGeom>
          <a:solidFill>
            <a:srgbClr val="68CFC4"/>
          </a:solidFill>
          <a:ln>
            <a:noFill/>
          </a:ln>
          <a:effectLst/>
          <a:extLst/>
        </p:spPr>
        <p:txBody>
          <a:bodyPr wrap="none" anchor="ctr"/>
          <a:lstStyle/>
          <a:p>
            <a:r>
              <a:rPr lang="zh-TW" altLang="en-US" sz="2800">
                <a:solidFill>
                  <a:prstClr val="white"/>
                </a:solidFill>
                <a:latin typeface="造字工房悦黑（非商用）常规体" pitchFamily="50" charset="-122"/>
                <a:ea typeface="造字工房悦黑（非商用）常规体" pitchFamily="50" charset="-122"/>
              </a:rPr>
              <a:t> </a:t>
            </a:r>
            <a:r>
              <a:rPr lang="en-US" altLang="zh-CN" sz="2800">
                <a:solidFill>
                  <a:prstClr val="white"/>
                </a:solidFill>
                <a:latin typeface="造字工房悦黑（非商用）常规体" pitchFamily="50" charset="-122"/>
                <a:ea typeface="造字工房悦黑（非商用）常规体" pitchFamily="50" charset="-122"/>
              </a:rPr>
              <a:t>KPI</a:t>
            </a:r>
            <a:r>
              <a:rPr lang="zh-CN" altLang="en-US" sz="2800">
                <a:solidFill>
                  <a:prstClr val="white"/>
                </a:solidFill>
                <a:latin typeface="造字工房悦黑（非商用）常规体" pitchFamily="50" charset="-122"/>
                <a:ea typeface="造字工房悦黑（非商用）常规体" pitchFamily="50" charset="-122"/>
              </a:rPr>
              <a:t>层层分解</a:t>
            </a:r>
            <a:endParaRPr lang="zh-TW" altLang="en-US" sz="2800">
              <a:solidFill>
                <a:prstClr val="white"/>
              </a:solidFill>
              <a:latin typeface="造字工房悦黑（非商用）常规体" pitchFamily="50" charset="-122"/>
              <a:ea typeface="造字工房悦黑（非商用）常规体" pitchFamily="50" charset="-122"/>
            </a:endParaRPr>
          </a:p>
        </p:txBody>
      </p:sp>
      <p:sp>
        <p:nvSpPr>
          <p:cNvPr id="8197" name="AutoShape 5"/>
          <p:cNvSpPr>
            <a:spLocks noChangeArrowheads="1"/>
          </p:cNvSpPr>
          <p:nvPr/>
        </p:nvSpPr>
        <p:spPr bwMode="auto">
          <a:xfrm>
            <a:off x="1828800" y="1990725"/>
            <a:ext cx="2667000" cy="981075"/>
          </a:xfrm>
          <a:prstGeom prst="homePlate">
            <a:avLst>
              <a:gd name="adj" fmla="val 22817"/>
            </a:avLst>
          </a:prstGeom>
          <a:solidFill>
            <a:srgbClr val="68CFC4"/>
          </a:solidFill>
          <a:ln>
            <a:noFill/>
          </a:ln>
          <a:effectLst/>
          <a:extLst/>
        </p:spPr>
        <p:txBody>
          <a:bodyPr wrap="none" anchor="ctr"/>
          <a:lstStyle/>
          <a:p>
            <a:r>
              <a:rPr lang="zh-CN" altLang="en-US" sz="2800" dirty="0" smtClean="0">
                <a:solidFill>
                  <a:prstClr val="white"/>
                </a:solidFill>
                <a:latin typeface="造字工房悦黑（非商用）常规体" pitchFamily="50" charset="-122"/>
                <a:ea typeface="造字工房悦黑（非商用）常规体" pitchFamily="50" charset="-122"/>
              </a:rPr>
              <a:t>设置学校</a:t>
            </a:r>
            <a:r>
              <a:rPr lang="en-US" altLang="zh-CN" sz="2800" dirty="0">
                <a:solidFill>
                  <a:prstClr val="white"/>
                </a:solidFill>
                <a:latin typeface="造字工房悦黑（非商用）常规体" pitchFamily="50" charset="-122"/>
                <a:ea typeface="造字工房悦黑（非商用）常规体" pitchFamily="50" charset="-122"/>
              </a:rPr>
              <a:t>KPI</a:t>
            </a:r>
            <a:endParaRPr lang="en-US" altLang="zh-TW" sz="2800" dirty="0">
              <a:solidFill>
                <a:prstClr val="white"/>
              </a:solidFill>
              <a:latin typeface="造字工房悦黑（非商用）常规体" pitchFamily="50" charset="-122"/>
              <a:ea typeface="造字工房悦黑（非商用）常规体" pitchFamily="50" charset="-122"/>
            </a:endParaRPr>
          </a:p>
        </p:txBody>
      </p:sp>
      <p:sp>
        <p:nvSpPr>
          <p:cNvPr id="8198" name="AutoShape 6"/>
          <p:cNvSpPr>
            <a:spLocks noChangeArrowheads="1"/>
          </p:cNvSpPr>
          <p:nvPr/>
        </p:nvSpPr>
        <p:spPr bwMode="auto">
          <a:xfrm>
            <a:off x="888341" y="4284324"/>
            <a:ext cx="3263056"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特色</a:t>
            </a:r>
            <a:r>
              <a:rPr lang="zh-CN" altLang="en-US" sz="2400" dirty="0" smtClean="0">
                <a:solidFill>
                  <a:prstClr val="white"/>
                </a:solidFill>
                <a:latin typeface="造字工房悦黑（非商用）常规体" pitchFamily="50" charset="-122"/>
                <a:ea typeface="造字工房悦黑（非商用）常规体" pitchFamily="50" charset="-122"/>
              </a:rPr>
              <a:t>及</a:t>
            </a:r>
            <a:r>
              <a:rPr lang="zh-CN" altLang="en-US" sz="2400" dirty="0">
                <a:solidFill>
                  <a:prstClr val="white"/>
                </a:solidFill>
                <a:latin typeface="造字工房悦黑（非商用）常规体" pitchFamily="50" charset="-122"/>
                <a:ea typeface="造字工房悦黑（非商用）常规体" pitchFamily="50" charset="-122"/>
              </a:rPr>
              <a:t>创新能力</a:t>
            </a: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199" name="AutoShape 7"/>
          <p:cNvSpPr>
            <a:spLocks noChangeArrowheads="1"/>
          </p:cNvSpPr>
          <p:nvPr/>
        </p:nvSpPr>
        <p:spPr bwMode="auto">
          <a:xfrm>
            <a:off x="888341" y="5219272"/>
            <a:ext cx="3263056"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管理支撑及</a:t>
            </a:r>
            <a:r>
              <a:rPr lang="zh-CN" altLang="en-US" sz="2400" dirty="0" smtClean="0">
                <a:solidFill>
                  <a:prstClr val="white"/>
                </a:solidFill>
                <a:latin typeface="造字工房悦黑（非商用）常规体" pitchFamily="50" charset="-122"/>
                <a:ea typeface="造字工房悦黑（非商用）常规体" pitchFamily="50" charset="-122"/>
              </a:rPr>
              <a:t>社会影响</a:t>
            </a:r>
            <a:endParaRPr lang="zh-TW" altLang="en-US" sz="2400" dirty="0">
              <a:solidFill>
                <a:prstClr val="white"/>
              </a:solidFill>
              <a:latin typeface="造字工房悦黑（非商用）常规体" pitchFamily="50" charset="-122"/>
              <a:ea typeface="造字工房悦黑（非商用）常规体" pitchFamily="50" charset="-122"/>
            </a:endParaRPr>
          </a:p>
          <a:p>
            <a:pPr algn="ct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202" name="AutoShape 10"/>
          <p:cNvSpPr>
            <a:spLocks noChangeArrowheads="1"/>
          </p:cNvSpPr>
          <p:nvPr/>
        </p:nvSpPr>
        <p:spPr bwMode="auto">
          <a:xfrm>
            <a:off x="4381071" y="3352800"/>
            <a:ext cx="3362291"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师资、生源、培养过程、去向 </a:t>
            </a: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204" name="AutoShape 12"/>
          <p:cNvSpPr>
            <a:spLocks noChangeArrowheads="1"/>
          </p:cNvSpPr>
          <p:nvPr/>
        </p:nvSpPr>
        <p:spPr bwMode="auto">
          <a:xfrm>
            <a:off x="7977883" y="3352800"/>
            <a:ext cx="3268894"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管理实时驾驶舱</a:t>
            </a: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206" name="AutoShape 14"/>
          <p:cNvSpPr>
            <a:spLocks noChangeArrowheads="1"/>
          </p:cNvSpPr>
          <p:nvPr/>
        </p:nvSpPr>
        <p:spPr bwMode="auto">
          <a:xfrm>
            <a:off x="4381071" y="4284324"/>
            <a:ext cx="3362291"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特色</a:t>
            </a:r>
            <a:r>
              <a:rPr lang="zh-CN" altLang="en-US" sz="2400" dirty="0" smtClean="0">
                <a:solidFill>
                  <a:prstClr val="white"/>
                </a:solidFill>
                <a:latin typeface="造字工房悦黑（非商用）常规体" pitchFamily="50" charset="-122"/>
                <a:ea typeface="造字工房悦黑（非商用）常规体" pitchFamily="50" charset="-122"/>
              </a:rPr>
              <a:t>、创新等</a:t>
            </a:r>
            <a:r>
              <a:rPr lang="zh-CN" altLang="en-US" sz="2400" dirty="0">
                <a:solidFill>
                  <a:prstClr val="white"/>
                </a:solidFill>
                <a:latin typeface="造字工房悦黑（非商用）常规体" pitchFamily="50" charset="-122"/>
                <a:ea typeface="造字工房悦黑（非商用）常规体" pitchFamily="50" charset="-122"/>
              </a:rPr>
              <a:t>绩效指标</a:t>
            </a: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207" name="AutoShape 15"/>
          <p:cNvSpPr>
            <a:spLocks noChangeArrowheads="1"/>
          </p:cNvSpPr>
          <p:nvPr/>
        </p:nvSpPr>
        <p:spPr bwMode="auto">
          <a:xfrm>
            <a:off x="4381071" y="5219272"/>
            <a:ext cx="3362291"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预算、管理、沟通</a:t>
            </a:r>
            <a:r>
              <a:rPr lang="zh-CN" altLang="en-US" sz="2400" dirty="0" smtClean="0">
                <a:solidFill>
                  <a:prstClr val="white"/>
                </a:solidFill>
                <a:latin typeface="造字工房悦黑（非商用）常规体" pitchFamily="50" charset="-122"/>
                <a:ea typeface="造字工房悦黑（非商用）常规体" pitchFamily="50" charset="-122"/>
              </a:rPr>
              <a:t>与推介</a:t>
            </a: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209" name="AutoShape 17"/>
          <p:cNvSpPr>
            <a:spLocks noChangeArrowheads="1"/>
          </p:cNvSpPr>
          <p:nvPr/>
        </p:nvSpPr>
        <p:spPr bwMode="auto">
          <a:xfrm>
            <a:off x="7977883" y="4284324"/>
            <a:ext cx="3268894"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dirty="0">
                <a:solidFill>
                  <a:prstClr val="white"/>
                </a:solidFill>
                <a:latin typeface="造字工房悦黑（非商用）常规体" pitchFamily="50" charset="-122"/>
                <a:ea typeface="造字工房悦黑（非商用）常规体" pitchFamily="50" charset="-122"/>
              </a:rPr>
              <a:t>分析评估与分析</a:t>
            </a:r>
            <a:endParaRPr lang="zh-TW" altLang="en-US" sz="2400" dirty="0">
              <a:solidFill>
                <a:prstClr val="white"/>
              </a:solidFill>
              <a:latin typeface="造字工房悦黑（非商用）常规体" pitchFamily="50" charset="-122"/>
              <a:ea typeface="造字工房悦黑（非商用）常规体" pitchFamily="50" charset="-122"/>
            </a:endParaRPr>
          </a:p>
        </p:txBody>
      </p:sp>
      <p:sp>
        <p:nvSpPr>
          <p:cNvPr id="8210" name="AutoShape 18"/>
          <p:cNvSpPr>
            <a:spLocks noChangeArrowheads="1"/>
          </p:cNvSpPr>
          <p:nvPr/>
        </p:nvSpPr>
        <p:spPr bwMode="auto">
          <a:xfrm>
            <a:off x="7977883" y="5219272"/>
            <a:ext cx="3268894" cy="934948"/>
          </a:xfrm>
          <a:prstGeom prst="downArrow">
            <a:avLst>
              <a:gd name="adj1" fmla="val 100000"/>
              <a:gd name="adj2" fmla="val 45310"/>
            </a:avLst>
          </a:prstGeom>
          <a:solidFill>
            <a:srgbClr val="00A7B2"/>
          </a:solidFill>
          <a:ln w="28575">
            <a:solidFill>
              <a:schemeClr val="bg2"/>
            </a:solidFill>
            <a:miter lim="800000"/>
            <a:headEnd/>
            <a:tailEnd/>
          </a:ln>
          <a:effectLst/>
          <a:extLst/>
        </p:spPr>
        <p:txBody>
          <a:bodyPr/>
          <a:lstStyle/>
          <a:p>
            <a:pPr algn="ctr"/>
            <a:r>
              <a:rPr lang="zh-CN" altLang="en-US" sz="2400">
                <a:solidFill>
                  <a:prstClr val="white"/>
                </a:solidFill>
                <a:latin typeface="造字工房悦黑（非商用）常规体" pitchFamily="50" charset="-122"/>
                <a:ea typeface="造字工房悦黑（非商用）常规体" pitchFamily="50" charset="-122"/>
              </a:rPr>
              <a:t>信息系统的支持</a:t>
            </a:r>
            <a:endParaRPr lang="zh-TW" altLang="en-US" sz="2400">
              <a:solidFill>
                <a:prstClr val="white"/>
              </a:solidFill>
              <a:latin typeface="造字工房悦黑（非商用）常规体" pitchFamily="50" charset="-122"/>
              <a:ea typeface="造字工房悦黑（非商用）常规体" pitchFamily="50" charset="-122"/>
            </a:endParaRPr>
          </a:p>
        </p:txBody>
      </p:sp>
      <p:sp>
        <p:nvSpPr>
          <p:cNvPr id="10254" name="Rectangle 21"/>
          <p:cNvSpPr>
            <a:spLocks noChangeArrowheads="1"/>
          </p:cNvSpPr>
          <p:nvPr/>
        </p:nvSpPr>
        <p:spPr bwMode="auto">
          <a:xfrm>
            <a:off x="2839243" y="667347"/>
            <a:ext cx="6513513" cy="923330"/>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dist"/>
            <a:r>
              <a:rPr kumimoji="1" lang="zh-CN" altLang="en-AU" sz="5400" dirty="0">
                <a:solidFill>
                  <a:prstClr val="white"/>
                </a:solidFill>
                <a:latin typeface="造字工房朗宋（非商用）常规体" pitchFamily="50" charset="-122"/>
                <a:ea typeface="造字工房朗宋（非商用）常规体" pitchFamily="50" charset="-122"/>
              </a:rPr>
              <a:t>战略执行的关键步骤</a:t>
            </a:r>
            <a:endParaRPr kumimoji="1" lang="zh-TW" altLang="en-AU" sz="5400" dirty="0">
              <a:solidFill>
                <a:prstClr val="white"/>
              </a:solidFill>
              <a:latin typeface="造字工房朗宋（非商用）常规体" pitchFamily="50" charset="-122"/>
              <a:ea typeface="造字工房朗宋（非商用）常规体" pitchFamily="50" charset="-122"/>
            </a:endParaRPr>
          </a:p>
        </p:txBody>
      </p:sp>
    </p:spTree>
    <p:extLst>
      <p:ext uri="{BB962C8B-B14F-4D97-AF65-F5344CB8AC3E}">
        <p14:creationId xmlns:p14="http://schemas.microsoft.com/office/powerpoint/2010/main" val="29710868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blinds(horizontal)">
                                      <p:cBhvr>
                                        <p:cTn id="7" dur="500"/>
                                        <p:tgtEl>
                                          <p:spTgt spid="819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blinds(horizontal)">
                                      <p:cBhvr>
                                        <p:cTn id="11" dur="500"/>
                                        <p:tgtEl>
                                          <p:spTgt spid="8195"/>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8198"/>
                                        </p:tgtEl>
                                        <p:attrNameLst>
                                          <p:attrName>style.visibility</p:attrName>
                                        </p:attrNameLst>
                                      </p:cBhvr>
                                      <p:to>
                                        <p:strVal val="visible"/>
                                      </p:to>
                                    </p:set>
                                    <p:animEffect transition="in" filter="blinds(horizontal)">
                                      <p:cBhvr>
                                        <p:cTn id="15" dur="500"/>
                                        <p:tgtEl>
                                          <p:spTgt spid="8198"/>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8199"/>
                                        </p:tgtEl>
                                        <p:attrNameLst>
                                          <p:attrName>style.visibility</p:attrName>
                                        </p:attrNameLst>
                                      </p:cBhvr>
                                      <p:to>
                                        <p:strVal val="visible"/>
                                      </p:to>
                                    </p:set>
                                    <p:animEffect transition="in" filter="blinds(horizontal)">
                                      <p:cBhvr>
                                        <p:cTn id="19" dur="500"/>
                                        <p:tgtEl>
                                          <p:spTgt spid="819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196"/>
                                        </p:tgtEl>
                                        <p:attrNameLst>
                                          <p:attrName>style.visibility</p:attrName>
                                        </p:attrNameLst>
                                      </p:cBhvr>
                                      <p:to>
                                        <p:strVal val="visible"/>
                                      </p:to>
                                    </p:set>
                                    <p:animEffect transition="in" filter="blinds(horizontal)">
                                      <p:cBhvr>
                                        <p:cTn id="24" dur="500"/>
                                        <p:tgtEl>
                                          <p:spTgt spid="8196"/>
                                        </p:tgtEl>
                                      </p:cBhvr>
                                    </p:animEffect>
                                  </p:childTnLst>
                                </p:cTn>
                              </p:par>
                            </p:childTnLst>
                          </p:cTn>
                        </p:par>
                        <p:par>
                          <p:cTn id="25" fill="hold" nodeType="afterGroup">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8202"/>
                                        </p:tgtEl>
                                        <p:attrNameLst>
                                          <p:attrName>style.visibility</p:attrName>
                                        </p:attrNameLst>
                                      </p:cBhvr>
                                      <p:to>
                                        <p:strVal val="visible"/>
                                      </p:to>
                                    </p:set>
                                    <p:animEffect transition="in" filter="blinds(horizontal)">
                                      <p:cBhvr>
                                        <p:cTn id="28" dur="500"/>
                                        <p:tgtEl>
                                          <p:spTgt spid="8202"/>
                                        </p:tgtEl>
                                      </p:cBhvr>
                                    </p:animEffect>
                                  </p:childTnLst>
                                </p:cTn>
                              </p:par>
                            </p:childTnLst>
                          </p:cTn>
                        </p:par>
                        <p:par>
                          <p:cTn id="29" fill="hold" nodeType="afterGroup">
                            <p:stCondLst>
                              <p:cond delay="1000"/>
                            </p:stCondLst>
                            <p:childTnLst>
                              <p:par>
                                <p:cTn id="30" presetID="3" presetClass="entr" presetSubtype="10" fill="hold" grpId="0" nodeType="afterEffect">
                                  <p:stCondLst>
                                    <p:cond delay="0"/>
                                  </p:stCondLst>
                                  <p:childTnLst>
                                    <p:set>
                                      <p:cBhvr>
                                        <p:cTn id="31" dur="1" fill="hold">
                                          <p:stCondLst>
                                            <p:cond delay="0"/>
                                          </p:stCondLst>
                                        </p:cTn>
                                        <p:tgtEl>
                                          <p:spTgt spid="8206"/>
                                        </p:tgtEl>
                                        <p:attrNameLst>
                                          <p:attrName>style.visibility</p:attrName>
                                        </p:attrNameLst>
                                      </p:cBhvr>
                                      <p:to>
                                        <p:strVal val="visible"/>
                                      </p:to>
                                    </p:set>
                                    <p:animEffect transition="in" filter="blinds(horizontal)">
                                      <p:cBhvr>
                                        <p:cTn id="32" dur="500"/>
                                        <p:tgtEl>
                                          <p:spTgt spid="8206"/>
                                        </p:tgtEl>
                                      </p:cBhvr>
                                    </p:animEffect>
                                  </p:childTnLst>
                                </p:cTn>
                              </p:par>
                            </p:childTnLst>
                          </p:cTn>
                        </p:par>
                        <p:par>
                          <p:cTn id="33" fill="hold" nodeType="afterGroup">
                            <p:stCondLst>
                              <p:cond delay="1500"/>
                            </p:stCondLst>
                            <p:childTnLst>
                              <p:par>
                                <p:cTn id="34" presetID="3" presetClass="entr" presetSubtype="10" fill="hold" grpId="0" nodeType="afterEffect">
                                  <p:stCondLst>
                                    <p:cond delay="0"/>
                                  </p:stCondLst>
                                  <p:childTnLst>
                                    <p:set>
                                      <p:cBhvr>
                                        <p:cTn id="35" dur="1" fill="hold">
                                          <p:stCondLst>
                                            <p:cond delay="0"/>
                                          </p:stCondLst>
                                        </p:cTn>
                                        <p:tgtEl>
                                          <p:spTgt spid="8207"/>
                                        </p:tgtEl>
                                        <p:attrNameLst>
                                          <p:attrName>style.visibility</p:attrName>
                                        </p:attrNameLst>
                                      </p:cBhvr>
                                      <p:to>
                                        <p:strVal val="visible"/>
                                      </p:to>
                                    </p:set>
                                    <p:animEffect transition="in" filter="blinds(horizontal)">
                                      <p:cBhvr>
                                        <p:cTn id="36" dur="500"/>
                                        <p:tgtEl>
                                          <p:spTgt spid="820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8194"/>
                                        </p:tgtEl>
                                        <p:attrNameLst>
                                          <p:attrName>style.visibility</p:attrName>
                                        </p:attrNameLst>
                                      </p:cBhvr>
                                      <p:to>
                                        <p:strVal val="visible"/>
                                      </p:to>
                                    </p:set>
                                    <p:animEffect transition="in" filter="blinds(horizontal)">
                                      <p:cBhvr>
                                        <p:cTn id="41" dur="500"/>
                                        <p:tgtEl>
                                          <p:spTgt spid="8194"/>
                                        </p:tgtEl>
                                      </p:cBhvr>
                                    </p:animEffect>
                                  </p:childTnLst>
                                </p:cTn>
                              </p:par>
                            </p:childTnLst>
                          </p:cTn>
                        </p:par>
                        <p:par>
                          <p:cTn id="42" fill="hold" nodeType="afterGroup">
                            <p:stCondLst>
                              <p:cond delay="500"/>
                            </p:stCondLst>
                            <p:childTnLst>
                              <p:par>
                                <p:cTn id="43" presetID="3" presetClass="entr" presetSubtype="10" fill="hold" grpId="0" nodeType="afterEffect">
                                  <p:stCondLst>
                                    <p:cond delay="0"/>
                                  </p:stCondLst>
                                  <p:childTnLst>
                                    <p:set>
                                      <p:cBhvr>
                                        <p:cTn id="44" dur="1" fill="hold">
                                          <p:stCondLst>
                                            <p:cond delay="0"/>
                                          </p:stCondLst>
                                        </p:cTn>
                                        <p:tgtEl>
                                          <p:spTgt spid="8204"/>
                                        </p:tgtEl>
                                        <p:attrNameLst>
                                          <p:attrName>style.visibility</p:attrName>
                                        </p:attrNameLst>
                                      </p:cBhvr>
                                      <p:to>
                                        <p:strVal val="visible"/>
                                      </p:to>
                                    </p:set>
                                    <p:animEffect transition="in" filter="blinds(horizontal)">
                                      <p:cBhvr>
                                        <p:cTn id="45" dur="500"/>
                                        <p:tgtEl>
                                          <p:spTgt spid="8204"/>
                                        </p:tgtEl>
                                      </p:cBhvr>
                                    </p:animEffect>
                                  </p:childTnLst>
                                </p:cTn>
                              </p:par>
                            </p:childTnLst>
                          </p:cTn>
                        </p:par>
                        <p:par>
                          <p:cTn id="46" fill="hold" nodeType="afterGroup">
                            <p:stCondLst>
                              <p:cond delay="1000"/>
                            </p:stCondLst>
                            <p:childTnLst>
                              <p:par>
                                <p:cTn id="47" presetID="3" presetClass="entr" presetSubtype="10" fill="hold" grpId="0" nodeType="afterEffect">
                                  <p:stCondLst>
                                    <p:cond delay="0"/>
                                  </p:stCondLst>
                                  <p:childTnLst>
                                    <p:set>
                                      <p:cBhvr>
                                        <p:cTn id="48" dur="1" fill="hold">
                                          <p:stCondLst>
                                            <p:cond delay="0"/>
                                          </p:stCondLst>
                                        </p:cTn>
                                        <p:tgtEl>
                                          <p:spTgt spid="8209"/>
                                        </p:tgtEl>
                                        <p:attrNameLst>
                                          <p:attrName>style.visibility</p:attrName>
                                        </p:attrNameLst>
                                      </p:cBhvr>
                                      <p:to>
                                        <p:strVal val="visible"/>
                                      </p:to>
                                    </p:set>
                                    <p:animEffect transition="in" filter="blinds(horizontal)">
                                      <p:cBhvr>
                                        <p:cTn id="49" dur="500"/>
                                        <p:tgtEl>
                                          <p:spTgt spid="8209"/>
                                        </p:tgtEl>
                                      </p:cBhvr>
                                    </p:animEffect>
                                  </p:childTnLst>
                                </p:cTn>
                              </p:par>
                            </p:childTnLst>
                          </p:cTn>
                        </p:par>
                        <p:par>
                          <p:cTn id="50" fill="hold" nodeType="afterGroup">
                            <p:stCondLst>
                              <p:cond delay="1500"/>
                            </p:stCondLst>
                            <p:childTnLst>
                              <p:par>
                                <p:cTn id="51" presetID="3" presetClass="entr" presetSubtype="10" fill="hold" grpId="0" nodeType="afterEffect">
                                  <p:stCondLst>
                                    <p:cond delay="0"/>
                                  </p:stCondLst>
                                  <p:childTnLst>
                                    <p:set>
                                      <p:cBhvr>
                                        <p:cTn id="52" dur="1" fill="hold">
                                          <p:stCondLst>
                                            <p:cond delay="0"/>
                                          </p:stCondLst>
                                        </p:cTn>
                                        <p:tgtEl>
                                          <p:spTgt spid="8210"/>
                                        </p:tgtEl>
                                        <p:attrNameLst>
                                          <p:attrName>style.visibility</p:attrName>
                                        </p:attrNameLst>
                                      </p:cBhvr>
                                      <p:to>
                                        <p:strVal val="visible"/>
                                      </p:to>
                                    </p:set>
                                    <p:animEffect transition="in" filter="blinds(horizontal)">
                                      <p:cBhvr>
                                        <p:cTn id="53" dur="500"/>
                                        <p:tgtEl>
                                          <p:spTgt spid="8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autoUpdateAnimBg="0"/>
      <p:bldP spid="8195" grpId="0" animBg="1" autoUpdateAnimBg="0"/>
      <p:bldP spid="8196" grpId="0" animBg="1" autoUpdateAnimBg="0"/>
      <p:bldP spid="8197" grpId="0" animBg="1" autoUpdateAnimBg="0"/>
      <p:bldP spid="8198" grpId="0" animBg="1" autoUpdateAnimBg="0"/>
      <p:bldP spid="8199" grpId="0" animBg="1" autoUpdateAnimBg="0"/>
      <p:bldP spid="8202" grpId="0" animBg="1" autoUpdateAnimBg="0"/>
      <p:bldP spid="8204" grpId="0" animBg="1" autoUpdateAnimBg="0"/>
      <p:bldP spid="8206" grpId="0" animBg="1" autoUpdateAnimBg="0"/>
      <p:bldP spid="8207" grpId="0" animBg="1" autoUpdateAnimBg="0"/>
      <p:bldP spid="8209" grpId="0" animBg="1" autoUpdateAnimBg="0"/>
      <p:bldP spid="8210" grpId="0" animBg="1"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148025" y="802842"/>
            <a:ext cx="5363899" cy="1569660"/>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algn="ctr" eaLnBrk="1" hangingPunct="1"/>
            <a:r>
              <a:rPr lang="zh-CN" altLang="en-US" sz="4800" b="1" dirty="0" smtClean="0">
                <a:solidFill>
                  <a:prstClr val="black"/>
                </a:solidFill>
                <a:latin typeface="造字工房朗宋（非商用）常规体" pitchFamily="50" charset="-122"/>
                <a:ea typeface="造字工房朗宋（非商用）常规体" pitchFamily="50" charset="-122"/>
                <a:cs typeface="华文细黑"/>
                <a:sym typeface="仿宋" charset="0"/>
              </a:rPr>
              <a:t>校园信息化之</a:t>
            </a:r>
            <a:r>
              <a:rPr lang="en-US" altLang="zh-CN" sz="4800" b="1" dirty="0" smtClean="0">
                <a:solidFill>
                  <a:prstClr val="black"/>
                </a:solidFill>
                <a:latin typeface="造字工房朗宋（非商用）常规体" pitchFamily="50" charset="-122"/>
                <a:ea typeface="造字工房朗宋（非商用）常规体" pitchFamily="50" charset="-122"/>
                <a:cs typeface="华文细黑"/>
                <a:sym typeface="仿宋" charset="0"/>
              </a:rPr>
              <a:t>Learning</a:t>
            </a:r>
            <a:endParaRPr lang="zh-CN" altLang="en-US" sz="4800" b="1" dirty="0">
              <a:solidFill>
                <a:prstClr val="black"/>
              </a:solidFill>
              <a:latin typeface="造字工房朗宋（非商用）常规体" pitchFamily="50" charset="-122"/>
              <a:ea typeface="造字工房朗宋（非商用）常规体" pitchFamily="50" charset="-122"/>
              <a:cs typeface="华文细黑"/>
              <a:sym typeface="仿宋" charset="0"/>
            </a:endParaRPr>
          </a:p>
        </p:txBody>
      </p:sp>
      <p:sp>
        <p:nvSpPr>
          <p:cNvPr id="2" name="幻灯片编号占位符 1"/>
          <p:cNvSpPr>
            <a:spLocks noGrp="1"/>
          </p:cNvSpPr>
          <p:nvPr>
            <p:ph type="sldNum" sz="quarter" idx="12"/>
          </p:nvPr>
        </p:nvSpPr>
        <p:spPr/>
        <p:txBody>
          <a:bodyPr/>
          <a:lstStyle/>
          <a:p>
            <a:fld id="{FF3916F6-E4A1-0F46-8BDD-612F36378FE9}" type="slidenum">
              <a:rPr kumimoji="1" lang="zh-CN" altLang="en-US" smtClean="0">
                <a:solidFill>
                  <a:prstClr val="black">
                    <a:tint val="75000"/>
                  </a:prstClr>
                </a:solidFill>
              </a:rPr>
              <a:pPr/>
              <a:t>75</a:t>
            </a:fld>
            <a:endParaRPr kumimoji="1" lang="zh-CN" altLang="en-US">
              <a:solidFill>
                <a:prstClr val="black">
                  <a:tint val="75000"/>
                </a:prstClr>
              </a:solidFill>
            </a:endParaRPr>
          </a:p>
        </p:txBody>
      </p:sp>
      <p:sp>
        <p:nvSpPr>
          <p:cNvPr id="7" name="矩形 6"/>
          <p:cNvSpPr/>
          <p:nvPr/>
        </p:nvSpPr>
        <p:spPr>
          <a:xfrm>
            <a:off x="515451" y="3870075"/>
            <a:ext cx="6096000" cy="2031325"/>
          </a:xfrm>
          <a:prstGeom prst="rect">
            <a:avLst/>
          </a:prstGeom>
          <a:effectLst>
            <a:outerShdw blurRad="50800" dist="38100" dir="5400000" algn="t" rotWithShape="0">
              <a:prstClr val="black">
                <a:alpha val="40000"/>
              </a:prstClr>
            </a:outerShdw>
          </a:effectLst>
        </p:spPr>
        <p:txBody>
          <a:bodyPr>
            <a:spAutoFit/>
          </a:bodyPr>
          <a:lstStyle/>
          <a:p>
            <a:pPr>
              <a:lnSpc>
                <a:spcPct val="150000"/>
              </a:lnSpc>
            </a:pPr>
            <a:r>
              <a:rPr lang="en-US" altLang="zh-CN" sz="2800" b="1" dirty="0" smtClean="0">
                <a:solidFill>
                  <a:prstClr val="black"/>
                </a:solidFill>
                <a:latin typeface="造字工房悦黑（非商用）常规体" pitchFamily="50" charset="-122"/>
                <a:ea typeface="造字工房悦黑（非商用）常规体" pitchFamily="50" charset="-122"/>
                <a:cs typeface="华文细黑"/>
              </a:rPr>
              <a:t>Graham Brown-Martin</a:t>
            </a:r>
            <a:endParaRPr lang="en-US" altLang="zh-CN" sz="2800" b="1" dirty="0">
              <a:solidFill>
                <a:prstClr val="black"/>
              </a:solidFill>
              <a:latin typeface="造字工房悦黑（非商用）常规体" pitchFamily="50" charset="-122"/>
              <a:ea typeface="造字工房悦黑（非商用）常规体" pitchFamily="50" charset="-122"/>
              <a:cs typeface="华文细黑"/>
            </a:endParaRPr>
          </a:p>
          <a:p>
            <a:pPr>
              <a:lnSpc>
                <a:spcPct val="150000"/>
              </a:lnSpc>
            </a:pPr>
            <a:r>
              <a:rPr lang="zh-CN" altLang="en-US" sz="2800" b="1" dirty="0" smtClean="0">
                <a:solidFill>
                  <a:prstClr val="black"/>
                </a:solidFill>
                <a:latin typeface="造字工房悦黑（非商用）常规体" pitchFamily="50" charset="-122"/>
                <a:ea typeface="造字工房悦黑（非商用）常规体" pitchFamily="50" charset="-122"/>
                <a:cs typeface="华文细黑"/>
              </a:rPr>
              <a:t>教学模式变革</a:t>
            </a:r>
            <a:endParaRPr lang="en-US" altLang="zh-CN" sz="2800" b="1" dirty="0">
              <a:solidFill>
                <a:prstClr val="black"/>
              </a:solidFill>
              <a:latin typeface="造字工房悦黑（非商用）常规体" pitchFamily="50" charset="-122"/>
              <a:ea typeface="造字工房悦黑（非商用）常规体" pitchFamily="50" charset="-122"/>
              <a:cs typeface="华文细黑"/>
            </a:endParaRPr>
          </a:p>
          <a:p>
            <a:pPr>
              <a:lnSpc>
                <a:spcPct val="150000"/>
              </a:lnSpc>
            </a:pPr>
            <a:r>
              <a:rPr lang="zh-CN" altLang="en-US" sz="2800" dirty="0" smtClean="0">
                <a:solidFill>
                  <a:prstClr val="black"/>
                </a:solidFill>
                <a:latin typeface="造字工房悦黑（非商用）常规体" pitchFamily="50" charset="-122"/>
                <a:ea typeface="造字工房悦黑（非商用）常规体" pitchFamily="50" charset="-122"/>
                <a:cs typeface="华文细黑"/>
              </a:rPr>
              <a:t>评价模式变革</a:t>
            </a:r>
            <a:endParaRPr lang="zh-CN" altLang="en-US" sz="2800" dirty="0">
              <a:solidFill>
                <a:prstClr val="black"/>
              </a:solidFill>
              <a:latin typeface="造字工房悦黑（非商用）常规体" pitchFamily="50" charset="-122"/>
              <a:ea typeface="造字工房悦黑（非商用）常规体" pitchFamily="50" charset="-122"/>
              <a:cs typeface="华文细黑"/>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6011" y="1385980"/>
            <a:ext cx="7078075" cy="5339473"/>
          </a:xfrm>
          <a:prstGeom prst="rect">
            <a:avLst/>
          </a:prstGeom>
        </p:spPr>
      </p:pic>
    </p:spTree>
    <p:extLst>
      <p:ext uri="{BB962C8B-B14F-4D97-AF65-F5344CB8AC3E}">
        <p14:creationId xmlns:p14="http://schemas.microsoft.com/office/powerpoint/2010/main" val="39798011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Text Box 3"/>
          <p:cNvSpPr txBox="1">
            <a:spLocks noChangeArrowheads="1"/>
          </p:cNvSpPr>
          <p:nvPr/>
        </p:nvSpPr>
        <p:spPr bwMode="auto">
          <a:xfrm>
            <a:off x="-148025" y="802842"/>
            <a:ext cx="5363899" cy="830997"/>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algn="ctr" eaLnBrk="1" hangingPunct="1"/>
            <a:r>
              <a:rPr lang="zh-CN" altLang="en-US" sz="4800" b="1" dirty="0" smtClean="0">
                <a:solidFill>
                  <a:prstClr val="black"/>
                </a:solidFill>
                <a:latin typeface="造字工房朗宋（非商用）常规体" pitchFamily="50" charset="-122"/>
                <a:ea typeface="造字工房朗宋（非商用）常规体" pitchFamily="50" charset="-122"/>
                <a:cs typeface="华文细黑"/>
                <a:sym typeface="仿宋" charset="0"/>
              </a:rPr>
              <a:t>校园信息化之学习</a:t>
            </a:r>
            <a:endParaRPr lang="zh-CN" altLang="en-US" sz="4800" b="1" dirty="0">
              <a:solidFill>
                <a:prstClr val="black"/>
              </a:solidFill>
              <a:latin typeface="造字工房朗宋（非商用）常规体" pitchFamily="50" charset="-122"/>
              <a:ea typeface="造字工房朗宋（非商用）常规体" pitchFamily="50" charset="-122"/>
              <a:cs typeface="华文细黑"/>
              <a:sym typeface="仿宋" charset="0"/>
            </a:endParaRPr>
          </a:p>
        </p:txBody>
      </p:sp>
      <p:sp>
        <p:nvSpPr>
          <p:cNvPr id="2" name="幻灯片编号占位符 1"/>
          <p:cNvSpPr>
            <a:spLocks noGrp="1"/>
          </p:cNvSpPr>
          <p:nvPr>
            <p:ph type="sldNum" sz="quarter" idx="12"/>
          </p:nvPr>
        </p:nvSpPr>
        <p:spPr/>
        <p:txBody>
          <a:bodyPr/>
          <a:lstStyle/>
          <a:p>
            <a:fld id="{FF3916F6-E4A1-0F46-8BDD-612F36378FE9}" type="slidenum">
              <a:rPr kumimoji="1" lang="zh-CN" altLang="en-US" smtClean="0">
                <a:solidFill>
                  <a:prstClr val="black">
                    <a:tint val="75000"/>
                  </a:prstClr>
                </a:solidFill>
              </a:rPr>
              <a:pPr/>
              <a:t>76</a:t>
            </a:fld>
            <a:endParaRPr kumimoji="1" lang="zh-CN" altLang="en-US">
              <a:solidFill>
                <a:prstClr val="black">
                  <a:tint val="75000"/>
                </a:prstClr>
              </a:solidFill>
            </a:endParaRPr>
          </a:p>
        </p:txBody>
      </p:sp>
      <p:sp>
        <p:nvSpPr>
          <p:cNvPr id="7" name="矩形 6"/>
          <p:cNvSpPr/>
          <p:nvPr/>
        </p:nvSpPr>
        <p:spPr>
          <a:xfrm>
            <a:off x="515451" y="3870075"/>
            <a:ext cx="6096000" cy="2031325"/>
          </a:xfrm>
          <a:prstGeom prst="rect">
            <a:avLst/>
          </a:prstGeom>
          <a:effectLst>
            <a:outerShdw blurRad="50800" dist="38100" dir="5400000" algn="t" rotWithShape="0">
              <a:prstClr val="black">
                <a:alpha val="40000"/>
              </a:prstClr>
            </a:outerShdw>
          </a:effectLst>
        </p:spPr>
        <p:txBody>
          <a:bodyPr>
            <a:spAutoFit/>
          </a:bodyPr>
          <a:lstStyle/>
          <a:p>
            <a:pPr>
              <a:lnSpc>
                <a:spcPct val="150000"/>
              </a:lnSpc>
            </a:pPr>
            <a:r>
              <a:rPr lang="zh-CN" altLang="en-US" sz="2800" b="1" dirty="0" smtClean="0">
                <a:solidFill>
                  <a:prstClr val="black"/>
                </a:solidFill>
                <a:latin typeface="造字工房悦黑（非商用）常规体" pitchFamily="50" charset="-122"/>
                <a:ea typeface="造字工房悦黑（非商用）常规体" pitchFamily="50" charset="-122"/>
                <a:cs typeface="华文细黑"/>
              </a:rPr>
              <a:t>目标</a:t>
            </a:r>
            <a:endParaRPr lang="en-US" altLang="zh-CN" sz="2800" b="1" dirty="0">
              <a:solidFill>
                <a:prstClr val="black"/>
              </a:solidFill>
              <a:latin typeface="造字工房悦黑（非商用）常规体" pitchFamily="50" charset="-122"/>
              <a:ea typeface="造字工房悦黑（非商用）常规体" pitchFamily="50" charset="-122"/>
              <a:cs typeface="华文细黑"/>
            </a:endParaRPr>
          </a:p>
          <a:p>
            <a:pPr>
              <a:lnSpc>
                <a:spcPct val="150000"/>
              </a:lnSpc>
            </a:pPr>
            <a:r>
              <a:rPr lang="zh-CN" altLang="en-US" sz="2800" b="1" dirty="0" smtClean="0">
                <a:solidFill>
                  <a:prstClr val="black"/>
                </a:solidFill>
                <a:latin typeface="造字工房悦黑（非商用）常规体" pitchFamily="50" charset="-122"/>
                <a:ea typeface="造字工房悦黑（非商用）常规体" pitchFamily="50" charset="-122"/>
                <a:cs typeface="华文细黑"/>
              </a:rPr>
              <a:t>方法</a:t>
            </a:r>
            <a:endParaRPr lang="en-US" altLang="zh-CN" sz="2800" b="1" dirty="0">
              <a:solidFill>
                <a:prstClr val="black"/>
              </a:solidFill>
              <a:latin typeface="造字工房悦黑（非商用）常规体" pitchFamily="50" charset="-122"/>
              <a:ea typeface="造字工房悦黑（非商用）常规体" pitchFamily="50" charset="-122"/>
              <a:cs typeface="华文细黑"/>
            </a:endParaRPr>
          </a:p>
          <a:p>
            <a:pPr>
              <a:lnSpc>
                <a:spcPct val="150000"/>
              </a:lnSpc>
            </a:pPr>
            <a:r>
              <a:rPr lang="zh-CN" altLang="en-US" sz="2800" dirty="0" smtClean="0">
                <a:solidFill>
                  <a:prstClr val="black"/>
                </a:solidFill>
                <a:latin typeface="造字工房悦黑（非商用）常规体" pitchFamily="50" charset="-122"/>
                <a:ea typeface="造字工房悦黑（非商用）常规体" pitchFamily="50" charset="-122"/>
                <a:cs typeface="华文细黑"/>
              </a:rPr>
              <a:t>环境</a:t>
            </a:r>
            <a:endParaRPr lang="zh-CN" altLang="en-US" sz="2800" dirty="0">
              <a:solidFill>
                <a:prstClr val="black"/>
              </a:solidFill>
              <a:latin typeface="造字工房悦黑（非商用）常规体" pitchFamily="50" charset="-122"/>
              <a:ea typeface="造字工房悦黑（非商用）常规体" pitchFamily="50" charset="-122"/>
              <a:cs typeface="华文细黑"/>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1918" y="1447800"/>
            <a:ext cx="8574792" cy="5070248"/>
          </a:xfrm>
          <a:prstGeom prst="rect">
            <a:avLst/>
          </a:prstGeom>
        </p:spPr>
      </p:pic>
    </p:spTree>
    <p:extLst>
      <p:ext uri="{BB962C8B-B14F-4D97-AF65-F5344CB8AC3E}">
        <p14:creationId xmlns:p14="http://schemas.microsoft.com/office/powerpoint/2010/main" val="2235043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9698" y="261112"/>
            <a:ext cx="8228571" cy="6095238"/>
          </a:xfrm>
          <a:prstGeom prst="rect">
            <a:avLst/>
          </a:prstGeom>
          <a:effectLst>
            <a:outerShdw blurRad="50800" dist="38100" dir="5400000" algn="t" rotWithShape="0">
              <a:prstClr val="black">
                <a:alpha val="40000"/>
              </a:prstClr>
            </a:outerShdw>
          </a:effectLst>
        </p:spPr>
      </p:pic>
      <p:sp>
        <p:nvSpPr>
          <p:cNvPr id="2" name="幻灯片编号占位符 1"/>
          <p:cNvSpPr>
            <a:spLocks noGrp="1"/>
          </p:cNvSpPr>
          <p:nvPr>
            <p:ph type="sldNum" sz="quarter" idx="12"/>
          </p:nvPr>
        </p:nvSpPr>
        <p:spPr/>
        <p:txBody>
          <a:bodyPr/>
          <a:lstStyle/>
          <a:p>
            <a:fld id="{FF3916F6-E4A1-0F46-8BDD-612F36378FE9}" type="slidenum">
              <a:rPr kumimoji="1" lang="zh-CN" altLang="en-US" smtClean="0">
                <a:solidFill>
                  <a:prstClr val="black">
                    <a:tint val="75000"/>
                  </a:prstClr>
                </a:solidFill>
              </a:rPr>
              <a:pPr/>
              <a:t>77</a:t>
            </a:fld>
            <a:endParaRPr kumimoji="1" lang="zh-CN" altLang="en-US">
              <a:solidFill>
                <a:prstClr val="black">
                  <a:tint val="75000"/>
                </a:prstClr>
              </a:solidFill>
            </a:endParaRPr>
          </a:p>
        </p:txBody>
      </p:sp>
      <p:grpSp>
        <p:nvGrpSpPr>
          <p:cNvPr id="4" name="组合 3"/>
          <p:cNvGrpSpPr/>
          <p:nvPr/>
        </p:nvGrpSpPr>
        <p:grpSpPr>
          <a:xfrm>
            <a:off x="497404" y="2671100"/>
            <a:ext cx="6397511" cy="1515800"/>
            <a:chOff x="497404" y="2477734"/>
            <a:chExt cx="6397511" cy="1515800"/>
          </a:xfrm>
        </p:grpSpPr>
        <p:sp>
          <p:nvSpPr>
            <p:cNvPr id="10243" name="Text Box 3"/>
            <p:cNvSpPr txBox="1">
              <a:spLocks noChangeArrowheads="1"/>
            </p:cNvSpPr>
            <p:nvPr/>
          </p:nvSpPr>
          <p:spPr bwMode="auto">
            <a:xfrm>
              <a:off x="497404" y="2477734"/>
              <a:ext cx="4870124" cy="830997"/>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algn="ctr" eaLnBrk="1" hangingPunct="1"/>
              <a:r>
                <a:rPr lang="zh-CN" altLang="en-US" sz="4800" b="1" dirty="0" smtClean="0">
                  <a:solidFill>
                    <a:prstClr val="black"/>
                  </a:solidFill>
                  <a:latin typeface="造字工房朗宋（非商用）常规体" pitchFamily="50" charset="-122"/>
                  <a:ea typeface="造字工房朗宋（非商用）常规体" pitchFamily="50" charset="-122"/>
                  <a:cs typeface="华文细黑"/>
                  <a:sym typeface="仿宋" charset="0"/>
                </a:rPr>
                <a:t>学习</a:t>
              </a:r>
              <a:r>
                <a:rPr lang="zh-CN" altLang="en-US" sz="4800" b="1" dirty="0">
                  <a:solidFill>
                    <a:prstClr val="black"/>
                  </a:solidFill>
                  <a:latin typeface="造字工房朗宋（非商用）常规体" pitchFamily="50" charset="-122"/>
                  <a:ea typeface="造字工房朗宋（非商用）常规体" pitchFamily="50" charset="-122"/>
                  <a:cs typeface="华文细黑"/>
                  <a:sym typeface="仿宋" charset="0"/>
                </a:rPr>
                <a:t>体系框架</a:t>
              </a:r>
            </a:p>
          </p:txBody>
        </p:sp>
        <p:sp>
          <p:nvSpPr>
            <p:cNvPr id="7" name="矩形 6"/>
            <p:cNvSpPr/>
            <p:nvPr/>
          </p:nvSpPr>
          <p:spPr>
            <a:xfrm>
              <a:off x="798915" y="3308731"/>
              <a:ext cx="6096000" cy="684803"/>
            </a:xfrm>
            <a:prstGeom prst="rect">
              <a:avLst/>
            </a:prstGeom>
          </p:spPr>
          <p:txBody>
            <a:bodyPr>
              <a:spAutoFit/>
            </a:bodyPr>
            <a:lstStyle/>
            <a:p>
              <a:pPr>
                <a:lnSpc>
                  <a:spcPct val="150000"/>
                </a:lnSpc>
              </a:pPr>
              <a:r>
                <a:rPr lang="zh-CN" altLang="en-US" sz="2800" b="1" dirty="0" smtClean="0">
                  <a:solidFill>
                    <a:prstClr val="black"/>
                  </a:solidFill>
                  <a:latin typeface="造字工房悦黑（非商用）常规体" pitchFamily="50" charset="-122"/>
                  <a:ea typeface="造字工房悦黑（非商用）常规体" pitchFamily="50" charset="-122"/>
                  <a:cs typeface="华文细黑"/>
                </a:rPr>
                <a:t>目标  方法  </a:t>
              </a:r>
              <a:r>
                <a:rPr lang="zh-CN" altLang="en-US" sz="2800" dirty="0" smtClean="0">
                  <a:solidFill>
                    <a:prstClr val="black"/>
                  </a:solidFill>
                  <a:latin typeface="造字工房悦黑（非商用）常规体" pitchFamily="50" charset="-122"/>
                  <a:ea typeface="造字工房悦黑（非商用）常规体" pitchFamily="50" charset="-122"/>
                  <a:cs typeface="华文细黑"/>
                </a:rPr>
                <a:t>环境</a:t>
              </a:r>
              <a:endParaRPr lang="zh-CN" altLang="en-US" sz="2800" dirty="0">
                <a:solidFill>
                  <a:prstClr val="black"/>
                </a:solidFill>
                <a:latin typeface="造字工房悦黑（非商用）常规体" pitchFamily="50" charset="-122"/>
                <a:ea typeface="造字工房悦黑（非商用）常规体" pitchFamily="50" charset="-122"/>
                <a:cs typeface="华文细黑"/>
              </a:endParaRPr>
            </a:p>
          </p:txBody>
        </p:sp>
      </p:grpSp>
    </p:spTree>
    <p:extLst>
      <p:ext uri="{BB962C8B-B14F-4D97-AF65-F5344CB8AC3E}">
        <p14:creationId xmlns:p14="http://schemas.microsoft.com/office/powerpoint/2010/main" val="33951646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3" name="矩形 1"/>
          <p:cNvSpPr>
            <a:spLocks noChangeArrowheads="1"/>
          </p:cNvSpPr>
          <p:nvPr/>
        </p:nvSpPr>
        <p:spPr bwMode="auto">
          <a:xfrm>
            <a:off x="702734" y="2451947"/>
            <a:ext cx="10852572" cy="3349635"/>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838179" indent="-380990">
              <a:lnSpc>
                <a:spcPts val="4000"/>
              </a:lnSpc>
              <a:spcBef>
                <a:spcPts val="2667"/>
              </a:spcBef>
              <a:buFont typeface="Arial"/>
              <a:buChar char="•"/>
            </a:pPr>
            <a:r>
              <a:rPr lang="zh-CN" altLang="en-US" sz="2667" dirty="0">
                <a:solidFill>
                  <a:prstClr val="black"/>
                </a:solidFill>
                <a:latin typeface="造字工房悦黑（非商用）常规体" pitchFamily="50" charset="-122"/>
                <a:ea typeface="造字工房悦黑（非商用）常规体" pitchFamily="50" charset="-122"/>
                <a:cs typeface="华文细黑"/>
              </a:rPr>
              <a:t>特征：个性化、灵活性、交互与参与性、及时性、协同性、挑战性与激励、可用性</a:t>
            </a:r>
            <a:endParaRPr lang="en-US" altLang="zh-CN" sz="2667" dirty="0">
              <a:solidFill>
                <a:prstClr val="black"/>
              </a:solidFill>
              <a:latin typeface="造字工房悦黑（非商用）常规体" pitchFamily="50" charset="-122"/>
              <a:ea typeface="造字工房悦黑（非商用）常规体" pitchFamily="50" charset="-122"/>
              <a:cs typeface="华文细黑"/>
            </a:endParaRPr>
          </a:p>
          <a:p>
            <a:pPr marL="838179" indent="-380990">
              <a:lnSpc>
                <a:spcPts val="4000"/>
              </a:lnSpc>
              <a:spcBef>
                <a:spcPts val="2667"/>
              </a:spcBef>
              <a:buFont typeface="Arial"/>
              <a:buChar char="•"/>
            </a:pPr>
            <a:r>
              <a:rPr lang="zh-CN" altLang="en-US" sz="2667" dirty="0">
                <a:solidFill>
                  <a:prstClr val="black"/>
                </a:solidFill>
                <a:latin typeface="造字工房悦黑（非商用）常规体" pitchFamily="50" charset="-122"/>
                <a:ea typeface="造字工房悦黑（非商用）常规体" pitchFamily="50" charset="-122"/>
                <a:cs typeface="华文细黑"/>
              </a:rPr>
              <a:t>定义学习目标：深度、全面；指向升学（</a:t>
            </a:r>
            <a:r>
              <a:rPr lang="en-US" altLang="zh-CN" sz="2667" dirty="0">
                <a:solidFill>
                  <a:prstClr val="black"/>
                </a:solidFill>
                <a:latin typeface="造字工房悦黑（非商用）常规体" pitchFamily="50" charset="-122"/>
                <a:ea typeface="造字工房悦黑（非商用）常规体" pitchFamily="50" charset="-122"/>
                <a:cs typeface="华文细黑"/>
              </a:rPr>
              <a:t>college</a:t>
            </a:r>
            <a:r>
              <a:rPr lang="zh-CN" altLang="en-US" sz="2667" dirty="0">
                <a:solidFill>
                  <a:prstClr val="black"/>
                </a:solidFill>
                <a:latin typeface="造字工房悦黑（非商用）常规体" pitchFamily="50" charset="-122"/>
                <a:ea typeface="造字工房悦黑（非商用）常规体" pitchFamily="50" charset="-122"/>
                <a:cs typeface="华文细黑"/>
              </a:rPr>
              <a:t>）、职业（</a:t>
            </a:r>
            <a:r>
              <a:rPr lang="en-US" altLang="zh-CN" sz="2667" dirty="0">
                <a:solidFill>
                  <a:prstClr val="black"/>
                </a:solidFill>
                <a:latin typeface="造字工房悦黑（非商用）常规体" pitchFamily="50" charset="-122"/>
                <a:ea typeface="造字工房悦黑（非商用）常规体" pitchFamily="50" charset="-122"/>
                <a:cs typeface="华文细黑"/>
              </a:rPr>
              <a:t>career</a:t>
            </a:r>
            <a:r>
              <a:rPr lang="zh-CN" altLang="en-US" sz="2667" dirty="0">
                <a:solidFill>
                  <a:prstClr val="black"/>
                </a:solidFill>
                <a:latin typeface="造字工房悦黑（非商用）常规体" pitchFamily="50" charset="-122"/>
                <a:ea typeface="造字工房悦黑（非商用）常规体" pitchFamily="50" charset="-122"/>
                <a:cs typeface="华文细黑"/>
              </a:rPr>
              <a:t>）、个人发展（</a:t>
            </a:r>
            <a:r>
              <a:rPr lang="en-US" altLang="zh-CN" sz="2667" dirty="0">
                <a:solidFill>
                  <a:prstClr val="black"/>
                </a:solidFill>
                <a:latin typeface="造字工房悦黑（非商用）常规体" pitchFamily="50" charset="-122"/>
                <a:ea typeface="造字工房悦黑（非商用）常规体" pitchFamily="50" charset="-122"/>
                <a:cs typeface="华文细黑"/>
              </a:rPr>
              <a:t>civic life</a:t>
            </a:r>
            <a:r>
              <a:rPr lang="zh-CN" altLang="en-US" sz="2667" dirty="0">
                <a:solidFill>
                  <a:prstClr val="black"/>
                </a:solidFill>
                <a:latin typeface="造字工房悦黑（非商用）常规体" pitchFamily="50" charset="-122"/>
                <a:ea typeface="造字工房悦黑（非商用）常规体" pitchFamily="50" charset="-122"/>
                <a:cs typeface="华文细黑"/>
              </a:rPr>
              <a:t>）</a:t>
            </a:r>
            <a:endParaRPr lang="en-US" altLang="zh-CN" sz="2667" dirty="0">
              <a:solidFill>
                <a:prstClr val="black"/>
              </a:solidFill>
              <a:latin typeface="造字工房悦黑（非商用）常规体" pitchFamily="50" charset="-122"/>
              <a:ea typeface="造字工房悦黑（非商用）常规体" pitchFamily="50" charset="-122"/>
              <a:cs typeface="华文细黑"/>
            </a:endParaRPr>
          </a:p>
          <a:p>
            <a:pPr marL="838179" indent="-380990">
              <a:lnSpc>
                <a:spcPts val="4000"/>
              </a:lnSpc>
              <a:spcBef>
                <a:spcPts val="2667"/>
              </a:spcBef>
              <a:buFont typeface="Arial"/>
              <a:buChar char="•"/>
            </a:pPr>
            <a:r>
              <a:rPr lang="zh-CN" altLang="en-US" sz="2667" dirty="0">
                <a:solidFill>
                  <a:prstClr val="black"/>
                </a:solidFill>
                <a:latin typeface="造字工房悦黑（非商用）常规体" pitchFamily="50" charset="-122"/>
                <a:ea typeface="造字工房悦黑（非商用）常规体" pitchFamily="50" charset="-122"/>
                <a:cs typeface="华文细黑"/>
              </a:rPr>
              <a:t>面向目标的过程评测：个性化、过程性、全面评价</a:t>
            </a:r>
            <a:endParaRPr lang="zh-CN" altLang="en-US" sz="2667" b="1" dirty="0">
              <a:solidFill>
                <a:prstClr val="black"/>
              </a:solidFill>
              <a:latin typeface="造字工房悦黑（非商用）常规体" pitchFamily="50" charset="-122"/>
              <a:ea typeface="造字工房悦黑（非商用）常规体" pitchFamily="50" charset="-122"/>
              <a:cs typeface="华文细黑"/>
            </a:endParaRPr>
          </a:p>
        </p:txBody>
      </p:sp>
      <p:sp>
        <p:nvSpPr>
          <p:cNvPr id="11274" name="矩形 2"/>
          <p:cNvSpPr>
            <a:spLocks noChangeArrowheads="1"/>
          </p:cNvSpPr>
          <p:nvPr/>
        </p:nvSpPr>
        <p:spPr bwMode="auto">
          <a:xfrm>
            <a:off x="3503084" y="4221164"/>
            <a:ext cx="5425016" cy="605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80990" indent="-380990">
              <a:lnSpc>
                <a:spcPts val="4000"/>
              </a:lnSpc>
            </a:pPr>
            <a:endParaRPr lang="zh-CN" altLang="en-US" sz="1600" b="1">
              <a:solidFill>
                <a:srgbClr val="000000"/>
              </a:solidFill>
              <a:latin typeface="微软雅黑" charset="0"/>
              <a:ea typeface="微软雅黑" charset="0"/>
              <a:cs typeface="微软雅黑" charset="0"/>
            </a:endParaRPr>
          </a:p>
        </p:txBody>
      </p:sp>
      <p:sp>
        <p:nvSpPr>
          <p:cNvPr id="2" name="幻灯片编号占位符 1"/>
          <p:cNvSpPr>
            <a:spLocks noGrp="1"/>
          </p:cNvSpPr>
          <p:nvPr>
            <p:ph type="sldNum" sz="quarter" idx="12"/>
          </p:nvPr>
        </p:nvSpPr>
        <p:spPr/>
        <p:txBody>
          <a:bodyPr/>
          <a:lstStyle/>
          <a:p>
            <a:fld id="{FF3916F6-E4A1-0F46-8BDD-612F36378FE9}" type="slidenum">
              <a:rPr kumimoji="1" lang="zh-CN" altLang="en-US" smtClean="0">
                <a:solidFill>
                  <a:prstClr val="black">
                    <a:tint val="75000"/>
                  </a:prstClr>
                </a:solidFill>
              </a:rPr>
              <a:pPr/>
              <a:t>78</a:t>
            </a:fld>
            <a:endParaRPr kumimoji="1" lang="zh-CN" altLang="en-US">
              <a:solidFill>
                <a:prstClr val="black">
                  <a:tint val="75000"/>
                </a:prstClr>
              </a:solidFill>
            </a:endParaRPr>
          </a:p>
        </p:txBody>
      </p:sp>
      <p:sp>
        <p:nvSpPr>
          <p:cNvPr id="14" name="Text Box 5"/>
          <p:cNvSpPr txBox="1">
            <a:spLocks noChangeArrowheads="1"/>
          </p:cNvSpPr>
          <p:nvPr/>
        </p:nvSpPr>
        <p:spPr bwMode="auto">
          <a:xfrm>
            <a:off x="3730880" y="916122"/>
            <a:ext cx="4730239" cy="1023357"/>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charset="0"/>
                <a:cs typeface="宋体" charset="0"/>
              </a:defRPr>
            </a:lvl1pPr>
            <a:lvl2pPr marL="742950" indent="-285750" eaLnBrk="0" hangingPunct="0">
              <a:defRPr>
                <a:solidFill>
                  <a:schemeClr val="tx1"/>
                </a:solidFill>
                <a:latin typeface="Arial" charset="0"/>
                <a:ea typeface="宋体" charset="0"/>
              </a:defRPr>
            </a:lvl2pPr>
            <a:lvl3pPr marL="1143000" indent="-228600" eaLnBrk="0" hangingPunct="0">
              <a:defRPr>
                <a:solidFill>
                  <a:schemeClr val="tx1"/>
                </a:solidFill>
                <a:latin typeface="Arial" charset="0"/>
                <a:ea typeface="宋体" charset="0"/>
              </a:defRPr>
            </a:lvl3pPr>
            <a:lvl4pPr marL="1600200" indent="-228600" eaLnBrk="0" hangingPunct="0">
              <a:defRPr>
                <a:solidFill>
                  <a:schemeClr val="tx1"/>
                </a:solidFill>
                <a:latin typeface="Arial" charset="0"/>
                <a:ea typeface="宋体" charset="0"/>
              </a:defRPr>
            </a:lvl4pPr>
            <a:lvl5pPr marL="2057400" indent="-228600" eaLnBrk="0" hangingPunct="0">
              <a:defRPr>
                <a:solidFill>
                  <a:schemeClr val="tx1"/>
                </a:solidFill>
                <a:latin typeface="Arial" charset="0"/>
                <a:ea typeface="宋体" charset="0"/>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0"/>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0"/>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0"/>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0"/>
              </a:defRPr>
            </a:lvl9pPr>
          </a:lstStyle>
          <a:p>
            <a:pPr algn="dist" eaLnBrk="1" hangingPunct="1">
              <a:lnSpc>
                <a:spcPct val="150000"/>
              </a:lnSpc>
            </a:pPr>
            <a:r>
              <a:rPr lang="zh-CN" altLang="en-US" sz="4400" b="1" dirty="0" smtClean="0">
                <a:solidFill>
                  <a:prstClr val="black"/>
                </a:solidFill>
                <a:latin typeface="造字工房朗宋（非商用）常规体" pitchFamily="50" charset="-122"/>
                <a:ea typeface="造字工房朗宋（非商用）常规体" pitchFamily="50" charset="-122"/>
                <a:cs typeface="华文细黑"/>
              </a:rPr>
              <a:t>学习</a:t>
            </a:r>
            <a:r>
              <a:rPr lang="zh-CN" altLang="en-US" sz="4400" b="1" dirty="0">
                <a:solidFill>
                  <a:prstClr val="black"/>
                </a:solidFill>
                <a:latin typeface="造字工房朗宋（非商用）常规体" pitchFamily="50" charset="-122"/>
                <a:ea typeface="造字工房朗宋（非商用）常规体" pitchFamily="50" charset="-122"/>
                <a:cs typeface="华文细黑"/>
              </a:rPr>
              <a:t>关键目标</a:t>
            </a:r>
          </a:p>
        </p:txBody>
      </p:sp>
    </p:spTree>
    <p:extLst>
      <p:ext uri="{BB962C8B-B14F-4D97-AF65-F5344CB8AC3E}">
        <p14:creationId xmlns:p14="http://schemas.microsoft.com/office/powerpoint/2010/main" val="32369850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977900" y="1671574"/>
            <a:ext cx="10287000" cy="988347"/>
          </a:xfrm>
          <a:prstGeom prst="rect">
            <a:avLst/>
          </a:prstGeom>
          <a:noFill/>
        </p:spPr>
        <p:txBody>
          <a:bodyPr wrap="square" rtlCol="0">
            <a:spAutoFit/>
          </a:bodyPr>
          <a:lstStyle/>
          <a:p>
            <a:pPr algn="ctr" defTabSz="914210">
              <a:lnSpc>
                <a:spcPct val="150000"/>
              </a:lnSpc>
            </a:pPr>
            <a:r>
              <a:rPr lang="zh-CN" altLang="en-US" sz="4400" dirty="0" smtClean="0">
                <a:solidFill>
                  <a:prstClr val="black"/>
                </a:solidFill>
                <a:latin typeface="微软雅黑" panose="020B0503020204020204" pitchFamily="34" charset="-122"/>
                <a:ea typeface="微软雅黑" panose="020B0503020204020204" pitchFamily="34" charset="-122"/>
              </a:rPr>
              <a:t>从“智慧教育”到信息化</a:t>
            </a:r>
            <a:r>
              <a:rPr lang="zh-CN" altLang="en-US" sz="4400" dirty="0" smtClean="0">
                <a:solidFill>
                  <a:srgbClr val="FF0000"/>
                </a:solidFill>
                <a:latin typeface="微软雅黑" panose="020B0503020204020204" pitchFamily="34" charset="-122"/>
                <a:ea typeface="微软雅黑" panose="020B0503020204020204" pitchFamily="34" charset="-122"/>
              </a:rPr>
              <a:t>使人更智慧</a:t>
            </a:r>
            <a:r>
              <a:rPr lang="zh-CN" altLang="en-US" sz="4400" dirty="0" smtClean="0">
                <a:solidFill>
                  <a:prstClr val="black"/>
                </a:solidFill>
                <a:latin typeface="微软雅黑" panose="020B0503020204020204" pitchFamily="34" charset="-122"/>
                <a:ea typeface="微软雅黑" panose="020B0503020204020204" pitchFamily="34" charset="-122"/>
              </a:rPr>
              <a:t>需要</a:t>
            </a:r>
            <a:endParaRPr lang="en-US" altLang="zh-CN" sz="4400" dirty="0">
              <a:solidFill>
                <a:prstClr val="black"/>
              </a:solidFill>
              <a:latin typeface="微软雅黑" panose="020B0503020204020204" pitchFamily="34" charset="-122"/>
              <a:ea typeface="微软雅黑" panose="020B0503020204020204" pitchFamily="34" charset="-122"/>
            </a:endParaRP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
        <p:nvSpPr>
          <p:cNvPr id="4" name="文本框 7"/>
          <p:cNvSpPr txBox="1"/>
          <p:nvPr/>
        </p:nvSpPr>
        <p:spPr>
          <a:xfrm>
            <a:off x="977900" y="2789218"/>
            <a:ext cx="10287000" cy="1314206"/>
          </a:xfrm>
          <a:prstGeom prst="rect">
            <a:avLst/>
          </a:prstGeom>
          <a:noFill/>
        </p:spPr>
        <p:txBody>
          <a:bodyPr wrap="square" rtlCol="0">
            <a:spAutoFit/>
          </a:bodyPr>
          <a:lstStyle/>
          <a:p>
            <a:pPr algn="ctr" defTabSz="914210">
              <a:lnSpc>
                <a:spcPct val="150000"/>
              </a:lnSpc>
            </a:pPr>
            <a:r>
              <a:rPr lang="zh-CN" altLang="en-US" sz="6000" b="1" dirty="0" smtClean="0">
                <a:solidFill>
                  <a:prstClr val="black"/>
                </a:solidFill>
                <a:latin typeface="微软雅黑" panose="020B0503020204020204" pitchFamily="34" charset="-122"/>
                <a:ea typeface="微软雅黑" panose="020B0503020204020204" pitchFamily="34" charset="-122"/>
              </a:rPr>
              <a:t>需要教师、职能部门深度参与</a:t>
            </a:r>
            <a:endParaRPr lang="zh-CN" altLang="en-US" sz="60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781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 xmlns:a16="http://schemas.microsoft.com/office/drawing/2014/main" id="{62D3BE2E-BB85-4241-A387-557C155F83AB}"/>
              </a:ext>
            </a:extLst>
          </p:cNvPr>
          <p:cNvSpPr/>
          <p:nvPr/>
        </p:nvSpPr>
        <p:spPr>
          <a:xfrm>
            <a:off x="1590216" y="1293622"/>
            <a:ext cx="3522976" cy="1010733"/>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 xmlns:a16="http://schemas.microsoft.com/office/drawing/2014/main" id="{31ED3086-1969-45DB-86E0-B11A366C8E81}"/>
              </a:ext>
            </a:extLst>
          </p:cNvPr>
          <p:cNvSpPr/>
          <p:nvPr/>
        </p:nvSpPr>
        <p:spPr>
          <a:xfrm>
            <a:off x="9261624" y="4826416"/>
            <a:ext cx="1340160" cy="138318"/>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 xmlns:a16="http://schemas.microsoft.com/office/drawing/2014/main" id="{3B74E74F-BC7C-46EF-BAF6-F437662C9C0A}"/>
              </a:ext>
            </a:extLst>
          </p:cNvPr>
          <p:cNvSpPr txBox="1"/>
          <p:nvPr/>
        </p:nvSpPr>
        <p:spPr>
          <a:xfrm>
            <a:off x="6863361" y="5199094"/>
            <a:ext cx="3656863" cy="584776"/>
          </a:xfrm>
          <a:prstGeom prst="rect">
            <a:avLst/>
          </a:prstGeom>
          <a:noFill/>
        </p:spPr>
        <p:txBody>
          <a:bodyPr wrap="square" rtlCol="0">
            <a:spAutoFit/>
          </a:bodyPr>
          <a:lstStyle/>
          <a:p>
            <a:pPr algn="ctr"/>
            <a:r>
              <a:rPr lang="en-US" altLang="zh-CN" sz="3200" dirty="0"/>
              <a:t>IT</a:t>
            </a:r>
            <a:r>
              <a:rPr lang="zh-CN" altLang="en-US" sz="3200" dirty="0"/>
              <a:t>队伍很无奈</a:t>
            </a:r>
          </a:p>
        </p:txBody>
      </p:sp>
      <p:sp>
        <p:nvSpPr>
          <p:cNvPr id="14" name="矩形 13">
            <a:extLst>
              <a:ext uri="{FF2B5EF4-FFF2-40B4-BE49-F238E27FC236}">
                <a16:creationId xmlns="" xmlns:a16="http://schemas.microsoft.com/office/drawing/2014/main" id="{26871F3A-F96F-4899-A96E-12CDC2D5067E}"/>
              </a:ext>
            </a:extLst>
          </p:cNvPr>
          <p:cNvSpPr/>
          <p:nvPr/>
        </p:nvSpPr>
        <p:spPr>
          <a:xfrm>
            <a:off x="0" y="133350"/>
            <a:ext cx="171450" cy="51435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Rectangle 45">
            <a:extLst>
              <a:ext uri="{FF2B5EF4-FFF2-40B4-BE49-F238E27FC236}">
                <a16:creationId xmlns="" xmlns:a16="http://schemas.microsoft.com/office/drawing/2014/main" id="{D873237B-6A0B-4E7D-83F1-C75736FA1EC4}"/>
              </a:ext>
            </a:extLst>
          </p:cNvPr>
          <p:cNvSpPr>
            <a:spLocks/>
          </p:cNvSpPr>
          <p:nvPr/>
        </p:nvSpPr>
        <p:spPr bwMode="auto">
          <a:xfrm>
            <a:off x="404597" y="133350"/>
            <a:ext cx="8029498" cy="62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defTabSz="967527" fontAlgn="base">
              <a:lnSpc>
                <a:spcPct val="70000"/>
              </a:lnSpc>
              <a:spcBef>
                <a:spcPct val="0"/>
              </a:spcBef>
              <a:spcAft>
                <a:spcPct val="0"/>
              </a:spcAft>
            </a:pPr>
            <a:r>
              <a:rPr lang="zh-CN" altLang="en-US" sz="4000" dirty="0">
                <a:solidFill>
                  <a:schemeClr val="bg1"/>
                </a:solidFill>
                <a:cs typeface="Bebas Neue" charset="0"/>
                <a:sym typeface="Bebas Neue" charset="0"/>
              </a:rPr>
              <a:t>或许需要</a:t>
            </a:r>
            <a:r>
              <a:rPr lang="zh-CN" altLang="en-US" sz="4000" dirty="0">
                <a:cs typeface="Bebas Neue" charset="0"/>
                <a:sym typeface="Bebas Neue" charset="0"/>
              </a:rPr>
              <a:t>仰望星空</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216" y="1238218"/>
            <a:ext cx="8306259" cy="403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45">
            <a:extLst>
              <a:ext uri="{FF2B5EF4-FFF2-40B4-BE49-F238E27FC236}">
                <a16:creationId xmlns="" xmlns:a16="http://schemas.microsoft.com/office/drawing/2014/main" id="{D873237B-6A0B-4E7D-83F1-C75736FA1EC4}"/>
              </a:ext>
            </a:extLst>
          </p:cNvPr>
          <p:cNvSpPr>
            <a:spLocks/>
          </p:cNvSpPr>
          <p:nvPr/>
        </p:nvSpPr>
        <p:spPr bwMode="auto">
          <a:xfrm>
            <a:off x="1763497" y="5251450"/>
            <a:ext cx="8029498" cy="62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defTabSz="967527" fontAlgn="base">
              <a:lnSpc>
                <a:spcPct val="70000"/>
              </a:lnSpc>
              <a:spcBef>
                <a:spcPct val="0"/>
              </a:spcBef>
              <a:spcAft>
                <a:spcPct val="0"/>
              </a:spcAft>
            </a:pPr>
            <a:r>
              <a:rPr lang="zh-CN" altLang="en-US" sz="2800" dirty="0">
                <a:solidFill>
                  <a:schemeClr val="bg1"/>
                </a:solidFill>
                <a:cs typeface="Bebas Neue" charset="0"/>
                <a:sym typeface="Bebas Neue" charset="0"/>
              </a:rPr>
              <a:t>信息化需要哪些现象后面的技术设计以及机制设计？</a:t>
            </a:r>
          </a:p>
        </p:txBody>
      </p:sp>
      <p:grpSp>
        <p:nvGrpSpPr>
          <p:cNvPr id="9" name="组合 8">
            <a:extLst>
              <a:ext uri="{FF2B5EF4-FFF2-40B4-BE49-F238E27FC236}">
                <a16:creationId xmlns="" xmlns:a16="http://schemas.microsoft.com/office/drawing/2014/main" id="{E056754D-1E59-453D-AB93-6F8B1EC74E38}"/>
              </a:ext>
            </a:extLst>
          </p:cNvPr>
          <p:cNvGrpSpPr/>
          <p:nvPr/>
        </p:nvGrpSpPr>
        <p:grpSpPr>
          <a:xfrm>
            <a:off x="-67772" y="0"/>
            <a:ext cx="12259774" cy="6858001"/>
            <a:chOff x="-67772" y="0"/>
            <a:chExt cx="12259774" cy="6858001"/>
          </a:xfrm>
        </p:grpSpPr>
        <p:cxnSp>
          <p:nvCxnSpPr>
            <p:cNvPr id="10" name="直接连接符 9">
              <a:extLst>
                <a:ext uri="{FF2B5EF4-FFF2-40B4-BE49-F238E27FC236}">
                  <a16:creationId xmlns="" xmlns:a16="http://schemas.microsoft.com/office/drawing/2014/main" id="{D540B937-27AB-4C06-BB58-842211917032}"/>
                </a:ext>
              </a:extLst>
            </p:cNvPr>
            <p:cNvCxnSpPr/>
            <p:nvPr/>
          </p:nvCxnSpPr>
          <p:spPr>
            <a:xfrm flipV="1">
              <a:off x="0" y="2"/>
              <a:ext cx="2558005" cy="165518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2" name="直接连接符 11">
              <a:extLst>
                <a:ext uri="{FF2B5EF4-FFF2-40B4-BE49-F238E27FC236}">
                  <a16:creationId xmlns="" xmlns:a16="http://schemas.microsoft.com/office/drawing/2014/main" id="{79017A29-7BED-4C2A-940B-992A054A1A04}"/>
                </a:ext>
              </a:extLst>
            </p:cNvPr>
            <p:cNvCxnSpPr/>
            <p:nvPr/>
          </p:nvCxnSpPr>
          <p:spPr>
            <a:xfrm flipV="1">
              <a:off x="-67772" y="0"/>
              <a:ext cx="3621200" cy="879347"/>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3" name="直接连接符 12">
              <a:extLst>
                <a:ext uri="{FF2B5EF4-FFF2-40B4-BE49-F238E27FC236}">
                  <a16:creationId xmlns="" xmlns:a16="http://schemas.microsoft.com/office/drawing/2014/main" id="{3DA9732F-FF98-4334-9EA5-CF6B605A454F}"/>
                </a:ext>
              </a:extLst>
            </p:cNvPr>
            <p:cNvCxnSpPr/>
            <p:nvPr/>
          </p:nvCxnSpPr>
          <p:spPr>
            <a:xfrm flipV="1">
              <a:off x="0" y="0"/>
              <a:ext cx="798653" cy="1332432"/>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6" name="直接连接符 15">
              <a:extLst>
                <a:ext uri="{FF2B5EF4-FFF2-40B4-BE49-F238E27FC236}">
                  <a16:creationId xmlns="" xmlns:a16="http://schemas.microsoft.com/office/drawing/2014/main" id="{3ECE9C6C-7A97-49F1-BA7F-5D8C629994C2}"/>
                </a:ext>
              </a:extLst>
            </p:cNvPr>
            <p:cNvCxnSpPr/>
            <p:nvPr/>
          </p:nvCxnSpPr>
          <p:spPr>
            <a:xfrm flipV="1">
              <a:off x="10764456" y="5525568"/>
              <a:ext cx="1427544" cy="1332432"/>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7" name="直接连接符 16">
              <a:extLst>
                <a:ext uri="{FF2B5EF4-FFF2-40B4-BE49-F238E27FC236}">
                  <a16:creationId xmlns="" xmlns:a16="http://schemas.microsoft.com/office/drawing/2014/main" id="{81B45086-9EBD-4A6A-9218-62F44D96D651}"/>
                </a:ext>
              </a:extLst>
            </p:cNvPr>
            <p:cNvCxnSpPr/>
            <p:nvPr/>
          </p:nvCxnSpPr>
          <p:spPr>
            <a:xfrm flipV="1">
              <a:off x="11736731" y="4649825"/>
              <a:ext cx="455271" cy="2208176"/>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8" name="直接连接符 17">
              <a:extLst>
                <a:ext uri="{FF2B5EF4-FFF2-40B4-BE49-F238E27FC236}">
                  <a16:creationId xmlns="" xmlns:a16="http://schemas.microsoft.com/office/drawing/2014/main" id="{A7452BF4-0441-4350-B9F6-EBEE562F5B16}"/>
                </a:ext>
              </a:extLst>
            </p:cNvPr>
            <p:cNvCxnSpPr/>
            <p:nvPr/>
          </p:nvCxnSpPr>
          <p:spPr>
            <a:xfrm flipV="1">
              <a:off x="9200197" y="6088284"/>
              <a:ext cx="2991803" cy="769717"/>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grpSp>
      <p:sp>
        <p:nvSpPr>
          <p:cNvPr id="2" name="灯片编号占位符 1">
            <a:extLst>
              <a:ext uri="{FF2B5EF4-FFF2-40B4-BE49-F238E27FC236}">
                <a16:creationId xmlns="" xmlns:a16="http://schemas.microsoft.com/office/drawing/2014/main" id="{10A76BFB-D911-4F82-BDFA-96EAC60B84BD}"/>
              </a:ext>
            </a:extLst>
          </p:cNvPr>
          <p:cNvSpPr>
            <a:spLocks noGrp="1"/>
          </p:cNvSpPr>
          <p:nvPr>
            <p:ph type="sldNum" sz="quarter" idx="12"/>
          </p:nvPr>
        </p:nvSpPr>
        <p:spPr/>
        <p:txBody>
          <a:bodyPr/>
          <a:lstStyle/>
          <a:p>
            <a:pPr defTabSz="1245303"/>
            <a:fld id="{ABCBC4E8-88EF-4446-9533-1BB591964EAE}" type="slidenum">
              <a:rPr lang="zh-CN" altLang="en-US" sz="2434" smtClean="0">
                <a:solidFill>
                  <a:srgbClr val="FFFFFF"/>
                </a:solidFill>
              </a:rPr>
              <a:pPr defTabSz="1245303"/>
              <a:t>8</a:t>
            </a:fld>
            <a:endParaRPr lang="zh-CN" altLang="en-US" sz="2434">
              <a:solidFill>
                <a:srgbClr val="FFFFFF"/>
              </a:solidFill>
            </a:endParaRPr>
          </a:p>
        </p:txBody>
      </p:sp>
      <p:sp>
        <p:nvSpPr>
          <p:cNvPr id="19" name="灯片编号占位符 17">
            <a:extLst>
              <a:ext uri="{FF2B5EF4-FFF2-40B4-BE49-F238E27FC236}">
                <a16:creationId xmlns="" xmlns:a16="http://schemas.microsoft.com/office/drawing/2014/main" id="{8EC7917B-3F39-4774-BAD2-F9CB83F53D4D}"/>
              </a:ext>
            </a:extLst>
          </p:cNvPr>
          <p:cNvSpPr txBox="1">
            <a:spLocks/>
          </p:cNvSpPr>
          <p:nvPr/>
        </p:nvSpPr>
        <p:spPr>
          <a:xfrm>
            <a:off x="8737600" y="6361961"/>
            <a:ext cx="2844800"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09C2AD-CA39-43E2-BBEF-768E308D7275}" type="slidenum">
              <a:rPr lang="zh-CN" altLang="en-US" sz="1270">
                <a:solidFill>
                  <a:schemeClr val="bg1"/>
                </a:solidFill>
              </a:rPr>
              <a:pPr algn="r"/>
              <a:t>8</a:t>
            </a:fld>
            <a:endParaRPr lang="zh-CN" altLang="en-US" sz="1270" dirty="0">
              <a:solidFill>
                <a:schemeClr val="bg1"/>
              </a:solidFill>
            </a:endParaRPr>
          </a:p>
        </p:txBody>
      </p:sp>
    </p:spTree>
    <p:extLst>
      <p:ext uri="{BB962C8B-B14F-4D97-AF65-F5344CB8AC3E}">
        <p14:creationId xmlns:p14="http://schemas.microsoft.com/office/powerpoint/2010/main" val="16511453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组合 61">
            <a:extLst>
              <a:ext uri="{FF2B5EF4-FFF2-40B4-BE49-F238E27FC236}">
                <a16:creationId xmlns:a16="http://schemas.microsoft.com/office/drawing/2014/main" xmlns="" id="{ECF1D67C-2FAE-4CAC-ABD6-F91F73B97960}"/>
              </a:ext>
            </a:extLst>
          </p:cNvPr>
          <p:cNvGrpSpPr/>
          <p:nvPr/>
        </p:nvGrpSpPr>
        <p:grpSpPr>
          <a:xfrm>
            <a:off x="-21739" y="0"/>
            <a:ext cx="12213739" cy="6858000"/>
            <a:chOff x="-10869" y="-1"/>
            <a:chExt cx="12213739" cy="6858000"/>
          </a:xfrm>
        </p:grpSpPr>
        <p:grpSp>
          <p:nvGrpSpPr>
            <p:cNvPr id="64" name="组合 6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E1BE189E-DD10-4FC3-9B31-4F99593B09E8}"/>
                </a:ext>
              </a:extLst>
            </p:cNvPr>
            <p:cNvGrpSpPr/>
            <p:nvPr/>
          </p:nvGrpSpPr>
          <p:grpSpPr>
            <a:xfrm flipH="1" flipV="1">
              <a:off x="-10869" y="-1"/>
              <a:ext cx="3621059" cy="6857999"/>
              <a:chOff x="8581811" y="0"/>
              <a:chExt cx="3621059" cy="6857999"/>
            </a:xfrm>
          </p:grpSpPr>
          <p:sp>
            <p:nvSpPr>
              <p:cNvPr id="68" name="Freeform 5">
                <a:extLst>
                  <a:ext uri="{FF2B5EF4-FFF2-40B4-BE49-F238E27FC236}">
                    <a16:creationId xmlns:a16="http://schemas.microsoft.com/office/drawing/2014/main" xmlns="" id="{0A4BEA20-A021-454F-9D46-9C01AF232C69}"/>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69" name="Freeform 5">
                <a:extLst>
                  <a:ext uri="{FF2B5EF4-FFF2-40B4-BE49-F238E27FC236}">
                    <a16:creationId xmlns:a16="http://schemas.microsoft.com/office/drawing/2014/main" xmlns="" id="{D487CE1F-C1E6-4881-976A-9731B346575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65" name="组合 6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2B3F302-863A-4204-9391-B7B439ABB61A}"/>
                </a:ext>
              </a:extLst>
            </p:cNvPr>
            <p:cNvGrpSpPr/>
            <p:nvPr/>
          </p:nvGrpSpPr>
          <p:grpSpPr>
            <a:xfrm>
              <a:off x="8581811" y="0"/>
              <a:ext cx="3621059" cy="6857999"/>
              <a:chOff x="8581811" y="0"/>
              <a:chExt cx="3621059" cy="6857999"/>
            </a:xfrm>
          </p:grpSpPr>
          <p:sp>
            <p:nvSpPr>
              <p:cNvPr id="66" name="Freeform 5">
                <a:extLst>
                  <a:ext uri="{FF2B5EF4-FFF2-40B4-BE49-F238E27FC236}">
                    <a16:creationId xmlns:a16="http://schemas.microsoft.com/office/drawing/2014/main" xmlns="" id="{23DDAC30-EEB6-4BE9-8CC3-6BC3C0CE3CC6}"/>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67" name="Freeform 5">
                <a:extLst>
                  <a:ext uri="{FF2B5EF4-FFF2-40B4-BE49-F238E27FC236}">
                    <a16:creationId xmlns:a16="http://schemas.microsoft.com/office/drawing/2014/main" xmlns="" id="{98503929-481A-414E-8FE9-D2CBAA26672E}"/>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9" name="矩形 8"/>
          <p:cNvSpPr/>
          <p:nvPr/>
        </p:nvSpPr>
        <p:spPr>
          <a:xfrm>
            <a:off x="623392" y="5925277"/>
            <a:ext cx="10813447" cy="584771"/>
          </a:xfrm>
          <a:prstGeom prst="rect">
            <a:avLst/>
          </a:prstGeom>
        </p:spPr>
        <p:txBody>
          <a:bodyPr wrap="square" lIns="121917" tIns="60958" rIns="121917" bIns="60958">
            <a:spAutoFit/>
          </a:bodyPr>
          <a:lstStyle/>
          <a:p>
            <a:pPr algn="ctr">
              <a:lnSpc>
                <a:spcPct val="150000"/>
              </a:lnSpc>
            </a:pPr>
            <a:r>
              <a:rPr lang="zh-CN" altLang="en-US" sz="2000" dirty="0">
                <a:solidFill>
                  <a:schemeClr val="bg2">
                    <a:lumMod val="25000"/>
                  </a:schemeClr>
                </a:solidFill>
                <a:latin typeface="微软雅黑" panose="020B0503020204020204" pitchFamily="34" charset="-122"/>
                <a:ea typeface="微软雅黑" panose="020B0503020204020204" pitchFamily="34" charset="-122"/>
              </a:rPr>
              <a:t>原则：物理世界和</a:t>
            </a:r>
            <a:r>
              <a:rPr lang="en-US" altLang="zh-CN" sz="2000" dirty="0" err="1">
                <a:solidFill>
                  <a:schemeClr val="bg2">
                    <a:lumMod val="25000"/>
                  </a:schemeClr>
                </a:solidFill>
                <a:latin typeface="微软雅黑" panose="020B0503020204020204" pitchFamily="34" charset="-122"/>
                <a:ea typeface="微软雅黑" panose="020B0503020204020204" pitchFamily="34" charset="-122"/>
              </a:rPr>
              <a:t>CyberSpace</a:t>
            </a:r>
            <a:r>
              <a:rPr lang="zh-CN" altLang="en-US" sz="2000" dirty="0">
                <a:solidFill>
                  <a:schemeClr val="bg2">
                    <a:lumMod val="25000"/>
                  </a:schemeClr>
                </a:solidFill>
                <a:latin typeface="微软雅黑" panose="020B0503020204020204" pitchFamily="34" charset="-122"/>
                <a:ea typeface="微软雅黑" panose="020B0503020204020204" pitchFamily="34" charset="-122"/>
              </a:rPr>
              <a:t>中责权利的</a:t>
            </a:r>
            <a:r>
              <a:rPr lang="zh-CN" altLang="en-US" sz="2000" dirty="0" smtClean="0">
                <a:solidFill>
                  <a:schemeClr val="bg2">
                    <a:lumMod val="25000"/>
                  </a:schemeClr>
                </a:solidFill>
                <a:latin typeface="微软雅黑" panose="020B0503020204020204" pitchFamily="34" charset="-122"/>
                <a:ea typeface="微软雅黑" panose="020B0503020204020204" pitchFamily="34" charset="-122"/>
              </a:rPr>
              <a:t>一致，</a:t>
            </a:r>
            <a:r>
              <a:rPr lang="zh-CN" altLang="en-US" sz="2000" dirty="0" smtClean="0">
                <a:solidFill>
                  <a:srgbClr val="FF0000"/>
                </a:solidFill>
                <a:latin typeface="微软雅黑" panose="020B0503020204020204" pitchFamily="34" charset="-122"/>
                <a:ea typeface="微软雅黑" panose="020B0503020204020204" pitchFamily="34" charset="-122"/>
              </a:rPr>
              <a:t>一起探索</a:t>
            </a:r>
            <a:r>
              <a:rPr lang="zh-CN" altLang="en-US" sz="2000" dirty="0" smtClean="0">
                <a:solidFill>
                  <a:schemeClr val="bg2">
                    <a:lumMod val="25000"/>
                  </a:schemeClr>
                </a:solidFill>
                <a:latin typeface="微软雅黑" panose="020B0503020204020204" pitchFamily="34" charset="-122"/>
                <a:ea typeface="微软雅黑" panose="020B0503020204020204" pitchFamily="34" charset="-122"/>
              </a:rPr>
              <a:t>，不</a:t>
            </a:r>
            <a:r>
              <a:rPr lang="zh-CN" altLang="en-US" sz="2000" dirty="0">
                <a:solidFill>
                  <a:schemeClr val="bg2">
                    <a:lumMod val="25000"/>
                  </a:schemeClr>
                </a:solidFill>
                <a:latin typeface="微软雅黑" panose="020B0503020204020204" pitchFamily="34" charset="-122"/>
                <a:ea typeface="微软雅黑" panose="020B0503020204020204" pitchFamily="34" charset="-122"/>
              </a:rPr>
              <a:t>错位、不越位、不</a:t>
            </a:r>
            <a:r>
              <a:rPr lang="zh-CN" altLang="en-US" sz="2000" dirty="0" smtClean="0">
                <a:solidFill>
                  <a:schemeClr val="bg2">
                    <a:lumMod val="25000"/>
                  </a:schemeClr>
                </a:solidFill>
                <a:latin typeface="微软雅黑" panose="020B0503020204020204" pitchFamily="34" charset="-122"/>
                <a:ea typeface="微软雅黑" panose="020B0503020204020204" pitchFamily="34" charset="-122"/>
              </a:rPr>
              <a:t>缺位</a:t>
            </a:r>
            <a:endParaRPr lang="en-US" altLang="zh-CN" sz="2000" dirty="0" smtClean="0">
              <a:solidFill>
                <a:schemeClr val="bg2">
                  <a:lumMod val="25000"/>
                </a:schemeClr>
              </a:solidFill>
              <a:latin typeface="微软雅黑" panose="020B0503020204020204" pitchFamily="34" charset="-122"/>
              <a:ea typeface="微软雅黑" panose="020B0503020204020204" pitchFamily="34" charset="-122"/>
            </a:endParaRPr>
          </a:p>
        </p:txBody>
      </p:sp>
      <p:grpSp>
        <p:nvGrpSpPr>
          <p:cNvPr id="33" name="组合 27"/>
          <p:cNvGrpSpPr/>
          <p:nvPr/>
        </p:nvGrpSpPr>
        <p:grpSpPr>
          <a:xfrm>
            <a:off x="4203485" y="1647199"/>
            <a:ext cx="4037587" cy="3079637"/>
            <a:chOff x="1553210" y="1981200"/>
            <a:chExt cx="3996110" cy="3048000"/>
          </a:xfrm>
        </p:grpSpPr>
        <p:sp>
          <p:nvSpPr>
            <p:cNvPr id="34" name="Freeform 5"/>
            <p:cNvSpPr>
              <a:spLocks/>
            </p:cNvSpPr>
            <p:nvPr/>
          </p:nvSpPr>
          <p:spPr bwMode="auto">
            <a:xfrm>
              <a:off x="4226355" y="3516612"/>
              <a:ext cx="733030" cy="857689"/>
            </a:xfrm>
            <a:custGeom>
              <a:avLst/>
              <a:gdLst>
                <a:gd name="T0" fmla="*/ 0 w 353"/>
                <a:gd name="T1" fmla="*/ 143 h 413"/>
                <a:gd name="T2" fmla="*/ 45 w 353"/>
                <a:gd name="T3" fmla="*/ 413 h 413"/>
                <a:gd name="T4" fmla="*/ 352 w 353"/>
                <a:gd name="T5" fmla="*/ 277 h 413"/>
                <a:gd name="T6" fmla="*/ 329 w 353"/>
                <a:gd name="T7" fmla="*/ 0 h 413"/>
                <a:gd name="T8" fmla="*/ 0 w 353"/>
                <a:gd name="T9" fmla="*/ 143 h 413"/>
              </a:gdLst>
              <a:ahLst/>
              <a:cxnLst>
                <a:cxn ang="0">
                  <a:pos x="T0" y="T1"/>
                </a:cxn>
                <a:cxn ang="0">
                  <a:pos x="T2" y="T3"/>
                </a:cxn>
                <a:cxn ang="0">
                  <a:pos x="T4" y="T5"/>
                </a:cxn>
                <a:cxn ang="0">
                  <a:pos x="T6" y="T7"/>
                </a:cxn>
                <a:cxn ang="0">
                  <a:pos x="T8" y="T9"/>
                </a:cxn>
              </a:cxnLst>
              <a:rect l="0" t="0" r="r" b="b"/>
              <a:pathLst>
                <a:path w="353" h="413">
                  <a:moveTo>
                    <a:pt x="0" y="143"/>
                  </a:moveTo>
                  <a:cubicBezTo>
                    <a:pt x="19" y="239"/>
                    <a:pt x="34" y="332"/>
                    <a:pt x="45" y="413"/>
                  </a:cubicBezTo>
                  <a:cubicBezTo>
                    <a:pt x="146" y="379"/>
                    <a:pt x="254" y="334"/>
                    <a:pt x="352" y="277"/>
                  </a:cubicBezTo>
                  <a:cubicBezTo>
                    <a:pt x="353" y="192"/>
                    <a:pt x="347" y="97"/>
                    <a:pt x="329" y="0"/>
                  </a:cubicBezTo>
                  <a:cubicBezTo>
                    <a:pt x="242" y="50"/>
                    <a:pt x="134" y="100"/>
                    <a:pt x="0" y="143"/>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5" name="Freeform 6"/>
            <p:cNvSpPr>
              <a:spLocks/>
            </p:cNvSpPr>
            <p:nvPr/>
          </p:nvSpPr>
          <p:spPr bwMode="auto">
            <a:xfrm>
              <a:off x="3353742" y="3840550"/>
              <a:ext cx="891048" cy="741809"/>
            </a:xfrm>
            <a:custGeom>
              <a:avLst/>
              <a:gdLst>
                <a:gd name="T0" fmla="*/ 109 w 429"/>
                <a:gd name="T1" fmla="*/ 348 h 357"/>
                <a:gd name="T2" fmla="*/ 429 w 429"/>
                <a:gd name="T3" fmla="*/ 269 h 357"/>
                <a:gd name="T4" fmla="*/ 380 w 429"/>
                <a:gd name="T5" fmla="*/ 0 h 357"/>
                <a:gd name="T6" fmla="*/ 0 w 429"/>
                <a:gd name="T7" fmla="*/ 84 h 357"/>
                <a:gd name="T8" fmla="*/ 64 w 429"/>
                <a:gd name="T9" fmla="*/ 357 h 357"/>
                <a:gd name="T10" fmla="*/ 109 w 429"/>
                <a:gd name="T11" fmla="*/ 348 h 357"/>
              </a:gdLst>
              <a:ahLst/>
              <a:cxnLst>
                <a:cxn ang="0">
                  <a:pos x="T0" y="T1"/>
                </a:cxn>
                <a:cxn ang="0">
                  <a:pos x="T2" y="T3"/>
                </a:cxn>
                <a:cxn ang="0">
                  <a:pos x="T4" y="T5"/>
                </a:cxn>
                <a:cxn ang="0">
                  <a:pos x="T6" y="T7"/>
                </a:cxn>
                <a:cxn ang="0">
                  <a:pos x="T8" y="T9"/>
                </a:cxn>
                <a:cxn ang="0">
                  <a:pos x="T10" y="T11"/>
                </a:cxn>
              </a:cxnLst>
              <a:rect l="0" t="0" r="r" b="b"/>
              <a:pathLst>
                <a:path w="429" h="357">
                  <a:moveTo>
                    <a:pt x="109" y="348"/>
                  </a:moveTo>
                  <a:cubicBezTo>
                    <a:pt x="109" y="348"/>
                    <a:pt x="252" y="326"/>
                    <a:pt x="429" y="269"/>
                  </a:cubicBezTo>
                  <a:cubicBezTo>
                    <a:pt x="415" y="176"/>
                    <a:pt x="398" y="84"/>
                    <a:pt x="380" y="0"/>
                  </a:cubicBezTo>
                  <a:cubicBezTo>
                    <a:pt x="270" y="34"/>
                    <a:pt x="144" y="63"/>
                    <a:pt x="0" y="84"/>
                  </a:cubicBezTo>
                  <a:cubicBezTo>
                    <a:pt x="18" y="171"/>
                    <a:pt x="39" y="264"/>
                    <a:pt x="64" y="357"/>
                  </a:cubicBezTo>
                  <a:cubicBezTo>
                    <a:pt x="79" y="354"/>
                    <a:pt x="94" y="352"/>
                    <a:pt x="109" y="348"/>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6" name="Freeform 7"/>
            <p:cNvSpPr>
              <a:spLocks/>
            </p:cNvSpPr>
            <p:nvPr/>
          </p:nvSpPr>
          <p:spPr bwMode="auto">
            <a:xfrm>
              <a:off x="2143145" y="4576214"/>
              <a:ext cx="681235" cy="395046"/>
            </a:xfrm>
            <a:custGeom>
              <a:avLst/>
              <a:gdLst>
                <a:gd name="T0" fmla="*/ 0 w 328"/>
                <a:gd name="T1" fmla="*/ 0 h 190"/>
                <a:gd name="T2" fmla="*/ 10 w 328"/>
                <a:gd name="T3" fmla="*/ 19 h 190"/>
                <a:gd name="T4" fmla="*/ 328 w 328"/>
                <a:gd name="T5" fmla="*/ 190 h 190"/>
                <a:gd name="T6" fmla="*/ 257 w 328"/>
                <a:gd name="T7" fmla="*/ 57 h 190"/>
                <a:gd name="T8" fmla="*/ 0 w 328"/>
                <a:gd name="T9" fmla="*/ 0 h 190"/>
              </a:gdLst>
              <a:ahLst/>
              <a:cxnLst>
                <a:cxn ang="0">
                  <a:pos x="T0" y="T1"/>
                </a:cxn>
                <a:cxn ang="0">
                  <a:pos x="T2" y="T3"/>
                </a:cxn>
                <a:cxn ang="0">
                  <a:pos x="T4" y="T5"/>
                </a:cxn>
                <a:cxn ang="0">
                  <a:pos x="T6" y="T7"/>
                </a:cxn>
                <a:cxn ang="0">
                  <a:pos x="T8" y="T9"/>
                </a:cxn>
              </a:cxnLst>
              <a:rect l="0" t="0" r="r" b="b"/>
              <a:pathLst>
                <a:path w="328" h="190">
                  <a:moveTo>
                    <a:pt x="0" y="0"/>
                  </a:moveTo>
                  <a:cubicBezTo>
                    <a:pt x="3" y="6"/>
                    <a:pt x="7" y="13"/>
                    <a:pt x="10" y="19"/>
                  </a:cubicBezTo>
                  <a:cubicBezTo>
                    <a:pt x="104" y="94"/>
                    <a:pt x="211" y="152"/>
                    <a:pt x="328" y="190"/>
                  </a:cubicBezTo>
                  <a:cubicBezTo>
                    <a:pt x="301" y="145"/>
                    <a:pt x="278" y="101"/>
                    <a:pt x="257" y="57"/>
                  </a:cubicBezTo>
                  <a:cubicBezTo>
                    <a:pt x="172" y="49"/>
                    <a:pt x="80" y="32"/>
                    <a:pt x="0" y="0"/>
                  </a:cubicBez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7" name="Freeform 8"/>
            <p:cNvSpPr>
              <a:spLocks/>
            </p:cNvSpPr>
            <p:nvPr/>
          </p:nvSpPr>
          <p:spPr bwMode="auto">
            <a:xfrm>
              <a:off x="4720601" y="2487737"/>
              <a:ext cx="637341" cy="912118"/>
            </a:xfrm>
            <a:custGeom>
              <a:avLst/>
              <a:gdLst>
                <a:gd name="T0" fmla="*/ 307 w 307"/>
                <a:gd name="T1" fmla="*/ 287 h 439"/>
                <a:gd name="T2" fmla="*/ 176 w 307"/>
                <a:gd name="T3" fmla="*/ 0 h 439"/>
                <a:gd name="T4" fmla="*/ 0 w 307"/>
                <a:gd name="T5" fmla="*/ 120 h 439"/>
                <a:gd name="T6" fmla="*/ 118 w 307"/>
                <a:gd name="T7" fmla="*/ 439 h 439"/>
                <a:gd name="T8" fmla="*/ 307 w 307"/>
                <a:gd name="T9" fmla="*/ 287 h 439"/>
              </a:gdLst>
              <a:ahLst/>
              <a:cxnLst>
                <a:cxn ang="0">
                  <a:pos x="T0" y="T1"/>
                </a:cxn>
                <a:cxn ang="0">
                  <a:pos x="T2" y="T3"/>
                </a:cxn>
                <a:cxn ang="0">
                  <a:pos x="T4" y="T5"/>
                </a:cxn>
                <a:cxn ang="0">
                  <a:pos x="T6" y="T7"/>
                </a:cxn>
                <a:cxn ang="0">
                  <a:pos x="T8" y="T9"/>
                </a:cxn>
              </a:cxnLst>
              <a:rect l="0" t="0" r="r" b="b"/>
              <a:pathLst>
                <a:path w="307" h="439">
                  <a:moveTo>
                    <a:pt x="307" y="287"/>
                  </a:moveTo>
                  <a:cubicBezTo>
                    <a:pt x="284" y="188"/>
                    <a:pt x="243" y="89"/>
                    <a:pt x="176" y="0"/>
                  </a:cubicBezTo>
                  <a:cubicBezTo>
                    <a:pt x="125" y="47"/>
                    <a:pt x="64" y="86"/>
                    <a:pt x="0" y="120"/>
                  </a:cubicBezTo>
                  <a:cubicBezTo>
                    <a:pt x="40" y="193"/>
                    <a:pt x="87" y="299"/>
                    <a:pt x="118" y="439"/>
                  </a:cubicBezTo>
                  <a:cubicBezTo>
                    <a:pt x="190" y="395"/>
                    <a:pt x="256" y="345"/>
                    <a:pt x="307" y="28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8" name="Freeform 9"/>
            <p:cNvSpPr>
              <a:spLocks/>
            </p:cNvSpPr>
            <p:nvPr/>
          </p:nvSpPr>
          <p:spPr bwMode="auto">
            <a:xfrm>
              <a:off x="2440747" y="3200576"/>
              <a:ext cx="813795" cy="802382"/>
            </a:xfrm>
            <a:custGeom>
              <a:avLst/>
              <a:gdLst>
                <a:gd name="T0" fmla="*/ 392 w 392"/>
                <a:gd name="T1" fmla="*/ 362 h 386"/>
                <a:gd name="T2" fmla="*/ 330 w 392"/>
                <a:gd name="T3" fmla="*/ 0 h 386"/>
                <a:gd name="T4" fmla="*/ 10 w 392"/>
                <a:gd name="T5" fmla="*/ 27 h 386"/>
                <a:gd name="T6" fmla="*/ 41 w 392"/>
                <a:gd name="T7" fmla="*/ 378 h 386"/>
                <a:gd name="T8" fmla="*/ 392 w 392"/>
                <a:gd name="T9" fmla="*/ 362 h 386"/>
              </a:gdLst>
              <a:ahLst/>
              <a:cxnLst>
                <a:cxn ang="0">
                  <a:pos x="T0" y="T1"/>
                </a:cxn>
                <a:cxn ang="0">
                  <a:pos x="T2" y="T3"/>
                </a:cxn>
                <a:cxn ang="0">
                  <a:pos x="T4" y="T5"/>
                </a:cxn>
                <a:cxn ang="0">
                  <a:pos x="T6" y="T7"/>
                </a:cxn>
                <a:cxn ang="0">
                  <a:pos x="T8" y="T9"/>
                </a:cxn>
              </a:cxnLst>
              <a:rect l="0" t="0" r="r" b="b"/>
              <a:pathLst>
                <a:path w="392" h="386">
                  <a:moveTo>
                    <a:pt x="392" y="362"/>
                  </a:moveTo>
                  <a:cubicBezTo>
                    <a:pt x="364" y="238"/>
                    <a:pt x="341" y="111"/>
                    <a:pt x="330" y="0"/>
                  </a:cubicBezTo>
                  <a:cubicBezTo>
                    <a:pt x="205" y="20"/>
                    <a:pt x="99" y="28"/>
                    <a:pt x="10" y="27"/>
                  </a:cubicBezTo>
                  <a:cubicBezTo>
                    <a:pt x="0" y="147"/>
                    <a:pt x="14" y="266"/>
                    <a:pt x="41" y="378"/>
                  </a:cubicBezTo>
                  <a:cubicBezTo>
                    <a:pt x="140" y="386"/>
                    <a:pt x="256" y="383"/>
                    <a:pt x="392" y="36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9" name="Freeform 10"/>
            <p:cNvSpPr>
              <a:spLocks/>
            </p:cNvSpPr>
            <p:nvPr/>
          </p:nvSpPr>
          <p:spPr bwMode="auto">
            <a:xfrm>
              <a:off x="1657678" y="3815970"/>
              <a:ext cx="330083" cy="571500"/>
            </a:xfrm>
            <a:custGeom>
              <a:avLst/>
              <a:gdLst>
                <a:gd name="T0" fmla="*/ 0 w 159"/>
                <a:gd name="T1" fmla="*/ 0 h 275"/>
                <a:gd name="T2" fmla="*/ 132 w 159"/>
                <a:gd name="T3" fmla="*/ 256 h 275"/>
                <a:gd name="T4" fmla="*/ 159 w 159"/>
                <a:gd name="T5" fmla="*/ 275 h 275"/>
                <a:gd name="T6" fmla="*/ 83 w 159"/>
                <a:gd name="T7" fmla="*/ 47 h 275"/>
                <a:gd name="T8" fmla="*/ 0 w 159"/>
                <a:gd name="T9" fmla="*/ 0 h 275"/>
              </a:gdLst>
              <a:ahLst/>
              <a:cxnLst>
                <a:cxn ang="0">
                  <a:pos x="T0" y="T1"/>
                </a:cxn>
                <a:cxn ang="0">
                  <a:pos x="T2" y="T3"/>
                </a:cxn>
                <a:cxn ang="0">
                  <a:pos x="T4" y="T5"/>
                </a:cxn>
                <a:cxn ang="0">
                  <a:pos x="T6" y="T7"/>
                </a:cxn>
                <a:cxn ang="0">
                  <a:pos x="T8" y="T9"/>
                </a:cxn>
              </a:cxnLst>
              <a:rect l="0" t="0" r="r" b="b"/>
              <a:pathLst>
                <a:path w="159" h="275">
                  <a:moveTo>
                    <a:pt x="0" y="0"/>
                  </a:moveTo>
                  <a:cubicBezTo>
                    <a:pt x="31" y="92"/>
                    <a:pt x="76" y="179"/>
                    <a:pt x="132" y="256"/>
                  </a:cubicBezTo>
                  <a:cubicBezTo>
                    <a:pt x="140" y="262"/>
                    <a:pt x="149" y="269"/>
                    <a:pt x="159" y="275"/>
                  </a:cubicBezTo>
                  <a:cubicBezTo>
                    <a:pt x="123" y="194"/>
                    <a:pt x="99" y="117"/>
                    <a:pt x="83" y="47"/>
                  </a:cubicBezTo>
                  <a:cubicBezTo>
                    <a:pt x="53" y="33"/>
                    <a:pt x="25" y="18"/>
                    <a:pt x="0" y="0"/>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0" name="Freeform 11"/>
            <p:cNvSpPr>
              <a:spLocks/>
            </p:cNvSpPr>
            <p:nvPr/>
          </p:nvSpPr>
          <p:spPr bwMode="auto">
            <a:xfrm>
              <a:off x="1896461" y="3940629"/>
              <a:ext cx="743564" cy="673334"/>
            </a:xfrm>
            <a:custGeom>
              <a:avLst/>
              <a:gdLst>
                <a:gd name="T0" fmla="*/ 267 w 358"/>
                <a:gd name="T1" fmla="*/ 55 h 324"/>
                <a:gd name="T2" fmla="*/ 0 w 358"/>
                <a:gd name="T3" fmla="*/ 0 h 324"/>
                <a:gd name="T4" fmla="*/ 86 w 358"/>
                <a:gd name="T5" fmla="*/ 239 h 324"/>
                <a:gd name="T6" fmla="*/ 358 w 358"/>
                <a:gd name="T7" fmla="*/ 324 h 324"/>
                <a:gd name="T8" fmla="*/ 267 w 358"/>
                <a:gd name="T9" fmla="*/ 55 h 324"/>
              </a:gdLst>
              <a:ahLst/>
              <a:cxnLst>
                <a:cxn ang="0">
                  <a:pos x="T0" y="T1"/>
                </a:cxn>
                <a:cxn ang="0">
                  <a:pos x="T2" y="T3"/>
                </a:cxn>
                <a:cxn ang="0">
                  <a:pos x="T4" y="T5"/>
                </a:cxn>
                <a:cxn ang="0">
                  <a:pos x="T6" y="T7"/>
                </a:cxn>
                <a:cxn ang="0">
                  <a:pos x="T8" y="T9"/>
                </a:cxn>
              </a:cxnLst>
              <a:rect l="0" t="0" r="r" b="b"/>
              <a:pathLst>
                <a:path w="358" h="324">
                  <a:moveTo>
                    <a:pt x="267" y="55"/>
                  </a:moveTo>
                  <a:cubicBezTo>
                    <a:pt x="180" y="48"/>
                    <a:pt x="84" y="32"/>
                    <a:pt x="0" y="0"/>
                  </a:cubicBezTo>
                  <a:cubicBezTo>
                    <a:pt x="23" y="92"/>
                    <a:pt x="55" y="173"/>
                    <a:pt x="86" y="239"/>
                  </a:cubicBezTo>
                  <a:cubicBezTo>
                    <a:pt x="148" y="273"/>
                    <a:pt x="238" y="307"/>
                    <a:pt x="358" y="324"/>
                  </a:cubicBezTo>
                  <a:cubicBezTo>
                    <a:pt x="316" y="230"/>
                    <a:pt x="287" y="139"/>
                    <a:pt x="267" y="55"/>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1" name="Freeform 12"/>
            <p:cNvSpPr>
              <a:spLocks/>
            </p:cNvSpPr>
            <p:nvPr/>
          </p:nvSpPr>
          <p:spPr bwMode="auto">
            <a:xfrm>
              <a:off x="1553210" y="3001297"/>
              <a:ext cx="251952" cy="793604"/>
            </a:xfrm>
            <a:custGeom>
              <a:avLst/>
              <a:gdLst>
                <a:gd name="T0" fmla="*/ 114 w 121"/>
                <a:gd name="T1" fmla="*/ 67 h 382"/>
                <a:gd name="T2" fmla="*/ 4 w 121"/>
                <a:gd name="T3" fmla="*/ 0 h 382"/>
                <a:gd name="T4" fmla="*/ 0 w 121"/>
                <a:gd name="T5" fmla="*/ 86 h 382"/>
                <a:gd name="T6" fmla="*/ 31 w 121"/>
                <a:gd name="T7" fmla="*/ 326 h 382"/>
                <a:gd name="T8" fmla="*/ 121 w 121"/>
                <a:gd name="T9" fmla="*/ 382 h 382"/>
                <a:gd name="T10" fmla="*/ 114 w 121"/>
                <a:gd name="T11" fmla="*/ 67 h 382"/>
              </a:gdLst>
              <a:ahLst/>
              <a:cxnLst>
                <a:cxn ang="0">
                  <a:pos x="T0" y="T1"/>
                </a:cxn>
                <a:cxn ang="0">
                  <a:pos x="T2" y="T3"/>
                </a:cxn>
                <a:cxn ang="0">
                  <a:pos x="T4" y="T5"/>
                </a:cxn>
                <a:cxn ang="0">
                  <a:pos x="T6" y="T7"/>
                </a:cxn>
                <a:cxn ang="0">
                  <a:pos x="T8" y="T9"/>
                </a:cxn>
                <a:cxn ang="0">
                  <a:pos x="T10" y="T11"/>
                </a:cxn>
              </a:cxnLst>
              <a:rect l="0" t="0" r="r" b="b"/>
              <a:pathLst>
                <a:path w="121" h="382">
                  <a:moveTo>
                    <a:pt x="114" y="67"/>
                  </a:moveTo>
                  <a:cubicBezTo>
                    <a:pt x="52" y="41"/>
                    <a:pt x="18" y="14"/>
                    <a:pt x="4" y="0"/>
                  </a:cubicBezTo>
                  <a:cubicBezTo>
                    <a:pt x="2" y="29"/>
                    <a:pt x="0" y="57"/>
                    <a:pt x="0" y="86"/>
                  </a:cubicBezTo>
                  <a:cubicBezTo>
                    <a:pt x="0" y="169"/>
                    <a:pt x="11" y="249"/>
                    <a:pt x="31" y="326"/>
                  </a:cubicBezTo>
                  <a:cubicBezTo>
                    <a:pt x="50" y="341"/>
                    <a:pt x="80" y="361"/>
                    <a:pt x="121" y="382"/>
                  </a:cubicBezTo>
                  <a:cubicBezTo>
                    <a:pt x="97" y="244"/>
                    <a:pt x="104" y="135"/>
                    <a:pt x="114" y="6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2" name="Freeform 13"/>
            <p:cNvSpPr>
              <a:spLocks/>
            </p:cNvSpPr>
            <p:nvPr/>
          </p:nvSpPr>
          <p:spPr bwMode="auto">
            <a:xfrm>
              <a:off x="3210648" y="3022366"/>
              <a:ext cx="913873" cy="915629"/>
            </a:xfrm>
            <a:custGeom>
              <a:avLst/>
              <a:gdLst>
                <a:gd name="T0" fmla="*/ 97 w 440"/>
                <a:gd name="T1" fmla="*/ 434 h 441"/>
                <a:gd name="T2" fmla="*/ 440 w 440"/>
                <a:gd name="T3" fmla="*/ 354 h 441"/>
                <a:gd name="T4" fmla="*/ 353 w 440"/>
                <a:gd name="T5" fmla="*/ 0 h 441"/>
                <a:gd name="T6" fmla="*/ 270 w 440"/>
                <a:gd name="T7" fmla="*/ 18 h 441"/>
                <a:gd name="T8" fmla="*/ 0 w 440"/>
                <a:gd name="T9" fmla="*/ 79 h 441"/>
                <a:gd name="T10" fmla="*/ 61 w 440"/>
                <a:gd name="T11" fmla="*/ 441 h 441"/>
                <a:gd name="T12" fmla="*/ 97 w 440"/>
                <a:gd name="T13" fmla="*/ 434 h 441"/>
              </a:gdLst>
              <a:ahLst/>
              <a:cxnLst>
                <a:cxn ang="0">
                  <a:pos x="T0" y="T1"/>
                </a:cxn>
                <a:cxn ang="0">
                  <a:pos x="T2" y="T3"/>
                </a:cxn>
                <a:cxn ang="0">
                  <a:pos x="T4" y="T5"/>
                </a:cxn>
                <a:cxn ang="0">
                  <a:pos x="T6" y="T7"/>
                </a:cxn>
                <a:cxn ang="0">
                  <a:pos x="T8" y="T9"/>
                </a:cxn>
                <a:cxn ang="0">
                  <a:pos x="T10" y="T11"/>
                </a:cxn>
                <a:cxn ang="0">
                  <a:pos x="T12" y="T13"/>
                </a:cxn>
              </a:cxnLst>
              <a:rect l="0" t="0" r="r" b="b"/>
              <a:pathLst>
                <a:path w="440" h="441">
                  <a:moveTo>
                    <a:pt x="97" y="434"/>
                  </a:moveTo>
                  <a:cubicBezTo>
                    <a:pt x="97" y="434"/>
                    <a:pt x="251" y="411"/>
                    <a:pt x="440" y="354"/>
                  </a:cubicBezTo>
                  <a:cubicBezTo>
                    <a:pt x="404" y="184"/>
                    <a:pt x="367" y="48"/>
                    <a:pt x="353" y="0"/>
                  </a:cubicBezTo>
                  <a:cubicBezTo>
                    <a:pt x="302" y="12"/>
                    <a:pt x="270" y="18"/>
                    <a:pt x="270" y="18"/>
                  </a:cubicBezTo>
                  <a:cubicBezTo>
                    <a:pt x="172" y="45"/>
                    <a:pt x="82" y="65"/>
                    <a:pt x="0" y="79"/>
                  </a:cubicBezTo>
                  <a:cubicBezTo>
                    <a:pt x="8" y="133"/>
                    <a:pt x="28" y="272"/>
                    <a:pt x="61" y="441"/>
                  </a:cubicBezTo>
                  <a:cubicBezTo>
                    <a:pt x="73" y="439"/>
                    <a:pt x="85" y="437"/>
                    <a:pt x="97" y="4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3" name="Freeform 14"/>
            <p:cNvSpPr>
              <a:spLocks/>
            </p:cNvSpPr>
            <p:nvPr/>
          </p:nvSpPr>
          <p:spPr bwMode="auto">
            <a:xfrm>
              <a:off x="5011180" y="3830016"/>
              <a:ext cx="396802" cy="627684"/>
            </a:xfrm>
            <a:custGeom>
              <a:avLst/>
              <a:gdLst>
                <a:gd name="T0" fmla="*/ 0 w 191"/>
                <a:gd name="T1" fmla="*/ 302 h 302"/>
                <a:gd name="T2" fmla="*/ 27 w 191"/>
                <a:gd name="T3" fmla="*/ 281 h 302"/>
                <a:gd name="T4" fmla="*/ 181 w 191"/>
                <a:gd name="T5" fmla="*/ 67 h 302"/>
                <a:gd name="T6" fmla="*/ 185 w 191"/>
                <a:gd name="T7" fmla="*/ 59 h 302"/>
                <a:gd name="T8" fmla="*/ 191 w 191"/>
                <a:gd name="T9" fmla="*/ 0 h 302"/>
                <a:gd name="T10" fmla="*/ 10 w 191"/>
                <a:gd name="T11" fmla="*/ 144 h 302"/>
                <a:gd name="T12" fmla="*/ 0 w 191"/>
                <a:gd name="T13" fmla="*/ 302 h 302"/>
              </a:gdLst>
              <a:ahLst/>
              <a:cxnLst>
                <a:cxn ang="0">
                  <a:pos x="T0" y="T1"/>
                </a:cxn>
                <a:cxn ang="0">
                  <a:pos x="T2" y="T3"/>
                </a:cxn>
                <a:cxn ang="0">
                  <a:pos x="T4" y="T5"/>
                </a:cxn>
                <a:cxn ang="0">
                  <a:pos x="T6" y="T7"/>
                </a:cxn>
                <a:cxn ang="0">
                  <a:pos x="T8" y="T9"/>
                </a:cxn>
                <a:cxn ang="0">
                  <a:pos x="T10" y="T11"/>
                </a:cxn>
                <a:cxn ang="0">
                  <a:pos x="T12" y="T13"/>
                </a:cxn>
              </a:cxnLst>
              <a:rect l="0" t="0" r="r" b="b"/>
              <a:pathLst>
                <a:path w="191" h="302">
                  <a:moveTo>
                    <a:pt x="0" y="302"/>
                  </a:moveTo>
                  <a:cubicBezTo>
                    <a:pt x="9" y="295"/>
                    <a:pt x="18" y="288"/>
                    <a:pt x="27" y="281"/>
                  </a:cubicBezTo>
                  <a:cubicBezTo>
                    <a:pt x="88" y="217"/>
                    <a:pt x="140" y="145"/>
                    <a:pt x="181" y="67"/>
                  </a:cubicBezTo>
                  <a:cubicBezTo>
                    <a:pt x="183" y="65"/>
                    <a:pt x="184" y="62"/>
                    <a:pt x="185" y="59"/>
                  </a:cubicBezTo>
                  <a:cubicBezTo>
                    <a:pt x="187" y="40"/>
                    <a:pt x="189" y="21"/>
                    <a:pt x="191" y="0"/>
                  </a:cubicBezTo>
                  <a:cubicBezTo>
                    <a:pt x="148" y="43"/>
                    <a:pt x="90" y="93"/>
                    <a:pt x="10" y="144"/>
                  </a:cubicBezTo>
                  <a:cubicBezTo>
                    <a:pt x="9" y="194"/>
                    <a:pt x="6" y="247"/>
                    <a:pt x="0" y="302"/>
                  </a:cubicBez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4" name="Freeform 15"/>
            <p:cNvSpPr>
              <a:spLocks/>
            </p:cNvSpPr>
            <p:nvPr/>
          </p:nvSpPr>
          <p:spPr bwMode="auto">
            <a:xfrm>
              <a:off x="2780486" y="4671903"/>
              <a:ext cx="747954" cy="357297"/>
            </a:xfrm>
            <a:custGeom>
              <a:avLst/>
              <a:gdLst>
                <a:gd name="T0" fmla="*/ 212 w 360"/>
                <a:gd name="T1" fmla="*/ 12 h 172"/>
                <a:gd name="T2" fmla="*/ 0 w 360"/>
                <a:gd name="T3" fmla="*/ 15 h 172"/>
                <a:gd name="T4" fmla="*/ 76 w 360"/>
                <a:gd name="T5" fmla="*/ 159 h 172"/>
                <a:gd name="T6" fmla="*/ 360 w 360"/>
                <a:gd name="T7" fmla="*/ 161 h 172"/>
                <a:gd name="T8" fmla="*/ 313 w 360"/>
                <a:gd name="T9" fmla="*/ 0 h 172"/>
                <a:gd name="T10" fmla="*/ 212 w 360"/>
                <a:gd name="T11" fmla="*/ 12 h 172"/>
              </a:gdLst>
              <a:ahLst/>
              <a:cxnLst>
                <a:cxn ang="0">
                  <a:pos x="T0" y="T1"/>
                </a:cxn>
                <a:cxn ang="0">
                  <a:pos x="T2" y="T3"/>
                </a:cxn>
                <a:cxn ang="0">
                  <a:pos x="T4" y="T5"/>
                </a:cxn>
                <a:cxn ang="0">
                  <a:pos x="T6" y="T7"/>
                </a:cxn>
                <a:cxn ang="0">
                  <a:pos x="T8" y="T9"/>
                </a:cxn>
                <a:cxn ang="0">
                  <a:pos x="T10" y="T11"/>
                </a:cxn>
              </a:cxnLst>
              <a:rect l="0" t="0" r="r" b="b"/>
              <a:pathLst>
                <a:path w="360" h="172">
                  <a:moveTo>
                    <a:pt x="212" y="12"/>
                  </a:moveTo>
                  <a:cubicBezTo>
                    <a:pt x="212" y="12"/>
                    <a:pt x="120" y="21"/>
                    <a:pt x="0" y="15"/>
                  </a:cubicBezTo>
                  <a:cubicBezTo>
                    <a:pt x="27" y="72"/>
                    <a:pt x="54" y="120"/>
                    <a:pt x="76" y="159"/>
                  </a:cubicBezTo>
                  <a:cubicBezTo>
                    <a:pt x="132" y="165"/>
                    <a:pt x="233" y="172"/>
                    <a:pt x="360" y="161"/>
                  </a:cubicBezTo>
                  <a:cubicBezTo>
                    <a:pt x="352" y="135"/>
                    <a:pt x="335" y="77"/>
                    <a:pt x="313" y="0"/>
                  </a:cubicBezTo>
                  <a:cubicBezTo>
                    <a:pt x="281" y="4"/>
                    <a:pt x="247" y="8"/>
                    <a:pt x="212" y="12"/>
                  </a:cubicBez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5" name="Freeform 16"/>
            <p:cNvSpPr>
              <a:spLocks/>
            </p:cNvSpPr>
            <p:nvPr/>
          </p:nvSpPr>
          <p:spPr bwMode="auto">
            <a:xfrm>
              <a:off x="5152518" y="2207693"/>
              <a:ext cx="369588" cy="799749"/>
            </a:xfrm>
            <a:custGeom>
              <a:avLst/>
              <a:gdLst>
                <a:gd name="T0" fmla="*/ 70 w 178"/>
                <a:gd name="T1" fmla="*/ 0 h 385"/>
                <a:gd name="T2" fmla="*/ 67 w 178"/>
                <a:gd name="T3" fmla="*/ 6 h 385"/>
                <a:gd name="T4" fmla="*/ 0 w 178"/>
                <a:gd name="T5" fmla="*/ 103 h 385"/>
                <a:gd name="T6" fmla="*/ 130 w 178"/>
                <a:gd name="T7" fmla="*/ 385 h 385"/>
                <a:gd name="T8" fmla="*/ 178 w 178"/>
                <a:gd name="T9" fmla="*/ 305 h 385"/>
                <a:gd name="T10" fmla="*/ 70 w 178"/>
                <a:gd name="T11" fmla="*/ 0 h 385"/>
              </a:gdLst>
              <a:ahLst/>
              <a:cxnLst>
                <a:cxn ang="0">
                  <a:pos x="T0" y="T1"/>
                </a:cxn>
                <a:cxn ang="0">
                  <a:pos x="T2" y="T3"/>
                </a:cxn>
                <a:cxn ang="0">
                  <a:pos x="T4" y="T5"/>
                </a:cxn>
                <a:cxn ang="0">
                  <a:pos x="T6" y="T7"/>
                </a:cxn>
                <a:cxn ang="0">
                  <a:pos x="T8" y="T9"/>
                </a:cxn>
                <a:cxn ang="0">
                  <a:pos x="T10" y="T11"/>
                </a:cxn>
              </a:cxnLst>
              <a:rect l="0" t="0" r="r" b="b"/>
              <a:pathLst>
                <a:path w="178" h="385">
                  <a:moveTo>
                    <a:pt x="70" y="0"/>
                  </a:moveTo>
                  <a:cubicBezTo>
                    <a:pt x="69" y="2"/>
                    <a:pt x="68" y="4"/>
                    <a:pt x="67" y="6"/>
                  </a:cubicBezTo>
                  <a:cubicBezTo>
                    <a:pt x="50" y="41"/>
                    <a:pt x="27" y="73"/>
                    <a:pt x="0" y="103"/>
                  </a:cubicBezTo>
                  <a:cubicBezTo>
                    <a:pt x="36" y="152"/>
                    <a:pt x="93" y="245"/>
                    <a:pt x="130" y="385"/>
                  </a:cubicBezTo>
                  <a:cubicBezTo>
                    <a:pt x="149" y="360"/>
                    <a:pt x="165" y="333"/>
                    <a:pt x="178" y="305"/>
                  </a:cubicBezTo>
                  <a:cubicBezTo>
                    <a:pt x="159" y="196"/>
                    <a:pt x="122" y="94"/>
                    <a:pt x="70"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6" name="Freeform 17"/>
            <p:cNvSpPr>
              <a:spLocks/>
            </p:cNvSpPr>
            <p:nvPr/>
          </p:nvSpPr>
          <p:spPr bwMode="auto">
            <a:xfrm>
              <a:off x="5443097" y="2975838"/>
              <a:ext cx="106223" cy="642608"/>
            </a:xfrm>
            <a:custGeom>
              <a:avLst/>
              <a:gdLst>
                <a:gd name="T0" fmla="*/ 47 w 51"/>
                <a:gd name="T1" fmla="*/ 0 h 309"/>
                <a:gd name="T2" fmla="*/ 0 w 51"/>
                <a:gd name="T3" fmla="*/ 59 h 309"/>
                <a:gd name="T4" fmla="*/ 24 w 51"/>
                <a:gd name="T5" fmla="*/ 309 h 309"/>
                <a:gd name="T6" fmla="*/ 31 w 51"/>
                <a:gd name="T7" fmla="*/ 297 h 309"/>
                <a:gd name="T8" fmla="*/ 51 w 51"/>
                <a:gd name="T9" fmla="*/ 98 h 309"/>
                <a:gd name="T10" fmla="*/ 47 w 51"/>
                <a:gd name="T11" fmla="*/ 0 h 309"/>
              </a:gdLst>
              <a:ahLst/>
              <a:cxnLst>
                <a:cxn ang="0">
                  <a:pos x="T0" y="T1"/>
                </a:cxn>
                <a:cxn ang="0">
                  <a:pos x="T2" y="T3"/>
                </a:cxn>
                <a:cxn ang="0">
                  <a:pos x="T4" y="T5"/>
                </a:cxn>
                <a:cxn ang="0">
                  <a:pos x="T6" y="T7"/>
                </a:cxn>
                <a:cxn ang="0">
                  <a:pos x="T8" y="T9"/>
                </a:cxn>
                <a:cxn ang="0">
                  <a:pos x="T10" y="T11"/>
                </a:cxn>
              </a:cxnLst>
              <a:rect l="0" t="0" r="r" b="b"/>
              <a:pathLst>
                <a:path w="51" h="309">
                  <a:moveTo>
                    <a:pt x="47" y="0"/>
                  </a:moveTo>
                  <a:cubicBezTo>
                    <a:pt x="37" y="14"/>
                    <a:pt x="22" y="34"/>
                    <a:pt x="0" y="59"/>
                  </a:cubicBezTo>
                  <a:cubicBezTo>
                    <a:pt x="15" y="131"/>
                    <a:pt x="25" y="214"/>
                    <a:pt x="24" y="309"/>
                  </a:cubicBezTo>
                  <a:cubicBezTo>
                    <a:pt x="26" y="305"/>
                    <a:pt x="28" y="301"/>
                    <a:pt x="31" y="297"/>
                  </a:cubicBezTo>
                  <a:cubicBezTo>
                    <a:pt x="44" y="233"/>
                    <a:pt x="51" y="166"/>
                    <a:pt x="51" y="98"/>
                  </a:cubicBezTo>
                  <a:cubicBezTo>
                    <a:pt x="51" y="65"/>
                    <a:pt x="50" y="33"/>
                    <a:pt x="47" y="0"/>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7" name="Freeform 18"/>
            <p:cNvSpPr>
              <a:spLocks/>
            </p:cNvSpPr>
            <p:nvPr/>
          </p:nvSpPr>
          <p:spPr bwMode="auto">
            <a:xfrm>
              <a:off x="4331700" y="4176778"/>
              <a:ext cx="623295" cy="632074"/>
            </a:xfrm>
            <a:custGeom>
              <a:avLst/>
              <a:gdLst>
                <a:gd name="T0" fmla="*/ 21 w 300"/>
                <a:gd name="T1" fmla="*/ 304 h 304"/>
                <a:gd name="T2" fmla="*/ 288 w 300"/>
                <a:gd name="T3" fmla="*/ 163 h 304"/>
                <a:gd name="T4" fmla="*/ 300 w 300"/>
                <a:gd name="T5" fmla="*/ 0 h 304"/>
                <a:gd name="T6" fmla="*/ 0 w 300"/>
                <a:gd name="T7" fmla="*/ 137 h 304"/>
                <a:gd name="T8" fmla="*/ 21 w 300"/>
                <a:gd name="T9" fmla="*/ 304 h 304"/>
              </a:gdLst>
              <a:ahLst/>
              <a:cxnLst>
                <a:cxn ang="0">
                  <a:pos x="T0" y="T1"/>
                </a:cxn>
                <a:cxn ang="0">
                  <a:pos x="T2" y="T3"/>
                </a:cxn>
                <a:cxn ang="0">
                  <a:pos x="T4" y="T5"/>
                </a:cxn>
                <a:cxn ang="0">
                  <a:pos x="T6" y="T7"/>
                </a:cxn>
                <a:cxn ang="0">
                  <a:pos x="T8" y="T9"/>
                </a:cxn>
              </a:cxnLst>
              <a:rect l="0" t="0" r="r" b="b"/>
              <a:pathLst>
                <a:path w="300" h="304">
                  <a:moveTo>
                    <a:pt x="21" y="304"/>
                  </a:moveTo>
                  <a:cubicBezTo>
                    <a:pt x="109" y="269"/>
                    <a:pt x="199" y="223"/>
                    <a:pt x="288" y="163"/>
                  </a:cubicBezTo>
                  <a:cubicBezTo>
                    <a:pt x="293" y="117"/>
                    <a:pt x="298" y="62"/>
                    <a:pt x="300" y="0"/>
                  </a:cubicBezTo>
                  <a:cubicBezTo>
                    <a:pt x="220" y="48"/>
                    <a:pt x="121" y="95"/>
                    <a:pt x="0" y="137"/>
                  </a:cubicBezTo>
                  <a:cubicBezTo>
                    <a:pt x="11" y="213"/>
                    <a:pt x="18" y="273"/>
                    <a:pt x="21" y="304"/>
                  </a:cubicBez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8" name="Freeform 19"/>
            <p:cNvSpPr>
              <a:spLocks/>
            </p:cNvSpPr>
            <p:nvPr/>
          </p:nvSpPr>
          <p:spPr bwMode="auto">
            <a:xfrm>
              <a:off x="3507371" y="4486670"/>
              <a:ext cx="789214" cy="510926"/>
            </a:xfrm>
            <a:custGeom>
              <a:avLst/>
              <a:gdLst>
                <a:gd name="T0" fmla="*/ 0 w 380"/>
                <a:gd name="T1" fmla="*/ 83 h 246"/>
                <a:gd name="T2" fmla="*/ 50 w 380"/>
                <a:gd name="T3" fmla="*/ 246 h 246"/>
                <a:gd name="T4" fmla="*/ 380 w 380"/>
                <a:gd name="T5" fmla="*/ 169 h 246"/>
                <a:gd name="T6" fmla="*/ 361 w 380"/>
                <a:gd name="T7" fmla="*/ 0 h 246"/>
                <a:gd name="T8" fmla="*/ 0 w 380"/>
                <a:gd name="T9" fmla="*/ 83 h 246"/>
              </a:gdLst>
              <a:ahLst/>
              <a:cxnLst>
                <a:cxn ang="0">
                  <a:pos x="T0" y="T1"/>
                </a:cxn>
                <a:cxn ang="0">
                  <a:pos x="T2" y="T3"/>
                </a:cxn>
                <a:cxn ang="0">
                  <a:pos x="T4" y="T5"/>
                </a:cxn>
                <a:cxn ang="0">
                  <a:pos x="T6" y="T7"/>
                </a:cxn>
                <a:cxn ang="0">
                  <a:pos x="T8" y="T9"/>
                </a:cxn>
              </a:cxnLst>
              <a:rect l="0" t="0" r="r" b="b"/>
              <a:pathLst>
                <a:path w="380" h="246">
                  <a:moveTo>
                    <a:pt x="0" y="83"/>
                  </a:moveTo>
                  <a:cubicBezTo>
                    <a:pt x="15" y="138"/>
                    <a:pt x="32" y="193"/>
                    <a:pt x="50" y="246"/>
                  </a:cubicBezTo>
                  <a:cubicBezTo>
                    <a:pt x="149" y="235"/>
                    <a:pt x="262" y="212"/>
                    <a:pt x="380" y="169"/>
                  </a:cubicBezTo>
                  <a:cubicBezTo>
                    <a:pt x="376" y="113"/>
                    <a:pt x="369" y="56"/>
                    <a:pt x="361" y="0"/>
                  </a:cubicBezTo>
                  <a:cubicBezTo>
                    <a:pt x="257" y="33"/>
                    <a:pt x="137" y="62"/>
                    <a:pt x="0" y="83"/>
                  </a:cubicBez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49" name="Freeform 20"/>
            <p:cNvSpPr>
              <a:spLocks/>
            </p:cNvSpPr>
            <p:nvPr/>
          </p:nvSpPr>
          <p:spPr bwMode="auto">
            <a:xfrm>
              <a:off x="1834132" y="2905608"/>
              <a:ext cx="346763" cy="261608"/>
            </a:xfrm>
            <a:custGeom>
              <a:avLst/>
              <a:gdLst>
                <a:gd name="T0" fmla="*/ 0 w 167"/>
                <a:gd name="T1" fmla="*/ 92 h 126"/>
                <a:gd name="T2" fmla="*/ 167 w 167"/>
                <a:gd name="T3" fmla="*/ 126 h 126"/>
                <a:gd name="T4" fmla="*/ 130 w 167"/>
                <a:gd name="T5" fmla="*/ 0 h 126"/>
                <a:gd name="T6" fmla="*/ 0 w 167"/>
                <a:gd name="T7" fmla="*/ 92 h 126"/>
              </a:gdLst>
              <a:ahLst/>
              <a:cxnLst>
                <a:cxn ang="0">
                  <a:pos x="T0" y="T1"/>
                </a:cxn>
                <a:cxn ang="0">
                  <a:pos x="T2" y="T3"/>
                </a:cxn>
                <a:cxn ang="0">
                  <a:pos x="T4" y="T5"/>
                </a:cxn>
                <a:cxn ang="0">
                  <a:pos x="T6" y="T7"/>
                </a:cxn>
              </a:cxnLst>
              <a:rect l="0" t="0" r="r" b="b"/>
              <a:pathLst>
                <a:path w="167" h="126">
                  <a:moveTo>
                    <a:pt x="0" y="92"/>
                  </a:moveTo>
                  <a:cubicBezTo>
                    <a:pt x="40" y="106"/>
                    <a:pt x="94" y="119"/>
                    <a:pt x="167" y="126"/>
                  </a:cubicBezTo>
                  <a:cubicBezTo>
                    <a:pt x="156" y="95"/>
                    <a:pt x="141" y="51"/>
                    <a:pt x="130" y="0"/>
                  </a:cubicBezTo>
                  <a:cubicBezTo>
                    <a:pt x="53" y="42"/>
                    <a:pt x="16" y="74"/>
                    <a:pt x="0" y="92"/>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0" name="Freeform 21"/>
            <p:cNvSpPr>
              <a:spLocks/>
            </p:cNvSpPr>
            <p:nvPr/>
          </p:nvSpPr>
          <p:spPr bwMode="auto">
            <a:xfrm>
              <a:off x="2135244" y="2247198"/>
              <a:ext cx="419627" cy="539896"/>
            </a:xfrm>
            <a:custGeom>
              <a:avLst/>
              <a:gdLst>
                <a:gd name="T0" fmla="*/ 202 w 202"/>
                <a:gd name="T1" fmla="*/ 178 h 260"/>
                <a:gd name="T2" fmla="*/ 183 w 202"/>
                <a:gd name="T3" fmla="*/ 0 h 260"/>
                <a:gd name="T4" fmla="*/ 4 w 202"/>
                <a:gd name="T5" fmla="*/ 71 h 260"/>
                <a:gd name="T6" fmla="*/ 10 w 202"/>
                <a:gd name="T7" fmla="*/ 260 h 260"/>
                <a:gd name="T8" fmla="*/ 202 w 202"/>
                <a:gd name="T9" fmla="*/ 178 h 260"/>
              </a:gdLst>
              <a:ahLst/>
              <a:cxnLst>
                <a:cxn ang="0">
                  <a:pos x="T0" y="T1"/>
                </a:cxn>
                <a:cxn ang="0">
                  <a:pos x="T2" y="T3"/>
                </a:cxn>
                <a:cxn ang="0">
                  <a:pos x="T4" y="T5"/>
                </a:cxn>
                <a:cxn ang="0">
                  <a:pos x="T6" y="T7"/>
                </a:cxn>
                <a:cxn ang="0">
                  <a:pos x="T8" y="T9"/>
                </a:cxn>
              </a:cxnLst>
              <a:rect l="0" t="0" r="r" b="b"/>
              <a:pathLst>
                <a:path w="202" h="260">
                  <a:moveTo>
                    <a:pt x="202" y="178"/>
                  </a:moveTo>
                  <a:cubicBezTo>
                    <a:pt x="189" y="102"/>
                    <a:pt x="185" y="36"/>
                    <a:pt x="183" y="0"/>
                  </a:cubicBezTo>
                  <a:cubicBezTo>
                    <a:pt x="121" y="21"/>
                    <a:pt x="60" y="45"/>
                    <a:pt x="4" y="71"/>
                  </a:cubicBezTo>
                  <a:cubicBezTo>
                    <a:pt x="1" y="114"/>
                    <a:pt x="0" y="180"/>
                    <a:pt x="10" y="260"/>
                  </a:cubicBezTo>
                  <a:cubicBezTo>
                    <a:pt x="70" y="230"/>
                    <a:pt x="135" y="203"/>
                    <a:pt x="202" y="17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1" name="Freeform 22"/>
            <p:cNvSpPr>
              <a:spLocks/>
            </p:cNvSpPr>
            <p:nvPr/>
          </p:nvSpPr>
          <p:spPr bwMode="auto">
            <a:xfrm>
              <a:off x="3067553" y="1981200"/>
              <a:ext cx="564477" cy="454742"/>
            </a:xfrm>
            <a:custGeom>
              <a:avLst/>
              <a:gdLst>
                <a:gd name="T0" fmla="*/ 272 w 272"/>
                <a:gd name="T1" fmla="*/ 163 h 219"/>
                <a:gd name="T2" fmla="*/ 230 w 272"/>
                <a:gd name="T3" fmla="*/ 0 h 219"/>
                <a:gd name="T4" fmla="*/ 0 w 272"/>
                <a:gd name="T5" fmla="*/ 50 h 219"/>
                <a:gd name="T6" fmla="*/ 32 w 272"/>
                <a:gd name="T7" fmla="*/ 219 h 219"/>
                <a:gd name="T8" fmla="*/ 272 w 272"/>
                <a:gd name="T9" fmla="*/ 163 h 219"/>
              </a:gdLst>
              <a:ahLst/>
              <a:cxnLst>
                <a:cxn ang="0">
                  <a:pos x="T0" y="T1"/>
                </a:cxn>
                <a:cxn ang="0">
                  <a:pos x="T2" y="T3"/>
                </a:cxn>
                <a:cxn ang="0">
                  <a:pos x="T4" y="T5"/>
                </a:cxn>
                <a:cxn ang="0">
                  <a:pos x="T6" y="T7"/>
                </a:cxn>
                <a:cxn ang="0">
                  <a:pos x="T8" y="T9"/>
                </a:cxn>
              </a:cxnLst>
              <a:rect l="0" t="0" r="r" b="b"/>
              <a:pathLst>
                <a:path w="272" h="219">
                  <a:moveTo>
                    <a:pt x="272" y="163"/>
                  </a:moveTo>
                  <a:cubicBezTo>
                    <a:pt x="255" y="94"/>
                    <a:pt x="239" y="35"/>
                    <a:pt x="230" y="0"/>
                  </a:cubicBezTo>
                  <a:cubicBezTo>
                    <a:pt x="194" y="6"/>
                    <a:pt x="107" y="23"/>
                    <a:pt x="0" y="50"/>
                  </a:cubicBezTo>
                  <a:cubicBezTo>
                    <a:pt x="6" y="92"/>
                    <a:pt x="18" y="154"/>
                    <a:pt x="32" y="219"/>
                  </a:cubicBezTo>
                  <a:cubicBezTo>
                    <a:pt x="139" y="191"/>
                    <a:pt x="227" y="172"/>
                    <a:pt x="272" y="16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2" name="Freeform 23"/>
            <p:cNvSpPr>
              <a:spLocks/>
            </p:cNvSpPr>
            <p:nvPr/>
          </p:nvSpPr>
          <p:spPr bwMode="auto">
            <a:xfrm>
              <a:off x="1598860" y="2680871"/>
              <a:ext cx="139583" cy="372221"/>
            </a:xfrm>
            <a:custGeom>
              <a:avLst/>
              <a:gdLst>
                <a:gd name="T0" fmla="*/ 2 w 67"/>
                <a:gd name="T1" fmla="*/ 121 h 179"/>
                <a:gd name="T2" fmla="*/ 67 w 67"/>
                <a:gd name="T3" fmla="*/ 179 h 179"/>
                <a:gd name="T4" fmla="*/ 53 w 67"/>
                <a:gd name="T5" fmla="*/ 0 h 179"/>
                <a:gd name="T6" fmla="*/ 2 w 67"/>
                <a:gd name="T7" fmla="*/ 121 h 179"/>
              </a:gdLst>
              <a:ahLst/>
              <a:cxnLst>
                <a:cxn ang="0">
                  <a:pos x="T0" y="T1"/>
                </a:cxn>
                <a:cxn ang="0">
                  <a:pos x="T2" y="T3"/>
                </a:cxn>
                <a:cxn ang="0">
                  <a:pos x="T4" y="T5"/>
                </a:cxn>
                <a:cxn ang="0">
                  <a:pos x="T6" y="T7"/>
                </a:cxn>
              </a:cxnLst>
              <a:rect l="0" t="0" r="r" b="b"/>
              <a:pathLst>
                <a:path w="67" h="179">
                  <a:moveTo>
                    <a:pt x="2" y="121"/>
                  </a:moveTo>
                  <a:cubicBezTo>
                    <a:pt x="2" y="121"/>
                    <a:pt x="13" y="150"/>
                    <a:pt x="67" y="179"/>
                  </a:cubicBezTo>
                  <a:cubicBezTo>
                    <a:pt x="57" y="123"/>
                    <a:pt x="54" y="50"/>
                    <a:pt x="53" y="0"/>
                  </a:cubicBezTo>
                  <a:cubicBezTo>
                    <a:pt x="19" y="38"/>
                    <a:pt x="0" y="78"/>
                    <a:pt x="2" y="12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3" name="Freeform 24"/>
            <p:cNvSpPr>
              <a:spLocks/>
            </p:cNvSpPr>
            <p:nvPr/>
          </p:nvSpPr>
          <p:spPr bwMode="auto">
            <a:xfrm>
              <a:off x="3251908" y="2805529"/>
              <a:ext cx="510926" cy="293212"/>
            </a:xfrm>
            <a:custGeom>
              <a:avLst/>
              <a:gdLst>
                <a:gd name="T0" fmla="*/ 233 w 246"/>
                <a:gd name="T1" fmla="*/ 0 h 141"/>
                <a:gd name="T2" fmla="*/ 0 w 246"/>
                <a:gd name="T3" fmla="*/ 64 h 141"/>
                <a:gd name="T4" fmla="*/ 19 w 246"/>
                <a:gd name="T5" fmla="*/ 141 h 141"/>
                <a:gd name="T6" fmla="*/ 246 w 246"/>
                <a:gd name="T7" fmla="*/ 97 h 141"/>
                <a:gd name="T8" fmla="*/ 233 w 246"/>
                <a:gd name="T9" fmla="*/ 0 h 141"/>
              </a:gdLst>
              <a:ahLst/>
              <a:cxnLst>
                <a:cxn ang="0">
                  <a:pos x="T0" y="T1"/>
                </a:cxn>
                <a:cxn ang="0">
                  <a:pos x="T2" y="T3"/>
                </a:cxn>
                <a:cxn ang="0">
                  <a:pos x="T4" y="T5"/>
                </a:cxn>
                <a:cxn ang="0">
                  <a:pos x="T6" y="T7"/>
                </a:cxn>
                <a:cxn ang="0">
                  <a:pos x="T8" y="T9"/>
                </a:cxn>
              </a:cxnLst>
              <a:rect l="0" t="0" r="r" b="b"/>
              <a:pathLst>
                <a:path w="246" h="141">
                  <a:moveTo>
                    <a:pt x="233" y="0"/>
                  </a:moveTo>
                  <a:cubicBezTo>
                    <a:pt x="190" y="9"/>
                    <a:pt x="119" y="27"/>
                    <a:pt x="0" y="64"/>
                  </a:cubicBezTo>
                  <a:cubicBezTo>
                    <a:pt x="7" y="95"/>
                    <a:pt x="14" y="121"/>
                    <a:pt x="19" y="141"/>
                  </a:cubicBezTo>
                  <a:cubicBezTo>
                    <a:pt x="89" y="129"/>
                    <a:pt x="164" y="115"/>
                    <a:pt x="246" y="97"/>
                  </a:cubicBezTo>
                  <a:cubicBezTo>
                    <a:pt x="244" y="69"/>
                    <a:pt x="240" y="36"/>
                    <a:pt x="233"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4" name="Freeform 25"/>
            <p:cNvSpPr>
              <a:spLocks/>
            </p:cNvSpPr>
            <p:nvPr/>
          </p:nvSpPr>
          <p:spPr bwMode="auto">
            <a:xfrm>
              <a:off x="2637392" y="2527241"/>
              <a:ext cx="527606" cy="507415"/>
            </a:xfrm>
            <a:custGeom>
              <a:avLst/>
              <a:gdLst>
                <a:gd name="T0" fmla="*/ 213 w 254"/>
                <a:gd name="T1" fmla="*/ 0 h 244"/>
                <a:gd name="T2" fmla="*/ 0 w 254"/>
                <a:gd name="T3" fmla="*/ 70 h 244"/>
                <a:gd name="T4" fmla="*/ 45 w 254"/>
                <a:gd name="T5" fmla="*/ 244 h 244"/>
                <a:gd name="T6" fmla="*/ 254 w 254"/>
                <a:gd name="T7" fmla="*/ 170 h 244"/>
                <a:gd name="T8" fmla="*/ 213 w 254"/>
                <a:gd name="T9" fmla="*/ 0 h 244"/>
              </a:gdLst>
              <a:ahLst/>
              <a:cxnLst>
                <a:cxn ang="0">
                  <a:pos x="T0" y="T1"/>
                </a:cxn>
                <a:cxn ang="0">
                  <a:pos x="T2" y="T3"/>
                </a:cxn>
                <a:cxn ang="0">
                  <a:pos x="T4" y="T5"/>
                </a:cxn>
                <a:cxn ang="0">
                  <a:pos x="T6" y="T7"/>
                </a:cxn>
                <a:cxn ang="0">
                  <a:pos x="T8" y="T9"/>
                </a:cxn>
              </a:cxnLst>
              <a:rect l="0" t="0" r="r" b="b"/>
              <a:pathLst>
                <a:path w="254" h="244">
                  <a:moveTo>
                    <a:pt x="213" y="0"/>
                  </a:moveTo>
                  <a:cubicBezTo>
                    <a:pt x="132" y="25"/>
                    <a:pt x="61" y="48"/>
                    <a:pt x="0" y="70"/>
                  </a:cubicBezTo>
                  <a:cubicBezTo>
                    <a:pt x="13" y="136"/>
                    <a:pt x="30" y="196"/>
                    <a:pt x="45" y="244"/>
                  </a:cubicBezTo>
                  <a:cubicBezTo>
                    <a:pt x="106" y="220"/>
                    <a:pt x="177" y="195"/>
                    <a:pt x="254" y="170"/>
                  </a:cubicBezTo>
                  <a:cubicBezTo>
                    <a:pt x="240" y="117"/>
                    <a:pt x="226" y="57"/>
                    <a:pt x="213" y="0"/>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zh-CN" altLang="en-US" sz="1400">
                <a:solidFill>
                  <a:schemeClr val="bg1"/>
                </a:solidFill>
                <a:latin typeface="微软雅黑" panose="020B0503020204020204" pitchFamily="34" charset="-122"/>
                <a:ea typeface="微软雅黑" panose="020B0503020204020204" pitchFamily="34" charset="-122"/>
              </a:endParaRPr>
            </a:p>
          </p:txBody>
        </p:sp>
      </p:grpSp>
      <p:sp>
        <p:nvSpPr>
          <p:cNvPr id="55" name="等腰三角形 54"/>
          <p:cNvSpPr/>
          <p:nvPr/>
        </p:nvSpPr>
        <p:spPr>
          <a:xfrm rot="3669321">
            <a:off x="4213183" y="4197265"/>
            <a:ext cx="341568" cy="107669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6" name="等腰三角形 55"/>
          <p:cNvSpPr/>
          <p:nvPr/>
        </p:nvSpPr>
        <p:spPr>
          <a:xfrm rot="6741748">
            <a:off x="3075223" y="1796953"/>
            <a:ext cx="341568" cy="1076697"/>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7" name="等腰三角形 56"/>
          <p:cNvSpPr/>
          <p:nvPr/>
        </p:nvSpPr>
        <p:spPr>
          <a:xfrm rot="16407298">
            <a:off x="8844629" y="2394786"/>
            <a:ext cx="341568" cy="1076697"/>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59" name="矩形 58"/>
          <p:cNvSpPr/>
          <p:nvPr/>
        </p:nvSpPr>
        <p:spPr>
          <a:xfrm>
            <a:off x="9270044" y="2652161"/>
            <a:ext cx="1999155" cy="6652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zh-CN" altLang="en-US" sz="2000" b="1" dirty="0">
                <a:solidFill>
                  <a:schemeClr val="bg1"/>
                </a:solidFill>
                <a:latin typeface="微软雅黑" panose="020B0503020204020204" pitchFamily="34" charset="-122"/>
                <a:ea typeface="微软雅黑" panose="020B0503020204020204" pitchFamily="34" charset="-122"/>
              </a:rPr>
              <a:t>其它合作伙伴</a:t>
            </a:r>
          </a:p>
        </p:txBody>
      </p:sp>
      <p:sp>
        <p:nvSpPr>
          <p:cNvPr id="61" name="矩形 60"/>
          <p:cNvSpPr/>
          <p:nvPr/>
        </p:nvSpPr>
        <p:spPr>
          <a:xfrm>
            <a:off x="2204329" y="4587959"/>
            <a:ext cx="2045280" cy="6652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zh-CN" altLang="en-US" sz="2000" b="1" dirty="0">
                <a:solidFill>
                  <a:schemeClr val="bg1"/>
                </a:solidFill>
                <a:latin typeface="微软雅黑" panose="020B0503020204020204" pitchFamily="34" charset="-122"/>
                <a:ea typeface="微软雅黑" panose="020B0503020204020204" pitchFamily="34" charset="-122"/>
              </a:rPr>
              <a:t>各级机构、学校、学生、教师</a:t>
            </a:r>
          </a:p>
        </p:txBody>
      </p:sp>
      <p:sp>
        <p:nvSpPr>
          <p:cNvPr id="63" name="矩形 62"/>
          <p:cNvSpPr/>
          <p:nvPr/>
        </p:nvSpPr>
        <p:spPr>
          <a:xfrm>
            <a:off x="991875" y="1876930"/>
            <a:ext cx="1999155" cy="6652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zh-CN" altLang="en-US" sz="2000" b="1" dirty="0">
                <a:solidFill>
                  <a:schemeClr val="bg1"/>
                </a:solidFill>
                <a:latin typeface="微软雅黑" panose="020B0503020204020204" pitchFamily="34" charset="-122"/>
                <a:ea typeface="微软雅黑" panose="020B0503020204020204" pitchFamily="34" charset="-122"/>
              </a:rPr>
              <a:t>自己的</a:t>
            </a:r>
            <a:r>
              <a:rPr lang="en-US" altLang="zh-CN" sz="2000" b="1" dirty="0">
                <a:solidFill>
                  <a:schemeClr val="bg1"/>
                </a:solidFill>
                <a:latin typeface="微软雅黑" panose="020B0503020204020204" pitchFamily="34" charset="-122"/>
                <a:ea typeface="微软雅黑" panose="020B0503020204020204" pitchFamily="34" charset="-122"/>
              </a:rPr>
              <a:t>IT</a:t>
            </a:r>
            <a:r>
              <a:rPr lang="zh-CN" altLang="en-US" sz="2000" b="1" dirty="0">
                <a:solidFill>
                  <a:schemeClr val="bg1"/>
                </a:solidFill>
                <a:latin typeface="微软雅黑" panose="020B0503020204020204" pitchFamily="34" charset="-122"/>
                <a:ea typeface="微软雅黑" panose="020B0503020204020204" pitchFamily="34" charset="-122"/>
              </a:rPr>
              <a:t>员工</a:t>
            </a:r>
          </a:p>
        </p:txBody>
      </p:sp>
      <p:sp>
        <p:nvSpPr>
          <p:cNvPr id="58" name="矩形 57"/>
          <p:cNvSpPr/>
          <p:nvPr/>
        </p:nvSpPr>
        <p:spPr>
          <a:xfrm>
            <a:off x="-144693" y="644691"/>
            <a:ext cx="3795888" cy="492443"/>
          </a:xfrm>
          <a:prstGeom prst="rect">
            <a:avLst/>
          </a:prstGeom>
          <a:solidFill>
            <a:srgbClr val="C00000"/>
          </a:solidFill>
          <a:ln>
            <a:noFill/>
          </a:ln>
        </p:spPr>
        <p:style>
          <a:lnRef idx="1">
            <a:schemeClr val="dk1"/>
          </a:lnRef>
          <a:fillRef idx="3">
            <a:schemeClr val="dk1"/>
          </a:fillRef>
          <a:effectRef idx="2">
            <a:schemeClr val="dk1"/>
          </a:effectRef>
          <a:fontRef idx="minor">
            <a:schemeClr val="lt1"/>
          </a:fontRef>
        </p:style>
        <p:txBody>
          <a:bodyPr wrap="square" lIns="121917" tIns="60958" rIns="121917" bIns="60958">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多</a:t>
            </a:r>
            <a:r>
              <a:rPr lang="en-US" altLang="en-US" sz="2400" dirty="0" err="1">
                <a:solidFill>
                  <a:schemeClr val="bg1"/>
                </a:solidFill>
                <a:latin typeface="微软雅黑" panose="020B0503020204020204" pitchFamily="34" charset="-122"/>
                <a:ea typeface="微软雅黑" panose="020B0503020204020204" pitchFamily="34" charset="-122"/>
              </a:rPr>
              <a:t>参与主</a:t>
            </a:r>
            <a:r>
              <a:rPr lang="zh-CN" altLang="en-US" sz="2400" dirty="0">
                <a:solidFill>
                  <a:schemeClr val="bg1"/>
                </a:solidFill>
                <a:latin typeface="微软雅黑" panose="020B0503020204020204" pitchFamily="34" charset="-122"/>
                <a:ea typeface="微软雅黑" panose="020B0503020204020204" pitchFamily="34" charset="-122"/>
              </a:rPr>
              <a:t>体</a:t>
            </a:r>
            <a:endParaRPr lang="zh-CN" altLang="zh-CN" sz="2400" dirty="0">
              <a:solidFill>
                <a:schemeClr val="bg1"/>
              </a:solidFill>
              <a:latin typeface="微软雅黑" panose="020B0503020204020204" pitchFamily="34" charset="-122"/>
              <a:ea typeface="微软雅黑" panose="020B0503020204020204" pitchFamily="34" charset="-122"/>
            </a:endParaRPr>
          </a:p>
        </p:txBody>
      </p:sp>
      <p:sp>
        <p:nvSpPr>
          <p:cNvPr id="32" name="等腰三角形 31"/>
          <p:cNvSpPr/>
          <p:nvPr/>
        </p:nvSpPr>
        <p:spPr>
          <a:xfrm rot="16407298">
            <a:off x="8177197" y="3508912"/>
            <a:ext cx="341568" cy="10766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60" name="矩形 59"/>
          <p:cNvSpPr/>
          <p:nvPr/>
        </p:nvSpPr>
        <p:spPr>
          <a:xfrm>
            <a:off x="8602612" y="3766287"/>
            <a:ext cx="1999155" cy="66524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zh-CN" altLang="en-US" sz="2000" b="1" dirty="0">
                <a:solidFill>
                  <a:schemeClr val="bg1"/>
                </a:solidFill>
                <a:latin typeface="微软雅黑" panose="020B0503020204020204" pitchFamily="34" charset="-122"/>
                <a:ea typeface="微软雅黑" panose="020B0503020204020204" pitchFamily="34" charset="-122"/>
              </a:rPr>
              <a:t>管理职能部门</a:t>
            </a:r>
          </a:p>
        </p:txBody>
      </p:sp>
      <p:sp>
        <p:nvSpPr>
          <p:cNvPr id="2" name="灯片编号占位符 1">
            <a:extLst>
              <a:ext uri="{FF2B5EF4-FFF2-40B4-BE49-F238E27FC236}">
                <a16:creationId xmlns:a16="http://schemas.microsoft.com/office/drawing/2014/main" xmlns="" id="{880B8371-5FF9-49BE-9198-C08FFBC0A2A5}"/>
              </a:ext>
            </a:extLst>
          </p:cNvPr>
          <p:cNvSpPr>
            <a:spLocks noGrp="1"/>
          </p:cNvSpPr>
          <p:nvPr>
            <p:ph type="sldNum" sz="quarter" idx="12"/>
          </p:nvPr>
        </p:nvSpPr>
        <p:spPr/>
        <p:txBody>
          <a:bodyPr/>
          <a:lstStyle/>
          <a:p>
            <a:fld id="{993DAA20-52E0-4214-8B12-5D5B7943E59F}" type="slidenum">
              <a:rPr lang="zh-CN" altLang="en-US" smtClean="0"/>
              <a:t>80</a:t>
            </a:fld>
            <a:endParaRPr lang="zh-CN" altLang="en-US"/>
          </a:p>
        </p:txBody>
      </p:sp>
    </p:spTree>
    <p:extLst>
      <p:ext uri="{BB962C8B-B14F-4D97-AF65-F5344CB8AC3E}">
        <p14:creationId xmlns:p14="http://schemas.microsoft.com/office/powerpoint/2010/main" val="39844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500" fill="hold"/>
                                        <p:tgtEl>
                                          <p:spTgt spid="60"/>
                                        </p:tgtEl>
                                        <p:attrNameLst>
                                          <p:attrName>ppt_x</p:attrName>
                                        </p:attrNameLst>
                                      </p:cBhvr>
                                      <p:tavLst>
                                        <p:tav tm="0">
                                          <p:val>
                                            <p:strVal val="#ppt_x"/>
                                          </p:val>
                                        </p:tav>
                                        <p:tav tm="100000">
                                          <p:val>
                                            <p:strVal val="#ppt_x"/>
                                          </p:val>
                                        </p:tav>
                                      </p:tavLst>
                                    </p:anim>
                                    <p:anim calcmode="lin" valueType="num">
                                      <p:cBhvr additive="base">
                                        <p:cTn id="12"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60"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descr="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
          <p:cNvSpPr txBox="1"/>
          <p:nvPr/>
        </p:nvSpPr>
        <p:spPr>
          <a:xfrm>
            <a:off x="1525828" y="212273"/>
            <a:ext cx="4533613" cy="523220"/>
          </a:xfrm>
          <a:prstGeom prst="rect">
            <a:avLst/>
          </a:prstGeom>
          <a:noFill/>
        </p:spPr>
        <p:txBody>
          <a:bodyPr wrap="none" rtlCol="0">
            <a:spAutoFit/>
          </a:bodyPr>
          <a:lstStyle/>
          <a:p>
            <a:r>
              <a:rPr lang="en-US" altLang="zh-CN" sz="2800" dirty="0">
                <a:solidFill>
                  <a:srgbClr val="124062"/>
                </a:solidFill>
                <a:latin typeface="Arial Black" panose="020B0A04020102020204" pitchFamily="34" charset="0"/>
                <a:ea typeface="创艺简细圆" pitchFamily="2" charset="-122"/>
                <a:cs typeface="Kartika" panose="02020503030404060203" pitchFamily="18" charset="0"/>
              </a:rPr>
              <a:t>IT</a:t>
            </a:r>
            <a:r>
              <a:rPr lang="zh-CN" altLang="en-US" sz="2800" dirty="0">
                <a:solidFill>
                  <a:srgbClr val="124062"/>
                </a:solidFill>
                <a:latin typeface="Arial Black" panose="020B0A04020102020204" pitchFamily="34" charset="0"/>
                <a:ea typeface="创艺简细圆" pitchFamily="2" charset="-122"/>
                <a:cs typeface="Kartika" panose="02020503030404060203" pitchFamily="18" charset="0"/>
              </a:rPr>
              <a:t>部门搭建底座：技术支撑</a:t>
            </a:r>
          </a:p>
        </p:txBody>
      </p:sp>
      <p:sp>
        <p:nvSpPr>
          <p:cNvPr id="60" name="文本框 59">
            <a:extLst>
              <a:ext uri="{FF2B5EF4-FFF2-40B4-BE49-F238E27FC236}">
                <a16:creationId xmlns="" xmlns:a16="http://schemas.microsoft.com/office/drawing/2014/main" id="{F492003E-F512-4249-9C7D-9EABAB81A5BE}"/>
              </a:ext>
            </a:extLst>
          </p:cNvPr>
          <p:cNvSpPr txBox="1"/>
          <p:nvPr/>
        </p:nvSpPr>
        <p:spPr>
          <a:xfrm>
            <a:off x="4077549" y="5106346"/>
            <a:ext cx="4017446" cy="400110"/>
          </a:xfrm>
          <a:prstGeom prst="rect">
            <a:avLst/>
          </a:prstGeom>
          <a:noFill/>
        </p:spPr>
        <p:txBody>
          <a:bodyPr wrap="none" rtlCol="0">
            <a:spAutoFit/>
          </a:bodyPr>
          <a:lstStyle/>
          <a:p>
            <a:pPr algn="ctr"/>
            <a:r>
              <a:rPr lang="zh-CN" altLang="en-US" sz="2000" b="1" dirty="0">
                <a:solidFill>
                  <a:schemeClr val="bg1"/>
                </a:solidFill>
              </a:rPr>
              <a:t>教育信息化</a:t>
            </a:r>
            <a:r>
              <a:rPr lang="en-US" altLang="zh-CN" sz="2000" b="1" dirty="0">
                <a:solidFill>
                  <a:schemeClr val="bg1"/>
                </a:solidFill>
              </a:rPr>
              <a:t>2.0——</a:t>
            </a:r>
            <a:r>
              <a:rPr lang="zh-CN" altLang="en-US" sz="2000" b="1" dirty="0">
                <a:solidFill>
                  <a:schemeClr val="bg1"/>
                </a:solidFill>
              </a:rPr>
              <a:t>数据共享机制</a:t>
            </a:r>
            <a:endParaRPr kumimoji="1" lang="zh-CN" altLang="en-US" sz="2000" b="1" dirty="0">
              <a:solidFill>
                <a:schemeClr val="bg1"/>
              </a:solidFill>
            </a:endParaRPr>
          </a:p>
        </p:txBody>
      </p:sp>
      <p:grpSp>
        <p:nvGrpSpPr>
          <p:cNvPr id="63" name="Group 4">
            <a:extLst>
              <a:ext uri="{FF2B5EF4-FFF2-40B4-BE49-F238E27FC236}">
                <a16:creationId xmlns="" xmlns:a16="http://schemas.microsoft.com/office/drawing/2014/main" id="{6184CC4C-C9A5-4936-9A6B-101765816943}"/>
              </a:ext>
            </a:extLst>
          </p:cNvPr>
          <p:cNvGrpSpPr>
            <a:grpSpLocks noChangeAspect="1"/>
          </p:cNvGrpSpPr>
          <p:nvPr/>
        </p:nvGrpSpPr>
        <p:grpSpPr bwMode="auto">
          <a:xfrm>
            <a:off x="1801812" y="2025759"/>
            <a:ext cx="2677541" cy="2194460"/>
            <a:chOff x="2400" y="1934"/>
            <a:chExt cx="715" cy="586"/>
          </a:xfrm>
        </p:grpSpPr>
        <p:sp>
          <p:nvSpPr>
            <p:cNvPr id="64" name="AutoShape 3">
              <a:extLst>
                <a:ext uri="{FF2B5EF4-FFF2-40B4-BE49-F238E27FC236}">
                  <a16:creationId xmlns="" xmlns:a16="http://schemas.microsoft.com/office/drawing/2014/main" id="{23081DCA-DDCF-4745-900F-667C1BF4A96D}"/>
                </a:ext>
              </a:extLst>
            </p:cNvPr>
            <p:cNvSpPr>
              <a:spLocks noChangeAspect="1" noChangeArrowheads="1" noTextEdit="1"/>
            </p:cNvSpPr>
            <p:nvPr/>
          </p:nvSpPr>
          <p:spPr bwMode="auto">
            <a:xfrm>
              <a:off x="2400" y="1934"/>
              <a:ext cx="715"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5">
              <a:extLst>
                <a:ext uri="{FF2B5EF4-FFF2-40B4-BE49-F238E27FC236}">
                  <a16:creationId xmlns="" xmlns:a16="http://schemas.microsoft.com/office/drawing/2014/main" id="{6CC92683-54D8-48CC-BBDC-DB4654EA091D}"/>
                </a:ext>
              </a:extLst>
            </p:cNvPr>
            <p:cNvSpPr>
              <a:spLocks noEditPoints="1"/>
            </p:cNvSpPr>
            <p:nvPr/>
          </p:nvSpPr>
          <p:spPr bwMode="auto">
            <a:xfrm>
              <a:off x="2557" y="1932"/>
              <a:ext cx="413" cy="310"/>
            </a:xfrm>
            <a:custGeom>
              <a:avLst/>
              <a:gdLst>
                <a:gd name="T0" fmla="*/ 171 w 199"/>
                <a:gd name="T1" fmla="*/ 149 h 149"/>
                <a:gd name="T2" fmla="*/ 29 w 199"/>
                <a:gd name="T3" fmla="*/ 149 h 149"/>
                <a:gd name="T4" fmla="*/ 0 w 199"/>
                <a:gd name="T5" fmla="*/ 120 h 149"/>
                <a:gd name="T6" fmla="*/ 0 w 199"/>
                <a:gd name="T7" fmla="*/ 29 h 149"/>
                <a:gd name="T8" fmla="*/ 29 w 199"/>
                <a:gd name="T9" fmla="*/ 0 h 149"/>
                <a:gd name="T10" fmla="*/ 171 w 199"/>
                <a:gd name="T11" fmla="*/ 0 h 149"/>
                <a:gd name="T12" fmla="*/ 199 w 199"/>
                <a:gd name="T13" fmla="*/ 29 h 149"/>
                <a:gd name="T14" fmla="*/ 199 w 199"/>
                <a:gd name="T15" fmla="*/ 120 h 149"/>
                <a:gd name="T16" fmla="*/ 171 w 199"/>
                <a:gd name="T17" fmla="*/ 149 h 149"/>
                <a:gd name="T18" fmla="*/ 29 w 199"/>
                <a:gd name="T19" fmla="*/ 12 h 149"/>
                <a:gd name="T20" fmla="*/ 12 w 199"/>
                <a:gd name="T21" fmla="*/ 29 h 149"/>
                <a:gd name="T22" fmla="*/ 12 w 199"/>
                <a:gd name="T23" fmla="*/ 120 h 149"/>
                <a:gd name="T24" fmla="*/ 29 w 199"/>
                <a:gd name="T25" fmla="*/ 137 h 149"/>
                <a:gd name="T26" fmla="*/ 171 w 199"/>
                <a:gd name="T27" fmla="*/ 137 h 149"/>
                <a:gd name="T28" fmla="*/ 187 w 199"/>
                <a:gd name="T29" fmla="*/ 120 h 149"/>
                <a:gd name="T30" fmla="*/ 187 w 199"/>
                <a:gd name="T31" fmla="*/ 29 h 149"/>
                <a:gd name="T32" fmla="*/ 171 w 199"/>
                <a:gd name="T33" fmla="*/ 12 h 149"/>
                <a:gd name="T34" fmla="*/ 29 w 199"/>
                <a:gd name="T35" fmla="*/ 1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 h="149">
                  <a:moveTo>
                    <a:pt x="171" y="149"/>
                  </a:moveTo>
                  <a:cubicBezTo>
                    <a:pt x="29" y="149"/>
                    <a:pt x="29" y="149"/>
                    <a:pt x="29" y="149"/>
                  </a:cubicBezTo>
                  <a:cubicBezTo>
                    <a:pt x="13" y="149"/>
                    <a:pt x="0" y="136"/>
                    <a:pt x="0" y="120"/>
                  </a:cubicBezTo>
                  <a:cubicBezTo>
                    <a:pt x="0" y="29"/>
                    <a:pt x="0" y="29"/>
                    <a:pt x="0" y="29"/>
                  </a:cubicBezTo>
                  <a:cubicBezTo>
                    <a:pt x="0" y="13"/>
                    <a:pt x="13" y="0"/>
                    <a:pt x="29" y="0"/>
                  </a:cubicBezTo>
                  <a:cubicBezTo>
                    <a:pt x="171" y="0"/>
                    <a:pt x="171" y="0"/>
                    <a:pt x="171" y="0"/>
                  </a:cubicBezTo>
                  <a:cubicBezTo>
                    <a:pt x="187" y="0"/>
                    <a:pt x="199" y="13"/>
                    <a:pt x="199" y="29"/>
                  </a:cubicBezTo>
                  <a:cubicBezTo>
                    <a:pt x="199" y="120"/>
                    <a:pt x="199" y="120"/>
                    <a:pt x="199" y="120"/>
                  </a:cubicBezTo>
                  <a:cubicBezTo>
                    <a:pt x="199" y="136"/>
                    <a:pt x="187" y="149"/>
                    <a:pt x="171" y="149"/>
                  </a:cubicBezTo>
                  <a:close/>
                  <a:moveTo>
                    <a:pt x="29" y="12"/>
                  </a:moveTo>
                  <a:cubicBezTo>
                    <a:pt x="20" y="12"/>
                    <a:pt x="12" y="20"/>
                    <a:pt x="12" y="29"/>
                  </a:cubicBezTo>
                  <a:cubicBezTo>
                    <a:pt x="12" y="120"/>
                    <a:pt x="12" y="120"/>
                    <a:pt x="12" y="120"/>
                  </a:cubicBezTo>
                  <a:cubicBezTo>
                    <a:pt x="12" y="129"/>
                    <a:pt x="20" y="137"/>
                    <a:pt x="29" y="137"/>
                  </a:cubicBezTo>
                  <a:cubicBezTo>
                    <a:pt x="171" y="137"/>
                    <a:pt x="171" y="137"/>
                    <a:pt x="171" y="137"/>
                  </a:cubicBezTo>
                  <a:cubicBezTo>
                    <a:pt x="180" y="137"/>
                    <a:pt x="187" y="129"/>
                    <a:pt x="187" y="120"/>
                  </a:cubicBezTo>
                  <a:cubicBezTo>
                    <a:pt x="187" y="29"/>
                    <a:pt x="187" y="29"/>
                    <a:pt x="187" y="29"/>
                  </a:cubicBezTo>
                  <a:cubicBezTo>
                    <a:pt x="187" y="20"/>
                    <a:pt x="180" y="12"/>
                    <a:pt x="171" y="12"/>
                  </a:cubicBezTo>
                  <a:lnTo>
                    <a:pt x="29" y="12"/>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6">
              <a:extLst>
                <a:ext uri="{FF2B5EF4-FFF2-40B4-BE49-F238E27FC236}">
                  <a16:creationId xmlns="" xmlns:a16="http://schemas.microsoft.com/office/drawing/2014/main" id="{A2684E22-6233-4D93-AC00-F187167CBA72}"/>
                </a:ext>
              </a:extLst>
            </p:cNvPr>
            <p:cNvSpPr>
              <a:spLocks/>
            </p:cNvSpPr>
            <p:nvPr/>
          </p:nvSpPr>
          <p:spPr bwMode="auto">
            <a:xfrm>
              <a:off x="2599" y="1974"/>
              <a:ext cx="329" cy="226"/>
            </a:xfrm>
            <a:custGeom>
              <a:avLst/>
              <a:gdLst>
                <a:gd name="T0" fmla="*/ 9 w 159"/>
                <a:gd name="T1" fmla="*/ 0 h 109"/>
                <a:gd name="T2" fmla="*/ 0 w 159"/>
                <a:gd name="T3" fmla="*/ 9 h 109"/>
                <a:gd name="T4" fmla="*/ 0 w 159"/>
                <a:gd name="T5" fmla="*/ 100 h 109"/>
                <a:gd name="T6" fmla="*/ 9 w 159"/>
                <a:gd name="T7" fmla="*/ 109 h 109"/>
                <a:gd name="T8" fmla="*/ 151 w 159"/>
                <a:gd name="T9" fmla="*/ 109 h 109"/>
                <a:gd name="T10" fmla="*/ 159 w 159"/>
                <a:gd name="T11" fmla="*/ 100 h 109"/>
                <a:gd name="T12" fmla="*/ 159 w 159"/>
                <a:gd name="T13" fmla="*/ 9 h 109"/>
                <a:gd name="T14" fmla="*/ 151 w 159"/>
                <a:gd name="T15" fmla="*/ 0 h 109"/>
                <a:gd name="T16" fmla="*/ 9 w 159"/>
                <a:gd name="T1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09">
                  <a:moveTo>
                    <a:pt x="9" y="0"/>
                  </a:moveTo>
                  <a:cubicBezTo>
                    <a:pt x="4" y="0"/>
                    <a:pt x="0" y="4"/>
                    <a:pt x="0" y="9"/>
                  </a:cubicBezTo>
                  <a:cubicBezTo>
                    <a:pt x="0" y="100"/>
                    <a:pt x="0" y="100"/>
                    <a:pt x="0" y="100"/>
                  </a:cubicBezTo>
                  <a:cubicBezTo>
                    <a:pt x="0" y="105"/>
                    <a:pt x="4" y="109"/>
                    <a:pt x="9" y="109"/>
                  </a:cubicBezTo>
                  <a:cubicBezTo>
                    <a:pt x="151" y="109"/>
                    <a:pt x="151" y="109"/>
                    <a:pt x="151" y="109"/>
                  </a:cubicBezTo>
                  <a:cubicBezTo>
                    <a:pt x="156" y="109"/>
                    <a:pt x="159" y="105"/>
                    <a:pt x="159" y="100"/>
                  </a:cubicBezTo>
                  <a:cubicBezTo>
                    <a:pt x="159" y="9"/>
                    <a:pt x="159" y="9"/>
                    <a:pt x="159" y="9"/>
                  </a:cubicBezTo>
                  <a:cubicBezTo>
                    <a:pt x="159" y="4"/>
                    <a:pt x="156" y="0"/>
                    <a:pt x="151" y="0"/>
                  </a:cubicBezTo>
                  <a:lnTo>
                    <a:pt x="9"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7">
              <a:extLst>
                <a:ext uri="{FF2B5EF4-FFF2-40B4-BE49-F238E27FC236}">
                  <a16:creationId xmlns="" xmlns:a16="http://schemas.microsoft.com/office/drawing/2014/main" id="{5A35789C-E8B2-47E1-9840-55550736C167}"/>
                </a:ext>
              </a:extLst>
            </p:cNvPr>
            <p:cNvSpPr>
              <a:spLocks/>
            </p:cNvSpPr>
            <p:nvPr/>
          </p:nvSpPr>
          <p:spPr bwMode="auto">
            <a:xfrm>
              <a:off x="2402" y="2406"/>
              <a:ext cx="158" cy="116"/>
            </a:xfrm>
            <a:custGeom>
              <a:avLst/>
              <a:gdLst>
                <a:gd name="T0" fmla="*/ 9 w 76"/>
                <a:gd name="T1" fmla="*/ 0 h 56"/>
                <a:gd name="T2" fmla="*/ 0 w 76"/>
                <a:gd name="T3" fmla="*/ 10 h 56"/>
                <a:gd name="T4" fmla="*/ 0 w 76"/>
                <a:gd name="T5" fmla="*/ 47 h 56"/>
                <a:gd name="T6" fmla="*/ 9 w 76"/>
                <a:gd name="T7" fmla="*/ 56 h 56"/>
                <a:gd name="T8" fmla="*/ 67 w 76"/>
                <a:gd name="T9" fmla="*/ 56 h 56"/>
                <a:gd name="T10" fmla="*/ 76 w 76"/>
                <a:gd name="T11" fmla="*/ 47 h 56"/>
                <a:gd name="T12" fmla="*/ 76 w 76"/>
                <a:gd name="T13" fmla="*/ 10 h 56"/>
                <a:gd name="T14" fmla="*/ 67 w 76"/>
                <a:gd name="T15" fmla="*/ 0 h 56"/>
                <a:gd name="T16" fmla="*/ 9 w 76"/>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56">
                  <a:moveTo>
                    <a:pt x="9" y="0"/>
                  </a:moveTo>
                  <a:cubicBezTo>
                    <a:pt x="4" y="0"/>
                    <a:pt x="0" y="4"/>
                    <a:pt x="0" y="10"/>
                  </a:cubicBezTo>
                  <a:cubicBezTo>
                    <a:pt x="0" y="47"/>
                    <a:pt x="0" y="47"/>
                    <a:pt x="0" y="47"/>
                  </a:cubicBezTo>
                  <a:cubicBezTo>
                    <a:pt x="0" y="52"/>
                    <a:pt x="4" y="56"/>
                    <a:pt x="9" y="56"/>
                  </a:cubicBezTo>
                  <a:cubicBezTo>
                    <a:pt x="67" y="56"/>
                    <a:pt x="67" y="56"/>
                    <a:pt x="67" y="56"/>
                  </a:cubicBezTo>
                  <a:cubicBezTo>
                    <a:pt x="72" y="56"/>
                    <a:pt x="76" y="52"/>
                    <a:pt x="76" y="47"/>
                  </a:cubicBezTo>
                  <a:cubicBezTo>
                    <a:pt x="76" y="10"/>
                    <a:pt x="76" y="10"/>
                    <a:pt x="76" y="10"/>
                  </a:cubicBezTo>
                  <a:cubicBezTo>
                    <a:pt x="76" y="4"/>
                    <a:pt x="72" y="0"/>
                    <a:pt x="67" y="0"/>
                  </a:cubicBezTo>
                  <a:lnTo>
                    <a:pt x="9"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8">
              <a:extLst>
                <a:ext uri="{FF2B5EF4-FFF2-40B4-BE49-F238E27FC236}">
                  <a16:creationId xmlns="" xmlns:a16="http://schemas.microsoft.com/office/drawing/2014/main" id="{6223D141-9754-4C73-B82F-667429D7175F}"/>
                </a:ext>
              </a:extLst>
            </p:cNvPr>
            <p:cNvSpPr>
              <a:spLocks/>
            </p:cNvSpPr>
            <p:nvPr/>
          </p:nvSpPr>
          <p:spPr bwMode="auto">
            <a:xfrm>
              <a:off x="2953" y="2406"/>
              <a:ext cx="160" cy="116"/>
            </a:xfrm>
            <a:custGeom>
              <a:avLst/>
              <a:gdLst>
                <a:gd name="T0" fmla="*/ 9 w 77"/>
                <a:gd name="T1" fmla="*/ 0 h 56"/>
                <a:gd name="T2" fmla="*/ 0 w 77"/>
                <a:gd name="T3" fmla="*/ 10 h 56"/>
                <a:gd name="T4" fmla="*/ 0 w 77"/>
                <a:gd name="T5" fmla="*/ 47 h 56"/>
                <a:gd name="T6" fmla="*/ 9 w 77"/>
                <a:gd name="T7" fmla="*/ 56 h 56"/>
                <a:gd name="T8" fmla="*/ 68 w 77"/>
                <a:gd name="T9" fmla="*/ 56 h 56"/>
                <a:gd name="T10" fmla="*/ 77 w 77"/>
                <a:gd name="T11" fmla="*/ 47 h 56"/>
                <a:gd name="T12" fmla="*/ 77 w 77"/>
                <a:gd name="T13" fmla="*/ 10 h 56"/>
                <a:gd name="T14" fmla="*/ 68 w 77"/>
                <a:gd name="T15" fmla="*/ 0 h 56"/>
                <a:gd name="T16" fmla="*/ 9 w 77"/>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56">
                  <a:moveTo>
                    <a:pt x="9" y="0"/>
                  </a:moveTo>
                  <a:cubicBezTo>
                    <a:pt x="4" y="0"/>
                    <a:pt x="0" y="4"/>
                    <a:pt x="0" y="10"/>
                  </a:cubicBezTo>
                  <a:cubicBezTo>
                    <a:pt x="0" y="47"/>
                    <a:pt x="0" y="47"/>
                    <a:pt x="0" y="47"/>
                  </a:cubicBezTo>
                  <a:cubicBezTo>
                    <a:pt x="0" y="52"/>
                    <a:pt x="4" y="56"/>
                    <a:pt x="9" y="56"/>
                  </a:cubicBezTo>
                  <a:cubicBezTo>
                    <a:pt x="68" y="56"/>
                    <a:pt x="68" y="56"/>
                    <a:pt x="68" y="56"/>
                  </a:cubicBezTo>
                  <a:cubicBezTo>
                    <a:pt x="73" y="56"/>
                    <a:pt x="77" y="52"/>
                    <a:pt x="77" y="47"/>
                  </a:cubicBezTo>
                  <a:cubicBezTo>
                    <a:pt x="77" y="10"/>
                    <a:pt x="77" y="10"/>
                    <a:pt x="77" y="10"/>
                  </a:cubicBezTo>
                  <a:cubicBezTo>
                    <a:pt x="77" y="4"/>
                    <a:pt x="73" y="0"/>
                    <a:pt x="68" y="0"/>
                  </a:cubicBezTo>
                  <a:lnTo>
                    <a:pt x="9"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9">
              <a:extLst>
                <a:ext uri="{FF2B5EF4-FFF2-40B4-BE49-F238E27FC236}">
                  <a16:creationId xmlns="" xmlns:a16="http://schemas.microsoft.com/office/drawing/2014/main" id="{29ED9934-8B1B-4E55-A178-AA3C0AD9F176}"/>
                </a:ext>
              </a:extLst>
            </p:cNvPr>
            <p:cNvSpPr>
              <a:spLocks/>
            </p:cNvSpPr>
            <p:nvPr/>
          </p:nvSpPr>
          <p:spPr bwMode="auto">
            <a:xfrm>
              <a:off x="2684" y="2406"/>
              <a:ext cx="159" cy="116"/>
            </a:xfrm>
            <a:custGeom>
              <a:avLst/>
              <a:gdLst>
                <a:gd name="T0" fmla="*/ 10 w 77"/>
                <a:gd name="T1" fmla="*/ 0 h 56"/>
                <a:gd name="T2" fmla="*/ 0 w 77"/>
                <a:gd name="T3" fmla="*/ 10 h 56"/>
                <a:gd name="T4" fmla="*/ 0 w 77"/>
                <a:gd name="T5" fmla="*/ 47 h 56"/>
                <a:gd name="T6" fmla="*/ 10 w 77"/>
                <a:gd name="T7" fmla="*/ 56 h 56"/>
                <a:gd name="T8" fmla="*/ 68 w 77"/>
                <a:gd name="T9" fmla="*/ 56 h 56"/>
                <a:gd name="T10" fmla="*/ 77 w 77"/>
                <a:gd name="T11" fmla="*/ 47 h 56"/>
                <a:gd name="T12" fmla="*/ 77 w 77"/>
                <a:gd name="T13" fmla="*/ 10 h 56"/>
                <a:gd name="T14" fmla="*/ 68 w 77"/>
                <a:gd name="T15" fmla="*/ 0 h 56"/>
                <a:gd name="T16" fmla="*/ 10 w 77"/>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56">
                  <a:moveTo>
                    <a:pt x="10" y="0"/>
                  </a:moveTo>
                  <a:cubicBezTo>
                    <a:pt x="5" y="0"/>
                    <a:pt x="0" y="4"/>
                    <a:pt x="0" y="10"/>
                  </a:cubicBezTo>
                  <a:cubicBezTo>
                    <a:pt x="0" y="47"/>
                    <a:pt x="0" y="47"/>
                    <a:pt x="0" y="47"/>
                  </a:cubicBezTo>
                  <a:cubicBezTo>
                    <a:pt x="0" y="52"/>
                    <a:pt x="5" y="56"/>
                    <a:pt x="10" y="56"/>
                  </a:cubicBezTo>
                  <a:cubicBezTo>
                    <a:pt x="68" y="56"/>
                    <a:pt x="68" y="56"/>
                    <a:pt x="68" y="56"/>
                  </a:cubicBezTo>
                  <a:cubicBezTo>
                    <a:pt x="73" y="56"/>
                    <a:pt x="77" y="52"/>
                    <a:pt x="77" y="47"/>
                  </a:cubicBezTo>
                  <a:cubicBezTo>
                    <a:pt x="77" y="10"/>
                    <a:pt x="77" y="10"/>
                    <a:pt x="77" y="10"/>
                  </a:cubicBezTo>
                  <a:cubicBezTo>
                    <a:pt x="77" y="4"/>
                    <a:pt x="73" y="0"/>
                    <a:pt x="68" y="0"/>
                  </a:cubicBezTo>
                  <a:lnTo>
                    <a:pt x="10"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10">
              <a:extLst>
                <a:ext uri="{FF2B5EF4-FFF2-40B4-BE49-F238E27FC236}">
                  <a16:creationId xmlns="" xmlns:a16="http://schemas.microsoft.com/office/drawing/2014/main" id="{F4B82A13-8DA1-4F5A-91B9-185C57649304}"/>
                </a:ext>
              </a:extLst>
            </p:cNvPr>
            <p:cNvSpPr>
              <a:spLocks/>
            </p:cNvSpPr>
            <p:nvPr/>
          </p:nvSpPr>
          <p:spPr bwMode="auto">
            <a:xfrm>
              <a:off x="2468" y="2312"/>
              <a:ext cx="579" cy="73"/>
            </a:xfrm>
            <a:custGeom>
              <a:avLst/>
              <a:gdLst>
                <a:gd name="T0" fmla="*/ 273 w 279"/>
                <a:gd name="T1" fmla="*/ 35 h 35"/>
                <a:gd name="T2" fmla="*/ 267 w 279"/>
                <a:gd name="T3" fmla="*/ 29 h 35"/>
                <a:gd name="T4" fmla="*/ 250 w 279"/>
                <a:gd name="T5" fmla="*/ 12 h 35"/>
                <a:gd name="T6" fmla="*/ 28 w 279"/>
                <a:gd name="T7" fmla="*/ 12 h 35"/>
                <a:gd name="T8" fmla="*/ 12 w 279"/>
                <a:gd name="T9" fmla="*/ 29 h 35"/>
                <a:gd name="T10" fmla="*/ 6 w 279"/>
                <a:gd name="T11" fmla="*/ 35 h 35"/>
                <a:gd name="T12" fmla="*/ 0 w 279"/>
                <a:gd name="T13" fmla="*/ 29 h 35"/>
                <a:gd name="T14" fmla="*/ 28 w 279"/>
                <a:gd name="T15" fmla="*/ 0 h 35"/>
                <a:gd name="T16" fmla="*/ 250 w 279"/>
                <a:gd name="T17" fmla="*/ 0 h 35"/>
                <a:gd name="T18" fmla="*/ 279 w 279"/>
                <a:gd name="T19" fmla="*/ 29 h 35"/>
                <a:gd name="T20" fmla="*/ 273 w 279"/>
                <a:gd name="T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35">
                  <a:moveTo>
                    <a:pt x="273" y="35"/>
                  </a:moveTo>
                  <a:cubicBezTo>
                    <a:pt x="269" y="35"/>
                    <a:pt x="267" y="32"/>
                    <a:pt x="267" y="29"/>
                  </a:cubicBezTo>
                  <a:cubicBezTo>
                    <a:pt x="267" y="20"/>
                    <a:pt x="259" y="12"/>
                    <a:pt x="250" y="12"/>
                  </a:cubicBezTo>
                  <a:cubicBezTo>
                    <a:pt x="28" y="12"/>
                    <a:pt x="28" y="12"/>
                    <a:pt x="28" y="12"/>
                  </a:cubicBezTo>
                  <a:cubicBezTo>
                    <a:pt x="19" y="12"/>
                    <a:pt x="12" y="20"/>
                    <a:pt x="12" y="29"/>
                  </a:cubicBezTo>
                  <a:cubicBezTo>
                    <a:pt x="12" y="32"/>
                    <a:pt x="9" y="35"/>
                    <a:pt x="6" y="35"/>
                  </a:cubicBezTo>
                  <a:cubicBezTo>
                    <a:pt x="3" y="35"/>
                    <a:pt x="0" y="32"/>
                    <a:pt x="0" y="29"/>
                  </a:cubicBezTo>
                  <a:cubicBezTo>
                    <a:pt x="0" y="13"/>
                    <a:pt x="13" y="0"/>
                    <a:pt x="28" y="0"/>
                  </a:cubicBezTo>
                  <a:cubicBezTo>
                    <a:pt x="250" y="0"/>
                    <a:pt x="250" y="0"/>
                    <a:pt x="250" y="0"/>
                  </a:cubicBezTo>
                  <a:cubicBezTo>
                    <a:pt x="266" y="0"/>
                    <a:pt x="279" y="13"/>
                    <a:pt x="279" y="29"/>
                  </a:cubicBezTo>
                  <a:cubicBezTo>
                    <a:pt x="279" y="32"/>
                    <a:pt x="276" y="35"/>
                    <a:pt x="273" y="35"/>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p>
          </p:txBody>
        </p:sp>
        <p:sp>
          <p:nvSpPr>
            <p:cNvPr id="71" name="Freeform 11">
              <a:extLst>
                <a:ext uri="{FF2B5EF4-FFF2-40B4-BE49-F238E27FC236}">
                  <a16:creationId xmlns="" xmlns:a16="http://schemas.microsoft.com/office/drawing/2014/main" id="{66E9D5A0-2A79-4D49-B87F-F04C827E3A17}"/>
                </a:ext>
              </a:extLst>
            </p:cNvPr>
            <p:cNvSpPr>
              <a:spLocks/>
            </p:cNvSpPr>
            <p:nvPr/>
          </p:nvSpPr>
          <p:spPr bwMode="auto">
            <a:xfrm>
              <a:off x="2750" y="2262"/>
              <a:ext cx="25" cy="123"/>
            </a:xfrm>
            <a:custGeom>
              <a:avLst/>
              <a:gdLst>
                <a:gd name="T0" fmla="*/ 6 w 12"/>
                <a:gd name="T1" fmla="*/ 59 h 59"/>
                <a:gd name="T2" fmla="*/ 0 w 12"/>
                <a:gd name="T3" fmla="*/ 53 h 59"/>
                <a:gd name="T4" fmla="*/ 0 w 12"/>
                <a:gd name="T5" fmla="*/ 6 h 59"/>
                <a:gd name="T6" fmla="*/ 6 w 12"/>
                <a:gd name="T7" fmla="*/ 0 h 59"/>
                <a:gd name="T8" fmla="*/ 12 w 12"/>
                <a:gd name="T9" fmla="*/ 6 h 59"/>
                <a:gd name="T10" fmla="*/ 12 w 12"/>
                <a:gd name="T11" fmla="*/ 53 h 59"/>
                <a:gd name="T12" fmla="*/ 6 w 12"/>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12" h="59">
                  <a:moveTo>
                    <a:pt x="6" y="59"/>
                  </a:moveTo>
                  <a:cubicBezTo>
                    <a:pt x="3" y="59"/>
                    <a:pt x="0" y="56"/>
                    <a:pt x="0" y="53"/>
                  </a:cubicBezTo>
                  <a:cubicBezTo>
                    <a:pt x="0" y="6"/>
                    <a:pt x="0" y="6"/>
                    <a:pt x="0" y="6"/>
                  </a:cubicBezTo>
                  <a:cubicBezTo>
                    <a:pt x="0" y="3"/>
                    <a:pt x="3" y="0"/>
                    <a:pt x="6" y="0"/>
                  </a:cubicBezTo>
                  <a:cubicBezTo>
                    <a:pt x="10" y="0"/>
                    <a:pt x="12" y="3"/>
                    <a:pt x="12" y="6"/>
                  </a:cubicBezTo>
                  <a:cubicBezTo>
                    <a:pt x="12" y="53"/>
                    <a:pt x="12" y="53"/>
                    <a:pt x="12" y="53"/>
                  </a:cubicBezTo>
                  <a:cubicBezTo>
                    <a:pt x="12" y="56"/>
                    <a:pt x="10" y="59"/>
                    <a:pt x="6" y="59"/>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12">
              <a:extLst>
                <a:ext uri="{FF2B5EF4-FFF2-40B4-BE49-F238E27FC236}">
                  <a16:creationId xmlns="" xmlns:a16="http://schemas.microsoft.com/office/drawing/2014/main" id="{E231A43C-0C9A-4DB9-8A20-7FE6E93563C8}"/>
                </a:ext>
              </a:extLst>
            </p:cNvPr>
            <p:cNvSpPr>
              <a:spLocks/>
            </p:cNvSpPr>
            <p:nvPr/>
          </p:nvSpPr>
          <p:spPr bwMode="auto">
            <a:xfrm>
              <a:off x="2696" y="2254"/>
              <a:ext cx="133" cy="25"/>
            </a:xfrm>
            <a:custGeom>
              <a:avLst/>
              <a:gdLst>
                <a:gd name="T0" fmla="*/ 58 w 64"/>
                <a:gd name="T1" fmla="*/ 12 h 12"/>
                <a:gd name="T2" fmla="*/ 6 w 64"/>
                <a:gd name="T3" fmla="*/ 12 h 12"/>
                <a:gd name="T4" fmla="*/ 0 w 64"/>
                <a:gd name="T5" fmla="*/ 6 h 12"/>
                <a:gd name="T6" fmla="*/ 6 w 64"/>
                <a:gd name="T7" fmla="*/ 0 h 12"/>
                <a:gd name="T8" fmla="*/ 58 w 64"/>
                <a:gd name="T9" fmla="*/ 0 h 12"/>
                <a:gd name="T10" fmla="*/ 64 w 64"/>
                <a:gd name="T11" fmla="*/ 6 h 12"/>
                <a:gd name="T12" fmla="*/ 58 w 6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4" h="12">
                  <a:moveTo>
                    <a:pt x="58" y="12"/>
                  </a:moveTo>
                  <a:cubicBezTo>
                    <a:pt x="6" y="12"/>
                    <a:pt x="6" y="12"/>
                    <a:pt x="6" y="12"/>
                  </a:cubicBezTo>
                  <a:cubicBezTo>
                    <a:pt x="3" y="12"/>
                    <a:pt x="0" y="9"/>
                    <a:pt x="0" y="6"/>
                  </a:cubicBezTo>
                  <a:cubicBezTo>
                    <a:pt x="0" y="3"/>
                    <a:pt x="3" y="0"/>
                    <a:pt x="6" y="0"/>
                  </a:cubicBezTo>
                  <a:cubicBezTo>
                    <a:pt x="58" y="0"/>
                    <a:pt x="58" y="0"/>
                    <a:pt x="58" y="0"/>
                  </a:cubicBezTo>
                  <a:cubicBezTo>
                    <a:pt x="62" y="0"/>
                    <a:pt x="64" y="3"/>
                    <a:pt x="64" y="6"/>
                  </a:cubicBezTo>
                  <a:cubicBezTo>
                    <a:pt x="64" y="9"/>
                    <a:pt x="62" y="12"/>
                    <a:pt x="58"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13">
              <a:extLst>
                <a:ext uri="{FF2B5EF4-FFF2-40B4-BE49-F238E27FC236}">
                  <a16:creationId xmlns="" xmlns:a16="http://schemas.microsoft.com/office/drawing/2014/main" id="{648D2D9D-03E3-4BC1-B4F1-BFD08662A322}"/>
                </a:ext>
              </a:extLst>
            </p:cNvPr>
            <p:cNvSpPr>
              <a:spLocks/>
            </p:cNvSpPr>
            <p:nvPr/>
          </p:nvSpPr>
          <p:spPr bwMode="auto">
            <a:xfrm>
              <a:off x="2433" y="2366"/>
              <a:ext cx="95" cy="25"/>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2" y="12"/>
                    <a:pt x="0" y="10"/>
                    <a:pt x="0" y="6"/>
                  </a:cubicBezTo>
                  <a:cubicBezTo>
                    <a:pt x="0" y="3"/>
                    <a:pt x="2" y="0"/>
                    <a:pt x="6" y="0"/>
                  </a:cubicBezTo>
                  <a:cubicBezTo>
                    <a:pt x="40" y="0"/>
                    <a:pt x="40" y="0"/>
                    <a:pt x="40" y="0"/>
                  </a:cubicBezTo>
                  <a:cubicBezTo>
                    <a:pt x="43" y="0"/>
                    <a:pt x="46" y="3"/>
                    <a:pt x="46" y="6"/>
                  </a:cubicBezTo>
                  <a:cubicBezTo>
                    <a:pt x="46" y="10"/>
                    <a:pt x="43" y="12"/>
                    <a:pt x="40"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14">
              <a:extLst>
                <a:ext uri="{FF2B5EF4-FFF2-40B4-BE49-F238E27FC236}">
                  <a16:creationId xmlns="" xmlns:a16="http://schemas.microsoft.com/office/drawing/2014/main" id="{2FDAE7AB-834C-4522-8A25-27DE9E029AA4}"/>
                </a:ext>
              </a:extLst>
            </p:cNvPr>
            <p:cNvSpPr>
              <a:spLocks/>
            </p:cNvSpPr>
            <p:nvPr/>
          </p:nvSpPr>
          <p:spPr bwMode="auto">
            <a:xfrm>
              <a:off x="2984" y="2366"/>
              <a:ext cx="98" cy="25"/>
            </a:xfrm>
            <a:custGeom>
              <a:avLst/>
              <a:gdLst>
                <a:gd name="T0" fmla="*/ 41 w 47"/>
                <a:gd name="T1" fmla="*/ 12 h 12"/>
                <a:gd name="T2" fmla="*/ 6 w 47"/>
                <a:gd name="T3" fmla="*/ 12 h 12"/>
                <a:gd name="T4" fmla="*/ 0 w 47"/>
                <a:gd name="T5" fmla="*/ 6 h 12"/>
                <a:gd name="T6" fmla="*/ 6 w 47"/>
                <a:gd name="T7" fmla="*/ 0 h 12"/>
                <a:gd name="T8" fmla="*/ 41 w 47"/>
                <a:gd name="T9" fmla="*/ 0 h 12"/>
                <a:gd name="T10" fmla="*/ 47 w 47"/>
                <a:gd name="T11" fmla="*/ 6 h 12"/>
                <a:gd name="T12" fmla="*/ 41 w 4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7" h="12">
                  <a:moveTo>
                    <a:pt x="41" y="12"/>
                  </a:moveTo>
                  <a:cubicBezTo>
                    <a:pt x="6" y="12"/>
                    <a:pt x="6" y="12"/>
                    <a:pt x="6" y="12"/>
                  </a:cubicBezTo>
                  <a:cubicBezTo>
                    <a:pt x="3" y="12"/>
                    <a:pt x="0" y="10"/>
                    <a:pt x="0" y="6"/>
                  </a:cubicBezTo>
                  <a:cubicBezTo>
                    <a:pt x="0" y="3"/>
                    <a:pt x="3" y="0"/>
                    <a:pt x="6" y="0"/>
                  </a:cubicBezTo>
                  <a:cubicBezTo>
                    <a:pt x="41" y="0"/>
                    <a:pt x="41" y="0"/>
                    <a:pt x="41" y="0"/>
                  </a:cubicBezTo>
                  <a:cubicBezTo>
                    <a:pt x="44" y="0"/>
                    <a:pt x="47" y="3"/>
                    <a:pt x="47" y="6"/>
                  </a:cubicBezTo>
                  <a:cubicBezTo>
                    <a:pt x="47" y="10"/>
                    <a:pt x="44" y="12"/>
                    <a:pt x="41"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15">
              <a:extLst>
                <a:ext uri="{FF2B5EF4-FFF2-40B4-BE49-F238E27FC236}">
                  <a16:creationId xmlns="" xmlns:a16="http://schemas.microsoft.com/office/drawing/2014/main" id="{93ED9107-A368-4A4B-AC74-5C6034D746F7}"/>
                </a:ext>
              </a:extLst>
            </p:cNvPr>
            <p:cNvSpPr>
              <a:spLocks/>
            </p:cNvSpPr>
            <p:nvPr/>
          </p:nvSpPr>
          <p:spPr bwMode="auto">
            <a:xfrm>
              <a:off x="2717" y="2366"/>
              <a:ext cx="95" cy="25"/>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2" y="12"/>
                    <a:pt x="0" y="10"/>
                    <a:pt x="0" y="6"/>
                  </a:cubicBezTo>
                  <a:cubicBezTo>
                    <a:pt x="0" y="3"/>
                    <a:pt x="2" y="0"/>
                    <a:pt x="6" y="0"/>
                  </a:cubicBezTo>
                  <a:cubicBezTo>
                    <a:pt x="40" y="0"/>
                    <a:pt x="40" y="0"/>
                    <a:pt x="40" y="0"/>
                  </a:cubicBezTo>
                  <a:cubicBezTo>
                    <a:pt x="43" y="0"/>
                    <a:pt x="46" y="3"/>
                    <a:pt x="46" y="6"/>
                  </a:cubicBezTo>
                  <a:cubicBezTo>
                    <a:pt x="46" y="10"/>
                    <a:pt x="43" y="12"/>
                    <a:pt x="40"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76" name="Group 4">
            <a:extLst>
              <a:ext uri="{FF2B5EF4-FFF2-40B4-BE49-F238E27FC236}">
                <a16:creationId xmlns="" xmlns:a16="http://schemas.microsoft.com/office/drawing/2014/main" id="{DA2BA626-17B4-48FA-9878-1BEB1B9A7744}"/>
              </a:ext>
            </a:extLst>
          </p:cNvPr>
          <p:cNvGrpSpPr>
            <a:grpSpLocks noChangeAspect="1"/>
          </p:cNvGrpSpPr>
          <p:nvPr/>
        </p:nvGrpSpPr>
        <p:grpSpPr bwMode="auto">
          <a:xfrm>
            <a:off x="4757904" y="2031791"/>
            <a:ext cx="2677541" cy="2194460"/>
            <a:chOff x="2400" y="1934"/>
            <a:chExt cx="715" cy="586"/>
          </a:xfrm>
        </p:grpSpPr>
        <p:sp>
          <p:nvSpPr>
            <p:cNvPr id="77" name="AutoShape 3">
              <a:extLst>
                <a:ext uri="{FF2B5EF4-FFF2-40B4-BE49-F238E27FC236}">
                  <a16:creationId xmlns="" xmlns:a16="http://schemas.microsoft.com/office/drawing/2014/main" id="{9ECD8818-B34F-41CA-B510-C165786BC942}"/>
                </a:ext>
              </a:extLst>
            </p:cNvPr>
            <p:cNvSpPr>
              <a:spLocks noChangeAspect="1" noChangeArrowheads="1" noTextEdit="1"/>
            </p:cNvSpPr>
            <p:nvPr/>
          </p:nvSpPr>
          <p:spPr bwMode="auto">
            <a:xfrm>
              <a:off x="2400" y="1934"/>
              <a:ext cx="715"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5">
              <a:extLst>
                <a:ext uri="{FF2B5EF4-FFF2-40B4-BE49-F238E27FC236}">
                  <a16:creationId xmlns="" xmlns:a16="http://schemas.microsoft.com/office/drawing/2014/main" id="{CA853DDD-F8BE-43C6-8615-9DB43E3B042E}"/>
                </a:ext>
              </a:extLst>
            </p:cNvPr>
            <p:cNvSpPr>
              <a:spLocks noEditPoints="1"/>
            </p:cNvSpPr>
            <p:nvPr/>
          </p:nvSpPr>
          <p:spPr bwMode="auto">
            <a:xfrm>
              <a:off x="2557" y="1932"/>
              <a:ext cx="413" cy="310"/>
            </a:xfrm>
            <a:custGeom>
              <a:avLst/>
              <a:gdLst>
                <a:gd name="T0" fmla="*/ 171 w 199"/>
                <a:gd name="T1" fmla="*/ 149 h 149"/>
                <a:gd name="T2" fmla="*/ 29 w 199"/>
                <a:gd name="T3" fmla="*/ 149 h 149"/>
                <a:gd name="T4" fmla="*/ 0 w 199"/>
                <a:gd name="T5" fmla="*/ 120 h 149"/>
                <a:gd name="T6" fmla="*/ 0 w 199"/>
                <a:gd name="T7" fmla="*/ 29 h 149"/>
                <a:gd name="T8" fmla="*/ 29 w 199"/>
                <a:gd name="T9" fmla="*/ 0 h 149"/>
                <a:gd name="T10" fmla="*/ 171 w 199"/>
                <a:gd name="T11" fmla="*/ 0 h 149"/>
                <a:gd name="T12" fmla="*/ 199 w 199"/>
                <a:gd name="T13" fmla="*/ 29 h 149"/>
                <a:gd name="T14" fmla="*/ 199 w 199"/>
                <a:gd name="T15" fmla="*/ 120 h 149"/>
                <a:gd name="T16" fmla="*/ 171 w 199"/>
                <a:gd name="T17" fmla="*/ 149 h 149"/>
                <a:gd name="T18" fmla="*/ 29 w 199"/>
                <a:gd name="T19" fmla="*/ 12 h 149"/>
                <a:gd name="T20" fmla="*/ 12 w 199"/>
                <a:gd name="T21" fmla="*/ 29 h 149"/>
                <a:gd name="T22" fmla="*/ 12 w 199"/>
                <a:gd name="T23" fmla="*/ 120 h 149"/>
                <a:gd name="T24" fmla="*/ 29 w 199"/>
                <a:gd name="T25" fmla="*/ 137 h 149"/>
                <a:gd name="T26" fmla="*/ 171 w 199"/>
                <a:gd name="T27" fmla="*/ 137 h 149"/>
                <a:gd name="T28" fmla="*/ 187 w 199"/>
                <a:gd name="T29" fmla="*/ 120 h 149"/>
                <a:gd name="T30" fmla="*/ 187 w 199"/>
                <a:gd name="T31" fmla="*/ 29 h 149"/>
                <a:gd name="T32" fmla="*/ 171 w 199"/>
                <a:gd name="T33" fmla="*/ 12 h 149"/>
                <a:gd name="T34" fmla="*/ 29 w 199"/>
                <a:gd name="T35" fmla="*/ 1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 h="149">
                  <a:moveTo>
                    <a:pt x="171" y="149"/>
                  </a:moveTo>
                  <a:cubicBezTo>
                    <a:pt x="29" y="149"/>
                    <a:pt x="29" y="149"/>
                    <a:pt x="29" y="149"/>
                  </a:cubicBezTo>
                  <a:cubicBezTo>
                    <a:pt x="13" y="149"/>
                    <a:pt x="0" y="136"/>
                    <a:pt x="0" y="120"/>
                  </a:cubicBezTo>
                  <a:cubicBezTo>
                    <a:pt x="0" y="29"/>
                    <a:pt x="0" y="29"/>
                    <a:pt x="0" y="29"/>
                  </a:cubicBezTo>
                  <a:cubicBezTo>
                    <a:pt x="0" y="13"/>
                    <a:pt x="13" y="0"/>
                    <a:pt x="29" y="0"/>
                  </a:cubicBezTo>
                  <a:cubicBezTo>
                    <a:pt x="171" y="0"/>
                    <a:pt x="171" y="0"/>
                    <a:pt x="171" y="0"/>
                  </a:cubicBezTo>
                  <a:cubicBezTo>
                    <a:pt x="187" y="0"/>
                    <a:pt x="199" y="13"/>
                    <a:pt x="199" y="29"/>
                  </a:cubicBezTo>
                  <a:cubicBezTo>
                    <a:pt x="199" y="120"/>
                    <a:pt x="199" y="120"/>
                    <a:pt x="199" y="120"/>
                  </a:cubicBezTo>
                  <a:cubicBezTo>
                    <a:pt x="199" y="136"/>
                    <a:pt x="187" y="149"/>
                    <a:pt x="171" y="149"/>
                  </a:cubicBezTo>
                  <a:close/>
                  <a:moveTo>
                    <a:pt x="29" y="12"/>
                  </a:moveTo>
                  <a:cubicBezTo>
                    <a:pt x="20" y="12"/>
                    <a:pt x="12" y="20"/>
                    <a:pt x="12" y="29"/>
                  </a:cubicBezTo>
                  <a:cubicBezTo>
                    <a:pt x="12" y="120"/>
                    <a:pt x="12" y="120"/>
                    <a:pt x="12" y="120"/>
                  </a:cubicBezTo>
                  <a:cubicBezTo>
                    <a:pt x="12" y="129"/>
                    <a:pt x="20" y="137"/>
                    <a:pt x="29" y="137"/>
                  </a:cubicBezTo>
                  <a:cubicBezTo>
                    <a:pt x="171" y="137"/>
                    <a:pt x="171" y="137"/>
                    <a:pt x="171" y="137"/>
                  </a:cubicBezTo>
                  <a:cubicBezTo>
                    <a:pt x="180" y="137"/>
                    <a:pt x="187" y="129"/>
                    <a:pt x="187" y="120"/>
                  </a:cubicBezTo>
                  <a:cubicBezTo>
                    <a:pt x="187" y="29"/>
                    <a:pt x="187" y="29"/>
                    <a:pt x="187" y="29"/>
                  </a:cubicBezTo>
                  <a:cubicBezTo>
                    <a:pt x="187" y="20"/>
                    <a:pt x="180" y="12"/>
                    <a:pt x="171" y="12"/>
                  </a:cubicBezTo>
                  <a:lnTo>
                    <a:pt x="29" y="12"/>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6">
              <a:extLst>
                <a:ext uri="{FF2B5EF4-FFF2-40B4-BE49-F238E27FC236}">
                  <a16:creationId xmlns="" xmlns:a16="http://schemas.microsoft.com/office/drawing/2014/main" id="{F9303726-3E58-4DEF-B40F-28DD00919837}"/>
                </a:ext>
              </a:extLst>
            </p:cNvPr>
            <p:cNvSpPr>
              <a:spLocks/>
            </p:cNvSpPr>
            <p:nvPr/>
          </p:nvSpPr>
          <p:spPr bwMode="auto">
            <a:xfrm>
              <a:off x="2599" y="1974"/>
              <a:ext cx="329" cy="226"/>
            </a:xfrm>
            <a:custGeom>
              <a:avLst/>
              <a:gdLst>
                <a:gd name="T0" fmla="*/ 9 w 159"/>
                <a:gd name="T1" fmla="*/ 0 h 109"/>
                <a:gd name="T2" fmla="*/ 0 w 159"/>
                <a:gd name="T3" fmla="*/ 9 h 109"/>
                <a:gd name="T4" fmla="*/ 0 w 159"/>
                <a:gd name="T5" fmla="*/ 100 h 109"/>
                <a:gd name="T6" fmla="*/ 9 w 159"/>
                <a:gd name="T7" fmla="*/ 109 h 109"/>
                <a:gd name="T8" fmla="*/ 151 w 159"/>
                <a:gd name="T9" fmla="*/ 109 h 109"/>
                <a:gd name="T10" fmla="*/ 159 w 159"/>
                <a:gd name="T11" fmla="*/ 100 h 109"/>
                <a:gd name="T12" fmla="*/ 159 w 159"/>
                <a:gd name="T13" fmla="*/ 9 h 109"/>
                <a:gd name="T14" fmla="*/ 151 w 159"/>
                <a:gd name="T15" fmla="*/ 0 h 109"/>
                <a:gd name="T16" fmla="*/ 9 w 159"/>
                <a:gd name="T1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09">
                  <a:moveTo>
                    <a:pt x="9" y="0"/>
                  </a:moveTo>
                  <a:cubicBezTo>
                    <a:pt x="4" y="0"/>
                    <a:pt x="0" y="4"/>
                    <a:pt x="0" y="9"/>
                  </a:cubicBezTo>
                  <a:cubicBezTo>
                    <a:pt x="0" y="100"/>
                    <a:pt x="0" y="100"/>
                    <a:pt x="0" y="100"/>
                  </a:cubicBezTo>
                  <a:cubicBezTo>
                    <a:pt x="0" y="105"/>
                    <a:pt x="4" y="109"/>
                    <a:pt x="9" y="109"/>
                  </a:cubicBezTo>
                  <a:cubicBezTo>
                    <a:pt x="151" y="109"/>
                    <a:pt x="151" y="109"/>
                    <a:pt x="151" y="109"/>
                  </a:cubicBezTo>
                  <a:cubicBezTo>
                    <a:pt x="156" y="109"/>
                    <a:pt x="159" y="105"/>
                    <a:pt x="159" y="100"/>
                  </a:cubicBezTo>
                  <a:cubicBezTo>
                    <a:pt x="159" y="9"/>
                    <a:pt x="159" y="9"/>
                    <a:pt x="159" y="9"/>
                  </a:cubicBezTo>
                  <a:cubicBezTo>
                    <a:pt x="159" y="4"/>
                    <a:pt x="156" y="0"/>
                    <a:pt x="151" y="0"/>
                  </a:cubicBez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p>
          </p:txBody>
        </p:sp>
        <p:sp>
          <p:nvSpPr>
            <p:cNvPr id="80" name="Freeform 7">
              <a:extLst>
                <a:ext uri="{FF2B5EF4-FFF2-40B4-BE49-F238E27FC236}">
                  <a16:creationId xmlns="" xmlns:a16="http://schemas.microsoft.com/office/drawing/2014/main" id="{5EC981DB-8371-457A-A3DC-4F27B720A91A}"/>
                </a:ext>
              </a:extLst>
            </p:cNvPr>
            <p:cNvSpPr>
              <a:spLocks/>
            </p:cNvSpPr>
            <p:nvPr/>
          </p:nvSpPr>
          <p:spPr bwMode="auto">
            <a:xfrm>
              <a:off x="2402" y="2406"/>
              <a:ext cx="158" cy="116"/>
            </a:xfrm>
            <a:custGeom>
              <a:avLst/>
              <a:gdLst>
                <a:gd name="T0" fmla="*/ 9 w 76"/>
                <a:gd name="T1" fmla="*/ 0 h 56"/>
                <a:gd name="T2" fmla="*/ 0 w 76"/>
                <a:gd name="T3" fmla="*/ 10 h 56"/>
                <a:gd name="T4" fmla="*/ 0 w 76"/>
                <a:gd name="T5" fmla="*/ 47 h 56"/>
                <a:gd name="T6" fmla="*/ 9 w 76"/>
                <a:gd name="T7" fmla="*/ 56 h 56"/>
                <a:gd name="T8" fmla="*/ 67 w 76"/>
                <a:gd name="T9" fmla="*/ 56 h 56"/>
                <a:gd name="T10" fmla="*/ 76 w 76"/>
                <a:gd name="T11" fmla="*/ 47 h 56"/>
                <a:gd name="T12" fmla="*/ 76 w 76"/>
                <a:gd name="T13" fmla="*/ 10 h 56"/>
                <a:gd name="T14" fmla="*/ 67 w 76"/>
                <a:gd name="T15" fmla="*/ 0 h 56"/>
                <a:gd name="T16" fmla="*/ 9 w 76"/>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56">
                  <a:moveTo>
                    <a:pt x="9" y="0"/>
                  </a:moveTo>
                  <a:cubicBezTo>
                    <a:pt x="4" y="0"/>
                    <a:pt x="0" y="4"/>
                    <a:pt x="0" y="10"/>
                  </a:cubicBezTo>
                  <a:cubicBezTo>
                    <a:pt x="0" y="47"/>
                    <a:pt x="0" y="47"/>
                    <a:pt x="0" y="47"/>
                  </a:cubicBezTo>
                  <a:cubicBezTo>
                    <a:pt x="0" y="52"/>
                    <a:pt x="4" y="56"/>
                    <a:pt x="9" y="56"/>
                  </a:cubicBezTo>
                  <a:cubicBezTo>
                    <a:pt x="67" y="56"/>
                    <a:pt x="67" y="56"/>
                    <a:pt x="67" y="56"/>
                  </a:cubicBezTo>
                  <a:cubicBezTo>
                    <a:pt x="72" y="56"/>
                    <a:pt x="76" y="52"/>
                    <a:pt x="76" y="47"/>
                  </a:cubicBezTo>
                  <a:cubicBezTo>
                    <a:pt x="76" y="10"/>
                    <a:pt x="76" y="10"/>
                    <a:pt x="76" y="10"/>
                  </a:cubicBezTo>
                  <a:cubicBezTo>
                    <a:pt x="76" y="4"/>
                    <a:pt x="72" y="0"/>
                    <a:pt x="67" y="0"/>
                  </a:cubicBezTo>
                  <a:lnTo>
                    <a:pt x="9"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8">
              <a:extLst>
                <a:ext uri="{FF2B5EF4-FFF2-40B4-BE49-F238E27FC236}">
                  <a16:creationId xmlns="" xmlns:a16="http://schemas.microsoft.com/office/drawing/2014/main" id="{21E6786C-76D8-40DA-A1FF-E05D0DF14B7F}"/>
                </a:ext>
              </a:extLst>
            </p:cNvPr>
            <p:cNvSpPr>
              <a:spLocks/>
            </p:cNvSpPr>
            <p:nvPr/>
          </p:nvSpPr>
          <p:spPr bwMode="auto">
            <a:xfrm>
              <a:off x="2953" y="2406"/>
              <a:ext cx="160" cy="116"/>
            </a:xfrm>
            <a:custGeom>
              <a:avLst/>
              <a:gdLst>
                <a:gd name="T0" fmla="*/ 9 w 77"/>
                <a:gd name="T1" fmla="*/ 0 h 56"/>
                <a:gd name="T2" fmla="*/ 0 w 77"/>
                <a:gd name="T3" fmla="*/ 10 h 56"/>
                <a:gd name="T4" fmla="*/ 0 w 77"/>
                <a:gd name="T5" fmla="*/ 47 h 56"/>
                <a:gd name="T6" fmla="*/ 9 w 77"/>
                <a:gd name="T7" fmla="*/ 56 h 56"/>
                <a:gd name="T8" fmla="*/ 68 w 77"/>
                <a:gd name="T9" fmla="*/ 56 h 56"/>
                <a:gd name="T10" fmla="*/ 77 w 77"/>
                <a:gd name="T11" fmla="*/ 47 h 56"/>
                <a:gd name="T12" fmla="*/ 77 w 77"/>
                <a:gd name="T13" fmla="*/ 10 h 56"/>
                <a:gd name="T14" fmla="*/ 68 w 77"/>
                <a:gd name="T15" fmla="*/ 0 h 56"/>
                <a:gd name="T16" fmla="*/ 9 w 77"/>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56">
                  <a:moveTo>
                    <a:pt x="9" y="0"/>
                  </a:moveTo>
                  <a:cubicBezTo>
                    <a:pt x="4" y="0"/>
                    <a:pt x="0" y="4"/>
                    <a:pt x="0" y="10"/>
                  </a:cubicBezTo>
                  <a:cubicBezTo>
                    <a:pt x="0" y="47"/>
                    <a:pt x="0" y="47"/>
                    <a:pt x="0" y="47"/>
                  </a:cubicBezTo>
                  <a:cubicBezTo>
                    <a:pt x="0" y="52"/>
                    <a:pt x="4" y="56"/>
                    <a:pt x="9" y="56"/>
                  </a:cubicBezTo>
                  <a:cubicBezTo>
                    <a:pt x="68" y="56"/>
                    <a:pt x="68" y="56"/>
                    <a:pt x="68" y="56"/>
                  </a:cubicBezTo>
                  <a:cubicBezTo>
                    <a:pt x="73" y="56"/>
                    <a:pt x="77" y="52"/>
                    <a:pt x="77" y="47"/>
                  </a:cubicBezTo>
                  <a:cubicBezTo>
                    <a:pt x="77" y="10"/>
                    <a:pt x="77" y="10"/>
                    <a:pt x="77" y="10"/>
                  </a:cubicBezTo>
                  <a:cubicBezTo>
                    <a:pt x="77" y="4"/>
                    <a:pt x="73" y="0"/>
                    <a:pt x="68" y="0"/>
                  </a:cubicBezTo>
                  <a:lnTo>
                    <a:pt x="9"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9">
              <a:extLst>
                <a:ext uri="{FF2B5EF4-FFF2-40B4-BE49-F238E27FC236}">
                  <a16:creationId xmlns="" xmlns:a16="http://schemas.microsoft.com/office/drawing/2014/main" id="{690B1BFF-2E88-4AC8-AC74-3B87A46E4B69}"/>
                </a:ext>
              </a:extLst>
            </p:cNvPr>
            <p:cNvSpPr>
              <a:spLocks/>
            </p:cNvSpPr>
            <p:nvPr/>
          </p:nvSpPr>
          <p:spPr bwMode="auto">
            <a:xfrm>
              <a:off x="2684" y="2406"/>
              <a:ext cx="159" cy="116"/>
            </a:xfrm>
            <a:custGeom>
              <a:avLst/>
              <a:gdLst>
                <a:gd name="T0" fmla="*/ 10 w 77"/>
                <a:gd name="T1" fmla="*/ 0 h 56"/>
                <a:gd name="T2" fmla="*/ 0 w 77"/>
                <a:gd name="T3" fmla="*/ 10 h 56"/>
                <a:gd name="T4" fmla="*/ 0 w 77"/>
                <a:gd name="T5" fmla="*/ 47 h 56"/>
                <a:gd name="T6" fmla="*/ 10 w 77"/>
                <a:gd name="T7" fmla="*/ 56 h 56"/>
                <a:gd name="T8" fmla="*/ 68 w 77"/>
                <a:gd name="T9" fmla="*/ 56 h 56"/>
                <a:gd name="T10" fmla="*/ 77 w 77"/>
                <a:gd name="T11" fmla="*/ 47 h 56"/>
                <a:gd name="T12" fmla="*/ 77 w 77"/>
                <a:gd name="T13" fmla="*/ 10 h 56"/>
                <a:gd name="T14" fmla="*/ 68 w 77"/>
                <a:gd name="T15" fmla="*/ 0 h 56"/>
                <a:gd name="T16" fmla="*/ 10 w 77"/>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56">
                  <a:moveTo>
                    <a:pt x="10" y="0"/>
                  </a:moveTo>
                  <a:cubicBezTo>
                    <a:pt x="5" y="0"/>
                    <a:pt x="0" y="4"/>
                    <a:pt x="0" y="10"/>
                  </a:cubicBezTo>
                  <a:cubicBezTo>
                    <a:pt x="0" y="47"/>
                    <a:pt x="0" y="47"/>
                    <a:pt x="0" y="47"/>
                  </a:cubicBezTo>
                  <a:cubicBezTo>
                    <a:pt x="0" y="52"/>
                    <a:pt x="5" y="56"/>
                    <a:pt x="10" y="56"/>
                  </a:cubicBezTo>
                  <a:cubicBezTo>
                    <a:pt x="68" y="56"/>
                    <a:pt x="68" y="56"/>
                    <a:pt x="68" y="56"/>
                  </a:cubicBezTo>
                  <a:cubicBezTo>
                    <a:pt x="73" y="56"/>
                    <a:pt x="77" y="52"/>
                    <a:pt x="77" y="47"/>
                  </a:cubicBezTo>
                  <a:cubicBezTo>
                    <a:pt x="77" y="10"/>
                    <a:pt x="77" y="10"/>
                    <a:pt x="77" y="10"/>
                  </a:cubicBezTo>
                  <a:cubicBezTo>
                    <a:pt x="77" y="4"/>
                    <a:pt x="73" y="0"/>
                    <a:pt x="68" y="0"/>
                  </a:cubicBezTo>
                  <a:lnTo>
                    <a:pt x="10"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10">
              <a:extLst>
                <a:ext uri="{FF2B5EF4-FFF2-40B4-BE49-F238E27FC236}">
                  <a16:creationId xmlns="" xmlns:a16="http://schemas.microsoft.com/office/drawing/2014/main" id="{DF4A90CF-8BAA-4D58-AA85-1DE5A1BEC0F6}"/>
                </a:ext>
              </a:extLst>
            </p:cNvPr>
            <p:cNvSpPr>
              <a:spLocks/>
            </p:cNvSpPr>
            <p:nvPr/>
          </p:nvSpPr>
          <p:spPr bwMode="auto">
            <a:xfrm>
              <a:off x="2468" y="2312"/>
              <a:ext cx="579" cy="73"/>
            </a:xfrm>
            <a:custGeom>
              <a:avLst/>
              <a:gdLst>
                <a:gd name="T0" fmla="*/ 273 w 279"/>
                <a:gd name="T1" fmla="*/ 35 h 35"/>
                <a:gd name="T2" fmla="*/ 267 w 279"/>
                <a:gd name="T3" fmla="*/ 29 h 35"/>
                <a:gd name="T4" fmla="*/ 250 w 279"/>
                <a:gd name="T5" fmla="*/ 12 h 35"/>
                <a:gd name="T6" fmla="*/ 28 w 279"/>
                <a:gd name="T7" fmla="*/ 12 h 35"/>
                <a:gd name="T8" fmla="*/ 12 w 279"/>
                <a:gd name="T9" fmla="*/ 29 h 35"/>
                <a:gd name="T10" fmla="*/ 6 w 279"/>
                <a:gd name="T11" fmla="*/ 35 h 35"/>
                <a:gd name="T12" fmla="*/ 0 w 279"/>
                <a:gd name="T13" fmla="*/ 29 h 35"/>
                <a:gd name="T14" fmla="*/ 28 w 279"/>
                <a:gd name="T15" fmla="*/ 0 h 35"/>
                <a:gd name="T16" fmla="*/ 250 w 279"/>
                <a:gd name="T17" fmla="*/ 0 h 35"/>
                <a:gd name="T18" fmla="*/ 279 w 279"/>
                <a:gd name="T19" fmla="*/ 29 h 35"/>
                <a:gd name="T20" fmla="*/ 273 w 279"/>
                <a:gd name="T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35">
                  <a:moveTo>
                    <a:pt x="273" y="35"/>
                  </a:moveTo>
                  <a:cubicBezTo>
                    <a:pt x="269" y="35"/>
                    <a:pt x="267" y="32"/>
                    <a:pt x="267" y="29"/>
                  </a:cubicBezTo>
                  <a:cubicBezTo>
                    <a:pt x="267" y="20"/>
                    <a:pt x="259" y="12"/>
                    <a:pt x="250" y="12"/>
                  </a:cubicBezTo>
                  <a:cubicBezTo>
                    <a:pt x="28" y="12"/>
                    <a:pt x="28" y="12"/>
                    <a:pt x="28" y="12"/>
                  </a:cubicBezTo>
                  <a:cubicBezTo>
                    <a:pt x="19" y="12"/>
                    <a:pt x="12" y="20"/>
                    <a:pt x="12" y="29"/>
                  </a:cubicBezTo>
                  <a:cubicBezTo>
                    <a:pt x="12" y="32"/>
                    <a:pt x="9" y="35"/>
                    <a:pt x="6" y="35"/>
                  </a:cubicBezTo>
                  <a:cubicBezTo>
                    <a:pt x="3" y="35"/>
                    <a:pt x="0" y="32"/>
                    <a:pt x="0" y="29"/>
                  </a:cubicBezTo>
                  <a:cubicBezTo>
                    <a:pt x="0" y="13"/>
                    <a:pt x="13" y="0"/>
                    <a:pt x="28" y="0"/>
                  </a:cubicBezTo>
                  <a:cubicBezTo>
                    <a:pt x="250" y="0"/>
                    <a:pt x="250" y="0"/>
                    <a:pt x="250" y="0"/>
                  </a:cubicBezTo>
                  <a:cubicBezTo>
                    <a:pt x="266" y="0"/>
                    <a:pt x="279" y="13"/>
                    <a:pt x="279" y="29"/>
                  </a:cubicBezTo>
                  <a:cubicBezTo>
                    <a:pt x="279" y="32"/>
                    <a:pt x="276" y="35"/>
                    <a:pt x="273" y="35"/>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11">
              <a:extLst>
                <a:ext uri="{FF2B5EF4-FFF2-40B4-BE49-F238E27FC236}">
                  <a16:creationId xmlns="" xmlns:a16="http://schemas.microsoft.com/office/drawing/2014/main" id="{612C1FD0-5A87-4723-AB82-8F262EC1FCFD}"/>
                </a:ext>
              </a:extLst>
            </p:cNvPr>
            <p:cNvSpPr>
              <a:spLocks/>
            </p:cNvSpPr>
            <p:nvPr/>
          </p:nvSpPr>
          <p:spPr bwMode="auto">
            <a:xfrm>
              <a:off x="2750" y="2262"/>
              <a:ext cx="25" cy="123"/>
            </a:xfrm>
            <a:custGeom>
              <a:avLst/>
              <a:gdLst>
                <a:gd name="T0" fmla="*/ 6 w 12"/>
                <a:gd name="T1" fmla="*/ 59 h 59"/>
                <a:gd name="T2" fmla="*/ 0 w 12"/>
                <a:gd name="T3" fmla="*/ 53 h 59"/>
                <a:gd name="T4" fmla="*/ 0 w 12"/>
                <a:gd name="T5" fmla="*/ 6 h 59"/>
                <a:gd name="T6" fmla="*/ 6 w 12"/>
                <a:gd name="T7" fmla="*/ 0 h 59"/>
                <a:gd name="T8" fmla="*/ 12 w 12"/>
                <a:gd name="T9" fmla="*/ 6 h 59"/>
                <a:gd name="T10" fmla="*/ 12 w 12"/>
                <a:gd name="T11" fmla="*/ 53 h 59"/>
                <a:gd name="T12" fmla="*/ 6 w 12"/>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12" h="59">
                  <a:moveTo>
                    <a:pt x="6" y="59"/>
                  </a:moveTo>
                  <a:cubicBezTo>
                    <a:pt x="3" y="59"/>
                    <a:pt x="0" y="56"/>
                    <a:pt x="0" y="53"/>
                  </a:cubicBezTo>
                  <a:cubicBezTo>
                    <a:pt x="0" y="6"/>
                    <a:pt x="0" y="6"/>
                    <a:pt x="0" y="6"/>
                  </a:cubicBezTo>
                  <a:cubicBezTo>
                    <a:pt x="0" y="3"/>
                    <a:pt x="3" y="0"/>
                    <a:pt x="6" y="0"/>
                  </a:cubicBezTo>
                  <a:cubicBezTo>
                    <a:pt x="10" y="0"/>
                    <a:pt x="12" y="3"/>
                    <a:pt x="12" y="6"/>
                  </a:cubicBezTo>
                  <a:cubicBezTo>
                    <a:pt x="12" y="53"/>
                    <a:pt x="12" y="53"/>
                    <a:pt x="12" y="53"/>
                  </a:cubicBezTo>
                  <a:cubicBezTo>
                    <a:pt x="12" y="56"/>
                    <a:pt x="10" y="59"/>
                    <a:pt x="6" y="59"/>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12">
              <a:extLst>
                <a:ext uri="{FF2B5EF4-FFF2-40B4-BE49-F238E27FC236}">
                  <a16:creationId xmlns="" xmlns:a16="http://schemas.microsoft.com/office/drawing/2014/main" id="{60C2348C-34D9-414F-B669-BBD7DF365D05}"/>
                </a:ext>
              </a:extLst>
            </p:cNvPr>
            <p:cNvSpPr>
              <a:spLocks/>
            </p:cNvSpPr>
            <p:nvPr/>
          </p:nvSpPr>
          <p:spPr bwMode="auto">
            <a:xfrm>
              <a:off x="2696" y="2254"/>
              <a:ext cx="133" cy="25"/>
            </a:xfrm>
            <a:custGeom>
              <a:avLst/>
              <a:gdLst>
                <a:gd name="T0" fmla="*/ 58 w 64"/>
                <a:gd name="T1" fmla="*/ 12 h 12"/>
                <a:gd name="T2" fmla="*/ 6 w 64"/>
                <a:gd name="T3" fmla="*/ 12 h 12"/>
                <a:gd name="T4" fmla="*/ 0 w 64"/>
                <a:gd name="T5" fmla="*/ 6 h 12"/>
                <a:gd name="T6" fmla="*/ 6 w 64"/>
                <a:gd name="T7" fmla="*/ 0 h 12"/>
                <a:gd name="T8" fmla="*/ 58 w 64"/>
                <a:gd name="T9" fmla="*/ 0 h 12"/>
                <a:gd name="T10" fmla="*/ 64 w 64"/>
                <a:gd name="T11" fmla="*/ 6 h 12"/>
                <a:gd name="T12" fmla="*/ 58 w 6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4" h="12">
                  <a:moveTo>
                    <a:pt x="58" y="12"/>
                  </a:moveTo>
                  <a:cubicBezTo>
                    <a:pt x="6" y="12"/>
                    <a:pt x="6" y="12"/>
                    <a:pt x="6" y="12"/>
                  </a:cubicBezTo>
                  <a:cubicBezTo>
                    <a:pt x="3" y="12"/>
                    <a:pt x="0" y="9"/>
                    <a:pt x="0" y="6"/>
                  </a:cubicBezTo>
                  <a:cubicBezTo>
                    <a:pt x="0" y="3"/>
                    <a:pt x="3" y="0"/>
                    <a:pt x="6" y="0"/>
                  </a:cubicBezTo>
                  <a:cubicBezTo>
                    <a:pt x="58" y="0"/>
                    <a:pt x="58" y="0"/>
                    <a:pt x="58" y="0"/>
                  </a:cubicBezTo>
                  <a:cubicBezTo>
                    <a:pt x="62" y="0"/>
                    <a:pt x="64" y="3"/>
                    <a:pt x="64" y="6"/>
                  </a:cubicBezTo>
                  <a:cubicBezTo>
                    <a:pt x="64" y="9"/>
                    <a:pt x="62" y="12"/>
                    <a:pt x="58"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13">
              <a:extLst>
                <a:ext uri="{FF2B5EF4-FFF2-40B4-BE49-F238E27FC236}">
                  <a16:creationId xmlns="" xmlns:a16="http://schemas.microsoft.com/office/drawing/2014/main" id="{CABDA089-1508-4A33-BEA9-D231B2F0C6E1}"/>
                </a:ext>
              </a:extLst>
            </p:cNvPr>
            <p:cNvSpPr>
              <a:spLocks/>
            </p:cNvSpPr>
            <p:nvPr/>
          </p:nvSpPr>
          <p:spPr bwMode="auto">
            <a:xfrm>
              <a:off x="2433" y="2366"/>
              <a:ext cx="95" cy="25"/>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2" y="12"/>
                    <a:pt x="0" y="10"/>
                    <a:pt x="0" y="6"/>
                  </a:cubicBezTo>
                  <a:cubicBezTo>
                    <a:pt x="0" y="3"/>
                    <a:pt x="2" y="0"/>
                    <a:pt x="6" y="0"/>
                  </a:cubicBezTo>
                  <a:cubicBezTo>
                    <a:pt x="40" y="0"/>
                    <a:pt x="40" y="0"/>
                    <a:pt x="40" y="0"/>
                  </a:cubicBezTo>
                  <a:cubicBezTo>
                    <a:pt x="43" y="0"/>
                    <a:pt x="46" y="3"/>
                    <a:pt x="46" y="6"/>
                  </a:cubicBezTo>
                  <a:cubicBezTo>
                    <a:pt x="46" y="10"/>
                    <a:pt x="43" y="12"/>
                    <a:pt x="40"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14">
              <a:extLst>
                <a:ext uri="{FF2B5EF4-FFF2-40B4-BE49-F238E27FC236}">
                  <a16:creationId xmlns="" xmlns:a16="http://schemas.microsoft.com/office/drawing/2014/main" id="{8B6FEFDD-2792-40A3-82E6-2A10DC72977B}"/>
                </a:ext>
              </a:extLst>
            </p:cNvPr>
            <p:cNvSpPr>
              <a:spLocks/>
            </p:cNvSpPr>
            <p:nvPr/>
          </p:nvSpPr>
          <p:spPr bwMode="auto">
            <a:xfrm>
              <a:off x="2984" y="2366"/>
              <a:ext cx="98" cy="25"/>
            </a:xfrm>
            <a:custGeom>
              <a:avLst/>
              <a:gdLst>
                <a:gd name="T0" fmla="*/ 41 w 47"/>
                <a:gd name="T1" fmla="*/ 12 h 12"/>
                <a:gd name="T2" fmla="*/ 6 w 47"/>
                <a:gd name="T3" fmla="*/ 12 h 12"/>
                <a:gd name="T4" fmla="*/ 0 w 47"/>
                <a:gd name="T5" fmla="*/ 6 h 12"/>
                <a:gd name="T6" fmla="*/ 6 w 47"/>
                <a:gd name="T7" fmla="*/ 0 h 12"/>
                <a:gd name="T8" fmla="*/ 41 w 47"/>
                <a:gd name="T9" fmla="*/ 0 h 12"/>
                <a:gd name="T10" fmla="*/ 47 w 47"/>
                <a:gd name="T11" fmla="*/ 6 h 12"/>
                <a:gd name="T12" fmla="*/ 41 w 4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7" h="12">
                  <a:moveTo>
                    <a:pt x="41" y="12"/>
                  </a:moveTo>
                  <a:cubicBezTo>
                    <a:pt x="6" y="12"/>
                    <a:pt x="6" y="12"/>
                    <a:pt x="6" y="12"/>
                  </a:cubicBezTo>
                  <a:cubicBezTo>
                    <a:pt x="3" y="12"/>
                    <a:pt x="0" y="10"/>
                    <a:pt x="0" y="6"/>
                  </a:cubicBezTo>
                  <a:cubicBezTo>
                    <a:pt x="0" y="3"/>
                    <a:pt x="3" y="0"/>
                    <a:pt x="6" y="0"/>
                  </a:cubicBezTo>
                  <a:cubicBezTo>
                    <a:pt x="41" y="0"/>
                    <a:pt x="41" y="0"/>
                    <a:pt x="41" y="0"/>
                  </a:cubicBezTo>
                  <a:cubicBezTo>
                    <a:pt x="44" y="0"/>
                    <a:pt x="47" y="3"/>
                    <a:pt x="47" y="6"/>
                  </a:cubicBezTo>
                  <a:cubicBezTo>
                    <a:pt x="47" y="10"/>
                    <a:pt x="44" y="12"/>
                    <a:pt x="41"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15">
              <a:extLst>
                <a:ext uri="{FF2B5EF4-FFF2-40B4-BE49-F238E27FC236}">
                  <a16:creationId xmlns="" xmlns:a16="http://schemas.microsoft.com/office/drawing/2014/main" id="{AB5D083B-1C75-47F8-B23B-01974C120CB0}"/>
                </a:ext>
              </a:extLst>
            </p:cNvPr>
            <p:cNvSpPr>
              <a:spLocks/>
            </p:cNvSpPr>
            <p:nvPr/>
          </p:nvSpPr>
          <p:spPr bwMode="auto">
            <a:xfrm>
              <a:off x="2717" y="2366"/>
              <a:ext cx="95" cy="25"/>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2" y="12"/>
                    <a:pt x="0" y="10"/>
                    <a:pt x="0" y="6"/>
                  </a:cubicBezTo>
                  <a:cubicBezTo>
                    <a:pt x="0" y="3"/>
                    <a:pt x="2" y="0"/>
                    <a:pt x="6" y="0"/>
                  </a:cubicBezTo>
                  <a:cubicBezTo>
                    <a:pt x="40" y="0"/>
                    <a:pt x="40" y="0"/>
                    <a:pt x="40" y="0"/>
                  </a:cubicBezTo>
                  <a:cubicBezTo>
                    <a:pt x="43" y="0"/>
                    <a:pt x="46" y="3"/>
                    <a:pt x="46" y="6"/>
                  </a:cubicBezTo>
                  <a:cubicBezTo>
                    <a:pt x="46" y="10"/>
                    <a:pt x="43" y="12"/>
                    <a:pt x="40"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89" name="Group 4">
            <a:extLst>
              <a:ext uri="{FF2B5EF4-FFF2-40B4-BE49-F238E27FC236}">
                <a16:creationId xmlns="" xmlns:a16="http://schemas.microsoft.com/office/drawing/2014/main" id="{923054C7-95AD-47C5-A1B9-A44F22E61F4E}"/>
              </a:ext>
            </a:extLst>
          </p:cNvPr>
          <p:cNvGrpSpPr>
            <a:grpSpLocks noChangeAspect="1"/>
          </p:cNvGrpSpPr>
          <p:nvPr/>
        </p:nvGrpSpPr>
        <p:grpSpPr bwMode="auto">
          <a:xfrm>
            <a:off x="7713995" y="2033248"/>
            <a:ext cx="2677541" cy="2194460"/>
            <a:chOff x="2400" y="1934"/>
            <a:chExt cx="715" cy="586"/>
          </a:xfrm>
        </p:grpSpPr>
        <p:sp>
          <p:nvSpPr>
            <p:cNvPr id="90" name="AutoShape 3">
              <a:extLst>
                <a:ext uri="{FF2B5EF4-FFF2-40B4-BE49-F238E27FC236}">
                  <a16:creationId xmlns="" xmlns:a16="http://schemas.microsoft.com/office/drawing/2014/main" id="{B621BBBD-3C72-4D1D-AEBC-3AC46C89E5CD}"/>
                </a:ext>
              </a:extLst>
            </p:cNvPr>
            <p:cNvSpPr>
              <a:spLocks noChangeAspect="1" noChangeArrowheads="1" noTextEdit="1"/>
            </p:cNvSpPr>
            <p:nvPr/>
          </p:nvSpPr>
          <p:spPr bwMode="auto">
            <a:xfrm>
              <a:off x="2400" y="1934"/>
              <a:ext cx="715" cy="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5">
              <a:extLst>
                <a:ext uri="{FF2B5EF4-FFF2-40B4-BE49-F238E27FC236}">
                  <a16:creationId xmlns="" xmlns:a16="http://schemas.microsoft.com/office/drawing/2014/main" id="{F828D2F8-CD10-4DF6-B0E7-70DD9FAC1CA1}"/>
                </a:ext>
              </a:extLst>
            </p:cNvPr>
            <p:cNvSpPr>
              <a:spLocks noEditPoints="1"/>
            </p:cNvSpPr>
            <p:nvPr/>
          </p:nvSpPr>
          <p:spPr bwMode="auto">
            <a:xfrm>
              <a:off x="2557" y="1932"/>
              <a:ext cx="413" cy="310"/>
            </a:xfrm>
            <a:custGeom>
              <a:avLst/>
              <a:gdLst>
                <a:gd name="T0" fmla="*/ 171 w 199"/>
                <a:gd name="T1" fmla="*/ 149 h 149"/>
                <a:gd name="T2" fmla="*/ 29 w 199"/>
                <a:gd name="T3" fmla="*/ 149 h 149"/>
                <a:gd name="T4" fmla="*/ 0 w 199"/>
                <a:gd name="T5" fmla="*/ 120 h 149"/>
                <a:gd name="T6" fmla="*/ 0 w 199"/>
                <a:gd name="T7" fmla="*/ 29 h 149"/>
                <a:gd name="T8" fmla="*/ 29 w 199"/>
                <a:gd name="T9" fmla="*/ 0 h 149"/>
                <a:gd name="T10" fmla="*/ 171 w 199"/>
                <a:gd name="T11" fmla="*/ 0 h 149"/>
                <a:gd name="T12" fmla="*/ 199 w 199"/>
                <a:gd name="T13" fmla="*/ 29 h 149"/>
                <a:gd name="T14" fmla="*/ 199 w 199"/>
                <a:gd name="T15" fmla="*/ 120 h 149"/>
                <a:gd name="T16" fmla="*/ 171 w 199"/>
                <a:gd name="T17" fmla="*/ 149 h 149"/>
                <a:gd name="T18" fmla="*/ 29 w 199"/>
                <a:gd name="T19" fmla="*/ 12 h 149"/>
                <a:gd name="T20" fmla="*/ 12 w 199"/>
                <a:gd name="T21" fmla="*/ 29 h 149"/>
                <a:gd name="T22" fmla="*/ 12 w 199"/>
                <a:gd name="T23" fmla="*/ 120 h 149"/>
                <a:gd name="T24" fmla="*/ 29 w 199"/>
                <a:gd name="T25" fmla="*/ 137 h 149"/>
                <a:gd name="T26" fmla="*/ 171 w 199"/>
                <a:gd name="T27" fmla="*/ 137 h 149"/>
                <a:gd name="T28" fmla="*/ 187 w 199"/>
                <a:gd name="T29" fmla="*/ 120 h 149"/>
                <a:gd name="T30" fmla="*/ 187 w 199"/>
                <a:gd name="T31" fmla="*/ 29 h 149"/>
                <a:gd name="T32" fmla="*/ 171 w 199"/>
                <a:gd name="T33" fmla="*/ 12 h 149"/>
                <a:gd name="T34" fmla="*/ 29 w 199"/>
                <a:gd name="T35" fmla="*/ 1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9" h="149">
                  <a:moveTo>
                    <a:pt x="171" y="149"/>
                  </a:moveTo>
                  <a:cubicBezTo>
                    <a:pt x="29" y="149"/>
                    <a:pt x="29" y="149"/>
                    <a:pt x="29" y="149"/>
                  </a:cubicBezTo>
                  <a:cubicBezTo>
                    <a:pt x="13" y="149"/>
                    <a:pt x="0" y="136"/>
                    <a:pt x="0" y="120"/>
                  </a:cubicBezTo>
                  <a:cubicBezTo>
                    <a:pt x="0" y="29"/>
                    <a:pt x="0" y="29"/>
                    <a:pt x="0" y="29"/>
                  </a:cubicBezTo>
                  <a:cubicBezTo>
                    <a:pt x="0" y="13"/>
                    <a:pt x="13" y="0"/>
                    <a:pt x="29" y="0"/>
                  </a:cubicBezTo>
                  <a:cubicBezTo>
                    <a:pt x="171" y="0"/>
                    <a:pt x="171" y="0"/>
                    <a:pt x="171" y="0"/>
                  </a:cubicBezTo>
                  <a:cubicBezTo>
                    <a:pt x="187" y="0"/>
                    <a:pt x="199" y="13"/>
                    <a:pt x="199" y="29"/>
                  </a:cubicBezTo>
                  <a:cubicBezTo>
                    <a:pt x="199" y="120"/>
                    <a:pt x="199" y="120"/>
                    <a:pt x="199" y="120"/>
                  </a:cubicBezTo>
                  <a:cubicBezTo>
                    <a:pt x="199" y="136"/>
                    <a:pt x="187" y="149"/>
                    <a:pt x="171" y="149"/>
                  </a:cubicBezTo>
                  <a:close/>
                  <a:moveTo>
                    <a:pt x="29" y="12"/>
                  </a:moveTo>
                  <a:cubicBezTo>
                    <a:pt x="20" y="12"/>
                    <a:pt x="12" y="20"/>
                    <a:pt x="12" y="29"/>
                  </a:cubicBezTo>
                  <a:cubicBezTo>
                    <a:pt x="12" y="120"/>
                    <a:pt x="12" y="120"/>
                    <a:pt x="12" y="120"/>
                  </a:cubicBezTo>
                  <a:cubicBezTo>
                    <a:pt x="12" y="129"/>
                    <a:pt x="20" y="137"/>
                    <a:pt x="29" y="137"/>
                  </a:cubicBezTo>
                  <a:cubicBezTo>
                    <a:pt x="171" y="137"/>
                    <a:pt x="171" y="137"/>
                    <a:pt x="171" y="137"/>
                  </a:cubicBezTo>
                  <a:cubicBezTo>
                    <a:pt x="180" y="137"/>
                    <a:pt x="187" y="129"/>
                    <a:pt x="187" y="120"/>
                  </a:cubicBezTo>
                  <a:cubicBezTo>
                    <a:pt x="187" y="29"/>
                    <a:pt x="187" y="29"/>
                    <a:pt x="187" y="29"/>
                  </a:cubicBezTo>
                  <a:cubicBezTo>
                    <a:pt x="187" y="20"/>
                    <a:pt x="180" y="12"/>
                    <a:pt x="171" y="12"/>
                  </a:cubicBezTo>
                  <a:lnTo>
                    <a:pt x="29" y="12"/>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6">
              <a:extLst>
                <a:ext uri="{FF2B5EF4-FFF2-40B4-BE49-F238E27FC236}">
                  <a16:creationId xmlns="" xmlns:a16="http://schemas.microsoft.com/office/drawing/2014/main" id="{13FCF9E2-4662-4F6E-85BE-FD9A06CAC09C}"/>
                </a:ext>
              </a:extLst>
            </p:cNvPr>
            <p:cNvSpPr>
              <a:spLocks/>
            </p:cNvSpPr>
            <p:nvPr/>
          </p:nvSpPr>
          <p:spPr bwMode="auto">
            <a:xfrm>
              <a:off x="2599" y="1974"/>
              <a:ext cx="329" cy="226"/>
            </a:xfrm>
            <a:custGeom>
              <a:avLst/>
              <a:gdLst>
                <a:gd name="T0" fmla="*/ 9 w 159"/>
                <a:gd name="T1" fmla="*/ 0 h 109"/>
                <a:gd name="T2" fmla="*/ 0 w 159"/>
                <a:gd name="T3" fmla="*/ 9 h 109"/>
                <a:gd name="T4" fmla="*/ 0 w 159"/>
                <a:gd name="T5" fmla="*/ 100 h 109"/>
                <a:gd name="T6" fmla="*/ 9 w 159"/>
                <a:gd name="T7" fmla="*/ 109 h 109"/>
                <a:gd name="T8" fmla="*/ 151 w 159"/>
                <a:gd name="T9" fmla="*/ 109 h 109"/>
                <a:gd name="T10" fmla="*/ 159 w 159"/>
                <a:gd name="T11" fmla="*/ 100 h 109"/>
                <a:gd name="T12" fmla="*/ 159 w 159"/>
                <a:gd name="T13" fmla="*/ 9 h 109"/>
                <a:gd name="T14" fmla="*/ 151 w 159"/>
                <a:gd name="T15" fmla="*/ 0 h 109"/>
                <a:gd name="T16" fmla="*/ 9 w 159"/>
                <a:gd name="T17"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09">
                  <a:moveTo>
                    <a:pt x="9" y="0"/>
                  </a:moveTo>
                  <a:cubicBezTo>
                    <a:pt x="4" y="0"/>
                    <a:pt x="0" y="4"/>
                    <a:pt x="0" y="9"/>
                  </a:cubicBezTo>
                  <a:cubicBezTo>
                    <a:pt x="0" y="100"/>
                    <a:pt x="0" y="100"/>
                    <a:pt x="0" y="100"/>
                  </a:cubicBezTo>
                  <a:cubicBezTo>
                    <a:pt x="0" y="105"/>
                    <a:pt x="4" y="109"/>
                    <a:pt x="9" y="109"/>
                  </a:cubicBezTo>
                  <a:cubicBezTo>
                    <a:pt x="151" y="109"/>
                    <a:pt x="151" y="109"/>
                    <a:pt x="151" y="109"/>
                  </a:cubicBezTo>
                  <a:cubicBezTo>
                    <a:pt x="156" y="109"/>
                    <a:pt x="159" y="105"/>
                    <a:pt x="159" y="100"/>
                  </a:cubicBezTo>
                  <a:cubicBezTo>
                    <a:pt x="159" y="9"/>
                    <a:pt x="159" y="9"/>
                    <a:pt x="159" y="9"/>
                  </a:cubicBezTo>
                  <a:cubicBezTo>
                    <a:pt x="159" y="4"/>
                    <a:pt x="156" y="0"/>
                    <a:pt x="151" y="0"/>
                  </a:cubicBezTo>
                  <a:lnTo>
                    <a:pt x="9" y="0"/>
                  </a:lnTo>
                  <a:close/>
                </a:path>
              </a:pathLst>
            </a:custGeom>
            <a:solidFill>
              <a:schemeClr val="accent4">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p>
          </p:txBody>
        </p:sp>
        <p:sp>
          <p:nvSpPr>
            <p:cNvPr id="93" name="Freeform 7">
              <a:extLst>
                <a:ext uri="{FF2B5EF4-FFF2-40B4-BE49-F238E27FC236}">
                  <a16:creationId xmlns="" xmlns:a16="http://schemas.microsoft.com/office/drawing/2014/main" id="{838B6205-20AC-4F03-A76B-3428A4DE914B}"/>
                </a:ext>
              </a:extLst>
            </p:cNvPr>
            <p:cNvSpPr>
              <a:spLocks/>
            </p:cNvSpPr>
            <p:nvPr/>
          </p:nvSpPr>
          <p:spPr bwMode="auto">
            <a:xfrm>
              <a:off x="2402" y="2406"/>
              <a:ext cx="158" cy="116"/>
            </a:xfrm>
            <a:custGeom>
              <a:avLst/>
              <a:gdLst>
                <a:gd name="T0" fmla="*/ 9 w 76"/>
                <a:gd name="T1" fmla="*/ 0 h 56"/>
                <a:gd name="T2" fmla="*/ 0 w 76"/>
                <a:gd name="T3" fmla="*/ 10 h 56"/>
                <a:gd name="T4" fmla="*/ 0 w 76"/>
                <a:gd name="T5" fmla="*/ 47 h 56"/>
                <a:gd name="T6" fmla="*/ 9 w 76"/>
                <a:gd name="T7" fmla="*/ 56 h 56"/>
                <a:gd name="T8" fmla="*/ 67 w 76"/>
                <a:gd name="T9" fmla="*/ 56 h 56"/>
                <a:gd name="T10" fmla="*/ 76 w 76"/>
                <a:gd name="T11" fmla="*/ 47 h 56"/>
                <a:gd name="T12" fmla="*/ 76 w 76"/>
                <a:gd name="T13" fmla="*/ 10 h 56"/>
                <a:gd name="T14" fmla="*/ 67 w 76"/>
                <a:gd name="T15" fmla="*/ 0 h 56"/>
                <a:gd name="T16" fmla="*/ 9 w 76"/>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56">
                  <a:moveTo>
                    <a:pt x="9" y="0"/>
                  </a:moveTo>
                  <a:cubicBezTo>
                    <a:pt x="4" y="0"/>
                    <a:pt x="0" y="4"/>
                    <a:pt x="0" y="10"/>
                  </a:cubicBezTo>
                  <a:cubicBezTo>
                    <a:pt x="0" y="47"/>
                    <a:pt x="0" y="47"/>
                    <a:pt x="0" y="47"/>
                  </a:cubicBezTo>
                  <a:cubicBezTo>
                    <a:pt x="0" y="52"/>
                    <a:pt x="4" y="56"/>
                    <a:pt x="9" y="56"/>
                  </a:cubicBezTo>
                  <a:cubicBezTo>
                    <a:pt x="67" y="56"/>
                    <a:pt x="67" y="56"/>
                    <a:pt x="67" y="56"/>
                  </a:cubicBezTo>
                  <a:cubicBezTo>
                    <a:pt x="72" y="56"/>
                    <a:pt x="76" y="52"/>
                    <a:pt x="76" y="47"/>
                  </a:cubicBezTo>
                  <a:cubicBezTo>
                    <a:pt x="76" y="10"/>
                    <a:pt x="76" y="10"/>
                    <a:pt x="76" y="10"/>
                  </a:cubicBezTo>
                  <a:cubicBezTo>
                    <a:pt x="76" y="4"/>
                    <a:pt x="72" y="0"/>
                    <a:pt x="67" y="0"/>
                  </a:cubicBezTo>
                  <a:lnTo>
                    <a:pt x="9"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8">
              <a:extLst>
                <a:ext uri="{FF2B5EF4-FFF2-40B4-BE49-F238E27FC236}">
                  <a16:creationId xmlns="" xmlns:a16="http://schemas.microsoft.com/office/drawing/2014/main" id="{707B86CF-643A-4D70-B37D-C80D8F008F02}"/>
                </a:ext>
              </a:extLst>
            </p:cNvPr>
            <p:cNvSpPr>
              <a:spLocks/>
            </p:cNvSpPr>
            <p:nvPr/>
          </p:nvSpPr>
          <p:spPr bwMode="auto">
            <a:xfrm>
              <a:off x="2953" y="2406"/>
              <a:ext cx="160" cy="116"/>
            </a:xfrm>
            <a:custGeom>
              <a:avLst/>
              <a:gdLst>
                <a:gd name="T0" fmla="*/ 9 w 77"/>
                <a:gd name="T1" fmla="*/ 0 h 56"/>
                <a:gd name="T2" fmla="*/ 0 w 77"/>
                <a:gd name="T3" fmla="*/ 10 h 56"/>
                <a:gd name="T4" fmla="*/ 0 w 77"/>
                <a:gd name="T5" fmla="*/ 47 h 56"/>
                <a:gd name="T6" fmla="*/ 9 w 77"/>
                <a:gd name="T7" fmla="*/ 56 h 56"/>
                <a:gd name="T8" fmla="*/ 68 w 77"/>
                <a:gd name="T9" fmla="*/ 56 h 56"/>
                <a:gd name="T10" fmla="*/ 77 w 77"/>
                <a:gd name="T11" fmla="*/ 47 h 56"/>
                <a:gd name="T12" fmla="*/ 77 w 77"/>
                <a:gd name="T13" fmla="*/ 10 h 56"/>
                <a:gd name="T14" fmla="*/ 68 w 77"/>
                <a:gd name="T15" fmla="*/ 0 h 56"/>
                <a:gd name="T16" fmla="*/ 9 w 77"/>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56">
                  <a:moveTo>
                    <a:pt x="9" y="0"/>
                  </a:moveTo>
                  <a:cubicBezTo>
                    <a:pt x="4" y="0"/>
                    <a:pt x="0" y="4"/>
                    <a:pt x="0" y="10"/>
                  </a:cubicBezTo>
                  <a:cubicBezTo>
                    <a:pt x="0" y="47"/>
                    <a:pt x="0" y="47"/>
                    <a:pt x="0" y="47"/>
                  </a:cubicBezTo>
                  <a:cubicBezTo>
                    <a:pt x="0" y="52"/>
                    <a:pt x="4" y="56"/>
                    <a:pt x="9" y="56"/>
                  </a:cubicBezTo>
                  <a:cubicBezTo>
                    <a:pt x="68" y="56"/>
                    <a:pt x="68" y="56"/>
                    <a:pt x="68" y="56"/>
                  </a:cubicBezTo>
                  <a:cubicBezTo>
                    <a:pt x="73" y="56"/>
                    <a:pt x="77" y="52"/>
                    <a:pt x="77" y="47"/>
                  </a:cubicBezTo>
                  <a:cubicBezTo>
                    <a:pt x="77" y="10"/>
                    <a:pt x="77" y="10"/>
                    <a:pt x="77" y="10"/>
                  </a:cubicBezTo>
                  <a:cubicBezTo>
                    <a:pt x="77" y="4"/>
                    <a:pt x="73" y="0"/>
                    <a:pt x="68" y="0"/>
                  </a:cubicBezTo>
                  <a:lnTo>
                    <a:pt x="9"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9">
              <a:extLst>
                <a:ext uri="{FF2B5EF4-FFF2-40B4-BE49-F238E27FC236}">
                  <a16:creationId xmlns="" xmlns:a16="http://schemas.microsoft.com/office/drawing/2014/main" id="{A42E80A2-77BA-4F67-9EA2-6A8288910837}"/>
                </a:ext>
              </a:extLst>
            </p:cNvPr>
            <p:cNvSpPr>
              <a:spLocks/>
            </p:cNvSpPr>
            <p:nvPr/>
          </p:nvSpPr>
          <p:spPr bwMode="auto">
            <a:xfrm>
              <a:off x="2684" y="2406"/>
              <a:ext cx="159" cy="116"/>
            </a:xfrm>
            <a:custGeom>
              <a:avLst/>
              <a:gdLst>
                <a:gd name="T0" fmla="*/ 10 w 77"/>
                <a:gd name="T1" fmla="*/ 0 h 56"/>
                <a:gd name="T2" fmla="*/ 0 w 77"/>
                <a:gd name="T3" fmla="*/ 10 h 56"/>
                <a:gd name="T4" fmla="*/ 0 w 77"/>
                <a:gd name="T5" fmla="*/ 47 h 56"/>
                <a:gd name="T6" fmla="*/ 10 w 77"/>
                <a:gd name="T7" fmla="*/ 56 h 56"/>
                <a:gd name="T8" fmla="*/ 68 w 77"/>
                <a:gd name="T9" fmla="*/ 56 h 56"/>
                <a:gd name="T10" fmla="*/ 77 w 77"/>
                <a:gd name="T11" fmla="*/ 47 h 56"/>
                <a:gd name="T12" fmla="*/ 77 w 77"/>
                <a:gd name="T13" fmla="*/ 10 h 56"/>
                <a:gd name="T14" fmla="*/ 68 w 77"/>
                <a:gd name="T15" fmla="*/ 0 h 56"/>
                <a:gd name="T16" fmla="*/ 10 w 77"/>
                <a:gd name="T1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56">
                  <a:moveTo>
                    <a:pt x="10" y="0"/>
                  </a:moveTo>
                  <a:cubicBezTo>
                    <a:pt x="5" y="0"/>
                    <a:pt x="0" y="4"/>
                    <a:pt x="0" y="10"/>
                  </a:cubicBezTo>
                  <a:cubicBezTo>
                    <a:pt x="0" y="47"/>
                    <a:pt x="0" y="47"/>
                    <a:pt x="0" y="47"/>
                  </a:cubicBezTo>
                  <a:cubicBezTo>
                    <a:pt x="0" y="52"/>
                    <a:pt x="5" y="56"/>
                    <a:pt x="10" y="56"/>
                  </a:cubicBezTo>
                  <a:cubicBezTo>
                    <a:pt x="68" y="56"/>
                    <a:pt x="68" y="56"/>
                    <a:pt x="68" y="56"/>
                  </a:cubicBezTo>
                  <a:cubicBezTo>
                    <a:pt x="73" y="56"/>
                    <a:pt x="77" y="52"/>
                    <a:pt x="77" y="47"/>
                  </a:cubicBezTo>
                  <a:cubicBezTo>
                    <a:pt x="77" y="10"/>
                    <a:pt x="77" y="10"/>
                    <a:pt x="77" y="10"/>
                  </a:cubicBezTo>
                  <a:cubicBezTo>
                    <a:pt x="77" y="4"/>
                    <a:pt x="73" y="0"/>
                    <a:pt x="68" y="0"/>
                  </a:cubicBezTo>
                  <a:lnTo>
                    <a:pt x="10" y="0"/>
                  </a:lnTo>
                  <a:close/>
                </a:path>
              </a:pathLst>
            </a:custGeom>
            <a:solidFill>
              <a:srgbClr val="21AB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0">
              <a:extLst>
                <a:ext uri="{FF2B5EF4-FFF2-40B4-BE49-F238E27FC236}">
                  <a16:creationId xmlns="" xmlns:a16="http://schemas.microsoft.com/office/drawing/2014/main" id="{6ED24B55-459C-453B-9522-5737A5199E33}"/>
                </a:ext>
              </a:extLst>
            </p:cNvPr>
            <p:cNvSpPr>
              <a:spLocks/>
            </p:cNvSpPr>
            <p:nvPr/>
          </p:nvSpPr>
          <p:spPr bwMode="auto">
            <a:xfrm>
              <a:off x="2468" y="2312"/>
              <a:ext cx="579" cy="73"/>
            </a:xfrm>
            <a:custGeom>
              <a:avLst/>
              <a:gdLst>
                <a:gd name="T0" fmla="*/ 273 w 279"/>
                <a:gd name="T1" fmla="*/ 35 h 35"/>
                <a:gd name="T2" fmla="*/ 267 w 279"/>
                <a:gd name="T3" fmla="*/ 29 h 35"/>
                <a:gd name="T4" fmla="*/ 250 w 279"/>
                <a:gd name="T5" fmla="*/ 12 h 35"/>
                <a:gd name="T6" fmla="*/ 28 w 279"/>
                <a:gd name="T7" fmla="*/ 12 h 35"/>
                <a:gd name="T8" fmla="*/ 12 w 279"/>
                <a:gd name="T9" fmla="*/ 29 h 35"/>
                <a:gd name="T10" fmla="*/ 6 w 279"/>
                <a:gd name="T11" fmla="*/ 35 h 35"/>
                <a:gd name="T12" fmla="*/ 0 w 279"/>
                <a:gd name="T13" fmla="*/ 29 h 35"/>
                <a:gd name="T14" fmla="*/ 28 w 279"/>
                <a:gd name="T15" fmla="*/ 0 h 35"/>
                <a:gd name="T16" fmla="*/ 250 w 279"/>
                <a:gd name="T17" fmla="*/ 0 h 35"/>
                <a:gd name="T18" fmla="*/ 279 w 279"/>
                <a:gd name="T19" fmla="*/ 29 h 35"/>
                <a:gd name="T20" fmla="*/ 273 w 279"/>
                <a:gd name="T2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35">
                  <a:moveTo>
                    <a:pt x="273" y="35"/>
                  </a:moveTo>
                  <a:cubicBezTo>
                    <a:pt x="269" y="35"/>
                    <a:pt x="267" y="32"/>
                    <a:pt x="267" y="29"/>
                  </a:cubicBezTo>
                  <a:cubicBezTo>
                    <a:pt x="267" y="20"/>
                    <a:pt x="259" y="12"/>
                    <a:pt x="250" y="12"/>
                  </a:cubicBezTo>
                  <a:cubicBezTo>
                    <a:pt x="28" y="12"/>
                    <a:pt x="28" y="12"/>
                    <a:pt x="28" y="12"/>
                  </a:cubicBezTo>
                  <a:cubicBezTo>
                    <a:pt x="19" y="12"/>
                    <a:pt x="12" y="20"/>
                    <a:pt x="12" y="29"/>
                  </a:cubicBezTo>
                  <a:cubicBezTo>
                    <a:pt x="12" y="32"/>
                    <a:pt x="9" y="35"/>
                    <a:pt x="6" y="35"/>
                  </a:cubicBezTo>
                  <a:cubicBezTo>
                    <a:pt x="3" y="35"/>
                    <a:pt x="0" y="32"/>
                    <a:pt x="0" y="29"/>
                  </a:cubicBezTo>
                  <a:cubicBezTo>
                    <a:pt x="0" y="13"/>
                    <a:pt x="13" y="0"/>
                    <a:pt x="28" y="0"/>
                  </a:cubicBezTo>
                  <a:cubicBezTo>
                    <a:pt x="250" y="0"/>
                    <a:pt x="250" y="0"/>
                    <a:pt x="250" y="0"/>
                  </a:cubicBezTo>
                  <a:cubicBezTo>
                    <a:pt x="266" y="0"/>
                    <a:pt x="279" y="13"/>
                    <a:pt x="279" y="29"/>
                  </a:cubicBezTo>
                  <a:cubicBezTo>
                    <a:pt x="279" y="32"/>
                    <a:pt x="276" y="35"/>
                    <a:pt x="273" y="35"/>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11">
              <a:extLst>
                <a:ext uri="{FF2B5EF4-FFF2-40B4-BE49-F238E27FC236}">
                  <a16:creationId xmlns="" xmlns:a16="http://schemas.microsoft.com/office/drawing/2014/main" id="{2A64FFA9-8DF9-40DC-BE14-66598A2FD86B}"/>
                </a:ext>
              </a:extLst>
            </p:cNvPr>
            <p:cNvSpPr>
              <a:spLocks/>
            </p:cNvSpPr>
            <p:nvPr/>
          </p:nvSpPr>
          <p:spPr bwMode="auto">
            <a:xfrm>
              <a:off x="2750" y="2262"/>
              <a:ext cx="25" cy="123"/>
            </a:xfrm>
            <a:custGeom>
              <a:avLst/>
              <a:gdLst>
                <a:gd name="T0" fmla="*/ 6 w 12"/>
                <a:gd name="T1" fmla="*/ 59 h 59"/>
                <a:gd name="T2" fmla="*/ 0 w 12"/>
                <a:gd name="T3" fmla="*/ 53 h 59"/>
                <a:gd name="T4" fmla="*/ 0 w 12"/>
                <a:gd name="T5" fmla="*/ 6 h 59"/>
                <a:gd name="T6" fmla="*/ 6 w 12"/>
                <a:gd name="T7" fmla="*/ 0 h 59"/>
                <a:gd name="T8" fmla="*/ 12 w 12"/>
                <a:gd name="T9" fmla="*/ 6 h 59"/>
                <a:gd name="T10" fmla="*/ 12 w 12"/>
                <a:gd name="T11" fmla="*/ 53 h 59"/>
                <a:gd name="T12" fmla="*/ 6 w 12"/>
                <a:gd name="T13" fmla="*/ 59 h 59"/>
              </a:gdLst>
              <a:ahLst/>
              <a:cxnLst>
                <a:cxn ang="0">
                  <a:pos x="T0" y="T1"/>
                </a:cxn>
                <a:cxn ang="0">
                  <a:pos x="T2" y="T3"/>
                </a:cxn>
                <a:cxn ang="0">
                  <a:pos x="T4" y="T5"/>
                </a:cxn>
                <a:cxn ang="0">
                  <a:pos x="T6" y="T7"/>
                </a:cxn>
                <a:cxn ang="0">
                  <a:pos x="T8" y="T9"/>
                </a:cxn>
                <a:cxn ang="0">
                  <a:pos x="T10" y="T11"/>
                </a:cxn>
                <a:cxn ang="0">
                  <a:pos x="T12" y="T13"/>
                </a:cxn>
              </a:cxnLst>
              <a:rect l="0" t="0" r="r" b="b"/>
              <a:pathLst>
                <a:path w="12" h="59">
                  <a:moveTo>
                    <a:pt x="6" y="59"/>
                  </a:moveTo>
                  <a:cubicBezTo>
                    <a:pt x="3" y="59"/>
                    <a:pt x="0" y="56"/>
                    <a:pt x="0" y="53"/>
                  </a:cubicBezTo>
                  <a:cubicBezTo>
                    <a:pt x="0" y="6"/>
                    <a:pt x="0" y="6"/>
                    <a:pt x="0" y="6"/>
                  </a:cubicBezTo>
                  <a:cubicBezTo>
                    <a:pt x="0" y="3"/>
                    <a:pt x="3" y="0"/>
                    <a:pt x="6" y="0"/>
                  </a:cubicBezTo>
                  <a:cubicBezTo>
                    <a:pt x="10" y="0"/>
                    <a:pt x="12" y="3"/>
                    <a:pt x="12" y="6"/>
                  </a:cubicBezTo>
                  <a:cubicBezTo>
                    <a:pt x="12" y="53"/>
                    <a:pt x="12" y="53"/>
                    <a:pt x="12" y="53"/>
                  </a:cubicBezTo>
                  <a:cubicBezTo>
                    <a:pt x="12" y="56"/>
                    <a:pt x="10" y="59"/>
                    <a:pt x="6" y="59"/>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12">
              <a:extLst>
                <a:ext uri="{FF2B5EF4-FFF2-40B4-BE49-F238E27FC236}">
                  <a16:creationId xmlns="" xmlns:a16="http://schemas.microsoft.com/office/drawing/2014/main" id="{22DC5DA7-86F9-4E95-9F0B-2360EF414418}"/>
                </a:ext>
              </a:extLst>
            </p:cNvPr>
            <p:cNvSpPr>
              <a:spLocks/>
            </p:cNvSpPr>
            <p:nvPr/>
          </p:nvSpPr>
          <p:spPr bwMode="auto">
            <a:xfrm>
              <a:off x="2696" y="2254"/>
              <a:ext cx="133" cy="25"/>
            </a:xfrm>
            <a:custGeom>
              <a:avLst/>
              <a:gdLst>
                <a:gd name="T0" fmla="*/ 58 w 64"/>
                <a:gd name="T1" fmla="*/ 12 h 12"/>
                <a:gd name="T2" fmla="*/ 6 w 64"/>
                <a:gd name="T3" fmla="*/ 12 h 12"/>
                <a:gd name="T4" fmla="*/ 0 w 64"/>
                <a:gd name="T5" fmla="*/ 6 h 12"/>
                <a:gd name="T6" fmla="*/ 6 w 64"/>
                <a:gd name="T7" fmla="*/ 0 h 12"/>
                <a:gd name="T8" fmla="*/ 58 w 64"/>
                <a:gd name="T9" fmla="*/ 0 h 12"/>
                <a:gd name="T10" fmla="*/ 64 w 64"/>
                <a:gd name="T11" fmla="*/ 6 h 12"/>
                <a:gd name="T12" fmla="*/ 58 w 6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4" h="12">
                  <a:moveTo>
                    <a:pt x="58" y="12"/>
                  </a:moveTo>
                  <a:cubicBezTo>
                    <a:pt x="6" y="12"/>
                    <a:pt x="6" y="12"/>
                    <a:pt x="6" y="12"/>
                  </a:cubicBezTo>
                  <a:cubicBezTo>
                    <a:pt x="3" y="12"/>
                    <a:pt x="0" y="9"/>
                    <a:pt x="0" y="6"/>
                  </a:cubicBezTo>
                  <a:cubicBezTo>
                    <a:pt x="0" y="3"/>
                    <a:pt x="3" y="0"/>
                    <a:pt x="6" y="0"/>
                  </a:cubicBezTo>
                  <a:cubicBezTo>
                    <a:pt x="58" y="0"/>
                    <a:pt x="58" y="0"/>
                    <a:pt x="58" y="0"/>
                  </a:cubicBezTo>
                  <a:cubicBezTo>
                    <a:pt x="62" y="0"/>
                    <a:pt x="64" y="3"/>
                    <a:pt x="64" y="6"/>
                  </a:cubicBezTo>
                  <a:cubicBezTo>
                    <a:pt x="64" y="9"/>
                    <a:pt x="62" y="12"/>
                    <a:pt x="58"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13">
              <a:extLst>
                <a:ext uri="{FF2B5EF4-FFF2-40B4-BE49-F238E27FC236}">
                  <a16:creationId xmlns="" xmlns:a16="http://schemas.microsoft.com/office/drawing/2014/main" id="{E70F2BCF-6280-4DB1-B1C5-ACE1A4475DDC}"/>
                </a:ext>
              </a:extLst>
            </p:cNvPr>
            <p:cNvSpPr>
              <a:spLocks/>
            </p:cNvSpPr>
            <p:nvPr/>
          </p:nvSpPr>
          <p:spPr bwMode="auto">
            <a:xfrm>
              <a:off x="2433" y="2366"/>
              <a:ext cx="95" cy="25"/>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2" y="12"/>
                    <a:pt x="0" y="10"/>
                    <a:pt x="0" y="6"/>
                  </a:cubicBezTo>
                  <a:cubicBezTo>
                    <a:pt x="0" y="3"/>
                    <a:pt x="2" y="0"/>
                    <a:pt x="6" y="0"/>
                  </a:cubicBezTo>
                  <a:cubicBezTo>
                    <a:pt x="40" y="0"/>
                    <a:pt x="40" y="0"/>
                    <a:pt x="40" y="0"/>
                  </a:cubicBezTo>
                  <a:cubicBezTo>
                    <a:pt x="43" y="0"/>
                    <a:pt x="46" y="3"/>
                    <a:pt x="46" y="6"/>
                  </a:cubicBezTo>
                  <a:cubicBezTo>
                    <a:pt x="46" y="10"/>
                    <a:pt x="43" y="12"/>
                    <a:pt x="40"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14">
              <a:extLst>
                <a:ext uri="{FF2B5EF4-FFF2-40B4-BE49-F238E27FC236}">
                  <a16:creationId xmlns="" xmlns:a16="http://schemas.microsoft.com/office/drawing/2014/main" id="{B1C58902-366E-4B7F-BAE0-8B3F2301EDC3}"/>
                </a:ext>
              </a:extLst>
            </p:cNvPr>
            <p:cNvSpPr>
              <a:spLocks/>
            </p:cNvSpPr>
            <p:nvPr/>
          </p:nvSpPr>
          <p:spPr bwMode="auto">
            <a:xfrm>
              <a:off x="2984" y="2366"/>
              <a:ext cx="98" cy="25"/>
            </a:xfrm>
            <a:custGeom>
              <a:avLst/>
              <a:gdLst>
                <a:gd name="T0" fmla="*/ 41 w 47"/>
                <a:gd name="T1" fmla="*/ 12 h 12"/>
                <a:gd name="T2" fmla="*/ 6 w 47"/>
                <a:gd name="T3" fmla="*/ 12 h 12"/>
                <a:gd name="T4" fmla="*/ 0 w 47"/>
                <a:gd name="T5" fmla="*/ 6 h 12"/>
                <a:gd name="T6" fmla="*/ 6 w 47"/>
                <a:gd name="T7" fmla="*/ 0 h 12"/>
                <a:gd name="T8" fmla="*/ 41 w 47"/>
                <a:gd name="T9" fmla="*/ 0 h 12"/>
                <a:gd name="T10" fmla="*/ 47 w 47"/>
                <a:gd name="T11" fmla="*/ 6 h 12"/>
                <a:gd name="T12" fmla="*/ 41 w 47"/>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7" h="12">
                  <a:moveTo>
                    <a:pt x="41" y="12"/>
                  </a:moveTo>
                  <a:cubicBezTo>
                    <a:pt x="6" y="12"/>
                    <a:pt x="6" y="12"/>
                    <a:pt x="6" y="12"/>
                  </a:cubicBezTo>
                  <a:cubicBezTo>
                    <a:pt x="3" y="12"/>
                    <a:pt x="0" y="10"/>
                    <a:pt x="0" y="6"/>
                  </a:cubicBezTo>
                  <a:cubicBezTo>
                    <a:pt x="0" y="3"/>
                    <a:pt x="3" y="0"/>
                    <a:pt x="6" y="0"/>
                  </a:cubicBezTo>
                  <a:cubicBezTo>
                    <a:pt x="41" y="0"/>
                    <a:pt x="41" y="0"/>
                    <a:pt x="41" y="0"/>
                  </a:cubicBezTo>
                  <a:cubicBezTo>
                    <a:pt x="44" y="0"/>
                    <a:pt x="47" y="3"/>
                    <a:pt x="47" y="6"/>
                  </a:cubicBezTo>
                  <a:cubicBezTo>
                    <a:pt x="47" y="10"/>
                    <a:pt x="44" y="12"/>
                    <a:pt x="41"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15">
              <a:extLst>
                <a:ext uri="{FF2B5EF4-FFF2-40B4-BE49-F238E27FC236}">
                  <a16:creationId xmlns="" xmlns:a16="http://schemas.microsoft.com/office/drawing/2014/main" id="{A600A32C-D610-4769-AEA4-296CE94EB379}"/>
                </a:ext>
              </a:extLst>
            </p:cNvPr>
            <p:cNvSpPr>
              <a:spLocks/>
            </p:cNvSpPr>
            <p:nvPr/>
          </p:nvSpPr>
          <p:spPr bwMode="auto">
            <a:xfrm>
              <a:off x="2717" y="2366"/>
              <a:ext cx="95" cy="25"/>
            </a:xfrm>
            <a:custGeom>
              <a:avLst/>
              <a:gdLst>
                <a:gd name="T0" fmla="*/ 40 w 46"/>
                <a:gd name="T1" fmla="*/ 12 h 12"/>
                <a:gd name="T2" fmla="*/ 6 w 46"/>
                <a:gd name="T3" fmla="*/ 12 h 12"/>
                <a:gd name="T4" fmla="*/ 0 w 46"/>
                <a:gd name="T5" fmla="*/ 6 h 12"/>
                <a:gd name="T6" fmla="*/ 6 w 46"/>
                <a:gd name="T7" fmla="*/ 0 h 12"/>
                <a:gd name="T8" fmla="*/ 40 w 46"/>
                <a:gd name="T9" fmla="*/ 0 h 12"/>
                <a:gd name="T10" fmla="*/ 46 w 46"/>
                <a:gd name="T11" fmla="*/ 6 h 12"/>
                <a:gd name="T12" fmla="*/ 40 w 4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6" h="12">
                  <a:moveTo>
                    <a:pt x="40" y="12"/>
                  </a:moveTo>
                  <a:cubicBezTo>
                    <a:pt x="6" y="12"/>
                    <a:pt x="6" y="12"/>
                    <a:pt x="6" y="12"/>
                  </a:cubicBezTo>
                  <a:cubicBezTo>
                    <a:pt x="2" y="12"/>
                    <a:pt x="0" y="10"/>
                    <a:pt x="0" y="6"/>
                  </a:cubicBezTo>
                  <a:cubicBezTo>
                    <a:pt x="0" y="3"/>
                    <a:pt x="2" y="0"/>
                    <a:pt x="6" y="0"/>
                  </a:cubicBezTo>
                  <a:cubicBezTo>
                    <a:pt x="40" y="0"/>
                    <a:pt x="40" y="0"/>
                    <a:pt x="40" y="0"/>
                  </a:cubicBezTo>
                  <a:cubicBezTo>
                    <a:pt x="43" y="0"/>
                    <a:pt x="46" y="3"/>
                    <a:pt x="46" y="6"/>
                  </a:cubicBezTo>
                  <a:cubicBezTo>
                    <a:pt x="46" y="10"/>
                    <a:pt x="43" y="12"/>
                    <a:pt x="40" y="12"/>
                  </a:cubicBezTo>
                  <a:close/>
                </a:path>
              </a:pathLst>
            </a:custGeom>
            <a:solidFill>
              <a:schemeClr val="accent5">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02" name="文本框 101">
            <a:extLst>
              <a:ext uri="{FF2B5EF4-FFF2-40B4-BE49-F238E27FC236}">
                <a16:creationId xmlns="" xmlns:a16="http://schemas.microsoft.com/office/drawing/2014/main" id="{6081D7F7-BA46-4806-A85D-9A3FA8AB050D}"/>
              </a:ext>
            </a:extLst>
          </p:cNvPr>
          <p:cNvSpPr txBox="1"/>
          <p:nvPr/>
        </p:nvSpPr>
        <p:spPr>
          <a:xfrm>
            <a:off x="2646481" y="5089276"/>
            <a:ext cx="6904455" cy="646331"/>
          </a:xfrm>
          <a:prstGeom prst="rect">
            <a:avLst/>
          </a:prstGeom>
          <a:noFill/>
        </p:spPr>
        <p:txBody>
          <a:bodyPr wrap="none" rtlCol="0">
            <a:spAutoFit/>
          </a:bodyPr>
          <a:lstStyle/>
          <a:p>
            <a:pPr algn="ctr"/>
            <a:r>
              <a:rPr lang="zh-CN" altLang="en-US" sz="3600" b="1" dirty="0">
                <a:solidFill>
                  <a:srgbClr val="124062"/>
                </a:solidFill>
                <a:latin typeface="黑体" panose="02010609060101010101" pitchFamily="49" charset="-122"/>
                <a:ea typeface="黑体" panose="02010609060101010101" pitchFamily="49" charset="-122"/>
              </a:rPr>
              <a:t>教育信息化</a:t>
            </a:r>
            <a:r>
              <a:rPr lang="en-US" altLang="zh-CN" sz="3600" b="1" dirty="0">
                <a:solidFill>
                  <a:srgbClr val="124062"/>
                </a:solidFill>
                <a:latin typeface="黑体" panose="02010609060101010101" pitchFamily="49" charset="-122"/>
                <a:ea typeface="黑体" panose="02010609060101010101" pitchFamily="49" charset="-122"/>
              </a:rPr>
              <a:t>2.0——</a:t>
            </a:r>
            <a:r>
              <a:rPr lang="zh-CN" altLang="en-US" sz="3600" b="1" dirty="0">
                <a:solidFill>
                  <a:srgbClr val="124062"/>
                </a:solidFill>
                <a:latin typeface="黑体" panose="02010609060101010101" pitchFamily="49" charset="-122"/>
                <a:ea typeface="黑体" panose="02010609060101010101" pitchFamily="49" charset="-122"/>
              </a:rPr>
              <a:t>数据共享机制</a:t>
            </a:r>
            <a:endParaRPr kumimoji="1" lang="zh-CN" altLang="en-US" sz="3600" b="1" dirty="0">
              <a:solidFill>
                <a:srgbClr val="124062"/>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4218289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fade">
                                      <p:cBhvr>
                                        <p:cTn id="12" dur="1000"/>
                                        <p:tgtEl>
                                          <p:spTgt spid="63"/>
                                        </p:tgtEl>
                                      </p:cBhvr>
                                    </p:animEffect>
                                    <p:anim calcmode="lin" valueType="num">
                                      <p:cBhvr>
                                        <p:cTn id="13" dur="1000" fill="hold"/>
                                        <p:tgtEl>
                                          <p:spTgt spid="63"/>
                                        </p:tgtEl>
                                        <p:attrNameLst>
                                          <p:attrName>ppt_x</p:attrName>
                                        </p:attrNameLst>
                                      </p:cBhvr>
                                      <p:tavLst>
                                        <p:tav tm="0">
                                          <p:val>
                                            <p:strVal val="#ppt_x"/>
                                          </p:val>
                                        </p:tav>
                                        <p:tav tm="100000">
                                          <p:val>
                                            <p:strVal val="#ppt_x"/>
                                          </p:val>
                                        </p:tav>
                                      </p:tavLst>
                                    </p:anim>
                                    <p:anim calcmode="lin" valueType="num">
                                      <p:cBhvr>
                                        <p:cTn id="14" dur="1000" fill="hold"/>
                                        <p:tgtEl>
                                          <p:spTgt spid="6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6"/>
                                        </p:tgtEl>
                                        <p:attrNameLst>
                                          <p:attrName>style.visibility</p:attrName>
                                        </p:attrNameLst>
                                      </p:cBhvr>
                                      <p:to>
                                        <p:strVal val="visible"/>
                                      </p:to>
                                    </p:set>
                                    <p:animEffect transition="in" filter="fade">
                                      <p:cBhvr>
                                        <p:cTn id="17" dur="1000"/>
                                        <p:tgtEl>
                                          <p:spTgt spid="76"/>
                                        </p:tgtEl>
                                      </p:cBhvr>
                                    </p:animEffect>
                                    <p:anim calcmode="lin" valueType="num">
                                      <p:cBhvr>
                                        <p:cTn id="18" dur="1000" fill="hold"/>
                                        <p:tgtEl>
                                          <p:spTgt spid="76"/>
                                        </p:tgtEl>
                                        <p:attrNameLst>
                                          <p:attrName>ppt_x</p:attrName>
                                        </p:attrNameLst>
                                      </p:cBhvr>
                                      <p:tavLst>
                                        <p:tav tm="0">
                                          <p:val>
                                            <p:strVal val="#ppt_x"/>
                                          </p:val>
                                        </p:tav>
                                        <p:tav tm="100000">
                                          <p:val>
                                            <p:strVal val="#ppt_x"/>
                                          </p:val>
                                        </p:tav>
                                      </p:tavLst>
                                    </p:anim>
                                    <p:anim calcmode="lin" valueType="num">
                                      <p:cBhvr>
                                        <p:cTn id="19" dur="1000" fill="hold"/>
                                        <p:tgtEl>
                                          <p:spTgt spid="7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9"/>
                                        </p:tgtEl>
                                        <p:attrNameLst>
                                          <p:attrName>style.visibility</p:attrName>
                                        </p:attrNameLst>
                                      </p:cBhvr>
                                      <p:to>
                                        <p:strVal val="visible"/>
                                      </p:to>
                                    </p:set>
                                    <p:animEffect transition="in" filter="fade">
                                      <p:cBhvr>
                                        <p:cTn id="22" dur="1000"/>
                                        <p:tgtEl>
                                          <p:spTgt spid="89"/>
                                        </p:tgtEl>
                                      </p:cBhvr>
                                    </p:animEffect>
                                    <p:anim calcmode="lin" valueType="num">
                                      <p:cBhvr>
                                        <p:cTn id="23" dur="1000" fill="hold"/>
                                        <p:tgtEl>
                                          <p:spTgt spid="89"/>
                                        </p:tgtEl>
                                        <p:attrNameLst>
                                          <p:attrName>ppt_x</p:attrName>
                                        </p:attrNameLst>
                                      </p:cBhvr>
                                      <p:tavLst>
                                        <p:tav tm="0">
                                          <p:val>
                                            <p:strVal val="#ppt_x"/>
                                          </p:val>
                                        </p:tav>
                                        <p:tav tm="100000">
                                          <p:val>
                                            <p:strVal val="#ppt_x"/>
                                          </p:val>
                                        </p:tav>
                                      </p:tavLst>
                                    </p:anim>
                                    <p:anim calcmode="lin" valueType="num">
                                      <p:cBhvr>
                                        <p:cTn id="24" dur="1000" fill="hold"/>
                                        <p:tgtEl>
                                          <p:spTgt spid="8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1000"/>
                                        <p:tgtEl>
                                          <p:spTgt spid="102"/>
                                        </p:tgtEl>
                                      </p:cBhvr>
                                    </p:animEffect>
                                    <p:anim calcmode="lin" valueType="num">
                                      <p:cBhvr>
                                        <p:cTn id="28" dur="1000" fill="hold"/>
                                        <p:tgtEl>
                                          <p:spTgt spid="102"/>
                                        </p:tgtEl>
                                        <p:attrNameLst>
                                          <p:attrName>ppt_x</p:attrName>
                                        </p:attrNameLst>
                                      </p:cBhvr>
                                      <p:tavLst>
                                        <p:tav tm="0">
                                          <p:val>
                                            <p:strVal val="#ppt_x"/>
                                          </p:val>
                                        </p:tav>
                                        <p:tav tm="100000">
                                          <p:val>
                                            <p:strVal val="#ppt_x"/>
                                          </p:val>
                                        </p:tav>
                                      </p:tavLst>
                                    </p:anim>
                                    <p:anim calcmode="lin" valueType="num">
                                      <p:cBhvr>
                                        <p:cTn id="29" dur="1000" fill="hold"/>
                                        <p:tgtEl>
                                          <p:spTgt spid="1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10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descr="e7d195523061f1c0deeec63e560781cfd59afb0ea006f2a87ABB68BF51EA6619813959095094C18C62A12F549504892A4AAA8C1554C6663626E05CA27F281A14E6983772AFC3FB97135759321DEA3D70145073B7709DEAFA256CD57602346C569CD03E8246D33DA545568EA98FB062D63F616CDCDDC7C308D5561BD508072CED46FA16A315624C7F2FF57E77E923953F"/>
          <p:cNvSpPr txBox="1"/>
          <p:nvPr/>
        </p:nvSpPr>
        <p:spPr>
          <a:xfrm>
            <a:off x="1525828" y="212273"/>
            <a:ext cx="4533613" cy="523220"/>
          </a:xfrm>
          <a:prstGeom prst="rect">
            <a:avLst/>
          </a:prstGeom>
          <a:noFill/>
        </p:spPr>
        <p:txBody>
          <a:bodyPr wrap="none" rtlCol="0">
            <a:spAutoFit/>
          </a:bodyPr>
          <a:lstStyle/>
          <a:p>
            <a:r>
              <a:rPr lang="zh-CN" altLang="en-US" sz="2800" dirty="0">
                <a:solidFill>
                  <a:srgbClr val="124062"/>
                </a:solidFill>
                <a:latin typeface="Arial Black" panose="020B0A04020102020204" pitchFamily="34" charset="0"/>
                <a:ea typeface="创艺简细圆" pitchFamily="2" charset="-122"/>
                <a:cs typeface="Kartika" panose="02020503030404060203" pitchFamily="18" charset="0"/>
              </a:rPr>
              <a:t>管理体制：多主体建设责任</a:t>
            </a:r>
          </a:p>
        </p:txBody>
      </p:sp>
      <p:sp>
        <p:nvSpPr>
          <p:cNvPr id="45" name="文本框 44">
            <a:extLst>
              <a:ext uri="{FF2B5EF4-FFF2-40B4-BE49-F238E27FC236}">
                <a16:creationId xmlns="" xmlns:a16="http://schemas.microsoft.com/office/drawing/2014/main" id="{3A978F55-E3ED-4868-8A8E-016F6A45D02A}"/>
              </a:ext>
            </a:extLst>
          </p:cNvPr>
          <p:cNvSpPr txBox="1"/>
          <p:nvPr/>
        </p:nvSpPr>
        <p:spPr>
          <a:xfrm>
            <a:off x="1739651" y="3887940"/>
            <a:ext cx="8662949" cy="523220"/>
          </a:xfrm>
          <a:prstGeom prst="rect">
            <a:avLst/>
          </a:prstGeom>
          <a:noFill/>
        </p:spPr>
        <p:txBody>
          <a:bodyPr wrap="none" rtlCol="0">
            <a:spAutoFit/>
          </a:bodyPr>
          <a:lstStyle/>
          <a:p>
            <a:pPr algn="ctr"/>
            <a:r>
              <a:rPr lang="zh-CN" altLang="en-US" sz="2800" b="1" dirty="0">
                <a:solidFill>
                  <a:srgbClr val="124062"/>
                </a:solidFill>
                <a:latin typeface="黑体" panose="02010609060101010101" pitchFamily="49" charset="-122"/>
                <a:ea typeface="黑体" panose="02010609060101010101" pitchFamily="49" charset="-122"/>
              </a:rPr>
              <a:t>提</a:t>
            </a:r>
            <a:r>
              <a:rPr lang="zh-Hans" altLang="en-US" sz="2800" b="1" dirty="0">
                <a:solidFill>
                  <a:srgbClr val="124062"/>
                </a:solidFill>
                <a:latin typeface="黑体" panose="02010609060101010101" pitchFamily="49" charset="-122"/>
                <a:ea typeface="黑体" panose="02010609060101010101" pitchFamily="49" charset="-122"/>
              </a:rPr>
              <a:t>倡</a:t>
            </a:r>
            <a:r>
              <a:rPr lang="zh-CN" altLang="en-US" sz="2800" b="1" dirty="0">
                <a:solidFill>
                  <a:srgbClr val="124062"/>
                </a:solidFill>
                <a:latin typeface="黑体" panose="02010609060101010101" pitchFamily="49" charset="-122"/>
                <a:ea typeface="黑体" panose="02010609060101010101" pitchFamily="49" charset="-122"/>
              </a:rPr>
              <a:t>建立一把手的责任制、首席信息官（</a:t>
            </a:r>
            <a:r>
              <a:rPr lang="en-US" altLang="zh-CN" sz="2800" b="1" dirty="0">
                <a:solidFill>
                  <a:srgbClr val="124062"/>
                </a:solidFill>
                <a:latin typeface="黑体" panose="02010609060101010101" pitchFamily="49" charset="-122"/>
                <a:ea typeface="黑体" panose="02010609060101010101" pitchFamily="49" charset="-122"/>
              </a:rPr>
              <a:t>CIO</a:t>
            </a:r>
            <a:r>
              <a:rPr lang="zh-CN" altLang="en-US" sz="2800" b="1" dirty="0">
                <a:solidFill>
                  <a:srgbClr val="124062"/>
                </a:solidFill>
                <a:latin typeface="黑体" panose="02010609060101010101" pitchFamily="49" charset="-122"/>
                <a:ea typeface="黑体" panose="02010609060101010101" pitchFamily="49" charset="-122"/>
              </a:rPr>
              <a:t>）等制度</a:t>
            </a:r>
            <a:endParaRPr lang="en-US" altLang="zh-CN" sz="2800" b="1" dirty="0">
              <a:solidFill>
                <a:srgbClr val="124062"/>
              </a:solidFill>
              <a:latin typeface="黑体" panose="02010609060101010101" pitchFamily="49" charset="-122"/>
              <a:ea typeface="黑体" panose="02010609060101010101" pitchFamily="49" charset="-122"/>
            </a:endParaRPr>
          </a:p>
        </p:txBody>
      </p:sp>
      <p:grpSp>
        <p:nvGrpSpPr>
          <p:cNvPr id="46" name="Group 19">
            <a:extLst>
              <a:ext uri="{FF2B5EF4-FFF2-40B4-BE49-F238E27FC236}">
                <a16:creationId xmlns="" xmlns:a16="http://schemas.microsoft.com/office/drawing/2014/main" id="{D3737E26-F005-4193-A20F-DC1C16D1DE29}"/>
              </a:ext>
            </a:extLst>
          </p:cNvPr>
          <p:cNvGrpSpPr>
            <a:grpSpLocks noChangeAspect="1"/>
          </p:cNvGrpSpPr>
          <p:nvPr/>
        </p:nvGrpSpPr>
        <p:grpSpPr bwMode="auto">
          <a:xfrm>
            <a:off x="4667994" y="1387927"/>
            <a:ext cx="2808293" cy="2069696"/>
            <a:chOff x="1821" y="1639"/>
            <a:chExt cx="1384" cy="1020"/>
          </a:xfrm>
        </p:grpSpPr>
        <p:sp>
          <p:nvSpPr>
            <p:cNvPr id="47" name="AutoShape 18">
              <a:extLst>
                <a:ext uri="{FF2B5EF4-FFF2-40B4-BE49-F238E27FC236}">
                  <a16:creationId xmlns="" xmlns:a16="http://schemas.microsoft.com/office/drawing/2014/main" id="{F00E458E-9F4E-4F70-8743-1743AA06258D}"/>
                </a:ext>
              </a:extLst>
            </p:cNvPr>
            <p:cNvSpPr>
              <a:spLocks noChangeAspect="1" noChangeArrowheads="1" noTextEdit="1"/>
            </p:cNvSpPr>
            <p:nvPr/>
          </p:nvSpPr>
          <p:spPr bwMode="auto">
            <a:xfrm>
              <a:off x="1823" y="1781"/>
              <a:ext cx="1382" cy="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20">
              <a:extLst>
                <a:ext uri="{FF2B5EF4-FFF2-40B4-BE49-F238E27FC236}">
                  <a16:creationId xmlns="" xmlns:a16="http://schemas.microsoft.com/office/drawing/2014/main" id="{F43A2FF9-62B3-4266-8ED2-2C77736CA31D}"/>
                </a:ext>
              </a:extLst>
            </p:cNvPr>
            <p:cNvSpPr>
              <a:spLocks/>
            </p:cNvSpPr>
            <p:nvPr/>
          </p:nvSpPr>
          <p:spPr bwMode="auto">
            <a:xfrm>
              <a:off x="2044" y="2462"/>
              <a:ext cx="933" cy="54"/>
            </a:xfrm>
            <a:custGeom>
              <a:avLst/>
              <a:gdLst>
                <a:gd name="T0" fmla="*/ 0 w 933"/>
                <a:gd name="T1" fmla="*/ 54 h 54"/>
                <a:gd name="T2" fmla="*/ 0 w 933"/>
                <a:gd name="T3" fmla="*/ 0 h 54"/>
                <a:gd name="T4" fmla="*/ 933 w 933"/>
                <a:gd name="T5" fmla="*/ 0 h 54"/>
                <a:gd name="T6" fmla="*/ 933 w 933"/>
                <a:gd name="T7" fmla="*/ 54 h 54"/>
                <a:gd name="T8" fmla="*/ 0 w 933"/>
                <a:gd name="T9" fmla="*/ 54 h 54"/>
                <a:gd name="T10" fmla="*/ 0 w 933"/>
                <a:gd name="T11" fmla="*/ 54 h 54"/>
              </a:gdLst>
              <a:ahLst/>
              <a:cxnLst>
                <a:cxn ang="0">
                  <a:pos x="T0" y="T1"/>
                </a:cxn>
                <a:cxn ang="0">
                  <a:pos x="T2" y="T3"/>
                </a:cxn>
                <a:cxn ang="0">
                  <a:pos x="T4" y="T5"/>
                </a:cxn>
                <a:cxn ang="0">
                  <a:pos x="T6" y="T7"/>
                </a:cxn>
                <a:cxn ang="0">
                  <a:pos x="T8" y="T9"/>
                </a:cxn>
                <a:cxn ang="0">
                  <a:pos x="T10" y="T11"/>
                </a:cxn>
              </a:cxnLst>
              <a:rect l="0" t="0" r="r" b="b"/>
              <a:pathLst>
                <a:path w="933" h="54">
                  <a:moveTo>
                    <a:pt x="0" y="54"/>
                  </a:moveTo>
                  <a:lnTo>
                    <a:pt x="0" y="0"/>
                  </a:lnTo>
                  <a:lnTo>
                    <a:pt x="933" y="0"/>
                  </a:lnTo>
                  <a:lnTo>
                    <a:pt x="933" y="54"/>
                  </a:lnTo>
                  <a:lnTo>
                    <a:pt x="0" y="54"/>
                  </a:lnTo>
                  <a:lnTo>
                    <a:pt x="0" y="54"/>
                  </a:lnTo>
                  <a:close/>
                </a:path>
              </a:pathLst>
            </a:custGeom>
            <a:solidFill>
              <a:schemeClr val="accent4">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21">
              <a:extLst>
                <a:ext uri="{FF2B5EF4-FFF2-40B4-BE49-F238E27FC236}">
                  <a16:creationId xmlns="" xmlns:a16="http://schemas.microsoft.com/office/drawing/2014/main" id="{D9A846BB-D467-4180-B0C9-05240DB0E5F5}"/>
                </a:ext>
              </a:extLst>
            </p:cNvPr>
            <p:cNvSpPr>
              <a:spLocks/>
            </p:cNvSpPr>
            <p:nvPr/>
          </p:nvSpPr>
          <p:spPr bwMode="auto">
            <a:xfrm>
              <a:off x="2486" y="2002"/>
              <a:ext cx="54" cy="476"/>
            </a:xfrm>
            <a:custGeom>
              <a:avLst/>
              <a:gdLst>
                <a:gd name="T0" fmla="*/ 0 w 54"/>
                <a:gd name="T1" fmla="*/ 476 h 476"/>
                <a:gd name="T2" fmla="*/ 0 w 54"/>
                <a:gd name="T3" fmla="*/ 0 h 476"/>
                <a:gd name="T4" fmla="*/ 54 w 54"/>
                <a:gd name="T5" fmla="*/ 0 h 476"/>
                <a:gd name="T6" fmla="*/ 54 w 54"/>
                <a:gd name="T7" fmla="*/ 476 h 476"/>
                <a:gd name="T8" fmla="*/ 0 w 54"/>
                <a:gd name="T9" fmla="*/ 476 h 476"/>
                <a:gd name="T10" fmla="*/ 0 w 54"/>
                <a:gd name="T11" fmla="*/ 476 h 476"/>
              </a:gdLst>
              <a:ahLst/>
              <a:cxnLst>
                <a:cxn ang="0">
                  <a:pos x="T0" y="T1"/>
                </a:cxn>
                <a:cxn ang="0">
                  <a:pos x="T2" y="T3"/>
                </a:cxn>
                <a:cxn ang="0">
                  <a:pos x="T4" y="T5"/>
                </a:cxn>
                <a:cxn ang="0">
                  <a:pos x="T6" y="T7"/>
                </a:cxn>
                <a:cxn ang="0">
                  <a:pos x="T8" y="T9"/>
                </a:cxn>
                <a:cxn ang="0">
                  <a:pos x="T10" y="T11"/>
                </a:cxn>
              </a:cxnLst>
              <a:rect l="0" t="0" r="r" b="b"/>
              <a:pathLst>
                <a:path w="54" h="476">
                  <a:moveTo>
                    <a:pt x="0" y="476"/>
                  </a:moveTo>
                  <a:lnTo>
                    <a:pt x="0" y="0"/>
                  </a:lnTo>
                  <a:lnTo>
                    <a:pt x="54" y="0"/>
                  </a:lnTo>
                  <a:lnTo>
                    <a:pt x="54" y="476"/>
                  </a:lnTo>
                  <a:lnTo>
                    <a:pt x="0" y="476"/>
                  </a:lnTo>
                  <a:lnTo>
                    <a:pt x="0" y="476"/>
                  </a:lnTo>
                  <a:close/>
                </a:path>
              </a:pathLst>
            </a:custGeom>
            <a:solidFill>
              <a:schemeClr val="accent4">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22">
              <a:extLst>
                <a:ext uri="{FF2B5EF4-FFF2-40B4-BE49-F238E27FC236}">
                  <a16:creationId xmlns="" xmlns:a16="http://schemas.microsoft.com/office/drawing/2014/main" id="{34E422AD-D2E8-480E-B76D-8C433235EDFE}"/>
                </a:ext>
              </a:extLst>
            </p:cNvPr>
            <p:cNvSpPr>
              <a:spLocks/>
            </p:cNvSpPr>
            <p:nvPr/>
          </p:nvSpPr>
          <p:spPr bwMode="auto">
            <a:xfrm>
              <a:off x="1821" y="2319"/>
              <a:ext cx="346" cy="338"/>
            </a:xfrm>
            <a:custGeom>
              <a:avLst/>
              <a:gdLst>
                <a:gd name="T0" fmla="*/ 146 w 146"/>
                <a:gd name="T1" fmla="*/ 120 h 142"/>
                <a:gd name="T2" fmla="*/ 124 w 146"/>
                <a:gd name="T3" fmla="*/ 142 h 142"/>
                <a:gd name="T4" fmla="*/ 22 w 146"/>
                <a:gd name="T5" fmla="*/ 142 h 142"/>
                <a:gd name="T6" fmla="*/ 0 w 146"/>
                <a:gd name="T7" fmla="*/ 120 h 142"/>
                <a:gd name="T8" fmla="*/ 0 w 146"/>
                <a:gd name="T9" fmla="*/ 23 h 142"/>
                <a:gd name="T10" fmla="*/ 22 w 146"/>
                <a:gd name="T11" fmla="*/ 0 h 142"/>
                <a:gd name="T12" fmla="*/ 124 w 146"/>
                <a:gd name="T13" fmla="*/ 0 h 142"/>
                <a:gd name="T14" fmla="*/ 146 w 146"/>
                <a:gd name="T15" fmla="*/ 23 h 142"/>
                <a:gd name="T16" fmla="*/ 146 w 146"/>
                <a:gd name="T17"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2">
                  <a:moveTo>
                    <a:pt x="146" y="120"/>
                  </a:moveTo>
                  <a:cubicBezTo>
                    <a:pt x="146" y="132"/>
                    <a:pt x="136" y="142"/>
                    <a:pt x="124" y="142"/>
                  </a:cubicBezTo>
                  <a:cubicBezTo>
                    <a:pt x="22" y="142"/>
                    <a:pt x="22" y="142"/>
                    <a:pt x="22" y="142"/>
                  </a:cubicBezTo>
                  <a:cubicBezTo>
                    <a:pt x="10" y="142"/>
                    <a:pt x="0" y="132"/>
                    <a:pt x="0" y="120"/>
                  </a:cubicBezTo>
                  <a:cubicBezTo>
                    <a:pt x="0" y="23"/>
                    <a:pt x="0" y="23"/>
                    <a:pt x="0" y="23"/>
                  </a:cubicBezTo>
                  <a:cubicBezTo>
                    <a:pt x="0" y="10"/>
                    <a:pt x="10" y="0"/>
                    <a:pt x="22" y="0"/>
                  </a:cubicBezTo>
                  <a:cubicBezTo>
                    <a:pt x="124" y="0"/>
                    <a:pt x="124" y="0"/>
                    <a:pt x="124" y="0"/>
                  </a:cubicBezTo>
                  <a:cubicBezTo>
                    <a:pt x="136" y="0"/>
                    <a:pt x="146" y="10"/>
                    <a:pt x="146" y="23"/>
                  </a:cubicBezTo>
                  <a:lnTo>
                    <a:pt x="146" y="120"/>
                  </a:lnTo>
                  <a:close/>
                </a:path>
              </a:pathLst>
            </a:custGeom>
            <a:solidFill>
              <a:srgbClr val="1A92A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23">
              <a:extLst>
                <a:ext uri="{FF2B5EF4-FFF2-40B4-BE49-F238E27FC236}">
                  <a16:creationId xmlns="" xmlns:a16="http://schemas.microsoft.com/office/drawing/2014/main" id="{217DC48D-5CF5-469C-9B50-15BD04686A8A}"/>
                </a:ext>
              </a:extLst>
            </p:cNvPr>
            <p:cNvSpPr>
              <a:spLocks/>
            </p:cNvSpPr>
            <p:nvPr/>
          </p:nvSpPr>
          <p:spPr bwMode="auto">
            <a:xfrm>
              <a:off x="2338" y="2319"/>
              <a:ext cx="349" cy="338"/>
            </a:xfrm>
            <a:custGeom>
              <a:avLst/>
              <a:gdLst>
                <a:gd name="T0" fmla="*/ 147 w 147"/>
                <a:gd name="T1" fmla="*/ 120 h 142"/>
                <a:gd name="T2" fmla="*/ 124 w 147"/>
                <a:gd name="T3" fmla="*/ 142 h 142"/>
                <a:gd name="T4" fmla="*/ 23 w 147"/>
                <a:gd name="T5" fmla="*/ 142 h 142"/>
                <a:gd name="T6" fmla="*/ 0 w 147"/>
                <a:gd name="T7" fmla="*/ 120 h 142"/>
                <a:gd name="T8" fmla="*/ 0 w 147"/>
                <a:gd name="T9" fmla="*/ 23 h 142"/>
                <a:gd name="T10" fmla="*/ 23 w 147"/>
                <a:gd name="T11" fmla="*/ 0 h 142"/>
                <a:gd name="T12" fmla="*/ 124 w 147"/>
                <a:gd name="T13" fmla="*/ 0 h 142"/>
                <a:gd name="T14" fmla="*/ 147 w 147"/>
                <a:gd name="T15" fmla="*/ 23 h 142"/>
                <a:gd name="T16" fmla="*/ 147 w 147"/>
                <a:gd name="T17"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142">
                  <a:moveTo>
                    <a:pt x="147" y="120"/>
                  </a:moveTo>
                  <a:cubicBezTo>
                    <a:pt x="147" y="132"/>
                    <a:pt x="137" y="142"/>
                    <a:pt x="124" y="142"/>
                  </a:cubicBezTo>
                  <a:cubicBezTo>
                    <a:pt x="23" y="142"/>
                    <a:pt x="23" y="142"/>
                    <a:pt x="23" y="142"/>
                  </a:cubicBezTo>
                  <a:cubicBezTo>
                    <a:pt x="10" y="142"/>
                    <a:pt x="0" y="132"/>
                    <a:pt x="0" y="120"/>
                  </a:cubicBezTo>
                  <a:cubicBezTo>
                    <a:pt x="0" y="23"/>
                    <a:pt x="0" y="23"/>
                    <a:pt x="0" y="23"/>
                  </a:cubicBezTo>
                  <a:cubicBezTo>
                    <a:pt x="0" y="10"/>
                    <a:pt x="10" y="0"/>
                    <a:pt x="23" y="0"/>
                  </a:cubicBezTo>
                  <a:cubicBezTo>
                    <a:pt x="124" y="0"/>
                    <a:pt x="124" y="0"/>
                    <a:pt x="124" y="0"/>
                  </a:cubicBezTo>
                  <a:cubicBezTo>
                    <a:pt x="137" y="0"/>
                    <a:pt x="147" y="10"/>
                    <a:pt x="147" y="23"/>
                  </a:cubicBezTo>
                  <a:lnTo>
                    <a:pt x="147" y="120"/>
                  </a:lnTo>
                  <a:close/>
                </a:path>
              </a:pathLst>
            </a:custGeom>
            <a:solidFill>
              <a:srgbClr val="1A92A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24">
              <a:extLst>
                <a:ext uri="{FF2B5EF4-FFF2-40B4-BE49-F238E27FC236}">
                  <a16:creationId xmlns="" xmlns:a16="http://schemas.microsoft.com/office/drawing/2014/main" id="{AD27D722-26D3-4B08-9300-4D4BB0B3464C}"/>
                </a:ext>
              </a:extLst>
            </p:cNvPr>
            <p:cNvSpPr>
              <a:spLocks/>
            </p:cNvSpPr>
            <p:nvPr/>
          </p:nvSpPr>
          <p:spPr bwMode="auto">
            <a:xfrm>
              <a:off x="2858" y="2319"/>
              <a:ext cx="347" cy="338"/>
            </a:xfrm>
            <a:custGeom>
              <a:avLst/>
              <a:gdLst>
                <a:gd name="T0" fmla="*/ 146 w 146"/>
                <a:gd name="T1" fmla="*/ 120 h 142"/>
                <a:gd name="T2" fmla="*/ 124 w 146"/>
                <a:gd name="T3" fmla="*/ 142 h 142"/>
                <a:gd name="T4" fmla="*/ 22 w 146"/>
                <a:gd name="T5" fmla="*/ 142 h 142"/>
                <a:gd name="T6" fmla="*/ 0 w 146"/>
                <a:gd name="T7" fmla="*/ 120 h 142"/>
                <a:gd name="T8" fmla="*/ 0 w 146"/>
                <a:gd name="T9" fmla="*/ 23 h 142"/>
                <a:gd name="T10" fmla="*/ 22 w 146"/>
                <a:gd name="T11" fmla="*/ 0 h 142"/>
                <a:gd name="T12" fmla="*/ 124 w 146"/>
                <a:gd name="T13" fmla="*/ 0 h 142"/>
                <a:gd name="T14" fmla="*/ 146 w 146"/>
                <a:gd name="T15" fmla="*/ 23 h 142"/>
                <a:gd name="T16" fmla="*/ 146 w 146"/>
                <a:gd name="T17"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2">
                  <a:moveTo>
                    <a:pt x="146" y="120"/>
                  </a:moveTo>
                  <a:cubicBezTo>
                    <a:pt x="146" y="132"/>
                    <a:pt x="136" y="142"/>
                    <a:pt x="124" y="142"/>
                  </a:cubicBezTo>
                  <a:cubicBezTo>
                    <a:pt x="22" y="142"/>
                    <a:pt x="22" y="142"/>
                    <a:pt x="22" y="142"/>
                  </a:cubicBezTo>
                  <a:cubicBezTo>
                    <a:pt x="10" y="142"/>
                    <a:pt x="0" y="132"/>
                    <a:pt x="0" y="120"/>
                  </a:cubicBezTo>
                  <a:cubicBezTo>
                    <a:pt x="0" y="23"/>
                    <a:pt x="0" y="23"/>
                    <a:pt x="0" y="23"/>
                  </a:cubicBezTo>
                  <a:cubicBezTo>
                    <a:pt x="0" y="10"/>
                    <a:pt x="10" y="0"/>
                    <a:pt x="22" y="0"/>
                  </a:cubicBezTo>
                  <a:cubicBezTo>
                    <a:pt x="124" y="0"/>
                    <a:pt x="124" y="0"/>
                    <a:pt x="124" y="0"/>
                  </a:cubicBezTo>
                  <a:cubicBezTo>
                    <a:pt x="136" y="0"/>
                    <a:pt x="146" y="10"/>
                    <a:pt x="146" y="23"/>
                  </a:cubicBezTo>
                  <a:lnTo>
                    <a:pt x="146" y="120"/>
                  </a:lnTo>
                  <a:close/>
                </a:path>
              </a:pathLst>
            </a:custGeom>
            <a:solidFill>
              <a:srgbClr val="1A92A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25">
              <a:extLst>
                <a:ext uri="{FF2B5EF4-FFF2-40B4-BE49-F238E27FC236}">
                  <a16:creationId xmlns="" xmlns:a16="http://schemas.microsoft.com/office/drawing/2014/main" id="{3D1972C3-0E57-4720-8B89-E4BA9100A159}"/>
                </a:ext>
              </a:extLst>
            </p:cNvPr>
            <p:cNvSpPr>
              <a:spLocks/>
            </p:cNvSpPr>
            <p:nvPr/>
          </p:nvSpPr>
          <p:spPr bwMode="auto">
            <a:xfrm>
              <a:off x="2103" y="1639"/>
              <a:ext cx="819" cy="480"/>
            </a:xfrm>
            <a:custGeom>
              <a:avLst/>
              <a:gdLst>
                <a:gd name="T0" fmla="*/ 345 w 345"/>
                <a:gd name="T1" fmla="*/ 120 h 142"/>
                <a:gd name="T2" fmla="*/ 323 w 345"/>
                <a:gd name="T3" fmla="*/ 142 h 142"/>
                <a:gd name="T4" fmla="*/ 22 w 345"/>
                <a:gd name="T5" fmla="*/ 142 h 142"/>
                <a:gd name="T6" fmla="*/ 0 w 345"/>
                <a:gd name="T7" fmla="*/ 120 h 142"/>
                <a:gd name="T8" fmla="*/ 0 w 345"/>
                <a:gd name="T9" fmla="*/ 22 h 142"/>
                <a:gd name="T10" fmla="*/ 22 w 345"/>
                <a:gd name="T11" fmla="*/ 0 h 142"/>
                <a:gd name="T12" fmla="*/ 323 w 345"/>
                <a:gd name="T13" fmla="*/ 0 h 142"/>
                <a:gd name="T14" fmla="*/ 345 w 345"/>
                <a:gd name="T15" fmla="*/ 22 h 142"/>
                <a:gd name="T16" fmla="*/ 345 w 345"/>
                <a:gd name="T17"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 h="142">
                  <a:moveTo>
                    <a:pt x="345" y="120"/>
                  </a:moveTo>
                  <a:cubicBezTo>
                    <a:pt x="345" y="132"/>
                    <a:pt x="335" y="142"/>
                    <a:pt x="323" y="142"/>
                  </a:cubicBezTo>
                  <a:cubicBezTo>
                    <a:pt x="22" y="142"/>
                    <a:pt x="22" y="142"/>
                    <a:pt x="22" y="142"/>
                  </a:cubicBezTo>
                  <a:cubicBezTo>
                    <a:pt x="10" y="142"/>
                    <a:pt x="0" y="132"/>
                    <a:pt x="0" y="120"/>
                  </a:cubicBezTo>
                  <a:cubicBezTo>
                    <a:pt x="0" y="22"/>
                    <a:pt x="0" y="22"/>
                    <a:pt x="0" y="22"/>
                  </a:cubicBezTo>
                  <a:cubicBezTo>
                    <a:pt x="0" y="10"/>
                    <a:pt x="10" y="0"/>
                    <a:pt x="22" y="0"/>
                  </a:cubicBezTo>
                  <a:cubicBezTo>
                    <a:pt x="323" y="0"/>
                    <a:pt x="323" y="0"/>
                    <a:pt x="323" y="0"/>
                  </a:cubicBezTo>
                  <a:cubicBezTo>
                    <a:pt x="335" y="0"/>
                    <a:pt x="345" y="10"/>
                    <a:pt x="345" y="22"/>
                  </a:cubicBezTo>
                  <a:lnTo>
                    <a:pt x="345" y="120"/>
                  </a:lnTo>
                  <a:close/>
                </a:path>
              </a:pathLst>
            </a:custGeom>
            <a:solidFill>
              <a:srgbClr val="FFC000"/>
            </a:solidFill>
            <a:ln w="38100">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vert="horz" wrap="square" lIns="91440" tIns="45720" rIns="91440" bIns="45720" numCol="1" anchor="t" anchorCtr="0" compatLnSpc="1">
              <a:prstTxWarp prst="textNoShape">
                <a:avLst/>
              </a:prstTxWarp>
            </a:bodyPr>
            <a:lstStyle/>
            <a:p>
              <a:endParaRPr lang="zh-CN" altLang="en-US"/>
            </a:p>
          </p:txBody>
        </p:sp>
      </p:grpSp>
      <p:sp>
        <p:nvSpPr>
          <p:cNvPr id="54" name="文本框 10">
            <a:extLst>
              <a:ext uri="{FF2B5EF4-FFF2-40B4-BE49-F238E27FC236}">
                <a16:creationId xmlns="" xmlns:a16="http://schemas.microsoft.com/office/drawing/2014/main" id="{892F5356-FA87-42A0-A79F-8B91574B3299}"/>
              </a:ext>
            </a:extLst>
          </p:cNvPr>
          <p:cNvSpPr txBox="1"/>
          <p:nvPr/>
        </p:nvSpPr>
        <p:spPr>
          <a:xfrm>
            <a:off x="3175761" y="4739877"/>
            <a:ext cx="5876930" cy="1284006"/>
          </a:xfrm>
          <a:prstGeom prst="rect">
            <a:avLst/>
          </a:prstGeom>
          <a:noFill/>
        </p:spPr>
        <p:txBody>
          <a:bodyPr wrap="none" rtlCol="0">
            <a:spAutoFit/>
          </a:bodyPr>
          <a:lstStyle/>
          <a:p>
            <a:pPr marL="457200" indent="-457200">
              <a:lnSpc>
                <a:spcPct val="150000"/>
              </a:lnSpc>
              <a:buFont typeface="Wingdings" panose="05000000000000000000" pitchFamily="2" charset="2"/>
              <a:buChar char="u"/>
            </a:pPr>
            <a:r>
              <a:rPr lang="zh-CN" altLang="en-US" sz="2800" b="1" dirty="0">
                <a:latin typeface="黑体" panose="02010609060101010101" pitchFamily="49" charset="-122"/>
                <a:ea typeface="黑体" panose="02010609060101010101" pitchFamily="49" charset="-122"/>
              </a:rPr>
              <a:t>职能部门：</a:t>
            </a:r>
            <a:r>
              <a:rPr lang="zh-CN" altLang="en-US" sz="2800" b="1" dirty="0">
                <a:solidFill>
                  <a:schemeClr val="accent2"/>
                </a:solidFill>
                <a:latin typeface="黑体" panose="02010609060101010101" pitchFamily="49" charset="-122"/>
                <a:ea typeface="黑体" panose="02010609060101010101" pitchFamily="49" charset="-122"/>
              </a:rPr>
              <a:t>建设主体，聚光灯下 </a:t>
            </a:r>
            <a:endParaRPr lang="en-US" altLang="zh-CN" sz="2800" b="1" dirty="0">
              <a:solidFill>
                <a:schemeClr val="accent2"/>
              </a:solidFill>
              <a:latin typeface="黑体" panose="02010609060101010101" pitchFamily="49" charset="-122"/>
              <a:ea typeface="黑体" panose="02010609060101010101" pitchFamily="49" charset="-122"/>
            </a:endParaRPr>
          </a:p>
          <a:p>
            <a:pPr marL="457200" indent="-457200">
              <a:lnSpc>
                <a:spcPct val="150000"/>
              </a:lnSpc>
              <a:buFont typeface="Wingdings" panose="05000000000000000000" pitchFamily="2" charset="2"/>
              <a:buChar char="u"/>
            </a:pPr>
            <a:r>
              <a:rPr lang="zh-CN" altLang="en-US" sz="2800" b="1" dirty="0">
                <a:latin typeface="黑体" panose="02010609060101010101" pitchFamily="49" charset="-122"/>
                <a:ea typeface="黑体" panose="02010609060101010101" pitchFamily="49" charset="-122"/>
              </a:rPr>
              <a:t>技术部门：</a:t>
            </a:r>
            <a:r>
              <a:rPr lang="zh-CN" altLang="en-US" sz="2800" b="1" dirty="0">
                <a:solidFill>
                  <a:schemeClr val="accent2"/>
                </a:solidFill>
                <a:latin typeface="黑体" panose="02010609060101010101" pitchFamily="49" charset="-122"/>
                <a:ea typeface="黑体" panose="02010609060101010101" pitchFamily="49" charset="-122"/>
              </a:rPr>
              <a:t>责任主体，默默付出</a:t>
            </a:r>
            <a:endParaRPr lang="en-US" altLang="zh-CN" sz="2800" b="1" dirty="0">
              <a:solidFill>
                <a:schemeClr val="accent2"/>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8693901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anim calcmode="lin" valueType="num">
                                      <p:cBhvr>
                                        <p:cTn id="8" dur="1000" fill="hold"/>
                                        <p:tgtEl>
                                          <p:spTgt spid="46"/>
                                        </p:tgtEl>
                                        <p:attrNameLst>
                                          <p:attrName>ppt_x</p:attrName>
                                        </p:attrNameLst>
                                      </p:cBhvr>
                                      <p:tavLst>
                                        <p:tav tm="0">
                                          <p:val>
                                            <p:strVal val="#ppt_x"/>
                                          </p:val>
                                        </p:tav>
                                        <p:tav tm="100000">
                                          <p:val>
                                            <p:strVal val="#ppt_x"/>
                                          </p:val>
                                        </p:tav>
                                      </p:tavLst>
                                    </p:anim>
                                    <p:anim calcmode="lin" valueType="num">
                                      <p:cBhvr>
                                        <p:cTn id="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additive="base">
                                        <p:cTn id="14" dur="500" fill="hold"/>
                                        <p:tgtEl>
                                          <p:spTgt spid="45"/>
                                        </p:tgtEl>
                                        <p:attrNameLst>
                                          <p:attrName>ppt_x</p:attrName>
                                        </p:attrNameLst>
                                      </p:cBhvr>
                                      <p:tavLst>
                                        <p:tav tm="0">
                                          <p:val>
                                            <p:strVal val="#ppt_x"/>
                                          </p:val>
                                        </p:tav>
                                        <p:tav tm="100000">
                                          <p:val>
                                            <p:strVal val="#ppt_x"/>
                                          </p:val>
                                        </p:tav>
                                      </p:tavLst>
                                    </p:anim>
                                    <p:anim calcmode="lin" valueType="num">
                                      <p:cBhvr additive="base">
                                        <p:cTn id="15"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4"/>
                                        </p:tgtEl>
                                        <p:attrNameLst>
                                          <p:attrName>style.visibility</p:attrName>
                                        </p:attrNameLst>
                                      </p:cBhvr>
                                      <p:to>
                                        <p:strVal val="visible"/>
                                      </p:to>
                                    </p:set>
                                    <p:anim calcmode="lin" valueType="num">
                                      <p:cBhvr additive="base">
                                        <p:cTn id="20" dur="500" fill="hold"/>
                                        <p:tgtEl>
                                          <p:spTgt spid="54"/>
                                        </p:tgtEl>
                                        <p:attrNameLst>
                                          <p:attrName>ppt_x</p:attrName>
                                        </p:attrNameLst>
                                      </p:cBhvr>
                                      <p:tavLst>
                                        <p:tav tm="0">
                                          <p:val>
                                            <p:strVal val="#ppt_x"/>
                                          </p:val>
                                        </p:tav>
                                        <p:tav tm="100000">
                                          <p:val>
                                            <p:strVal val="#ppt_x"/>
                                          </p:val>
                                        </p:tav>
                                      </p:tavLst>
                                    </p:anim>
                                    <p:anim calcmode="lin" valueType="num">
                                      <p:cBhvr additive="base">
                                        <p:cTn id="21"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54"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xmlns="" id="{B01A067C-29D3-4C50-8D24-030168AB33A8}"/>
              </a:ext>
            </a:extLst>
          </p:cNvPr>
          <p:cNvGrpSpPr/>
          <p:nvPr/>
        </p:nvGrpSpPr>
        <p:grpSpPr>
          <a:xfrm>
            <a:off x="-21739" y="0"/>
            <a:ext cx="12213739" cy="6858000"/>
            <a:chOff x="-10869" y="-1"/>
            <a:chExt cx="12213739" cy="6858000"/>
          </a:xfrm>
        </p:grpSpPr>
        <p:grpSp>
          <p:nvGrpSpPr>
            <p:cNvPr id="30" name="组合 2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5745893-76F2-4707-BDC9-F297064F9A75}"/>
                </a:ext>
              </a:extLst>
            </p:cNvPr>
            <p:cNvGrpSpPr/>
            <p:nvPr/>
          </p:nvGrpSpPr>
          <p:grpSpPr>
            <a:xfrm flipH="1" flipV="1">
              <a:off x="-10869" y="-1"/>
              <a:ext cx="3621059" cy="6857999"/>
              <a:chOff x="8581811" y="0"/>
              <a:chExt cx="3621059" cy="6857999"/>
            </a:xfrm>
          </p:grpSpPr>
          <p:sp>
            <p:nvSpPr>
              <p:cNvPr id="34" name="Freeform 5">
                <a:extLst>
                  <a:ext uri="{FF2B5EF4-FFF2-40B4-BE49-F238E27FC236}">
                    <a16:creationId xmlns:a16="http://schemas.microsoft.com/office/drawing/2014/main" xmlns="" id="{71CB14B6-0180-4777-9F8B-0656BB42B343}"/>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35" name="Freeform 5">
                <a:extLst>
                  <a:ext uri="{FF2B5EF4-FFF2-40B4-BE49-F238E27FC236}">
                    <a16:creationId xmlns:a16="http://schemas.microsoft.com/office/drawing/2014/main" xmlns="" id="{4388FC2D-A172-44C7-BD32-ADDA4480F3B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31" name="组合 3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992D76C-B216-4A07-BE7A-07E1743AF6D7}"/>
                </a:ext>
              </a:extLst>
            </p:cNvPr>
            <p:cNvGrpSpPr/>
            <p:nvPr/>
          </p:nvGrpSpPr>
          <p:grpSpPr>
            <a:xfrm>
              <a:off x="8581811" y="0"/>
              <a:ext cx="3621059" cy="6857999"/>
              <a:chOff x="8581811" y="0"/>
              <a:chExt cx="3621059" cy="6857999"/>
            </a:xfrm>
          </p:grpSpPr>
          <p:sp>
            <p:nvSpPr>
              <p:cNvPr id="32" name="Freeform 5">
                <a:extLst>
                  <a:ext uri="{FF2B5EF4-FFF2-40B4-BE49-F238E27FC236}">
                    <a16:creationId xmlns:a16="http://schemas.microsoft.com/office/drawing/2014/main" xmlns="" id="{E2730DEA-C706-45CC-B1B8-78D26EF530B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33" name="Freeform 5">
                <a:extLst>
                  <a:ext uri="{FF2B5EF4-FFF2-40B4-BE49-F238E27FC236}">
                    <a16:creationId xmlns:a16="http://schemas.microsoft.com/office/drawing/2014/main" xmlns="" id="{C718E835-583D-4B91-A4F8-8A497ED37F1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标题 1"/>
          <p:cNvSpPr>
            <a:spLocks noGrp="1"/>
          </p:cNvSpPr>
          <p:nvPr>
            <p:ph type="title" idx="4294967295"/>
          </p:nvPr>
        </p:nvSpPr>
        <p:spPr>
          <a:xfrm>
            <a:off x="0" y="23813"/>
            <a:ext cx="10972800" cy="561975"/>
          </a:xfrm>
        </p:spPr>
        <p:txBody>
          <a:bodyPr>
            <a:normAutofit fontScale="90000"/>
          </a:bodyPr>
          <a:lstStyle/>
          <a:p>
            <a:r>
              <a:rPr lang="zh-CN" altLang="en-US" dirty="0">
                <a:solidFill>
                  <a:schemeClr val="bg1"/>
                </a:solidFill>
                <a:latin typeface="微软雅黑" panose="020B0503020204020204" pitchFamily="34" charset="-122"/>
                <a:ea typeface="微软雅黑" panose="020B0503020204020204" pitchFamily="34" charset="-122"/>
              </a:rPr>
              <a:t>政府机构</a:t>
            </a:r>
            <a:r>
              <a:rPr lang="en-US" altLang="zh-CN" dirty="0">
                <a:solidFill>
                  <a:schemeClr val="bg1"/>
                </a:solidFill>
                <a:latin typeface="微软雅黑" panose="020B0503020204020204" pitchFamily="34" charset="-122"/>
                <a:ea typeface="微软雅黑" panose="020B0503020204020204" pitchFamily="34" charset="-122"/>
              </a:rPr>
              <a:t>——</a:t>
            </a:r>
            <a:r>
              <a:rPr lang="zh-CN" altLang="en-US" dirty="0">
                <a:solidFill>
                  <a:schemeClr val="bg1"/>
                </a:solidFill>
                <a:latin typeface="微软雅黑" panose="020B0503020204020204" pitchFamily="34" charset="-122"/>
                <a:ea typeface="微软雅黑" panose="020B0503020204020204" pitchFamily="34" charset="-122"/>
              </a:rPr>
              <a:t>中立、第三方</a:t>
            </a:r>
          </a:p>
        </p:txBody>
      </p:sp>
      <p:sp>
        <p:nvSpPr>
          <p:cNvPr id="3" name="矩形 38"/>
          <p:cNvSpPr>
            <a:spLocks noChangeArrowheads="1"/>
          </p:cNvSpPr>
          <p:nvPr/>
        </p:nvSpPr>
        <p:spPr bwMode="auto">
          <a:xfrm>
            <a:off x="4528716" y="332995"/>
            <a:ext cx="66929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r" eaLnBrk="1" hangingPunct="1"/>
            <a:r>
              <a:rPr lang="zh-CN" altLang="en-US" sz="2400" b="1" dirty="0">
                <a:solidFill>
                  <a:srgbClr val="FFFFFF"/>
                </a:solidFill>
                <a:latin typeface="华文中宋" pitchFamily="2" charset="-122"/>
                <a:ea typeface="华文中宋" pitchFamily="2" charset="-122"/>
                <a:sym typeface="Arial" pitchFamily="34" charset="0"/>
              </a:rPr>
              <a:t>一个管理机构</a:t>
            </a:r>
            <a:endParaRPr lang="en-US" altLang="zh-CN" sz="2400" b="1" dirty="0">
              <a:solidFill>
                <a:srgbClr val="FFFFFF"/>
              </a:solidFill>
              <a:latin typeface="华文中宋" pitchFamily="2" charset="-122"/>
              <a:ea typeface="华文中宋" pitchFamily="2" charset="-122"/>
              <a:sym typeface="Arial" pitchFamily="34" charset="0"/>
            </a:endParaRPr>
          </a:p>
        </p:txBody>
      </p:sp>
      <p:grpSp>
        <p:nvGrpSpPr>
          <p:cNvPr id="4" name="Group 4"/>
          <p:cNvGrpSpPr>
            <a:grpSpLocks/>
          </p:cNvGrpSpPr>
          <p:nvPr/>
        </p:nvGrpSpPr>
        <p:grpSpPr bwMode="auto">
          <a:xfrm>
            <a:off x="3820703" y="1506020"/>
            <a:ext cx="4222652" cy="2871136"/>
            <a:chOff x="1872" y="1824"/>
            <a:chExt cx="2014" cy="1821"/>
          </a:xfrm>
          <a:solidFill>
            <a:schemeClr val="accent1">
              <a:lumMod val="50000"/>
            </a:schemeClr>
          </a:solidFill>
          <a:effectLst>
            <a:outerShdw blurRad="76200" dir="18900000" sy="23000" kx="-1200000" algn="bl" rotWithShape="0">
              <a:prstClr val="black">
                <a:alpha val="20000"/>
              </a:prstClr>
            </a:outerShdw>
          </a:effectLst>
        </p:grpSpPr>
        <p:sp>
          <p:nvSpPr>
            <p:cNvPr id="16" name="AutoShape 5"/>
            <p:cNvSpPr>
              <a:spLocks noChangeArrowheads="1"/>
            </p:cNvSpPr>
            <p:nvPr/>
          </p:nvSpPr>
          <p:spPr bwMode="gray">
            <a:xfrm rot="16200000" flipH="1">
              <a:off x="1820" y="2528"/>
              <a:ext cx="309" cy="206"/>
            </a:xfrm>
            <a:prstGeom prst="upArrow">
              <a:avLst>
                <a:gd name="adj1" fmla="val 51676"/>
                <a:gd name="adj2" fmla="val 100000"/>
              </a:avLst>
            </a:prstGeom>
            <a:gr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17" name="AutoShape 6"/>
            <p:cNvSpPr>
              <a:spLocks noChangeArrowheads="1"/>
            </p:cNvSpPr>
            <p:nvPr/>
          </p:nvSpPr>
          <p:spPr bwMode="gray">
            <a:xfrm rot="5400000" flipH="1">
              <a:off x="3628" y="2494"/>
              <a:ext cx="309" cy="206"/>
            </a:xfrm>
            <a:prstGeom prst="upArrow">
              <a:avLst>
                <a:gd name="adj1" fmla="val 51676"/>
                <a:gd name="adj2" fmla="val 100000"/>
              </a:avLst>
            </a:prstGeom>
            <a:gr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18" name="AutoShape 7"/>
            <p:cNvSpPr>
              <a:spLocks noChangeArrowheads="1"/>
            </p:cNvSpPr>
            <p:nvPr/>
          </p:nvSpPr>
          <p:spPr bwMode="gray">
            <a:xfrm rot="10800000" flipH="1">
              <a:off x="2725" y="3439"/>
              <a:ext cx="308" cy="206"/>
            </a:xfrm>
            <a:prstGeom prst="upArrow">
              <a:avLst>
                <a:gd name="adj1" fmla="val 51676"/>
                <a:gd name="adj2" fmla="val 100000"/>
              </a:avLst>
            </a:prstGeom>
            <a:grp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19" name="Oval 8"/>
            <p:cNvSpPr>
              <a:spLocks noChangeArrowheads="1"/>
            </p:cNvSpPr>
            <p:nvPr/>
          </p:nvSpPr>
          <p:spPr bwMode="gray">
            <a:xfrm>
              <a:off x="2078" y="1824"/>
              <a:ext cx="1615" cy="1615"/>
            </a:xfrm>
            <a:prstGeom prst="ellipse">
              <a:avLst/>
            </a:prstGeom>
            <a:grpFill/>
            <a:ln w="57150" algn="ctr">
              <a:solidFill>
                <a:schemeClr val="bg1"/>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20" name="Oval 9"/>
            <p:cNvSpPr>
              <a:spLocks noChangeArrowheads="1"/>
            </p:cNvSpPr>
            <p:nvPr/>
          </p:nvSpPr>
          <p:spPr bwMode="gray">
            <a:xfrm>
              <a:off x="2170" y="1915"/>
              <a:ext cx="1430" cy="1430"/>
            </a:xfrm>
            <a:prstGeom prst="ellipse">
              <a:avLst/>
            </a:prstGeom>
            <a:grp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sz="3200">
                <a:latin typeface="微软雅黑" panose="020B0503020204020204" pitchFamily="34" charset="-122"/>
                <a:ea typeface="微软雅黑" panose="020B0503020204020204" pitchFamily="34" charset="-122"/>
              </a:endParaRPr>
            </a:p>
          </p:txBody>
        </p:sp>
        <p:sp>
          <p:nvSpPr>
            <p:cNvPr id="21" name="Oval 10"/>
            <p:cNvSpPr>
              <a:spLocks noChangeArrowheads="1"/>
            </p:cNvSpPr>
            <p:nvPr/>
          </p:nvSpPr>
          <p:spPr bwMode="gray">
            <a:xfrm>
              <a:off x="2254" y="2467"/>
              <a:ext cx="124" cy="329"/>
            </a:xfrm>
            <a:prstGeom prst="ellipse">
              <a:avLst/>
            </a:prstGeom>
            <a:grp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zh-CN" altLang="en-US">
                <a:latin typeface="微软雅黑" panose="020B0503020204020204" pitchFamily="34" charset="-122"/>
                <a:ea typeface="微软雅黑" panose="020B0503020204020204" pitchFamily="34" charset="-122"/>
              </a:endParaRPr>
            </a:p>
          </p:txBody>
        </p:sp>
        <p:sp>
          <p:nvSpPr>
            <p:cNvPr id="22" name="Oval 11"/>
            <p:cNvSpPr>
              <a:spLocks noChangeArrowheads="1"/>
            </p:cNvSpPr>
            <p:nvPr/>
          </p:nvSpPr>
          <p:spPr bwMode="gray">
            <a:xfrm>
              <a:off x="2254" y="2467"/>
              <a:ext cx="124" cy="329"/>
            </a:xfrm>
            <a:prstGeom prst="ellipse">
              <a:avLst/>
            </a:prstGeom>
            <a:grp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zh-CN" altLang="en-US">
                <a:latin typeface="微软雅黑" panose="020B0503020204020204" pitchFamily="34" charset="-122"/>
                <a:ea typeface="微软雅黑" panose="020B0503020204020204" pitchFamily="34" charset="-122"/>
              </a:endParaRPr>
            </a:p>
          </p:txBody>
        </p:sp>
        <p:sp>
          <p:nvSpPr>
            <p:cNvPr id="23" name="Oval 12"/>
            <p:cNvSpPr>
              <a:spLocks noChangeArrowheads="1"/>
            </p:cNvSpPr>
            <p:nvPr/>
          </p:nvSpPr>
          <p:spPr bwMode="gray">
            <a:xfrm>
              <a:off x="2337" y="2467"/>
              <a:ext cx="1096" cy="329"/>
            </a:xfrm>
            <a:prstGeom prst="ellipse">
              <a:avLst/>
            </a:prstGeom>
            <a:grp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zh-CN" altLang="en-US">
                <a:latin typeface="微软雅黑" panose="020B0503020204020204" pitchFamily="34" charset="-122"/>
                <a:ea typeface="微软雅黑" panose="020B0503020204020204" pitchFamily="34" charset="-122"/>
              </a:endParaRPr>
            </a:p>
          </p:txBody>
        </p:sp>
      </p:grpSp>
      <p:sp>
        <p:nvSpPr>
          <p:cNvPr id="6" name="AutoShape 14"/>
          <p:cNvSpPr>
            <a:spLocks noChangeArrowheads="1"/>
          </p:cNvSpPr>
          <p:nvPr/>
        </p:nvSpPr>
        <p:spPr bwMode="gray">
          <a:xfrm>
            <a:off x="1103446" y="3460589"/>
            <a:ext cx="2415340" cy="1183543"/>
          </a:xfrm>
          <a:prstGeom prst="can">
            <a:avLst>
              <a:gd name="adj" fmla="val 25000"/>
            </a:avLst>
          </a:prstGeom>
          <a:ln/>
          <a:effectLst>
            <a:outerShdw blurRad="76200" dir="18900000" sy="23000" kx="-1200000" algn="bl" rotWithShape="0">
              <a:prstClr val="black">
                <a:alpha val="20000"/>
              </a:prstClr>
            </a:outerShdw>
          </a:effectLst>
          <a:extLst/>
        </p:spPr>
        <p:style>
          <a:lnRef idx="1">
            <a:schemeClr val="accent4"/>
          </a:lnRef>
          <a:fillRef idx="3">
            <a:schemeClr val="accent4"/>
          </a:fillRef>
          <a:effectRef idx="2">
            <a:schemeClr val="accent4"/>
          </a:effectRef>
          <a:fontRef idx="minor">
            <a:schemeClr val="lt1"/>
          </a:fontRef>
        </p:style>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7" name="AutoShape 15"/>
          <p:cNvSpPr>
            <a:spLocks noChangeArrowheads="1"/>
          </p:cNvSpPr>
          <p:nvPr/>
        </p:nvSpPr>
        <p:spPr bwMode="gray">
          <a:xfrm>
            <a:off x="1145379" y="2107288"/>
            <a:ext cx="2415340" cy="1137638"/>
          </a:xfrm>
          <a:prstGeom prst="can">
            <a:avLst>
              <a:gd name="adj" fmla="val 25000"/>
            </a:avLst>
          </a:prstGeom>
          <a:ln/>
          <a:effectLst>
            <a:outerShdw blurRad="76200" dir="18900000" sy="23000" kx="-1200000" algn="bl" rotWithShape="0">
              <a:prstClr val="black">
                <a:alpha val="20000"/>
              </a:prstClr>
            </a:outerShdw>
          </a:effectLst>
          <a:extLst/>
        </p:spPr>
        <p:style>
          <a:lnRef idx="1">
            <a:schemeClr val="accent2"/>
          </a:lnRef>
          <a:fillRef idx="3">
            <a:schemeClr val="accent2"/>
          </a:fillRef>
          <a:effectRef idx="2">
            <a:schemeClr val="accent2"/>
          </a:effectRef>
          <a:fontRef idx="minor">
            <a:schemeClr val="lt1"/>
          </a:fontRef>
        </p:style>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8" name="AutoShape 17"/>
          <p:cNvSpPr>
            <a:spLocks noChangeArrowheads="1"/>
          </p:cNvSpPr>
          <p:nvPr/>
        </p:nvSpPr>
        <p:spPr bwMode="gray">
          <a:xfrm>
            <a:off x="8366239" y="3499689"/>
            <a:ext cx="2515980" cy="1021879"/>
          </a:xfrm>
          <a:prstGeom prst="can">
            <a:avLst>
              <a:gd name="adj" fmla="val 25000"/>
            </a:avLst>
          </a:prstGeom>
          <a:solidFill>
            <a:srgbClr val="7755A0"/>
          </a:solidFill>
          <a:ln>
            <a:noFill/>
          </a:ln>
          <a:effectLst>
            <a:outerShdw blurRad="76200" dir="18900000" sy="23000" kx="-1200000" algn="bl" rotWithShape="0">
              <a:prstClr val="black">
                <a:alpha val="20000"/>
              </a:prstClr>
            </a:outerShdw>
          </a:effectLst>
          <a:extLst/>
        </p:spPr>
        <p:style>
          <a:lnRef idx="1">
            <a:schemeClr val="accent5"/>
          </a:lnRef>
          <a:fillRef idx="3">
            <a:schemeClr val="accent5"/>
          </a:fillRef>
          <a:effectRef idx="2">
            <a:schemeClr val="accent5"/>
          </a:effectRef>
          <a:fontRef idx="minor">
            <a:schemeClr val="lt1"/>
          </a:fontRef>
        </p:style>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9" name="AutoShape 18"/>
          <p:cNvSpPr>
            <a:spLocks noChangeArrowheads="1"/>
          </p:cNvSpPr>
          <p:nvPr/>
        </p:nvSpPr>
        <p:spPr bwMode="gray">
          <a:xfrm>
            <a:off x="8366239" y="2198015"/>
            <a:ext cx="2515980" cy="1151609"/>
          </a:xfrm>
          <a:prstGeom prst="can">
            <a:avLst>
              <a:gd name="adj" fmla="val 25000"/>
            </a:avLst>
          </a:prstGeom>
          <a:solidFill>
            <a:srgbClr val="C00000"/>
          </a:solidFill>
          <a:ln>
            <a:noFill/>
          </a:ln>
          <a:effectLst>
            <a:outerShdw blurRad="76200" dir="18900000" sy="23000" kx="-1200000" algn="bl" rotWithShape="0">
              <a:prstClr val="black">
                <a:alpha val="20000"/>
              </a:prstClr>
            </a:outerShdw>
          </a:effectLst>
          <a:extLst/>
        </p:spPr>
        <p:style>
          <a:lnRef idx="1">
            <a:schemeClr val="accent1"/>
          </a:lnRef>
          <a:fillRef idx="3">
            <a:schemeClr val="accent1"/>
          </a:fillRef>
          <a:effectRef idx="2">
            <a:schemeClr val="accent1"/>
          </a:effectRef>
          <a:fontRef idx="minor">
            <a:schemeClr val="lt1"/>
          </a:fontRef>
        </p:style>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11" name="AutoShape 21"/>
          <p:cNvSpPr>
            <a:spLocks noChangeArrowheads="1"/>
          </p:cNvSpPr>
          <p:nvPr/>
        </p:nvSpPr>
        <p:spPr bwMode="auto">
          <a:xfrm>
            <a:off x="1145379" y="4725144"/>
            <a:ext cx="9736840" cy="1472942"/>
          </a:xfrm>
          <a:prstGeom prst="roundRect">
            <a:avLst>
              <a:gd name="adj" fmla="val 50000"/>
            </a:avLst>
          </a:prstGeom>
          <a:ln>
            <a:headEnd/>
            <a:tailEnd/>
          </a:ln>
          <a:effectLst>
            <a:outerShdw blurRad="76200" dir="18900000" sy="23000" kx="-1200000" algn="bl" rotWithShape="0">
              <a:prstClr val="black">
                <a:alpha val="2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lgn="ctr" eaLnBrk="0" hangingPunct="0"/>
            <a:r>
              <a:rPr lang="zh-CN" altLang="en-US" sz="2400" b="1" dirty="0">
                <a:solidFill>
                  <a:schemeClr val="bg1"/>
                </a:solidFill>
                <a:latin typeface="微软雅黑" panose="020B0503020204020204" pitchFamily="34" charset="-122"/>
                <a:ea typeface="微软雅黑" panose="020B0503020204020204" pitchFamily="34" charset="-122"/>
              </a:rPr>
              <a:t>信息技术支持（</a:t>
            </a:r>
            <a:r>
              <a:rPr lang="en-US" altLang="zh-CN" sz="2400" b="1" dirty="0">
                <a:solidFill>
                  <a:schemeClr val="bg1"/>
                </a:solidFill>
                <a:latin typeface="微软雅黑" panose="020B0503020204020204" pitchFamily="34" charset="-122"/>
                <a:ea typeface="微软雅黑" panose="020B0503020204020204" pitchFamily="34" charset="-122"/>
              </a:rPr>
              <a:t>ITS</a:t>
            </a:r>
            <a:r>
              <a:rPr lang="zh-CN" altLang="en-US" sz="2400" b="1" dirty="0">
                <a:solidFill>
                  <a:schemeClr val="bg1"/>
                </a:solidFill>
                <a:latin typeface="微软雅黑" panose="020B0503020204020204" pitchFamily="34" charset="-122"/>
                <a:ea typeface="微软雅黑" panose="020B0503020204020204" pitchFamily="34" charset="-122"/>
              </a:rPr>
              <a:t>）</a:t>
            </a:r>
            <a:endParaRPr lang="en-US" altLang="zh-CN" sz="2400" b="1" dirty="0">
              <a:solidFill>
                <a:schemeClr val="bg1"/>
              </a:solidFill>
              <a:latin typeface="微软雅黑" panose="020B0503020204020204" pitchFamily="34" charset="-122"/>
              <a:ea typeface="微软雅黑" panose="020B0503020204020204" pitchFamily="34" charset="-122"/>
            </a:endParaRPr>
          </a:p>
          <a:p>
            <a:pPr algn="ctr" eaLnBrk="0" hangingPunct="0"/>
            <a:r>
              <a:rPr lang="en-US" altLang="zh-CN" sz="1400" dirty="0">
                <a:solidFill>
                  <a:schemeClr val="bg1"/>
                </a:solidFill>
                <a:latin typeface="微软雅黑" panose="020B0503020204020204" pitchFamily="34" charset="-122"/>
                <a:ea typeface="微软雅黑" panose="020B0503020204020204" pitchFamily="34" charset="-122"/>
              </a:rPr>
              <a:t>Information Technology  Support</a:t>
            </a:r>
          </a:p>
          <a:p>
            <a:pPr algn="ctr" eaLnBrk="0" hangingPunct="0"/>
            <a:r>
              <a:rPr lang="en-US" altLang="zh-CN" sz="1400" b="1" dirty="0">
                <a:solidFill>
                  <a:schemeClr val="bg1"/>
                </a:solidFill>
                <a:latin typeface="微软雅黑" panose="020B0503020204020204" pitchFamily="34" charset="-122"/>
                <a:ea typeface="微软雅黑" panose="020B0503020204020204" pitchFamily="34" charset="-122"/>
              </a:rPr>
              <a:t>IMO</a:t>
            </a:r>
            <a:r>
              <a:rPr lang="zh-CN" altLang="en-US" sz="1400" b="1" dirty="0">
                <a:solidFill>
                  <a:schemeClr val="bg1"/>
                </a:solidFill>
                <a:latin typeface="微软雅黑" panose="020B0503020204020204" pitchFamily="34" charset="-122"/>
                <a:ea typeface="微软雅黑" panose="020B0503020204020204" pitchFamily="34" charset="-122"/>
              </a:rPr>
              <a:t>的常设机构和执行部门（战术）</a:t>
            </a:r>
            <a:endParaRPr lang="en-US" altLang="zh-CN" sz="1400" b="1" dirty="0">
              <a:solidFill>
                <a:schemeClr val="bg1"/>
              </a:solidFill>
              <a:latin typeface="微软雅黑" panose="020B0503020204020204" pitchFamily="34" charset="-122"/>
              <a:ea typeface="微软雅黑" panose="020B0503020204020204" pitchFamily="34" charset="-122"/>
            </a:endParaRPr>
          </a:p>
          <a:p>
            <a:pPr marL="0" lvl="1" algn="ctr" eaLnBrk="0" hangingPunct="0"/>
            <a:r>
              <a:rPr lang="zh-CN" altLang="en-US" sz="1400" dirty="0">
                <a:solidFill>
                  <a:schemeClr val="bg1"/>
                </a:solidFill>
                <a:latin typeface="微软雅黑" panose="020B0503020204020204" pitchFamily="34" charset="-122"/>
                <a:ea typeface="微软雅黑" panose="020B0503020204020204" pitchFamily="34" charset="-122"/>
              </a:rPr>
              <a:t>教育信息化的实施、执行、指导部门</a:t>
            </a:r>
            <a:endParaRPr lang="en-US" altLang="zh-CN" sz="1400" dirty="0">
              <a:solidFill>
                <a:schemeClr val="bg1"/>
              </a:solidFill>
              <a:latin typeface="微软雅黑" panose="020B0503020204020204" pitchFamily="34" charset="-122"/>
              <a:ea typeface="微软雅黑" panose="020B0503020204020204" pitchFamily="34" charset="-122"/>
            </a:endParaRPr>
          </a:p>
          <a:p>
            <a:pPr marL="0" lvl="1" algn="ctr" eaLnBrk="0" hangingPunct="0"/>
            <a:r>
              <a:rPr lang="zh-CN" altLang="en-US" sz="1400" dirty="0">
                <a:solidFill>
                  <a:schemeClr val="bg1"/>
                </a:solidFill>
                <a:latin typeface="微软雅黑" panose="020B0503020204020204" pitchFamily="34" charset="-122"/>
                <a:ea typeface="微软雅黑" panose="020B0503020204020204" pitchFamily="34" charset="-122"/>
              </a:rPr>
              <a:t>基础设施、资源中心、数据中心、认证中心运行管理部门</a:t>
            </a:r>
            <a:endParaRPr lang="en-US" altLang="zh-CN" sz="1400" dirty="0">
              <a:solidFill>
                <a:schemeClr val="bg1"/>
              </a:solidFill>
              <a:latin typeface="微软雅黑" panose="020B0503020204020204" pitchFamily="34" charset="-122"/>
              <a:ea typeface="微软雅黑" panose="020B0503020204020204" pitchFamily="34" charset="-122"/>
            </a:endParaRPr>
          </a:p>
        </p:txBody>
      </p:sp>
      <p:sp>
        <p:nvSpPr>
          <p:cNvPr id="12" name="Text Box 23"/>
          <p:cNvSpPr txBox="1">
            <a:spLocks noChangeArrowheads="1"/>
          </p:cNvSpPr>
          <p:nvPr/>
        </p:nvSpPr>
        <p:spPr bwMode="gray">
          <a:xfrm>
            <a:off x="1152263" y="2132857"/>
            <a:ext cx="2415340" cy="107721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defRPr/>
            </a:pPr>
            <a:endParaRPr lang="en-US" altLang="zh-CN" sz="1600" dirty="0">
              <a:solidFill>
                <a:schemeClr val="bg1"/>
              </a:solidFill>
              <a:latin typeface="微软雅黑" panose="020B0503020204020204" pitchFamily="34" charset="-122"/>
              <a:ea typeface="微软雅黑" panose="020B0503020204020204" pitchFamily="34" charset="-122"/>
            </a:endParaRPr>
          </a:p>
          <a:p>
            <a:pPr algn="ctr">
              <a:defRPr/>
            </a:pPr>
            <a:r>
              <a:rPr lang="zh-CN" altLang="en-US" sz="1600" dirty="0">
                <a:solidFill>
                  <a:schemeClr val="bg1"/>
                </a:solidFill>
                <a:latin typeface="微软雅黑" panose="020B0503020204020204" pitchFamily="34" charset="-122"/>
                <a:ea typeface="微软雅黑" panose="020B0503020204020204" pitchFamily="34" charset="-122"/>
              </a:rPr>
              <a:t>制定和宣贯区域教育信息标准和数据开放共享管理规范</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13" name="Text Box 24"/>
          <p:cNvSpPr txBox="1">
            <a:spLocks noChangeArrowheads="1"/>
          </p:cNvSpPr>
          <p:nvPr/>
        </p:nvSpPr>
        <p:spPr bwMode="gray">
          <a:xfrm>
            <a:off x="1103446" y="3501009"/>
            <a:ext cx="2415340" cy="1077218"/>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defRPr/>
            </a:pPr>
            <a:endParaRPr lang="en-US" altLang="zh-CN" sz="1600" dirty="0">
              <a:solidFill>
                <a:schemeClr val="bg1"/>
              </a:solidFill>
              <a:latin typeface="微软雅黑" panose="020B0503020204020204" pitchFamily="34" charset="-122"/>
              <a:ea typeface="微软雅黑" panose="020B0503020204020204" pitchFamily="34" charset="-122"/>
            </a:endParaRPr>
          </a:p>
          <a:p>
            <a:pPr algn="ctr">
              <a:defRPr/>
            </a:pPr>
            <a:r>
              <a:rPr lang="zh-CN" altLang="en-US" sz="1600" dirty="0">
                <a:solidFill>
                  <a:schemeClr val="bg1"/>
                </a:solidFill>
                <a:latin typeface="微软雅黑" panose="020B0503020204020204" pitchFamily="34" charset="-122"/>
                <a:ea typeface="微软雅黑" panose="020B0503020204020204" pitchFamily="34" charset="-122"/>
              </a:rPr>
              <a:t>区域教育</a:t>
            </a:r>
            <a:r>
              <a:rPr lang="zh-CN" altLang="zh-CN" sz="1600" dirty="0">
                <a:solidFill>
                  <a:schemeClr val="bg1"/>
                </a:solidFill>
                <a:latin typeface="微软雅黑" panose="020B0503020204020204" pitchFamily="34" charset="-122"/>
                <a:ea typeface="微软雅黑" panose="020B0503020204020204" pitchFamily="34" charset="-122"/>
              </a:rPr>
              <a:t>信息</a:t>
            </a:r>
            <a:r>
              <a:rPr lang="zh-CN" altLang="en-US" sz="1600" dirty="0">
                <a:solidFill>
                  <a:schemeClr val="bg1"/>
                </a:solidFill>
                <a:latin typeface="微软雅黑" panose="020B0503020204020204" pitchFamily="34" charset="-122"/>
                <a:ea typeface="微软雅黑" panose="020B0503020204020204" pitchFamily="34" charset="-122"/>
              </a:rPr>
              <a:t>化重大项目</a:t>
            </a:r>
            <a:r>
              <a:rPr lang="zh-CN" altLang="zh-CN" sz="1600" dirty="0">
                <a:solidFill>
                  <a:schemeClr val="bg1"/>
                </a:solidFill>
                <a:latin typeface="微软雅黑" panose="020B0503020204020204" pitchFamily="34" charset="-122"/>
                <a:ea typeface="微软雅黑" panose="020B0503020204020204" pitchFamily="34" charset="-122"/>
              </a:rPr>
              <a:t>的整体方案</a:t>
            </a:r>
            <a:r>
              <a:rPr lang="zh-CN" altLang="en-US" sz="1600" dirty="0">
                <a:solidFill>
                  <a:schemeClr val="bg1"/>
                </a:solidFill>
                <a:latin typeface="微软雅黑" panose="020B0503020204020204" pitchFamily="34" charset="-122"/>
                <a:ea typeface="微软雅黑" panose="020B0503020204020204" pitchFamily="34" charset="-122"/>
              </a:rPr>
              <a:t>制定及实施监管</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14" name="Text Box 26"/>
          <p:cNvSpPr txBox="1">
            <a:spLocks noChangeArrowheads="1"/>
          </p:cNvSpPr>
          <p:nvPr/>
        </p:nvSpPr>
        <p:spPr bwMode="gray">
          <a:xfrm>
            <a:off x="8433333" y="2132858"/>
            <a:ext cx="2448887" cy="1077218"/>
          </a:xfrm>
          <a:prstGeom prst="rect">
            <a:avLst/>
          </a:prstGeom>
          <a:noFill/>
          <a:ln>
            <a:noFill/>
          </a:ln>
          <a:effectLst/>
          <a:extLst/>
        </p:spPr>
        <p:txBody>
          <a:bodyPr wrap="square">
            <a:spAutoFit/>
          </a:bodyPr>
          <a:lstStyle/>
          <a:p>
            <a:pPr algn="ctr">
              <a:defRPr/>
            </a:pPr>
            <a:endParaRPr lang="en-US" altLang="zh-CN" sz="1600" dirty="0">
              <a:solidFill>
                <a:schemeClr val="bg1"/>
              </a:solidFill>
              <a:latin typeface="微软雅黑" panose="020B0503020204020204" pitchFamily="34" charset="-122"/>
              <a:ea typeface="微软雅黑" panose="020B0503020204020204" pitchFamily="34" charset="-122"/>
            </a:endParaRPr>
          </a:p>
          <a:p>
            <a:pPr algn="ctr">
              <a:defRPr/>
            </a:pPr>
            <a:r>
              <a:rPr lang="zh-CN" altLang="en-US" sz="1600" dirty="0">
                <a:solidFill>
                  <a:schemeClr val="bg1"/>
                </a:solidFill>
                <a:latin typeface="微软雅黑" panose="020B0503020204020204" pitchFamily="34" charset="-122"/>
                <a:ea typeface="微软雅黑" panose="020B0503020204020204" pitchFamily="34" charset="-122"/>
              </a:rPr>
              <a:t>健全教育信息化管理制度，规范业务部门流程，加强二次开发队伍建设</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15" name="Text Box 27"/>
          <p:cNvSpPr txBox="1">
            <a:spLocks noChangeArrowheads="1"/>
          </p:cNvSpPr>
          <p:nvPr/>
        </p:nvSpPr>
        <p:spPr bwMode="gray">
          <a:xfrm>
            <a:off x="8427043" y="3501008"/>
            <a:ext cx="2565501" cy="83099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defRPr/>
            </a:pPr>
            <a:r>
              <a:rPr lang="en-US" altLang="zh-CN" sz="1600" dirty="0">
                <a:latin typeface="微软雅黑" panose="020B0503020204020204" pitchFamily="34" charset="-122"/>
                <a:ea typeface="微软雅黑" panose="020B0503020204020204" pitchFamily="34" charset="-122"/>
              </a:rPr>
              <a:t>  </a:t>
            </a:r>
            <a:endParaRPr lang="en-US" altLang="zh-CN" sz="1600" dirty="0">
              <a:solidFill>
                <a:schemeClr val="bg1"/>
              </a:solidFill>
              <a:latin typeface="微软雅黑" panose="020B0503020204020204" pitchFamily="34" charset="-122"/>
              <a:ea typeface="微软雅黑" panose="020B0503020204020204" pitchFamily="34" charset="-122"/>
            </a:endParaRPr>
          </a:p>
          <a:p>
            <a:pPr algn="ctr">
              <a:defRPr/>
            </a:pPr>
            <a:r>
              <a:rPr lang="zh-CN" altLang="en-US" sz="1600" smtClean="0">
                <a:solidFill>
                  <a:schemeClr val="bg1"/>
                </a:solidFill>
                <a:latin typeface="微软雅黑" panose="020B0503020204020204" pitchFamily="34" charset="-122"/>
                <a:ea typeface="微软雅黑" panose="020B0503020204020204" pitchFamily="34" charset="-122"/>
              </a:rPr>
              <a:t>各种教育信息化行为数据的可信采集、仲裁</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25" name="AutoShape 18"/>
          <p:cNvSpPr>
            <a:spLocks noChangeArrowheads="1"/>
          </p:cNvSpPr>
          <p:nvPr/>
        </p:nvSpPr>
        <p:spPr bwMode="gray">
          <a:xfrm>
            <a:off x="8374243" y="807199"/>
            <a:ext cx="2515980" cy="1151609"/>
          </a:xfrm>
          <a:prstGeom prst="can">
            <a:avLst>
              <a:gd name="adj" fmla="val 25000"/>
            </a:avLst>
          </a:prstGeom>
          <a:solidFill>
            <a:srgbClr val="00B050"/>
          </a:solidFill>
          <a:ln>
            <a:noFill/>
          </a:ln>
          <a:effectLst>
            <a:outerShdw blurRad="76200" dir="18900000" sy="23000" kx="-1200000" algn="bl" rotWithShape="0">
              <a:prstClr val="black">
                <a:alpha val="20000"/>
              </a:prstClr>
            </a:outerShdw>
          </a:effectLst>
          <a:extLst/>
        </p:spPr>
        <p:style>
          <a:lnRef idx="1">
            <a:schemeClr val="accent1"/>
          </a:lnRef>
          <a:fillRef idx="3">
            <a:schemeClr val="accent1"/>
          </a:fillRef>
          <a:effectRef idx="2">
            <a:schemeClr val="accent1"/>
          </a:effectRef>
          <a:fontRef idx="minor">
            <a:schemeClr val="lt1"/>
          </a:fontRef>
        </p:style>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26" name="AutoShape 18"/>
          <p:cNvSpPr>
            <a:spLocks noChangeArrowheads="1"/>
          </p:cNvSpPr>
          <p:nvPr/>
        </p:nvSpPr>
        <p:spPr bwMode="gray">
          <a:xfrm>
            <a:off x="1095058" y="810400"/>
            <a:ext cx="2515980" cy="1151609"/>
          </a:xfrm>
          <a:prstGeom prst="can">
            <a:avLst>
              <a:gd name="adj" fmla="val 25000"/>
            </a:avLst>
          </a:prstGeom>
          <a:solidFill>
            <a:srgbClr val="00B050"/>
          </a:solidFill>
          <a:ln>
            <a:noFill/>
          </a:ln>
          <a:effectLst>
            <a:outerShdw blurRad="76200" dir="18900000" sy="23000" kx="-1200000" algn="bl" rotWithShape="0">
              <a:prstClr val="black">
                <a:alpha val="20000"/>
              </a:prstClr>
            </a:outerShdw>
          </a:effectLst>
          <a:extLst/>
        </p:spPr>
        <p:style>
          <a:lnRef idx="1">
            <a:schemeClr val="accent1"/>
          </a:lnRef>
          <a:fillRef idx="3">
            <a:schemeClr val="accent1"/>
          </a:fillRef>
          <a:effectRef idx="2">
            <a:schemeClr val="accent1"/>
          </a:effectRef>
          <a:fontRef idx="minor">
            <a:schemeClr val="lt1"/>
          </a:fontRef>
        </p:style>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27" name="Text Box 26"/>
          <p:cNvSpPr txBox="1">
            <a:spLocks noChangeArrowheads="1"/>
          </p:cNvSpPr>
          <p:nvPr/>
        </p:nvSpPr>
        <p:spPr bwMode="gray">
          <a:xfrm>
            <a:off x="8400257" y="836712"/>
            <a:ext cx="2528172" cy="83099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defRPr/>
            </a:pPr>
            <a:endParaRPr lang="en-US" altLang="zh-CN" sz="1600" dirty="0">
              <a:solidFill>
                <a:schemeClr val="bg1"/>
              </a:solidFill>
              <a:latin typeface="微软雅黑" panose="020B0503020204020204" pitchFamily="34" charset="-122"/>
              <a:ea typeface="微软雅黑" panose="020B0503020204020204" pitchFamily="34" charset="-122"/>
            </a:endParaRPr>
          </a:p>
          <a:p>
            <a:pPr algn="ctr">
              <a:defRPr/>
            </a:pPr>
            <a:r>
              <a:rPr lang="zh-CN" altLang="en-US" sz="1600" dirty="0">
                <a:solidFill>
                  <a:schemeClr val="bg1"/>
                </a:solidFill>
                <a:latin typeface="微软雅黑" panose="020B0503020204020204" pitchFamily="34" charset="-122"/>
                <a:ea typeface="微软雅黑" panose="020B0503020204020204" pitchFamily="34" charset="-122"/>
              </a:rPr>
              <a:t>信息及安全专职队伍，设立专家库，建立智库机制，</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28" name="Text Box 26"/>
          <p:cNvSpPr txBox="1">
            <a:spLocks noChangeArrowheads="1"/>
          </p:cNvSpPr>
          <p:nvPr/>
        </p:nvSpPr>
        <p:spPr bwMode="gray">
          <a:xfrm>
            <a:off x="1162151" y="836712"/>
            <a:ext cx="2448887" cy="83099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marL="0" lvl="1" algn="ctr" eaLnBrk="0" hangingPunct="0">
              <a:defRPr/>
            </a:pPr>
            <a:endParaRPr lang="en-US" altLang="zh-CN" sz="1600" dirty="0">
              <a:solidFill>
                <a:schemeClr val="bg1"/>
              </a:solidFill>
              <a:latin typeface="微软雅黑" panose="020B0503020204020204" pitchFamily="34" charset="-122"/>
              <a:ea typeface="微软雅黑" panose="020B0503020204020204" pitchFamily="34" charset="-122"/>
            </a:endParaRPr>
          </a:p>
          <a:p>
            <a:pPr marL="0" lvl="1" algn="ctr" eaLnBrk="0" hangingPunct="0">
              <a:defRPr/>
            </a:pPr>
            <a:r>
              <a:rPr lang="zh-CN" altLang="en-US" sz="1600" dirty="0">
                <a:solidFill>
                  <a:schemeClr val="bg1"/>
                </a:solidFill>
                <a:latin typeface="微软雅黑" panose="020B0503020204020204" pitchFamily="34" charset="-122"/>
                <a:ea typeface="微软雅黑" panose="020B0503020204020204" pitchFamily="34" charset="-122"/>
              </a:rPr>
              <a:t>教育</a:t>
            </a:r>
            <a:r>
              <a:rPr lang="zh-CN" altLang="zh-CN" sz="1600" dirty="0">
                <a:solidFill>
                  <a:schemeClr val="bg1"/>
                </a:solidFill>
                <a:latin typeface="微软雅黑" panose="020B0503020204020204" pitchFamily="34" charset="-122"/>
                <a:ea typeface="微软雅黑" panose="020B0503020204020204" pitchFamily="34" charset="-122"/>
              </a:rPr>
              <a:t>信息化工作的指导思想和发展目标</a:t>
            </a:r>
            <a:r>
              <a:rPr lang="zh-CN" altLang="en-US" sz="1600" dirty="0">
                <a:solidFill>
                  <a:schemeClr val="bg1"/>
                </a:solidFill>
                <a:latin typeface="微软雅黑" panose="020B0503020204020204" pitchFamily="34" charset="-122"/>
                <a:ea typeface="微软雅黑" panose="020B0503020204020204" pitchFamily="34" charset="-122"/>
              </a:rPr>
              <a:t>（战略）</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xmlns="" id="{A062F0D9-8D1D-45C8-8CBD-F03E58B8539D}"/>
              </a:ext>
            </a:extLst>
          </p:cNvPr>
          <p:cNvSpPr/>
          <p:nvPr/>
        </p:nvSpPr>
        <p:spPr>
          <a:xfrm>
            <a:off x="2896609" y="2232709"/>
            <a:ext cx="6096000" cy="1124282"/>
          </a:xfrm>
          <a:prstGeom prst="rect">
            <a:avLst/>
          </a:prstGeom>
        </p:spPr>
        <p:txBody>
          <a:bodyPr>
            <a:spAutoFit/>
          </a:bodyPr>
          <a:lstStyle/>
          <a:p>
            <a:pPr algn="ct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rPr>
              <a:t>信息化办公室</a:t>
            </a:r>
            <a:r>
              <a:rPr lang="en-US" altLang="zh-CN" sz="2400" b="1" dirty="0">
                <a:solidFill>
                  <a:schemeClr val="bg1"/>
                </a:solidFill>
                <a:latin typeface="微软雅黑" panose="020B0503020204020204" pitchFamily="34" charset="-122"/>
                <a:ea typeface="微软雅黑" panose="020B0503020204020204" pitchFamily="34" charset="-122"/>
              </a:rPr>
              <a:t>(</a:t>
            </a:r>
            <a:r>
              <a:rPr lang="zh-CN" altLang="en-US" sz="2400" b="1" dirty="0">
                <a:solidFill>
                  <a:schemeClr val="bg1"/>
                </a:solidFill>
                <a:latin typeface="微软雅黑" panose="020B0503020204020204" pitchFamily="34" charset="-122"/>
                <a:ea typeface="微软雅黑" panose="020B0503020204020204" pitchFamily="34" charset="-122"/>
              </a:rPr>
              <a:t> </a:t>
            </a:r>
            <a:r>
              <a:rPr lang="en-US" altLang="zh-CN" sz="2400" b="1" dirty="0">
                <a:solidFill>
                  <a:schemeClr val="bg1"/>
                </a:solidFill>
                <a:latin typeface="微软雅黑" panose="020B0503020204020204" pitchFamily="34" charset="-122"/>
                <a:ea typeface="微软雅黑" panose="020B0503020204020204" pitchFamily="34" charset="-122"/>
              </a:rPr>
              <a:t>IMO)</a:t>
            </a:r>
          </a:p>
          <a:p>
            <a:pPr algn="ctr">
              <a:lnSpc>
                <a:spcPct val="150000"/>
              </a:lnSpc>
            </a:pPr>
            <a:r>
              <a:rPr lang="en-US" altLang="zh-CN" sz="1100" dirty="0">
                <a:solidFill>
                  <a:schemeClr val="bg1"/>
                </a:solidFill>
                <a:latin typeface="微软雅黑" panose="020B0503020204020204" pitchFamily="34" charset="-122"/>
                <a:ea typeface="微软雅黑" panose="020B0503020204020204" pitchFamily="34" charset="-122"/>
              </a:rPr>
              <a:t>Information Management Office</a:t>
            </a:r>
            <a:endParaRPr lang="en-US" altLang="zh-CN" sz="1100" b="1" dirty="0">
              <a:solidFill>
                <a:schemeClr val="bg1"/>
              </a:solidFill>
              <a:latin typeface="微软雅黑" panose="020B0503020204020204" pitchFamily="34" charset="-122"/>
              <a:ea typeface="微软雅黑" panose="020B0503020204020204" pitchFamily="34" charset="-122"/>
            </a:endParaRPr>
          </a:p>
          <a:p>
            <a:pPr algn="ctr">
              <a:lnSpc>
                <a:spcPct val="150000"/>
              </a:lnSpc>
            </a:pPr>
            <a:r>
              <a:rPr lang="zh-CN" altLang="en-US" sz="1100" b="1" dirty="0">
                <a:solidFill>
                  <a:schemeClr val="bg1"/>
                </a:solidFill>
                <a:latin typeface="微软雅黑" panose="020B0503020204020204" pitchFamily="34" charset="-122"/>
                <a:ea typeface="微软雅黑" panose="020B0503020204020204" pitchFamily="34" charset="-122"/>
              </a:rPr>
              <a:t>调研、顶层设计、协调、管理</a:t>
            </a:r>
            <a:endParaRPr lang="en-US" altLang="zh-CN" sz="1100" b="1" dirty="0">
              <a:solidFill>
                <a:schemeClr val="bg1"/>
              </a:solidFill>
              <a:latin typeface="微软雅黑" panose="020B0503020204020204" pitchFamily="34" charset="-122"/>
              <a:ea typeface="微软雅黑" panose="020B0503020204020204" pitchFamily="34" charset="-122"/>
            </a:endParaRPr>
          </a:p>
        </p:txBody>
      </p:sp>
      <p:sp>
        <p:nvSpPr>
          <p:cNvPr id="10" name="灯片编号占位符 9">
            <a:extLst>
              <a:ext uri="{FF2B5EF4-FFF2-40B4-BE49-F238E27FC236}">
                <a16:creationId xmlns:a16="http://schemas.microsoft.com/office/drawing/2014/main" xmlns="" id="{BC839BD5-C7C6-4F5E-B5D7-CAF5DCFC823B}"/>
              </a:ext>
            </a:extLst>
          </p:cNvPr>
          <p:cNvSpPr>
            <a:spLocks noGrp="1"/>
          </p:cNvSpPr>
          <p:nvPr>
            <p:ph type="sldNum" sz="quarter" idx="12"/>
          </p:nvPr>
        </p:nvSpPr>
        <p:spPr/>
        <p:txBody>
          <a:bodyPr/>
          <a:lstStyle/>
          <a:p>
            <a:fld id="{993DAA20-52E0-4214-8B12-5D5B7943E59F}" type="slidenum">
              <a:rPr lang="zh-CN" altLang="en-US" smtClean="0"/>
              <a:t>83</a:t>
            </a:fld>
            <a:endParaRPr lang="zh-CN" altLang="en-US"/>
          </a:p>
        </p:txBody>
      </p:sp>
    </p:spTree>
    <p:extLst>
      <p:ext uri="{BB962C8B-B14F-4D97-AF65-F5344CB8AC3E}">
        <p14:creationId xmlns:p14="http://schemas.microsoft.com/office/powerpoint/2010/main" val="237603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 calcmode="lin" valueType="num">
                                      <p:cBhvr additive="base">
                                        <p:cTn id="41" dur="500" fill="hold"/>
                                        <p:tgtEl>
                                          <p:spTgt spid="27"/>
                                        </p:tgtEl>
                                        <p:attrNameLst>
                                          <p:attrName>ppt_x</p:attrName>
                                        </p:attrNameLst>
                                      </p:cBhvr>
                                      <p:tavLst>
                                        <p:tav tm="0">
                                          <p:val>
                                            <p:strVal val="#ppt_x"/>
                                          </p:val>
                                        </p:tav>
                                        <p:tav tm="100000">
                                          <p:val>
                                            <p:strVal val="#ppt_x"/>
                                          </p:val>
                                        </p:tav>
                                      </p:tavLst>
                                    </p:anim>
                                    <p:anim calcmode="lin" valueType="num">
                                      <p:cBhvr additive="base">
                                        <p:cTn id="4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p:bldP spid="13" grpId="0"/>
      <p:bldP spid="14" grpId="0"/>
      <p:bldP spid="15" grpId="0"/>
      <p:bldP spid="25" grpId="0" animBg="1"/>
      <p:bldP spid="26" grpId="0" animBg="1"/>
      <p:bldP spid="27" grpId="0"/>
      <p:bldP spid="28"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接连接符 1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CxnSpPr/>
          <p:nvPr/>
        </p:nvCxnSpPr>
        <p:spPr>
          <a:xfrm flipV="1">
            <a:off x="6096000" y="933540"/>
            <a:ext cx="0" cy="4150520"/>
          </a:xfrm>
          <a:prstGeom prst="line">
            <a:avLst/>
          </a:prstGeom>
          <a:ln>
            <a:gradFill>
              <a:gsLst>
                <a:gs pos="0">
                  <a:schemeClr val="tx1">
                    <a:lumMod val="65000"/>
                    <a:lumOff val="35000"/>
                  </a:schemeClr>
                </a:gs>
                <a:gs pos="100000">
                  <a:schemeClr val="bg1">
                    <a:lumMod val="85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9" name="矩形 3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5909239" y="1906162"/>
            <a:ext cx="372665" cy="120372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6393605" y="1416133"/>
            <a:ext cx="1300218" cy="1298241"/>
          </a:xfrm>
          <a:custGeom>
            <a:avLst/>
            <a:gdLst>
              <a:gd name="T0" fmla="*/ 0 w 330"/>
              <a:gd name="T1" fmla="*/ 330 h 330"/>
              <a:gd name="T2" fmla="*/ 0 w 330"/>
              <a:gd name="T3" fmla="*/ 0 h 330"/>
              <a:gd name="T4" fmla="*/ 233 w 330"/>
              <a:gd name="T5" fmla="*/ 97 h 330"/>
              <a:gd name="T6" fmla="*/ 330 w 330"/>
              <a:gd name="T7" fmla="*/ 330 h 330"/>
              <a:gd name="T8" fmla="*/ 0 w 330"/>
              <a:gd name="T9" fmla="*/ 330 h 330"/>
            </a:gdLst>
            <a:ahLst/>
            <a:cxnLst>
              <a:cxn ang="0">
                <a:pos x="T0" y="T1"/>
              </a:cxn>
              <a:cxn ang="0">
                <a:pos x="T2" y="T3"/>
              </a:cxn>
              <a:cxn ang="0">
                <a:pos x="T4" y="T5"/>
              </a:cxn>
              <a:cxn ang="0">
                <a:pos x="T6" y="T7"/>
              </a:cxn>
              <a:cxn ang="0">
                <a:pos x="T8" y="T9"/>
              </a:cxn>
            </a:cxnLst>
            <a:rect l="0" t="0" r="r" b="b"/>
            <a:pathLst>
              <a:path w="330" h="330">
                <a:moveTo>
                  <a:pt x="0" y="330"/>
                </a:moveTo>
                <a:cubicBezTo>
                  <a:pt x="0" y="0"/>
                  <a:pt x="0" y="0"/>
                  <a:pt x="0" y="0"/>
                </a:cubicBezTo>
                <a:cubicBezTo>
                  <a:pt x="88" y="0"/>
                  <a:pt x="172" y="35"/>
                  <a:pt x="233" y="97"/>
                </a:cubicBezTo>
                <a:cubicBezTo>
                  <a:pt x="295" y="158"/>
                  <a:pt x="330" y="242"/>
                  <a:pt x="330" y="330"/>
                </a:cubicBezTo>
                <a:lnTo>
                  <a:pt x="0" y="33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4504534" y="1416133"/>
            <a:ext cx="1296266" cy="1298241"/>
          </a:xfrm>
          <a:custGeom>
            <a:avLst/>
            <a:gdLst>
              <a:gd name="T0" fmla="*/ 329 w 329"/>
              <a:gd name="T1" fmla="*/ 330 h 330"/>
              <a:gd name="T2" fmla="*/ 0 w 329"/>
              <a:gd name="T3" fmla="*/ 330 h 330"/>
              <a:gd name="T4" fmla="*/ 96 w 329"/>
              <a:gd name="T5" fmla="*/ 97 h 330"/>
              <a:gd name="T6" fmla="*/ 329 w 329"/>
              <a:gd name="T7" fmla="*/ 0 h 330"/>
              <a:gd name="T8" fmla="*/ 329 w 329"/>
              <a:gd name="T9" fmla="*/ 330 h 330"/>
            </a:gdLst>
            <a:ahLst/>
            <a:cxnLst>
              <a:cxn ang="0">
                <a:pos x="T0" y="T1"/>
              </a:cxn>
              <a:cxn ang="0">
                <a:pos x="T2" y="T3"/>
              </a:cxn>
              <a:cxn ang="0">
                <a:pos x="T4" y="T5"/>
              </a:cxn>
              <a:cxn ang="0">
                <a:pos x="T6" y="T7"/>
              </a:cxn>
              <a:cxn ang="0">
                <a:pos x="T8" y="T9"/>
              </a:cxn>
            </a:cxnLst>
            <a:rect l="0" t="0" r="r" b="b"/>
            <a:pathLst>
              <a:path w="329" h="330">
                <a:moveTo>
                  <a:pt x="329" y="330"/>
                </a:moveTo>
                <a:cubicBezTo>
                  <a:pt x="0" y="330"/>
                  <a:pt x="0" y="330"/>
                  <a:pt x="0" y="330"/>
                </a:cubicBezTo>
                <a:cubicBezTo>
                  <a:pt x="0" y="242"/>
                  <a:pt x="35" y="158"/>
                  <a:pt x="96" y="97"/>
                </a:cubicBezTo>
                <a:cubicBezTo>
                  <a:pt x="158" y="35"/>
                  <a:pt x="242" y="0"/>
                  <a:pt x="329" y="0"/>
                </a:cubicBezTo>
                <a:lnTo>
                  <a:pt x="329" y="33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4504534" y="3303226"/>
            <a:ext cx="1296266" cy="1298241"/>
          </a:xfrm>
          <a:custGeom>
            <a:avLst/>
            <a:gdLst>
              <a:gd name="T0" fmla="*/ 329 w 329"/>
              <a:gd name="T1" fmla="*/ 0 h 330"/>
              <a:gd name="T2" fmla="*/ 329 w 329"/>
              <a:gd name="T3" fmla="*/ 330 h 330"/>
              <a:gd name="T4" fmla="*/ 96 w 329"/>
              <a:gd name="T5" fmla="*/ 233 h 330"/>
              <a:gd name="T6" fmla="*/ 0 w 329"/>
              <a:gd name="T7" fmla="*/ 0 h 330"/>
              <a:gd name="T8" fmla="*/ 329 w 329"/>
              <a:gd name="T9" fmla="*/ 0 h 330"/>
            </a:gdLst>
            <a:ahLst/>
            <a:cxnLst>
              <a:cxn ang="0">
                <a:pos x="T0" y="T1"/>
              </a:cxn>
              <a:cxn ang="0">
                <a:pos x="T2" y="T3"/>
              </a:cxn>
              <a:cxn ang="0">
                <a:pos x="T4" y="T5"/>
              </a:cxn>
              <a:cxn ang="0">
                <a:pos x="T6" y="T7"/>
              </a:cxn>
              <a:cxn ang="0">
                <a:pos x="T8" y="T9"/>
              </a:cxn>
            </a:cxnLst>
            <a:rect l="0" t="0" r="r" b="b"/>
            <a:pathLst>
              <a:path w="329" h="330">
                <a:moveTo>
                  <a:pt x="329" y="0"/>
                </a:moveTo>
                <a:cubicBezTo>
                  <a:pt x="329" y="330"/>
                  <a:pt x="329" y="330"/>
                  <a:pt x="329" y="330"/>
                </a:cubicBezTo>
                <a:cubicBezTo>
                  <a:pt x="242" y="330"/>
                  <a:pt x="158" y="295"/>
                  <a:pt x="96" y="233"/>
                </a:cubicBezTo>
                <a:cubicBezTo>
                  <a:pt x="35" y="172"/>
                  <a:pt x="0" y="88"/>
                  <a:pt x="0" y="0"/>
                </a:cubicBezTo>
                <a:lnTo>
                  <a:pt x="329"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6393605" y="3303226"/>
            <a:ext cx="1300218" cy="1298241"/>
          </a:xfrm>
          <a:custGeom>
            <a:avLst/>
            <a:gdLst>
              <a:gd name="T0" fmla="*/ 0 w 330"/>
              <a:gd name="T1" fmla="*/ 0 h 330"/>
              <a:gd name="T2" fmla="*/ 330 w 330"/>
              <a:gd name="T3" fmla="*/ 0 h 330"/>
              <a:gd name="T4" fmla="*/ 233 w 330"/>
              <a:gd name="T5" fmla="*/ 233 h 330"/>
              <a:gd name="T6" fmla="*/ 0 w 330"/>
              <a:gd name="T7" fmla="*/ 330 h 330"/>
              <a:gd name="T8" fmla="*/ 0 w 330"/>
              <a:gd name="T9" fmla="*/ 0 h 330"/>
            </a:gdLst>
            <a:ahLst/>
            <a:cxnLst>
              <a:cxn ang="0">
                <a:pos x="T0" y="T1"/>
              </a:cxn>
              <a:cxn ang="0">
                <a:pos x="T2" y="T3"/>
              </a:cxn>
              <a:cxn ang="0">
                <a:pos x="T4" y="T5"/>
              </a:cxn>
              <a:cxn ang="0">
                <a:pos x="T6" y="T7"/>
              </a:cxn>
              <a:cxn ang="0">
                <a:pos x="T8" y="T9"/>
              </a:cxn>
            </a:cxnLst>
            <a:rect l="0" t="0" r="r" b="b"/>
            <a:pathLst>
              <a:path w="330" h="330">
                <a:moveTo>
                  <a:pt x="0" y="0"/>
                </a:moveTo>
                <a:cubicBezTo>
                  <a:pt x="330" y="0"/>
                  <a:pt x="330" y="0"/>
                  <a:pt x="330" y="0"/>
                </a:cubicBezTo>
                <a:cubicBezTo>
                  <a:pt x="330" y="88"/>
                  <a:pt x="295" y="172"/>
                  <a:pt x="233" y="233"/>
                </a:cubicBezTo>
                <a:cubicBezTo>
                  <a:pt x="172" y="295"/>
                  <a:pt x="88" y="330"/>
                  <a:pt x="0" y="330"/>
                </a:cubicBezTo>
                <a:lnTo>
                  <a:pt x="0"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矩形 2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4252132" y="5339685"/>
            <a:ext cx="3687736" cy="584775"/>
          </a:xfrm>
          <a:prstGeom prst="rect">
            <a:avLst/>
          </a:prstGeom>
          <a:solidFill>
            <a:srgbClr val="0774D6"/>
          </a:solidFill>
        </p:spPr>
        <p:txBody>
          <a:bodyPr wrap="square">
            <a:spAutoFit/>
          </a:bodyPr>
          <a:lstStyle/>
          <a:p>
            <a:pPr algn="ctr"/>
            <a:r>
              <a:rPr lang="en-US" altLang="zh-CN" sz="3200" dirty="0">
                <a:solidFill>
                  <a:schemeClr val="bg1"/>
                </a:solidFill>
                <a:latin typeface="Microsoft YaHei UI" panose="020B0503020204020204" pitchFamily="34" charset="-122"/>
                <a:ea typeface="Microsoft YaHei UI" panose="020B0503020204020204" pitchFamily="34" charset="-122"/>
              </a:rPr>
              <a:t>IMO</a:t>
            </a:r>
            <a:r>
              <a:rPr lang="zh-CN" altLang="en-US" sz="3200" dirty="0">
                <a:solidFill>
                  <a:schemeClr val="bg1"/>
                </a:solidFill>
                <a:latin typeface="Microsoft YaHei UI" panose="020B0503020204020204" pitchFamily="34" charset="-122"/>
                <a:ea typeface="Microsoft YaHei UI" panose="020B0503020204020204" pitchFamily="34" charset="-122"/>
              </a:rPr>
              <a:t>工作原则</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sp>
        <p:nvSpPr>
          <p:cNvPr id="24" name="矩形 2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5999560" y="2190840"/>
            <a:ext cx="192024" cy="81796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矩形 3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rot="5400000">
            <a:off x="6478191" y="2438371"/>
            <a:ext cx="192881" cy="1150144"/>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矩形 3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rot="5400000">
            <a:off x="6659406" y="2607067"/>
            <a:ext cx="45719" cy="822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矩形 4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7877249" y="1848446"/>
            <a:ext cx="3328155" cy="707886"/>
          </a:xfrm>
          <a:prstGeom prst="rect">
            <a:avLst/>
          </a:prstGeom>
        </p:spPr>
        <p:txBody>
          <a:bodyPr wrap="none">
            <a:spAutoFit/>
          </a:bodyPr>
          <a:lstStyle/>
          <a:p>
            <a:pPr algn="ctr"/>
            <a:r>
              <a:rPr lang="zh-CN" altLang="en-US" sz="2000" b="1" dirty="0">
                <a:solidFill>
                  <a:srgbClr val="0774D6"/>
                </a:solidFill>
                <a:latin typeface="Microsoft YaHei UI" panose="020B0503020204020204" pitchFamily="34" charset="-122"/>
                <a:ea typeface="Microsoft YaHei UI" panose="020B0503020204020204" pitchFamily="34" charset="-122"/>
              </a:rPr>
              <a:t>资源的权限由</a:t>
            </a:r>
            <a:r>
              <a:rPr lang="en-US" altLang="zh-CN" sz="2000" b="1" dirty="0" smtClean="0">
                <a:solidFill>
                  <a:srgbClr val="0774D6"/>
                </a:solidFill>
                <a:latin typeface="Microsoft YaHei UI" panose="020B0503020204020204" pitchFamily="34" charset="-122"/>
                <a:ea typeface="Microsoft YaHei UI" panose="020B0503020204020204" pitchFamily="34" charset="-122"/>
              </a:rPr>
              <a:t>SP</a:t>
            </a:r>
            <a:r>
              <a:rPr lang="zh-CN" altLang="en-US" sz="2000" b="1" dirty="0" smtClean="0">
                <a:solidFill>
                  <a:srgbClr val="0774D6"/>
                </a:solidFill>
                <a:latin typeface="Microsoft YaHei UI" panose="020B0503020204020204" pitchFamily="34" charset="-122"/>
                <a:ea typeface="Microsoft YaHei UI" panose="020B0503020204020204" pitchFamily="34" charset="-122"/>
              </a:rPr>
              <a:t>（职能部门</a:t>
            </a:r>
            <a:endParaRPr lang="en-US" altLang="zh-CN" sz="2000" b="1" dirty="0" smtClean="0">
              <a:solidFill>
                <a:srgbClr val="0774D6"/>
              </a:solidFill>
              <a:latin typeface="Microsoft YaHei UI" panose="020B0503020204020204" pitchFamily="34" charset="-122"/>
              <a:ea typeface="Microsoft YaHei UI" panose="020B0503020204020204" pitchFamily="34" charset="-122"/>
            </a:endParaRPr>
          </a:p>
          <a:p>
            <a:pPr algn="ctr"/>
            <a:r>
              <a:rPr lang="zh-CN" altLang="en-US" sz="2000" b="1" dirty="0" smtClean="0">
                <a:solidFill>
                  <a:srgbClr val="0774D6"/>
                </a:solidFill>
                <a:latin typeface="Microsoft YaHei UI" panose="020B0503020204020204" pitchFamily="34" charset="-122"/>
                <a:ea typeface="Microsoft YaHei UI" panose="020B0503020204020204" pitchFamily="34" charset="-122"/>
              </a:rPr>
              <a:t>或学校）负责</a:t>
            </a:r>
            <a:endParaRPr lang="zh-CN" altLang="en-US" sz="2000" b="1" dirty="0">
              <a:solidFill>
                <a:srgbClr val="0774D6"/>
              </a:solidFill>
              <a:latin typeface="Microsoft YaHei UI" panose="020B0503020204020204" pitchFamily="34" charset="-122"/>
              <a:ea typeface="Microsoft YaHei UI" panose="020B0503020204020204" pitchFamily="34" charset="-122"/>
            </a:endParaRPr>
          </a:p>
        </p:txBody>
      </p:sp>
      <p:sp>
        <p:nvSpPr>
          <p:cNvPr id="52" name="Freeform 2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noEditPoints="1"/>
          </p:cNvSpPr>
          <p:nvPr/>
        </p:nvSpPr>
        <p:spPr bwMode="auto">
          <a:xfrm>
            <a:off x="6704155" y="3623435"/>
            <a:ext cx="383637" cy="425221"/>
          </a:xfrm>
          <a:custGeom>
            <a:avLst/>
            <a:gdLst>
              <a:gd name="T0" fmla="*/ 87 w 97"/>
              <a:gd name="T1" fmla="*/ 11 h 108"/>
              <a:gd name="T2" fmla="*/ 64 w 97"/>
              <a:gd name="T3" fmla="*/ 11 h 108"/>
              <a:gd name="T4" fmla="*/ 49 w 97"/>
              <a:gd name="T5" fmla="*/ 0 h 108"/>
              <a:gd name="T6" fmla="*/ 34 w 97"/>
              <a:gd name="T7" fmla="*/ 11 h 108"/>
              <a:gd name="T8" fmla="*/ 11 w 97"/>
              <a:gd name="T9" fmla="*/ 11 h 108"/>
              <a:gd name="T10" fmla="*/ 0 w 97"/>
              <a:gd name="T11" fmla="*/ 21 h 108"/>
              <a:gd name="T12" fmla="*/ 0 w 97"/>
              <a:gd name="T13" fmla="*/ 97 h 108"/>
              <a:gd name="T14" fmla="*/ 11 w 97"/>
              <a:gd name="T15" fmla="*/ 108 h 108"/>
              <a:gd name="T16" fmla="*/ 87 w 97"/>
              <a:gd name="T17" fmla="*/ 108 h 108"/>
              <a:gd name="T18" fmla="*/ 97 w 97"/>
              <a:gd name="T19" fmla="*/ 97 h 108"/>
              <a:gd name="T20" fmla="*/ 97 w 97"/>
              <a:gd name="T21" fmla="*/ 21 h 108"/>
              <a:gd name="T22" fmla="*/ 87 w 97"/>
              <a:gd name="T23" fmla="*/ 11 h 108"/>
              <a:gd name="T24" fmla="*/ 49 w 97"/>
              <a:gd name="T25" fmla="*/ 11 h 108"/>
              <a:gd name="T26" fmla="*/ 54 w 97"/>
              <a:gd name="T27" fmla="*/ 16 h 108"/>
              <a:gd name="T28" fmla="*/ 49 w 97"/>
              <a:gd name="T29" fmla="*/ 21 h 108"/>
              <a:gd name="T30" fmla="*/ 44 w 97"/>
              <a:gd name="T31" fmla="*/ 16 h 108"/>
              <a:gd name="T32" fmla="*/ 49 w 97"/>
              <a:gd name="T33" fmla="*/ 11 h 108"/>
              <a:gd name="T34" fmla="*/ 60 w 97"/>
              <a:gd name="T35" fmla="*/ 86 h 108"/>
              <a:gd name="T36" fmla="*/ 22 w 97"/>
              <a:gd name="T37" fmla="*/ 86 h 108"/>
              <a:gd name="T38" fmla="*/ 22 w 97"/>
              <a:gd name="T39" fmla="*/ 75 h 108"/>
              <a:gd name="T40" fmla="*/ 60 w 97"/>
              <a:gd name="T41" fmla="*/ 75 h 108"/>
              <a:gd name="T42" fmla="*/ 60 w 97"/>
              <a:gd name="T43" fmla="*/ 86 h 108"/>
              <a:gd name="T44" fmla="*/ 76 w 97"/>
              <a:gd name="T45" fmla="*/ 65 h 108"/>
              <a:gd name="T46" fmla="*/ 22 w 97"/>
              <a:gd name="T47" fmla="*/ 65 h 108"/>
              <a:gd name="T48" fmla="*/ 22 w 97"/>
              <a:gd name="T49" fmla="*/ 54 h 108"/>
              <a:gd name="T50" fmla="*/ 76 w 97"/>
              <a:gd name="T51" fmla="*/ 54 h 108"/>
              <a:gd name="T52" fmla="*/ 76 w 97"/>
              <a:gd name="T53" fmla="*/ 65 h 108"/>
              <a:gd name="T54" fmla="*/ 76 w 97"/>
              <a:gd name="T55" fmla="*/ 43 h 108"/>
              <a:gd name="T56" fmla="*/ 22 w 97"/>
              <a:gd name="T57" fmla="*/ 43 h 108"/>
              <a:gd name="T58" fmla="*/ 22 w 97"/>
              <a:gd name="T59" fmla="*/ 32 h 108"/>
              <a:gd name="T60" fmla="*/ 76 w 97"/>
              <a:gd name="T61" fmla="*/ 32 h 108"/>
              <a:gd name="T62" fmla="*/ 76 w 97"/>
              <a:gd name="T63" fmla="*/ 4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108">
                <a:moveTo>
                  <a:pt x="87" y="11"/>
                </a:moveTo>
                <a:cubicBezTo>
                  <a:pt x="64" y="11"/>
                  <a:pt x="64" y="11"/>
                  <a:pt x="64" y="11"/>
                </a:cubicBezTo>
                <a:cubicBezTo>
                  <a:pt x="62" y="4"/>
                  <a:pt x="56" y="0"/>
                  <a:pt x="49" y="0"/>
                </a:cubicBezTo>
                <a:cubicBezTo>
                  <a:pt x="42" y="0"/>
                  <a:pt x="36" y="4"/>
                  <a:pt x="34" y="11"/>
                </a:cubicBezTo>
                <a:cubicBezTo>
                  <a:pt x="11" y="11"/>
                  <a:pt x="11" y="11"/>
                  <a:pt x="11" y="11"/>
                </a:cubicBezTo>
                <a:cubicBezTo>
                  <a:pt x="5" y="11"/>
                  <a:pt x="0" y="16"/>
                  <a:pt x="0" y="21"/>
                </a:cubicBezTo>
                <a:cubicBezTo>
                  <a:pt x="0" y="97"/>
                  <a:pt x="0" y="97"/>
                  <a:pt x="0" y="97"/>
                </a:cubicBezTo>
                <a:cubicBezTo>
                  <a:pt x="0" y="103"/>
                  <a:pt x="5" y="108"/>
                  <a:pt x="11" y="108"/>
                </a:cubicBezTo>
                <a:cubicBezTo>
                  <a:pt x="87" y="108"/>
                  <a:pt x="87" y="108"/>
                  <a:pt x="87" y="108"/>
                </a:cubicBezTo>
                <a:cubicBezTo>
                  <a:pt x="93" y="108"/>
                  <a:pt x="97" y="103"/>
                  <a:pt x="97" y="97"/>
                </a:cubicBezTo>
                <a:cubicBezTo>
                  <a:pt x="97" y="21"/>
                  <a:pt x="97" y="21"/>
                  <a:pt x="97" y="21"/>
                </a:cubicBezTo>
                <a:cubicBezTo>
                  <a:pt x="97" y="16"/>
                  <a:pt x="93" y="11"/>
                  <a:pt x="87" y="11"/>
                </a:cubicBezTo>
                <a:close/>
                <a:moveTo>
                  <a:pt x="49" y="11"/>
                </a:moveTo>
                <a:cubicBezTo>
                  <a:pt x="52" y="11"/>
                  <a:pt x="54" y="13"/>
                  <a:pt x="54" y="16"/>
                </a:cubicBezTo>
                <a:cubicBezTo>
                  <a:pt x="54" y="19"/>
                  <a:pt x="52" y="21"/>
                  <a:pt x="49" y="21"/>
                </a:cubicBezTo>
                <a:cubicBezTo>
                  <a:pt x="46" y="21"/>
                  <a:pt x="44" y="19"/>
                  <a:pt x="44" y="16"/>
                </a:cubicBezTo>
                <a:cubicBezTo>
                  <a:pt x="44" y="13"/>
                  <a:pt x="46" y="11"/>
                  <a:pt x="49" y="11"/>
                </a:cubicBezTo>
                <a:close/>
                <a:moveTo>
                  <a:pt x="60" y="86"/>
                </a:moveTo>
                <a:cubicBezTo>
                  <a:pt x="22" y="86"/>
                  <a:pt x="22" y="86"/>
                  <a:pt x="22" y="86"/>
                </a:cubicBezTo>
                <a:cubicBezTo>
                  <a:pt x="22" y="75"/>
                  <a:pt x="22" y="75"/>
                  <a:pt x="22" y="75"/>
                </a:cubicBezTo>
                <a:cubicBezTo>
                  <a:pt x="60" y="75"/>
                  <a:pt x="60" y="75"/>
                  <a:pt x="60" y="75"/>
                </a:cubicBezTo>
                <a:lnTo>
                  <a:pt x="60" y="86"/>
                </a:lnTo>
                <a:close/>
                <a:moveTo>
                  <a:pt x="76" y="65"/>
                </a:moveTo>
                <a:cubicBezTo>
                  <a:pt x="22" y="65"/>
                  <a:pt x="22" y="65"/>
                  <a:pt x="22" y="65"/>
                </a:cubicBezTo>
                <a:cubicBezTo>
                  <a:pt x="22" y="54"/>
                  <a:pt x="22" y="54"/>
                  <a:pt x="22" y="54"/>
                </a:cubicBezTo>
                <a:cubicBezTo>
                  <a:pt x="76" y="54"/>
                  <a:pt x="76" y="54"/>
                  <a:pt x="76" y="54"/>
                </a:cubicBezTo>
                <a:lnTo>
                  <a:pt x="76" y="65"/>
                </a:lnTo>
                <a:close/>
                <a:moveTo>
                  <a:pt x="76" y="43"/>
                </a:moveTo>
                <a:cubicBezTo>
                  <a:pt x="22" y="43"/>
                  <a:pt x="22" y="43"/>
                  <a:pt x="22" y="43"/>
                </a:cubicBezTo>
                <a:cubicBezTo>
                  <a:pt x="22" y="32"/>
                  <a:pt x="22" y="32"/>
                  <a:pt x="22" y="32"/>
                </a:cubicBezTo>
                <a:cubicBezTo>
                  <a:pt x="76" y="32"/>
                  <a:pt x="76" y="32"/>
                  <a:pt x="76" y="32"/>
                </a:cubicBezTo>
                <a:lnTo>
                  <a:pt x="76"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矩形 5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7877250" y="3641945"/>
            <a:ext cx="2558714" cy="707886"/>
          </a:xfrm>
          <a:prstGeom prst="rect">
            <a:avLst/>
          </a:prstGeom>
        </p:spPr>
        <p:txBody>
          <a:bodyPr wrap="square">
            <a:spAutoFit/>
          </a:bodyPr>
          <a:lstStyle/>
          <a:p>
            <a:r>
              <a:rPr lang="zh-CN" altLang="en-US" sz="2000" b="1" dirty="0">
                <a:solidFill>
                  <a:srgbClr val="0774D6"/>
                </a:solidFill>
                <a:latin typeface="Microsoft YaHei UI" panose="020B0503020204020204" pitchFamily="34" charset="-122"/>
                <a:ea typeface="Microsoft YaHei UI" panose="020B0503020204020204" pitchFamily="34" charset="-122"/>
              </a:rPr>
              <a:t>可信的统计数据用于结算、可核查</a:t>
            </a:r>
            <a:endParaRPr lang="en-US" sz="2400" b="1" dirty="0">
              <a:solidFill>
                <a:schemeClr val="tx1">
                  <a:lumMod val="65000"/>
                  <a:lumOff val="35000"/>
                </a:schemeClr>
              </a:solidFill>
              <a:latin typeface="Microsoft YaHei UI" panose="020B0503020204020204" pitchFamily="34" charset="-122"/>
              <a:ea typeface="Microsoft YaHei UI" panose="020B0503020204020204" pitchFamily="34" charset="-122"/>
            </a:endParaRPr>
          </a:p>
        </p:txBody>
      </p:sp>
      <p:sp>
        <p:nvSpPr>
          <p:cNvPr id="58" name="Freeform 2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noEditPoints="1"/>
          </p:cNvSpPr>
          <p:nvPr/>
        </p:nvSpPr>
        <p:spPr bwMode="auto">
          <a:xfrm>
            <a:off x="5081241" y="3677352"/>
            <a:ext cx="383204" cy="309144"/>
          </a:xfrm>
          <a:custGeom>
            <a:avLst/>
            <a:gdLst>
              <a:gd name="T0" fmla="*/ 0 w 683"/>
              <a:gd name="T1" fmla="*/ 551 h 551"/>
              <a:gd name="T2" fmla="*/ 683 w 683"/>
              <a:gd name="T3" fmla="*/ 551 h 551"/>
              <a:gd name="T4" fmla="*/ 683 w 683"/>
              <a:gd name="T5" fmla="*/ 413 h 551"/>
              <a:gd name="T6" fmla="*/ 0 w 683"/>
              <a:gd name="T7" fmla="*/ 413 h 551"/>
              <a:gd name="T8" fmla="*/ 0 w 683"/>
              <a:gd name="T9" fmla="*/ 551 h 551"/>
              <a:gd name="T10" fmla="*/ 68 w 683"/>
              <a:gd name="T11" fmla="*/ 448 h 551"/>
              <a:gd name="T12" fmla="*/ 137 w 683"/>
              <a:gd name="T13" fmla="*/ 448 h 551"/>
              <a:gd name="T14" fmla="*/ 137 w 683"/>
              <a:gd name="T15" fmla="*/ 517 h 551"/>
              <a:gd name="T16" fmla="*/ 68 w 683"/>
              <a:gd name="T17" fmla="*/ 517 h 551"/>
              <a:gd name="T18" fmla="*/ 68 w 683"/>
              <a:gd name="T19" fmla="*/ 448 h 551"/>
              <a:gd name="T20" fmla="*/ 0 w 683"/>
              <a:gd name="T21" fmla="*/ 0 h 551"/>
              <a:gd name="T22" fmla="*/ 0 w 683"/>
              <a:gd name="T23" fmla="*/ 138 h 551"/>
              <a:gd name="T24" fmla="*/ 683 w 683"/>
              <a:gd name="T25" fmla="*/ 138 h 551"/>
              <a:gd name="T26" fmla="*/ 683 w 683"/>
              <a:gd name="T27" fmla="*/ 0 h 551"/>
              <a:gd name="T28" fmla="*/ 0 w 683"/>
              <a:gd name="T29" fmla="*/ 0 h 551"/>
              <a:gd name="T30" fmla="*/ 137 w 683"/>
              <a:gd name="T31" fmla="*/ 103 h 551"/>
              <a:gd name="T32" fmla="*/ 68 w 683"/>
              <a:gd name="T33" fmla="*/ 103 h 551"/>
              <a:gd name="T34" fmla="*/ 68 w 683"/>
              <a:gd name="T35" fmla="*/ 35 h 551"/>
              <a:gd name="T36" fmla="*/ 137 w 683"/>
              <a:gd name="T37" fmla="*/ 35 h 551"/>
              <a:gd name="T38" fmla="*/ 137 w 683"/>
              <a:gd name="T39" fmla="*/ 103 h 551"/>
              <a:gd name="T40" fmla="*/ 0 w 683"/>
              <a:gd name="T41" fmla="*/ 344 h 551"/>
              <a:gd name="T42" fmla="*/ 683 w 683"/>
              <a:gd name="T43" fmla="*/ 344 h 551"/>
              <a:gd name="T44" fmla="*/ 683 w 683"/>
              <a:gd name="T45" fmla="*/ 207 h 551"/>
              <a:gd name="T46" fmla="*/ 0 w 683"/>
              <a:gd name="T47" fmla="*/ 207 h 551"/>
              <a:gd name="T48" fmla="*/ 0 w 683"/>
              <a:gd name="T49" fmla="*/ 344 h 551"/>
              <a:gd name="T50" fmla="*/ 68 w 683"/>
              <a:gd name="T51" fmla="*/ 241 h 551"/>
              <a:gd name="T52" fmla="*/ 137 w 683"/>
              <a:gd name="T53" fmla="*/ 241 h 551"/>
              <a:gd name="T54" fmla="*/ 137 w 683"/>
              <a:gd name="T55" fmla="*/ 310 h 551"/>
              <a:gd name="T56" fmla="*/ 68 w 683"/>
              <a:gd name="T57" fmla="*/ 310 h 551"/>
              <a:gd name="T58" fmla="*/ 68 w 683"/>
              <a:gd name="T59" fmla="*/ 241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3" h="551">
                <a:moveTo>
                  <a:pt x="0" y="551"/>
                </a:moveTo>
                <a:lnTo>
                  <a:pt x="683" y="551"/>
                </a:lnTo>
                <a:lnTo>
                  <a:pt x="683" y="413"/>
                </a:lnTo>
                <a:lnTo>
                  <a:pt x="0" y="413"/>
                </a:lnTo>
                <a:lnTo>
                  <a:pt x="0" y="551"/>
                </a:lnTo>
                <a:close/>
                <a:moveTo>
                  <a:pt x="68" y="448"/>
                </a:moveTo>
                <a:lnTo>
                  <a:pt x="137" y="448"/>
                </a:lnTo>
                <a:lnTo>
                  <a:pt x="137" y="517"/>
                </a:lnTo>
                <a:lnTo>
                  <a:pt x="68" y="517"/>
                </a:lnTo>
                <a:lnTo>
                  <a:pt x="68" y="448"/>
                </a:lnTo>
                <a:close/>
                <a:moveTo>
                  <a:pt x="0" y="0"/>
                </a:moveTo>
                <a:lnTo>
                  <a:pt x="0" y="138"/>
                </a:lnTo>
                <a:lnTo>
                  <a:pt x="683" y="138"/>
                </a:lnTo>
                <a:lnTo>
                  <a:pt x="683" y="0"/>
                </a:lnTo>
                <a:lnTo>
                  <a:pt x="0" y="0"/>
                </a:lnTo>
                <a:close/>
                <a:moveTo>
                  <a:pt x="137" y="103"/>
                </a:moveTo>
                <a:lnTo>
                  <a:pt x="68" y="103"/>
                </a:lnTo>
                <a:lnTo>
                  <a:pt x="68" y="35"/>
                </a:lnTo>
                <a:lnTo>
                  <a:pt x="137" y="35"/>
                </a:lnTo>
                <a:lnTo>
                  <a:pt x="137" y="103"/>
                </a:lnTo>
                <a:close/>
                <a:moveTo>
                  <a:pt x="0" y="344"/>
                </a:moveTo>
                <a:lnTo>
                  <a:pt x="683" y="344"/>
                </a:lnTo>
                <a:lnTo>
                  <a:pt x="683" y="207"/>
                </a:lnTo>
                <a:lnTo>
                  <a:pt x="0" y="207"/>
                </a:lnTo>
                <a:lnTo>
                  <a:pt x="0" y="344"/>
                </a:lnTo>
                <a:close/>
                <a:moveTo>
                  <a:pt x="68" y="241"/>
                </a:moveTo>
                <a:lnTo>
                  <a:pt x="137" y="241"/>
                </a:lnTo>
                <a:lnTo>
                  <a:pt x="137" y="310"/>
                </a:lnTo>
                <a:lnTo>
                  <a:pt x="68" y="310"/>
                </a:lnTo>
                <a:lnTo>
                  <a:pt x="68" y="2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矩形 5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1756036" y="3641945"/>
            <a:ext cx="2558716" cy="707886"/>
          </a:xfrm>
          <a:prstGeom prst="rect">
            <a:avLst/>
          </a:prstGeom>
        </p:spPr>
        <p:txBody>
          <a:bodyPr wrap="square">
            <a:spAutoFit/>
          </a:bodyPr>
          <a:lstStyle/>
          <a:p>
            <a:pPr algn="r"/>
            <a:r>
              <a:rPr lang="zh-CN" altLang="en-US" sz="2000" b="1" dirty="0">
                <a:solidFill>
                  <a:srgbClr val="0774D6"/>
                </a:solidFill>
                <a:latin typeface="Microsoft YaHei UI" panose="020B0503020204020204" pitchFamily="34" charset="-122"/>
                <a:ea typeface="Microsoft YaHei UI" panose="020B0503020204020204" pitchFamily="34" charset="-122"/>
              </a:rPr>
              <a:t>技术上修改不大、尊重事实上的标准</a:t>
            </a:r>
          </a:p>
        </p:txBody>
      </p:sp>
      <p:sp>
        <p:nvSpPr>
          <p:cNvPr id="61" name="矩形 6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1504965" y="1848446"/>
            <a:ext cx="2749471" cy="707886"/>
          </a:xfrm>
          <a:prstGeom prst="rect">
            <a:avLst/>
          </a:prstGeom>
        </p:spPr>
        <p:txBody>
          <a:bodyPr wrap="none">
            <a:spAutoFit/>
          </a:bodyPr>
          <a:lstStyle/>
          <a:p>
            <a:pPr algn="r"/>
            <a:r>
              <a:rPr lang="zh-CN" altLang="en-US" sz="2000" b="1" dirty="0">
                <a:solidFill>
                  <a:srgbClr val="0774D6"/>
                </a:solidFill>
                <a:latin typeface="Microsoft YaHei UI" panose="020B0503020204020204" pitchFamily="34" charset="-122"/>
                <a:ea typeface="Microsoft YaHei UI" panose="020B0503020204020204" pitchFamily="34" charset="-122"/>
              </a:rPr>
              <a:t>尊重各个主体的</a:t>
            </a:r>
            <a:r>
              <a:rPr lang="zh-CN" altLang="en-US" sz="2000" b="1" dirty="0" smtClean="0">
                <a:solidFill>
                  <a:srgbClr val="0774D6"/>
                </a:solidFill>
                <a:latin typeface="Microsoft YaHei UI" panose="020B0503020204020204" pitchFamily="34" charset="-122"/>
                <a:ea typeface="Microsoft YaHei UI" panose="020B0503020204020204" pitchFamily="34" charset="-122"/>
              </a:rPr>
              <a:t>责任</a:t>
            </a:r>
            <a:endParaRPr lang="en-US" altLang="zh-CN" sz="2000" b="1" dirty="0" smtClean="0">
              <a:solidFill>
                <a:srgbClr val="0774D6"/>
              </a:solidFill>
              <a:latin typeface="Microsoft YaHei UI" panose="020B0503020204020204" pitchFamily="34" charset="-122"/>
              <a:ea typeface="Microsoft YaHei UI" panose="020B0503020204020204" pitchFamily="34" charset="-122"/>
            </a:endParaRPr>
          </a:p>
          <a:p>
            <a:pPr algn="r"/>
            <a:r>
              <a:rPr lang="zh-CN" altLang="en-US" sz="2000" b="1" dirty="0" smtClean="0">
                <a:solidFill>
                  <a:srgbClr val="0774D6"/>
                </a:solidFill>
                <a:latin typeface="Microsoft YaHei UI" panose="020B0503020204020204" pitchFamily="34" charset="-122"/>
                <a:ea typeface="Microsoft YaHei UI" panose="020B0503020204020204" pitchFamily="34" charset="-122"/>
              </a:rPr>
              <a:t>回答与职能部门的关系</a:t>
            </a:r>
            <a:endParaRPr lang="en-US" sz="2400" b="1" dirty="0">
              <a:solidFill>
                <a:schemeClr val="tx1">
                  <a:lumMod val="65000"/>
                  <a:lumOff val="35000"/>
                </a:schemeClr>
              </a:solidFill>
              <a:latin typeface="Microsoft YaHei UI" panose="020B0503020204020204" pitchFamily="34" charset="-122"/>
              <a:ea typeface="Microsoft YaHei UI" panose="020B0503020204020204" pitchFamily="34" charset="-122"/>
            </a:endParaRPr>
          </a:p>
        </p:txBody>
      </p:sp>
      <p:sp>
        <p:nvSpPr>
          <p:cNvPr id="2" name="e7d195523061f1c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hidden="1"/>
          <p:cNvSpPr txBox="1"/>
          <p:nvPr/>
        </p:nvSpPr>
        <p:spPr>
          <a:xfrm>
            <a:off x="-355600" y="1803400"/>
            <a:ext cx="293927" cy="1016000"/>
          </a:xfrm>
          <a:prstGeom prst="rect">
            <a:avLst/>
          </a:prstGeom>
          <a:noFill/>
        </p:spPr>
        <p:txBody>
          <a:bodyPr vert="wordArtVert" rtlCol="0">
            <a:spAutoFit/>
          </a:bodyPr>
          <a:lstStyle/>
          <a:p>
            <a:r>
              <a:rPr lang="en-US" sz="100"/>
              <a:t>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a:t>
            </a:r>
          </a:p>
        </p:txBody>
      </p:sp>
      <p:pic>
        <p:nvPicPr>
          <p:cNvPr id="5" name="图片 4">
            <a:extLst>
              <a:ext uri="{FF2B5EF4-FFF2-40B4-BE49-F238E27FC236}">
                <a16:creationId xmlns:a16="http://schemas.microsoft.com/office/drawing/2014/main" xmlns="" id="{F0DD6801-DF14-4767-A397-45CD0A498F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1439" y="1906162"/>
            <a:ext cx="460708" cy="485170"/>
          </a:xfrm>
          <a:prstGeom prst="rect">
            <a:avLst/>
          </a:prstGeom>
        </p:spPr>
      </p:pic>
      <p:pic>
        <p:nvPicPr>
          <p:cNvPr id="8" name="图片 7">
            <a:extLst>
              <a:ext uri="{FF2B5EF4-FFF2-40B4-BE49-F238E27FC236}">
                <a16:creationId xmlns:a16="http://schemas.microsoft.com/office/drawing/2014/main" xmlns="" id="{92A275C9-3BEE-4593-A2EE-924EA1C24C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5102" y="1906162"/>
            <a:ext cx="412690" cy="485517"/>
          </a:xfrm>
          <a:prstGeom prst="rect">
            <a:avLst/>
          </a:prstGeom>
        </p:spPr>
      </p:pic>
      <p:grpSp>
        <p:nvGrpSpPr>
          <p:cNvPr id="31" name="组合 30">
            <a:extLst>
              <a:ext uri="{FF2B5EF4-FFF2-40B4-BE49-F238E27FC236}">
                <a16:creationId xmlns:a16="http://schemas.microsoft.com/office/drawing/2014/main" xmlns="" id="{0ADC714F-AB99-4D16-8160-5F933170E6BC}"/>
              </a:ext>
            </a:extLst>
          </p:cNvPr>
          <p:cNvGrpSpPr/>
          <p:nvPr/>
        </p:nvGrpSpPr>
        <p:grpSpPr>
          <a:xfrm>
            <a:off x="-21739" y="0"/>
            <a:ext cx="12213739" cy="6858000"/>
            <a:chOff x="-10869" y="-1"/>
            <a:chExt cx="12213739" cy="6858000"/>
          </a:xfrm>
        </p:grpSpPr>
        <p:grpSp>
          <p:nvGrpSpPr>
            <p:cNvPr id="32" name="组合 3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A78CED0D-EDBD-46CC-A868-C0176C20C790}"/>
                </a:ext>
              </a:extLst>
            </p:cNvPr>
            <p:cNvGrpSpPr/>
            <p:nvPr/>
          </p:nvGrpSpPr>
          <p:grpSpPr>
            <a:xfrm flipH="1" flipV="1">
              <a:off x="-10869" y="-1"/>
              <a:ext cx="3621059" cy="6857999"/>
              <a:chOff x="8581811" y="0"/>
              <a:chExt cx="3621059" cy="6857999"/>
            </a:xfrm>
          </p:grpSpPr>
          <p:sp>
            <p:nvSpPr>
              <p:cNvPr id="38" name="Freeform 5">
                <a:extLst>
                  <a:ext uri="{FF2B5EF4-FFF2-40B4-BE49-F238E27FC236}">
                    <a16:creationId xmlns:a16="http://schemas.microsoft.com/office/drawing/2014/main" xmlns="" id="{2B9AFFE5-17B2-48B3-925B-032107CECA8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0" name="Freeform 5">
                <a:extLst>
                  <a:ext uri="{FF2B5EF4-FFF2-40B4-BE49-F238E27FC236}">
                    <a16:creationId xmlns:a16="http://schemas.microsoft.com/office/drawing/2014/main" xmlns="" id="{81674275-7121-4A5E-B863-B3F87DED9622}"/>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33" name="组合 3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99EF3AA1-3C0C-4E55-963C-9F3334E8B722}"/>
                </a:ext>
              </a:extLst>
            </p:cNvPr>
            <p:cNvGrpSpPr/>
            <p:nvPr/>
          </p:nvGrpSpPr>
          <p:grpSpPr>
            <a:xfrm>
              <a:off x="8581811" y="0"/>
              <a:ext cx="3621059" cy="6857999"/>
              <a:chOff x="8581811" y="0"/>
              <a:chExt cx="3621059" cy="6857999"/>
            </a:xfrm>
          </p:grpSpPr>
          <p:sp>
            <p:nvSpPr>
              <p:cNvPr id="34" name="Freeform 5">
                <a:extLst>
                  <a:ext uri="{FF2B5EF4-FFF2-40B4-BE49-F238E27FC236}">
                    <a16:creationId xmlns:a16="http://schemas.microsoft.com/office/drawing/2014/main" xmlns="" id="{2BBEA464-7E64-4FC9-BAB2-A9388E276029}"/>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35" name="Freeform 5">
                <a:extLst>
                  <a:ext uri="{FF2B5EF4-FFF2-40B4-BE49-F238E27FC236}">
                    <a16:creationId xmlns:a16="http://schemas.microsoft.com/office/drawing/2014/main" xmlns="" id="{5DF8FE4D-AEE6-470B-AA8D-BF80EC0F1AB3}"/>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Tree>
    <p:extLst>
      <p:ext uri="{BB962C8B-B14F-4D97-AF65-F5344CB8AC3E}">
        <p14:creationId xmlns:p14="http://schemas.microsoft.com/office/powerpoint/2010/main" val="314750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ppt_x"/>
                                          </p:val>
                                        </p:tav>
                                        <p:tav tm="100000">
                                          <p:val>
                                            <p:strVal val="#ppt_x"/>
                                          </p:val>
                                        </p:tav>
                                      </p:tavLst>
                                    </p:anim>
                                    <p:anim calcmode="lin" valueType="num">
                                      <p:cBhvr additive="base">
                                        <p:cTn id="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additive="base">
                                        <p:cTn id="13" dur="500" fill="hold"/>
                                        <p:tgtEl>
                                          <p:spTgt spid="59"/>
                                        </p:tgtEl>
                                        <p:attrNameLst>
                                          <p:attrName>ppt_x</p:attrName>
                                        </p:attrNameLst>
                                      </p:cBhvr>
                                      <p:tavLst>
                                        <p:tav tm="0">
                                          <p:val>
                                            <p:strVal val="#ppt_x"/>
                                          </p:val>
                                        </p:tav>
                                        <p:tav tm="100000">
                                          <p:val>
                                            <p:strVal val="#ppt_x"/>
                                          </p:val>
                                        </p:tav>
                                      </p:tavLst>
                                    </p:anim>
                                    <p:anim calcmode="lin" valueType="num">
                                      <p:cBhvr additive="base">
                                        <p:cTn id="14"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
                                        </p:tgtEl>
                                        <p:attrNameLst>
                                          <p:attrName>style.visibility</p:attrName>
                                        </p:attrNameLst>
                                      </p:cBhvr>
                                      <p:to>
                                        <p:strVal val="visible"/>
                                      </p:to>
                                    </p:set>
                                    <p:anim calcmode="lin" valueType="num">
                                      <p:cBhvr additive="base">
                                        <p:cTn id="25" dur="500" fill="hold"/>
                                        <p:tgtEl>
                                          <p:spTgt spid="53"/>
                                        </p:tgtEl>
                                        <p:attrNameLst>
                                          <p:attrName>ppt_x</p:attrName>
                                        </p:attrNameLst>
                                      </p:cBhvr>
                                      <p:tavLst>
                                        <p:tav tm="0">
                                          <p:val>
                                            <p:strVal val="#ppt_x"/>
                                          </p:val>
                                        </p:tav>
                                        <p:tav tm="100000">
                                          <p:val>
                                            <p:strVal val="#ppt_x"/>
                                          </p:val>
                                        </p:tav>
                                      </p:tavLst>
                                    </p:anim>
                                    <p:anim calcmode="lin" valueType="num">
                                      <p:cBhvr additive="base">
                                        <p:cTn id="26"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53" grpId="0"/>
      <p:bldP spid="59" grpId="0"/>
      <p:bldP spid="61"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86918" y="350775"/>
            <a:ext cx="7462631" cy="584775"/>
          </a:xfrm>
          <a:prstGeom prst="rect">
            <a:avLst/>
          </a:prstGeom>
          <a:noFill/>
        </p:spPr>
        <p:txBody>
          <a:bodyPr wrap="square" rtlCol="0">
            <a:spAutoFit/>
          </a:bodyPr>
          <a:lstStyle/>
          <a:p>
            <a:pPr defTabSz="914210"/>
            <a:r>
              <a:rPr lang="zh-CN" altLang="en-US" sz="3200" b="1" dirty="0">
                <a:latin typeface="微软雅黑" panose="020B0503020204020204" pitchFamily="34" charset="-122"/>
                <a:ea typeface="微软雅黑" panose="020B0503020204020204" pitchFamily="34" charset="-122"/>
              </a:rPr>
              <a:t>应对措施</a:t>
            </a:r>
            <a:r>
              <a:rPr lang="en-US" altLang="zh-CN"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多主体的建设与管理机制</a:t>
            </a:r>
          </a:p>
        </p:txBody>
      </p:sp>
      <p:sp>
        <p:nvSpPr>
          <p:cNvPr id="11" name="矩形 10"/>
          <p:cNvSpPr/>
          <p:nvPr/>
        </p:nvSpPr>
        <p:spPr>
          <a:xfrm>
            <a:off x="0" y="6797042"/>
            <a:ext cx="12192000" cy="60959"/>
          </a:xfrm>
          <a:prstGeom prst="rect">
            <a:avLst/>
          </a:prstGeom>
          <a:solidFill>
            <a:srgbClr val="9F6B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0"/>
            <a:endParaRPr lang="zh-CN" altLang="en-US">
              <a:solidFill>
                <a:prstClr val="white"/>
              </a:solidFill>
            </a:endParaRPr>
          </a:p>
        </p:txBody>
      </p:sp>
      <p:sp>
        <p:nvSpPr>
          <p:cNvPr id="17" name="文本框 16"/>
          <p:cNvSpPr txBox="1"/>
          <p:nvPr/>
        </p:nvSpPr>
        <p:spPr>
          <a:xfrm>
            <a:off x="1262773" y="1938143"/>
            <a:ext cx="10929227" cy="2492990"/>
          </a:xfrm>
          <a:prstGeom prst="rect">
            <a:avLst/>
          </a:prstGeom>
          <a:noFill/>
        </p:spPr>
        <p:txBody>
          <a:bodyPr wrap="square" rtlCol="0">
            <a:spAutoFit/>
          </a:bodyPr>
          <a:lstStyle/>
          <a:p>
            <a:pPr marL="457200" indent="-457200" algn="just" defTabSz="914210">
              <a:lnSpc>
                <a:spcPct val="150000"/>
              </a:lnSpc>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基础设施</a:t>
            </a:r>
            <a:r>
              <a:rPr lang="zh-CN" altLang="en-US" sz="2800" dirty="0" smtClean="0">
                <a:latin typeface="微软雅黑" panose="020B0503020204020204" pitchFamily="34" charset="-122"/>
                <a:ea typeface="微软雅黑" panose="020B0503020204020204" pitchFamily="34" charset="-122"/>
              </a:rPr>
              <a:t>层面（底座）</a:t>
            </a:r>
            <a:endParaRPr lang="en-US" altLang="zh-CN" sz="2800" dirty="0">
              <a:latin typeface="微软雅黑" panose="020B0503020204020204" pitchFamily="34" charset="-122"/>
              <a:ea typeface="微软雅黑" panose="020B0503020204020204" pitchFamily="34" charset="-122"/>
            </a:endParaRPr>
          </a:p>
          <a:p>
            <a:pPr lvl="1" algn="just" defTabSz="914210">
              <a:lnSpc>
                <a:spcPct val="150000"/>
              </a:lnSpc>
            </a:pPr>
            <a:r>
              <a:rPr lang="en-US" altLang="zh-CN" sz="2400" dirty="0">
                <a:latin typeface="微软雅黑" panose="020B0503020204020204" pitchFamily="34" charset="-122"/>
                <a:ea typeface="微软雅黑" panose="020B0503020204020204" pitchFamily="34" charset="-122"/>
              </a:rPr>
              <a:t>IT </a:t>
            </a:r>
            <a:r>
              <a:rPr lang="zh-CN" altLang="en-US" sz="2400" dirty="0">
                <a:latin typeface="微软雅黑" panose="020B0503020204020204" pitchFamily="34" charset="-122"/>
                <a:ea typeface="微软雅黑" panose="020B0503020204020204" pitchFamily="34" charset="-122"/>
              </a:rPr>
              <a:t>技术团队承担责任</a:t>
            </a:r>
            <a:endParaRPr lang="en-US" altLang="zh-CN" sz="24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zh-CN" altLang="en-US" sz="2800" dirty="0" smtClean="0">
                <a:latin typeface="微软雅黑" panose="020B0503020204020204" pitchFamily="34" charset="-122"/>
                <a:ea typeface="微软雅黑" panose="020B0503020204020204" pitchFamily="34" charset="-122"/>
              </a:rPr>
              <a:t>应用</a:t>
            </a:r>
            <a:r>
              <a:rPr lang="zh-CN" altLang="en-US" sz="2800" dirty="0">
                <a:latin typeface="微软雅黑" panose="020B0503020204020204" pitchFamily="34" charset="-122"/>
                <a:ea typeface="微软雅黑" panose="020B0503020204020204" pitchFamily="34" charset="-122"/>
              </a:rPr>
              <a:t>系统</a:t>
            </a:r>
            <a:r>
              <a:rPr lang="zh-CN" altLang="en-US" sz="2800" dirty="0" smtClean="0">
                <a:latin typeface="微软雅黑" panose="020B0503020204020204" pitchFamily="34" charset="-122"/>
                <a:ea typeface="微软雅黑" panose="020B0503020204020204" pitchFamily="34" charset="-122"/>
              </a:rPr>
              <a:t>层面</a:t>
            </a:r>
            <a:endParaRPr lang="en-US" altLang="zh-CN" sz="2800" dirty="0">
              <a:latin typeface="微软雅黑" panose="020B0503020204020204" pitchFamily="34" charset="-122"/>
              <a:ea typeface="微软雅黑" panose="020B0503020204020204" pitchFamily="34" charset="-122"/>
            </a:endParaRPr>
          </a:p>
          <a:p>
            <a:pPr lvl="1" algn="just" defTabSz="914210">
              <a:lnSpc>
                <a:spcPct val="150000"/>
              </a:lnSpc>
            </a:pPr>
            <a:r>
              <a:rPr lang="zh-CN" altLang="en-US" sz="2400" dirty="0" smtClean="0">
                <a:latin typeface="微软雅黑" panose="020B0503020204020204" pitchFamily="34" charset="-122"/>
                <a:ea typeface="微软雅黑" panose="020B0503020204020204" pitchFamily="34" charset="-122"/>
              </a:rPr>
              <a:t>用户、职能部门承担</a:t>
            </a:r>
            <a:r>
              <a:rPr lang="zh-CN" altLang="en-US" sz="2400" dirty="0">
                <a:latin typeface="微软雅黑" panose="020B0503020204020204" pitchFamily="34" charset="-122"/>
                <a:ea typeface="微软雅黑" panose="020B0503020204020204" pitchFamily="34" charset="-122"/>
              </a:rPr>
              <a:t>责任</a:t>
            </a:r>
            <a:endParaRPr lang="en-US" altLang="zh-CN" sz="2400" dirty="0">
              <a:latin typeface="微软雅黑" panose="020B0503020204020204" pitchFamily="34" charset="-122"/>
              <a:ea typeface="微软雅黑" panose="020B0503020204020204" pitchFamily="34" charset="-122"/>
            </a:endParaRPr>
          </a:p>
        </p:txBody>
      </p:sp>
      <p:sp>
        <p:nvSpPr>
          <p:cNvPr id="2" name="矩形 1">
            <a:extLst>
              <a:ext uri="{FF2B5EF4-FFF2-40B4-BE49-F238E27FC236}">
                <a16:creationId xmlns:a16="http://schemas.microsoft.com/office/drawing/2014/main" xmlns="" id="{B600ECB6-9D1F-4EDE-8DE6-37750837D3F6}"/>
              </a:ext>
            </a:extLst>
          </p:cNvPr>
          <p:cNvSpPr/>
          <p:nvPr/>
        </p:nvSpPr>
        <p:spPr>
          <a:xfrm>
            <a:off x="5822512" y="1938143"/>
            <a:ext cx="6096000" cy="3600986"/>
          </a:xfrm>
          <a:prstGeom prst="rect">
            <a:avLst/>
          </a:prstGeom>
        </p:spPr>
        <p:txBody>
          <a:bodyPr>
            <a:spAutoFit/>
          </a:bodyPr>
          <a:lstStyle/>
          <a:p>
            <a:pPr marL="457200" indent="-457200" algn="just" defTabSz="914210">
              <a:lnSpc>
                <a:spcPct val="150000"/>
              </a:lnSpc>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管理制度层面</a:t>
            </a:r>
            <a:endParaRPr lang="en-US" altLang="zh-CN" sz="2800" dirty="0">
              <a:latin typeface="微软雅黑" panose="020B0503020204020204" pitchFamily="34" charset="-122"/>
              <a:ea typeface="微软雅黑" panose="020B0503020204020204" pitchFamily="34" charset="-122"/>
            </a:endParaRPr>
          </a:p>
          <a:p>
            <a:pPr lvl="1" algn="just" defTabSz="914210">
              <a:lnSpc>
                <a:spcPct val="150000"/>
              </a:lnSpc>
            </a:pPr>
            <a:r>
              <a:rPr lang="zh-CN" altLang="en-US" sz="2400" dirty="0">
                <a:latin typeface="微软雅黑" panose="020B0503020204020204" pitchFamily="34" charset="-122"/>
                <a:ea typeface="微软雅黑" panose="020B0503020204020204" pitchFamily="34" charset="-122"/>
              </a:rPr>
              <a:t>上层统一协调（网信</a:t>
            </a:r>
            <a:r>
              <a:rPr lang="zh-CN" altLang="en-US" sz="2400" smtClean="0">
                <a:latin typeface="微软雅黑" panose="020B0503020204020204" pitchFamily="34" charset="-122"/>
                <a:ea typeface="微软雅黑" panose="020B0503020204020204" pitchFamily="34" charset="-122"/>
              </a:rPr>
              <a:t>办？信息办？）</a:t>
            </a:r>
            <a:endParaRPr lang="en-US" altLang="zh-CN" sz="2400" dirty="0">
              <a:latin typeface="微软雅黑" panose="020B0503020204020204" pitchFamily="34" charset="-122"/>
              <a:ea typeface="微软雅黑" panose="020B0503020204020204" pitchFamily="34" charset="-122"/>
            </a:endParaRPr>
          </a:p>
          <a:p>
            <a:pPr marL="457200" indent="-457200" algn="just" defTabSz="914210">
              <a:lnSpc>
                <a:spcPct val="150000"/>
              </a:lnSpc>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rPr>
              <a:t>引入外部力量</a:t>
            </a:r>
            <a:endParaRPr lang="en-US" altLang="zh-CN" sz="2800" dirty="0">
              <a:latin typeface="微软雅黑" panose="020B0503020204020204" pitchFamily="34" charset="-122"/>
              <a:ea typeface="微软雅黑" panose="020B0503020204020204" pitchFamily="34" charset="-122"/>
            </a:endParaRPr>
          </a:p>
          <a:p>
            <a:pPr lvl="1" algn="just" defTabSz="914210">
              <a:lnSpc>
                <a:spcPct val="150000"/>
              </a:lnSpc>
            </a:pPr>
            <a:r>
              <a:rPr lang="zh-CN" altLang="en-US" sz="2400" dirty="0">
                <a:latin typeface="微软雅黑" panose="020B0503020204020204" pitchFamily="34" charset="-122"/>
                <a:ea typeface="微软雅黑" panose="020B0503020204020204" pitchFamily="34" charset="-122"/>
              </a:rPr>
              <a:t>云防护（</a:t>
            </a:r>
            <a:r>
              <a:rPr lang="en-US" altLang="zh-CN" sz="2400" dirty="0">
                <a:latin typeface="微软雅黑" panose="020B0503020204020204" pitchFamily="34" charset="-122"/>
                <a:ea typeface="微软雅黑" panose="020B0503020204020204" pitchFamily="34" charset="-122"/>
              </a:rPr>
              <a:t>DDoS</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WAF</a:t>
            </a:r>
            <a:r>
              <a:rPr lang="zh-CN" altLang="en-US" sz="2400" dirty="0">
                <a:latin typeface="微软雅黑" panose="020B0503020204020204" pitchFamily="34" charset="-122"/>
                <a:ea typeface="微软雅黑" panose="020B0503020204020204" pitchFamily="34" charset="-122"/>
              </a:rPr>
              <a:t>，验证码。。）</a:t>
            </a:r>
            <a:endParaRPr lang="en-US" altLang="zh-CN" sz="2400" dirty="0">
              <a:latin typeface="微软雅黑" panose="020B0503020204020204" pitchFamily="34" charset="-122"/>
              <a:ea typeface="微软雅黑" panose="020B0503020204020204" pitchFamily="34" charset="-122"/>
            </a:endParaRPr>
          </a:p>
          <a:p>
            <a:pPr lvl="1" algn="just" defTabSz="914210">
              <a:lnSpc>
                <a:spcPct val="150000"/>
              </a:lnSpc>
            </a:pPr>
            <a:r>
              <a:rPr lang="zh-CN" altLang="en-US" sz="2400" dirty="0">
                <a:latin typeface="微软雅黑" panose="020B0503020204020204" pitchFamily="34" charset="-122"/>
                <a:ea typeface="微软雅黑" panose="020B0503020204020204" pitchFamily="34" charset="-122"/>
              </a:rPr>
              <a:t>安全服务</a:t>
            </a:r>
            <a:r>
              <a:rPr lang="zh-CN" altLang="en-US" sz="2400" dirty="0" smtClean="0">
                <a:latin typeface="微软雅黑" panose="020B0503020204020204" pitchFamily="34" charset="-122"/>
                <a:ea typeface="微软雅黑" panose="020B0503020204020204" pitchFamily="34" charset="-122"/>
              </a:rPr>
              <a:t>外包</a:t>
            </a:r>
            <a:endParaRPr lang="en-US" altLang="zh-CN" sz="2400" dirty="0" smtClean="0">
              <a:latin typeface="微软雅黑" panose="020B0503020204020204" pitchFamily="34" charset="-122"/>
              <a:ea typeface="微软雅黑" panose="020B0503020204020204" pitchFamily="34" charset="-122"/>
            </a:endParaRPr>
          </a:p>
          <a:p>
            <a:pPr lvl="1" algn="just" defTabSz="914210">
              <a:lnSpc>
                <a:spcPct val="150000"/>
              </a:lnSpc>
            </a:pPr>
            <a:r>
              <a:rPr lang="zh-CN" altLang="en-US" sz="2400" dirty="0" smtClean="0">
                <a:latin typeface="微软雅黑" panose="020B0503020204020204" pitchFamily="34" charset="-122"/>
                <a:ea typeface="微软雅黑" panose="020B0503020204020204" pitchFamily="34" charset="-122"/>
              </a:rPr>
              <a:t>互联网企业</a:t>
            </a:r>
            <a:endParaRPr lang="en-US" altLang="zh-CN"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322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additive="base">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 calcmode="lin" valueType="num">
                                      <p:cBhvr additive="base">
                                        <p:cTn id="2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 calcmode="lin" valueType="num">
                                      <p:cBhvr additive="base">
                                        <p:cTn id="3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 calcmode="lin" valueType="num">
                                      <p:cBhvr additive="base">
                                        <p:cTn id="4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组合 40">
            <a:extLst>
              <a:ext uri="{FF2B5EF4-FFF2-40B4-BE49-F238E27FC236}">
                <a16:creationId xmlns:a16="http://schemas.microsoft.com/office/drawing/2014/main" xmlns="" id="{094C51F1-9644-4192-8A8C-6B44831CA693}"/>
              </a:ext>
            </a:extLst>
          </p:cNvPr>
          <p:cNvGrpSpPr/>
          <p:nvPr/>
        </p:nvGrpSpPr>
        <p:grpSpPr>
          <a:xfrm>
            <a:off x="-21739" y="0"/>
            <a:ext cx="12213739" cy="6858000"/>
            <a:chOff x="-10869" y="-1"/>
            <a:chExt cx="12213739" cy="6858000"/>
          </a:xfrm>
        </p:grpSpPr>
        <p:grpSp>
          <p:nvGrpSpPr>
            <p:cNvPr id="42" name="组合 4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0629A68B-8385-4F15-B61D-CF5E435DDC63}"/>
                </a:ext>
              </a:extLst>
            </p:cNvPr>
            <p:cNvGrpSpPr/>
            <p:nvPr/>
          </p:nvGrpSpPr>
          <p:grpSpPr>
            <a:xfrm flipH="1" flipV="1">
              <a:off x="-10869" y="-1"/>
              <a:ext cx="3621059" cy="6857999"/>
              <a:chOff x="8581811" y="0"/>
              <a:chExt cx="3621059" cy="6857999"/>
            </a:xfrm>
          </p:grpSpPr>
          <p:sp>
            <p:nvSpPr>
              <p:cNvPr id="46" name="Freeform 5">
                <a:extLst>
                  <a:ext uri="{FF2B5EF4-FFF2-40B4-BE49-F238E27FC236}">
                    <a16:creationId xmlns:a16="http://schemas.microsoft.com/office/drawing/2014/main" xmlns="" id="{A3846CD8-3F06-4915-BF20-2A4A13DF447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7" name="Freeform 5">
                <a:extLst>
                  <a:ext uri="{FF2B5EF4-FFF2-40B4-BE49-F238E27FC236}">
                    <a16:creationId xmlns:a16="http://schemas.microsoft.com/office/drawing/2014/main" xmlns="" id="{9B677C90-2A00-4B10-92FC-D619C45640E4}"/>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43" name="组合 4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70FA2C1D-9FA7-444F-B9CF-3A497C49F8B2}"/>
                </a:ext>
              </a:extLst>
            </p:cNvPr>
            <p:cNvGrpSpPr/>
            <p:nvPr/>
          </p:nvGrpSpPr>
          <p:grpSpPr>
            <a:xfrm>
              <a:off x="8581811" y="0"/>
              <a:ext cx="3621059" cy="6857999"/>
              <a:chOff x="8581811" y="0"/>
              <a:chExt cx="3621059" cy="6857999"/>
            </a:xfrm>
          </p:grpSpPr>
          <p:sp>
            <p:nvSpPr>
              <p:cNvPr id="44" name="Freeform 5">
                <a:extLst>
                  <a:ext uri="{FF2B5EF4-FFF2-40B4-BE49-F238E27FC236}">
                    <a16:creationId xmlns:a16="http://schemas.microsoft.com/office/drawing/2014/main" xmlns="" id="{F7AEAF0B-F399-43AB-AEF9-57F45182835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45" name="Freeform 5">
                <a:extLst>
                  <a:ext uri="{FF2B5EF4-FFF2-40B4-BE49-F238E27FC236}">
                    <a16:creationId xmlns:a16="http://schemas.microsoft.com/office/drawing/2014/main" xmlns="" id="{DF2F2C54-C060-461B-88F6-2C438EA3EEF9}"/>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2530" name="灯片编号占位符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fld id="{9EDDC6D3-FE44-48D7-ACF2-12DC77E50710}" type="slidenum">
              <a:rPr lang="zh-CN" altLang="en-US" sz="1200" smtClean="0">
                <a:solidFill>
                  <a:srgbClr val="898989"/>
                </a:solidFill>
              </a:rPr>
              <a:pPr>
                <a:lnSpc>
                  <a:spcPct val="100000"/>
                </a:lnSpc>
                <a:spcBef>
                  <a:spcPct val="0"/>
                </a:spcBef>
                <a:buFontTx/>
                <a:buNone/>
              </a:pPr>
              <a:t>86</a:t>
            </a:fld>
            <a:endParaRPr lang="zh-CN" altLang="en-US" sz="1200">
              <a:solidFill>
                <a:srgbClr val="898989"/>
              </a:solidFill>
            </a:endParaRPr>
          </a:p>
        </p:txBody>
      </p:sp>
      <p:sp>
        <p:nvSpPr>
          <p:cNvPr id="4" name="圆角矩形 3"/>
          <p:cNvSpPr/>
          <p:nvPr/>
        </p:nvSpPr>
        <p:spPr>
          <a:xfrm>
            <a:off x="525463" y="698500"/>
            <a:ext cx="1133475" cy="6159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dirty="0"/>
              <a:t>互</a:t>
            </a:r>
            <a:endParaRPr lang="en-US" altLang="zh-CN" dirty="0"/>
          </a:p>
          <a:p>
            <a:pPr algn="ctr">
              <a:defRPr/>
            </a:pPr>
            <a:r>
              <a:rPr lang="zh-CN" altLang="en-US" dirty="0"/>
              <a:t>联</a:t>
            </a:r>
            <a:endParaRPr lang="en-US" altLang="zh-CN" dirty="0"/>
          </a:p>
          <a:p>
            <a:pPr algn="ctr">
              <a:defRPr/>
            </a:pPr>
            <a:r>
              <a:rPr lang="zh-CN" altLang="en-US" dirty="0"/>
              <a:t>网</a:t>
            </a:r>
            <a:endParaRPr lang="en-US" altLang="zh-CN" dirty="0"/>
          </a:p>
          <a:p>
            <a:pPr algn="ctr">
              <a:defRPr/>
            </a:pPr>
            <a:r>
              <a:rPr lang="zh-CN" altLang="en-US" dirty="0"/>
              <a:t>应</a:t>
            </a:r>
            <a:endParaRPr lang="en-US" altLang="zh-CN" dirty="0"/>
          </a:p>
          <a:p>
            <a:pPr algn="ctr">
              <a:defRPr/>
            </a:pPr>
            <a:r>
              <a:rPr lang="zh-CN" altLang="en-US" dirty="0"/>
              <a:t>用</a:t>
            </a:r>
          </a:p>
        </p:txBody>
      </p:sp>
      <p:sp>
        <p:nvSpPr>
          <p:cNvPr id="5" name="圆角矩形 4"/>
          <p:cNvSpPr/>
          <p:nvPr/>
        </p:nvSpPr>
        <p:spPr>
          <a:xfrm>
            <a:off x="10617200" y="698500"/>
            <a:ext cx="1135063" cy="6159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dirty="0"/>
              <a:t>第</a:t>
            </a:r>
            <a:endParaRPr lang="en-US" altLang="zh-CN" dirty="0"/>
          </a:p>
          <a:p>
            <a:pPr algn="ctr">
              <a:defRPr/>
            </a:pPr>
            <a:r>
              <a:rPr lang="zh-CN" altLang="en-US" dirty="0"/>
              <a:t>三</a:t>
            </a:r>
            <a:endParaRPr lang="en-US" altLang="zh-CN" dirty="0"/>
          </a:p>
          <a:p>
            <a:pPr algn="ctr">
              <a:defRPr/>
            </a:pPr>
            <a:r>
              <a:rPr lang="zh-CN" altLang="en-US" dirty="0"/>
              <a:t>方</a:t>
            </a:r>
            <a:endParaRPr lang="en-US" altLang="zh-CN" dirty="0"/>
          </a:p>
          <a:p>
            <a:pPr algn="ctr">
              <a:defRPr/>
            </a:pPr>
            <a:r>
              <a:rPr lang="zh-CN" altLang="en-US" dirty="0"/>
              <a:t>主</a:t>
            </a:r>
            <a:endParaRPr lang="en-US" altLang="zh-CN" dirty="0"/>
          </a:p>
          <a:p>
            <a:pPr algn="ctr">
              <a:defRPr/>
            </a:pPr>
            <a:r>
              <a:rPr lang="zh-CN" altLang="en-US" dirty="0"/>
              <a:t>体</a:t>
            </a:r>
          </a:p>
        </p:txBody>
      </p:sp>
      <p:sp>
        <p:nvSpPr>
          <p:cNvPr id="6" name="流程图: 磁盘 5"/>
          <p:cNvSpPr/>
          <p:nvPr/>
        </p:nvSpPr>
        <p:spPr>
          <a:xfrm>
            <a:off x="2381250" y="1036638"/>
            <a:ext cx="1270000" cy="1676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dirty="0"/>
              <a:t>数据</a:t>
            </a:r>
          </a:p>
        </p:txBody>
      </p:sp>
      <p:sp>
        <p:nvSpPr>
          <p:cNvPr id="7" name="流程图: 磁盘 6"/>
          <p:cNvSpPr/>
          <p:nvPr/>
        </p:nvSpPr>
        <p:spPr>
          <a:xfrm>
            <a:off x="4141788" y="1036638"/>
            <a:ext cx="1270000" cy="1676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dirty="0"/>
              <a:t>认证</a:t>
            </a:r>
          </a:p>
        </p:txBody>
      </p:sp>
      <p:sp>
        <p:nvSpPr>
          <p:cNvPr id="8" name="流程图: 磁盘 7"/>
          <p:cNvSpPr/>
          <p:nvPr/>
        </p:nvSpPr>
        <p:spPr>
          <a:xfrm>
            <a:off x="6537325" y="1036638"/>
            <a:ext cx="1270000" cy="1676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dirty="0"/>
              <a:t>数据</a:t>
            </a:r>
          </a:p>
        </p:txBody>
      </p:sp>
      <p:sp>
        <p:nvSpPr>
          <p:cNvPr id="9" name="流程图: 磁盘 8"/>
          <p:cNvSpPr/>
          <p:nvPr/>
        </p:nvSpPr>
        <p:spPr>
          <a:xfrm>
            <a:off x="8299450" y="1036638"/>
            <a:ext cx="1270000" cy="16764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dirty="0"/>
              <a:t>认证</a:t>
            </a:r>
          </a:p>
        </p:txBody>
      </p:sp>
      <p:sp>
        <p:nvSpPr>
          <p:cNvPr id="10" name="圆角矩形 9"/>
          <p:cNvSpPr/>
          <p:nvPr/>
        </p:nvSpPr>
        <p:spPr>
          <a:xfrm>
            <a:off x="2016125" y="698500"/>
            <a:ext cx="3708400" cy="2760663"/>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1" name="圆角矩形 10"/>
          <p:cNvSpPr/>
          <p:nvPr/>
        </p:nvSpPr>
        <p:spPr>
          <a:xfrm>
            <a:off x="6097588" y="698500"/>
            <a:ext cx="3708400" cy="2760663"/>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2" name="流程图: 磁盘 11"/>
          <p:cNvSpPr/>
          <p:nvPr/>
        </p:nvSpPr>
        <p:spPr>
          <a:xfrm>
            <a:off x="4402138" y="4722813"/>
            <a:ext cx="3014662" cy="20828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dirty="0"/>
              <a:t>行为，数据</a:t>
            </a:r>
            <a:endParaRPr lang="en-US" altLang="zh-CN" dirty="0"/>
          </a:p>
          <a:p>
            <a:pPr algn="ctr">
              <a:defRPr/>
            </a:pPr>
            <a:r>
              <a:rPr lang="en-US" altLang="zh-CN" dirty="0"/>
              <a:t>GUID</a:t>
            </a:r>
          </a:p>
          <a:p>
            <a:pPr algn="ctr">
              <a:defRPr/>
            </a:pPr>
            <a:endParaRPr lang="en-US" altLang="zh-CN" dirty="0"/>
          </a:p>
          <a:p>
            <a:pPr algn="ctr">
              <a:defRPr/>
            </a:pPr>
            <a:r>
              <a:rPr lang="en-US" altLang="zh-CN" dirty="0"/>
              <a:t>IMO</a:t>
            </a:r>
            <a:endParaRPr lang="zh-CN" altLang="en-US" dirty="0"/>
          </a:p>
        </p:txBody>
      </p:sp>
      <p:sp>
        <p:nvSpPr>
          <p:cNvPr id="22540" name="文本框 12"/>
          <p:cNvSpPr txBox="1">
            <a:spLocks noChangeArrowheads="1"/>
          </p:cNvSpPr>
          <p:nvPr/>
        </p:nvSpPr>
        <p:spPr bwMode="auto">
          <a:xfrm>
            <a:off x="7731125" y="2986088"/>
            <a:ext cx="64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1800">
                <a:solidFill>
                  <a:schemeClr val="bg1"/>
                </a:solidFill>
              </a:rPr>
              <a:t>区县</a:t>
            </a:r>
          </a:p>
        </p:txBody>
      </p:sp>
      <p:sp>
        <p:nvSpPr>
          <p:cNvPr id="22541" name="文本框 13"/>
          <p:cNvSpPr txBox="1">
            <a:spLocks noChangeArrowheads="1"/>
          </p:cNvSpPr>
          <p:nvPr/>
        </p:nvSpPr>
        <p:spPr bwMode="auto">
          <a:xfrm>
            <a:off x="3548063" y="2954338"/>
            <a:ext cx="646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1800">
                <a:solidFill>
                  <a:schemeClr val="bg1"/>
                </a:solidFill>
              </a:rPr>
              <a:t>学校</a:t>
            </a:r>
          </a:p>
        </p:txBody>
      </p:sp>
      <p:sp>
        <p:nvSpPr>
          <p:cNvPr id="15" name="左右箭头 14"/>
          <p:cNvSpPr/>
          <p:nvPr/>
        </p:nvSpPr>
        <p:spPr>
          <a:xfrm>
            <a:off x="1876425" y="5764213"/>
            <a:ext cx="2362200" cy="59213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6" name="左右箭头 15"/>
          <p:cNvSpPr/>
          <p:nvPr/>
        </p:nvSpPr>
        <p:spPr>
          <a:xfrm>
            <a:off x="7743825" y="5700713"/>
            <a:ext cx="2363788" cy="59213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7" name="左右箭头 16"/>
          <p:cNvSpPr/>
          <p:nvPr/>
        </p:nvSpPr>
        <p:spPr>
          <a:xfrm flipV="1">
            <a:off x="1881188" y="3459163"/>
            <a:ext cx="8521700" cy="6604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18" name="上下箭头 17"/>
          <p:cNvSpPr/>
          <p:nvPr/>
        </p:nvSpPr>
        <p:spPr>
          <a:xfrm>
            <a:off x="5686425" y="3944938"/>
            <a:ext cx="485775" cy="77787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9" name="上下箭头 18"/>
          <p:cNvSpPr/>
          <p:nvPr/>
        </p:nvSpPr>
        <p:spPr>
          <a:xfrm>
            <a:off x="2717800" y="2554288"/>
            <a:ext cx="517525" cy="10763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0" name="上下箭头 19"/>
          <p:cNvSpPr/>
          <p:nvPr/>
        </p:nvSpPr>
        <p:spPr>
          <a:xfrm>
            <a:off x="4510088" y="2554288"/>
            <a:ext cx="515937" cy="10763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1" name="上下箭头 20"/>
          <p:cNvSpPr/>
          <p:nvPr/>
        </p:nvSpPr>
        <p:spPr>
          <a:xfrm>
            <a:off x="6915150" y="2554288"/>
            <a:ext cx="515938" cy="10763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2" name="上下箭头 21"/>
          <p:cNvSpPr/>
          <p:nvPr/>
        </p:nvSpPr>
        <p:spPr>
          <a:xfrm>
            <a:off x="8685213" y="2520950"/>
            <a:ext cx="515937" cy="10763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2550" name="文本框 22"/>
          <p:cNvSpPr txBox="1">
            <a:spLocks noChangeArrowheads="1"/>
          </p:cNvSpPr>
          <p:nvPr/>
        </p:nvSpPr>
        <p:spPr bwMode="auto">
          <a:xfrm>
            <a:off x="4354513" y="3613150"/>
            <a:ext cx="25939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1800">
                <a:solidFill>
                  <a:schemeClr val="bg1"/>
                </a:solidFill>
              </a:rPr>
              <a:t>  认  证  与   数  据  总  线</a:t>
            </a:r>
          </a:p>
        </p:txBody>
      </p:sp>
      <p:sp>
        <p:nvSpPr>
          <p:cNvPr id="22551" name="文本框 23"/>
          <p:cNvSpPr txBox="1">
            <a:spLocks noChangeArrowheads="1"/>
          </p:cNvSpPr>
          <p:nvPr/>
        </p:nvSpPr>
        <p:spPr bwMode="auto">
          <a:xfrm>
            <a:off x="2647950" y="5516563"/>
            <a:ext cx="11064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1800">
                <a:solidFill>
                  <a:schemeClr val="bg1"/>
                </a:solidFill>
              </a:rPr>
              <a:t>应用授权</a:t>
            </a:r>
          </a:p>
        </p:txBody>
      </p:sp>
      <p:sp>
        <p:nvSpPr>
          <p:cNvPr id="22552" name="文本框 24"/>
          <p:cNvSpPr txBox="1">
            <a:spLocks noChangeArrowheads="1"/>
          </p:cNvSpPr>
          <p:nvPr/>
        </p:nvSpPr>
        <p:spPr bwMode="auto">
          <a:xfrm>
            <a:off x="8462963" y="5464175"/>
            <a:ext cx="1108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r>
              <a:rPr lang="zh-CN" altLang="en-US" sz="1800">
                <a:solidFill>
                  <a:schemeClr val="bg1"/>
                </a:solidFill>
              </a:rPr>
              <a:t>主体授权</a:t>
            </a:r>
          </a:p>
        </p:txBody>
      </p:sp>
      <p:sp>
        <p:nvSpPr>
          <p:cNvPr id="26" name="矩形 25"/>
          <p:cNvSpPr/>
          <p:nvPr/>
        </p:nvSpPr>
        <p:spPr>
          <a:xfrm>
            <a:off x="5062536" y="85284"/>
            <a:ext cx="1827213" cy="584200"/>
          </a:xfrm>
          <a:prstGeom prst="rect">
            <a:avLst/>
          </a:prstGeom>
        </p:spPr>
        <p:txBody>
          <a:bodyPr wrap="none">
            <a:spAutoFit/>
          </a:bodyPr>
          <a:lstStyle/>
          <a:p>
            <a:pPr algn="just" eaLnBrk="1" fontAlgn="auto" hangingPunct="1">
              <a:spcBef>
                <a:spcPts val="0"/>
              </a:spcBef>
              <a:spcAft>
                <a:spcPts val="0"/>
              </a:spcAft>
              <a:defRPr/>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应用场景</a:t>
            </a:r>
          </a:p>
        </p:txBody>
      </p:sp>
      <p:sp>
        <p:nvSpPr>
          <p:cNvPr id="2" name="矩形 1"/>
          <p:cNvSpPr/>
          <p:nvPr/>
        </p:nvSpPr>
        <p:spPr>
          <a:xfrm>
            <a:off x="2381250" y="3171031"/>
            <a:ext cx="7189787" cy="3466252"/>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7093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1488334" y="1331254"/>
            <a:ext cx="3868736" cy="4195492"/>
          </a:xfrm>
          <a:custGeom>
            <a:avLst/>
            <a:gdLst>
              <a:gd name="T0" fmla="*/ 1030 w 1233"/>
              <a:gd name="T1" fmla="*/ 1209 h 1340"/>
              <a:gd name="T2" fmla="*/ 422 w 1233"/>
              <a:gd name="T3" fmla="*/ 1234 h 1340"/>
              <a:gd name="T4" fmla="*/ 175 w 1233"/>
              <a:gd name="T5" fmla="*/ 422 h 1340"/>
              <a:gd name="T6" fmla="*/ 987 w 1233"/>
              <a:gd name="T7" fmla="*/ 175 h 1340"/>
              <a:gd name="T8" fmla="*/ 1218 w 1233"/>
              <a:gd name="T9" fmla="*/ 395 h 1340"/>
              <a:gd name="T10" fmla="*/ 1233 w 1233"/>
              <a:gd name="T11" fmla="*/ 386 h 1340"/>
              <a:gd name="T12" fmla="*/ 995 w 1233"/>
              <a:gd name="T13" fmla="*/ 160 h 1340"/>
              <a:gd name="T14" fmla="*/ 160 w 1233"/>
              <a:gd name="T15" fmla="*/ 414 h 1340"/>
              <a:gd name="T16" fmla="*/ 414 w 1233"/>
              <a:gd name="T17" fmla="*/ 1249 h 1340"/>
              <a:gd name="T18" fmla="*/ 855 w 1233"/>
              <a:gd name="T19" fmla="*/ 1303 h 1340"/>
              <a:gd name="T20" fmla="*/ 1038 w 1233"/>
              <a:gd name="T21" fmla="*/ 1224 h 1340"/>
              <a:gd name="T22" fmla="*/ 1030 w 1233"/>
              <a:gd name="T23" fmla="*/ 1209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3" h="1340">
                <a:moveTo>
                  <a:pt x="1030" y="1209"/>
                </a:moveTo>
                <a:cubicBezTo>
                  <a:pt x="852" y="1324"/>
                  <a:pt x="621" y="1339"/>
                  <a:pt x="422" y="1234"/>
                </a:cubicBezTo>
                <a:cubicBezTo>
                  <a:pt x="130" y="1078"/>
                  <a:pt x="20" y="714"/>
                  <a:pt x="175" y="422"/>
                </a:cubicBezTo>
                <a:cubicBezTo>
                  <a:pt x="331" y="130"/>
                  <a:pt x="695" y="20"/>
                  <a:pt x="987" y="175"/>
                </a:cubicBezTo>
                <a:cubicBezTo>
                  <a:pt x="1082" y="226"/>
                  <a:pt x="1163" y="302"/>
                  <a:pt x="1218" y="395"/>
                </a:cubicBezTo>
                <a:cubicBezTo>
                  <a:pt x="1233" y="386"/>
                  <a:pt x="1233" y="386"/>
                  <a:pt x="1233" y="386"/>
                </a:cubicBezTo>
                <a:cubicBezTo>
                  <a:pt x="1176" y="291"/>
                  <a:pt x="1093" y="213"/>
                  <a:pt x="995" y="160"/>
                </a:cubicBezTo>
                <a:cubicBezTo>
                  <a:pt x="694" y="0"/>
                  <a:pt x="320" y="114"/>
                  <a:pt x="160" y="414"/>
                </a:cubicBezTo>
                <a:cubicBezTo>
                  <a:pt x="0" y="714"/>
                  <a:pt x="114" y="1089"/>
                  <a:pt x="414" y="1249"/>
                </a:cubicBezTo>
                <a:cubicBezTo>
                  <a:pt x="550" y="1321"/>
                  <a:pt x="706" y="1340"/>
                  <a:pt x="855" y="1303"/>
                </a:cubicBezTo>
                <a:cubicBezTo>
                  <a:pt x="920" y="1287"/>
                  <a:pt x="982" y="1260"/>
                  <a:pt x="1038" y="1224"/>
                </a:cubicBezTo>
                <a:lnTo>
                  <a:pt x="1030" y="1209"/>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2045990" y="1888910"/>
            <a:ext cx="2962546" cy="2823135"/>
          </a:xfrm>
          <a:custGeom>
            <a:avLst/>
            <a:gdLst>
              <a:gd name="T0" fmla="*/ 160 w 944"/>
              <a:gd name="T1" fmla="*/ 901 h 901"/>
              <a:gd name="T2" fmla="*/ 0 w 944"/>
              <a:gd name="T3" fmla="*/ 524 h 901"/>
              <a:gd name="T4" fmla="*/ 524 w 944"/>
              <a:gd name="T5" fmla="*/ 0 h 901"/>
              <a:gd name="T6" fmla="*/ 944 w 944"/>
              <a:gd name="T7" fmla="*/ 210 h 901"/>
              <a:gd name="T8" fmla="*/ 905 w 944"/>
              <a:gd name="T9" fmla="*/ 239 h 901"/>
              <a:gd name="T10" fmla="*/ 524 w 944"/>
              <a:gd name="T11" fmla="*/ 48 h 901"/>
              <a:gd name="T12" fmla="*/ 48 w 944"/>
              <a:gd name="T13" fmla="*/ 524 h 901"/>
              <a:gd name="T14" fmla="*/ 193 w 944"/>
              <a:gd name="T15" fmla="*/ 866 h 901"/>
              <a:gd name="T16" fmla="*/ 160 w 944"/>
              <a:gd name="T17"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4" h="901">
                <a:moveTo>
                  <a:pt x="160" y="901"/>
                </a:moveTo>
                <a:cubicBezTo>
                  <a:pt x="57" y="801"/>
                  <a:pt x="0" y="667"/>
                  <a:pt x="0" y="524"/>
                </a:cubicBezTo>
                <a:cubicBezTo>
                  <a:pt x="0" y="235"/>
                  <a:pt x="235" y="0"/>
                  <a:pt x="524" y="0"/>
                </a:cubicBezTo>
                <a:cubicBezTo>
                  <a:pt x="691" y="0"/>
                  <a:pt x="844" y="77"/>
                  <a:pt x="944" y="210"/>
                </a:cubicBezTo>
                <a:cubicBezTo>
                  <a:pt x="905" y="239"/>
                  <a:pt x="905" y="239"/>
                  <a:pt x="905" y="239"/>
                </a:cubicBezTo>
                <a:cubicBezTo>
                  <a:pt x="814" y="118"/>
                  <a:pt x="675" y="48"/>
                  <a:pt x="524" y="48"/>
                </a:cubicBezTo>
                <a:cubicBezTo>
                  <a:pt x="262" y="48"/>
                  <a:pt x="48" y="262"/>
                  <a:pt x="48" y="524"/>
                </a:cubicBezTo>
                <a:cubicBezTo>
                  <a:pt x="48" y="654"/>
                  <a:pt x="100" y="776"/>
                  <a:pt x="193" y="866"/>
                </a:cubicBezTo>
                <a:lnTo>
                  <a:pt x="160" y="901"/>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3387849" y="2159025"/>
            <a:ext cx="988967" cy="318038"/>
          </a:xfrm>
          <a:custGeom>
            <a:avLst/>
            <a:gdLst>
              <a:gd name="T0" fmla="*/ 290 w 314"/>
              <a:gd name="T1" fmla="*/ 101 h 101"/>
              <a:gd name="T2" fmla="*/ 94 w 314"/>
              <a:gd name="T3" fmla="*/ 48 h 101"/>
              <a:gd name="T4" fmla="*/ 10 w 314"/>
              <a:gd name="T5" fmla="*/ 57 h 101"/>
              <a:gd name="T6" fmla="*/ 0 w 314"/>
              <a:gd name="T7" fmla="*/ 10 h 101"/>
              <a:gd name="T8" fmla="*/ 94 w 314"/>
              <a:gd name="T9" fmla="*/ 0 h 101"/>
              <a:gd name="T10" fmla="*/ 314 w 314"/>
              <a:gd name="T11" fmla="*/ 59 h 101"/>
              <a:gd name="T12" fmla="*/ 290 w 314"/>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314" h="101">
                <a:moveTo>
                  <a:pt x="290" y="101"/>
                </a:moveTo>
                <a:cubicBezTo>
                  <a:pt x="231" y="66"/>
                  <a:pt x="163" y="48"/>
                  <a:pt x="94" y="48"/>
                </a:cubicBezTo>
                <a:cubicBezTo>
                  <a:pt x="66" y="48"/>
                  <a:pt x="38" y="51"/>
                  <a:pt x="10" y="57"/>
                </a:cubicBezTo>
                <a:cubicBezTo>
                  <a:pt x="0" y="10"/>
                  <a:pt x="0" y="10"/>
                  <a:pt x="0" y="10"/>
                </a:cubicBezTo>
                <a:cubicBezTo>
                  <a:pt x="31" y="3"/>
                  <a:pt x="63" y="0"/>
                  <a:pt x="94" y="0"/>
                </a:cubicBezTo>
                <a:cubicBezTo>
                  <a:pt x="172" y="0"/>
                  <a:pt x="248" y="20"/>
                  <a:pt x="314" y="59"/>
                </a:cubicBezTo>
                <a:lnTo>
                  <a:pt x="290" y="101"/>
                </a:lnTo>
                <a:close/>
              </a:path>
            </a:pathLst>
          </a:custGeom>
          <a:solidFill>
            <a:srgbClr val="0774D6"/>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2795339" y="2333293"/>
            <a:ext cx="1842878" cy="592510"/>
          </a:xfrm>
          <a:custGeom>
            <a:avLst/>
            <a:gdLst>
              <a:gd name="T0" fmla="*/ 536 w 587"/>
              <a:gd name="T1" fmla="*/ 189 h 189"/>
              <a:gd name="T2" fmla="*/ 283 w 587"/>
              <a:gd name="T3" fmla="*/ 64 h 189"/>
              <a:gd name="T4" fmla="*/ 47 w 587"/>
              <a:gd name="T5" fmla="*/ 169 h 189"/>
              <a:gd name="T6" fmla="*/ 0 w 587"/>
              <a:gd name="T7" fmla="*/ 127 h 189"/>
              <a:gd name="T8" fmla="*/ 283 w 587"/>
              <a:gd name="T9" fmla="*/ 0 h 189"/>
              <a:gd name="T10" fmla="*/ 587 w 587"/>
              <a:gd name="T11" fmla="*/ 151 h 189"/>
              <a:gd name="T12" fmla="*/ 536 w 587"/>
              <a:gd name="T13" fmla="*/ 189 h 189"/>
            </a:gdLst>
            <a:ahLst/>
            <a:cxnLst>
              <a:cxn ang="0">
                <a:pos x="T0" y="T1"/>
              </a:cxn>
              <a:cxn ang="0">
                <a:pos x="T2" y="T3"/>
              </a:cxn>
              <a:cxn ang="0">
                <a:pos x="T4" y="T5"/>
              </a:cxn>
              <a:cxn ang="0">
                <a:pos x="T6" y="T7"/>
              </a:cxn>
              <a:cxn ang="0">
                <a:pos x="T8" y="T9"/>
              </a:cxn>
              <a:cxn ang="0">
                <a:pos x="T10" y="T11"/>
              </a:cxn>
              <a:cxn ang="0">
                <a:pos x="T12" y="T13"/>
              </a:cxn>
            </a:cxnLst>
            <a:rect l="0" t="0" r="r" b="b"/>
            <a:pathLst>
              <a:path w="587" h="189">
                <a:moveTo>
                  <a:pt x="536" y="189"/>
                </a:moveTo>
                <a:cubicBezTo>
                  <a:pt x="475" y="110"/>
                  <a:pt x="383" y="64"/>
                  <a:pt x="283" y="64"/>
                </a:cubicBezTo>
                <a:cubicBezTo>
                  <a:pt x="193" y="64"/>
                  <a:pt x="107" y="102"/>
                  <a:pt x="47" y="169"/>
                </a:cubicBezTo>
                <a:cubicBezTo>
                  <a:pt x="0" y="127"/>
                  <a:pt x="0" y="127"/>
                  <a:pt x="0" y="127"/>
                </a:cubicBezTo>
                <a:cubicBezTo>
                  <a:pt x="72" y="46"/>
                  <a:pt x="175" y="0"/>
                  <a:pt x="283" y="0"/>
                </a:cubicBezTo>
                <a:cubicBezTo>
                  <a:pt x="404" y="0"/>
                  <a:pt x="514" y="55"/>
                  <a:pt x="587" y="151"/>
                </a:cubicBezTo>
                <a:lnTo>
                  <a:pt x="536" y="18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34" name="组合 3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GrpSpPr/>
          <p:nvPr/>
        </p:nvGrpSpPr>
        <p:grpSpPr>
          <a:xfrm flipH="1" flipV="1">
            <a:off x="0" y="0"/>
            <a:ext cx="3621059" cy="6857999"/>
            <a:chOff x="8581811" y="0"/>
            <a:chExt cx="3621059" cy="6857999"/>
          </a:xfrm>
        </p:grpSpPr>
        <p:sp>
          <p:nvSpPr>
            <p:cNvPr id="38" name="Freeform 5"/>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9" name="Freeform 5"/>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47" name="组合 4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GrpSpPr/>
          <p:nvPr/>
        </p:nvGrpSpPr>
        <p:grpSpPr>
          <a:xfrm>
            <a:off x="8581811" y="0"/>
            <a:ext cx="3621059" cy="6857999"/>
            <a:chOff x="8581811" y="0"/>
            <a:chExt cx="3621059" cy="6857999"/>
          </a:xfrm>
        </p:grpSpPr>
        <p:sp>
          <p:nvSpPr>
            <p:cNvPr id="48" name="Freeform 5"/>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49" name="Freeform 5"/>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53" name="Freeform 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3387849" y="3392407"/>
            <a:ext cx="660390" cy="659969"/>
          </a:xfrm>
          <a:custGeom>
            <a:avLst/>
            <a:gdLst>
              <a:gd name="T0" fmla="*/ 613 w 661"/>
              <a:gd name="T1" fmla="*/ 661 h 661"/>
              <a:gd name="T2" fmla="*/ 48 w 661"/>
              <a:gd name="T3" fmla="*/ 661 h 661"/>
              <a:gd name="T4" fmla="*/ 0 w 661"/>
              <a:gd name="T5" fmla="*/ 613 h 661"/>
              <a:gd name="T6" fmla="*/ 0 w 661"/>
              <a:gd name="T7" fmla="*/ 48 h 661"/>
              <a:gd name="T8" fmla="*/ 48 w 661"/>
              <a:gd name="T9" fmla="*/ 0 h 661"/>
              <a:gd name="T10" fmla="*/ 613 w 661"/>
              <a:gd name="T11" fmla="*/ 0 h 661"/>
              <a:gd name="T12" fmla="*/ 661 w 661"/>
              <a:gd name="T13" fmla="*/ 48 h 661"/>
              <a:gd name="T14" fmla="*/ 661 w 661"/>
              <a:gd name="T15" fmla="*/ 613 h 661"/>
              <a:gd name="T16" fmla="*/ 613 w 661"/>
              <a:gd name="T17" fmla="*/ 661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1" h="661">
                <a:moveTo>
                  <a:pt x="613" y="661"/>
                </a:moveTo>
                <a:cubicBezTo>
                  <a:pt x="48" y="661"/>
                  <a:pt x="48" y="661"/>
                  <a:pt x="48" y="661"/>
                </a:cubicBezTo>
                <a:cubicBezTo>
                  <a:pt x="22" y="661"/>
                  <a:pt x="0" y="640"/>
                  <a:pt x="0" y="613"/>
                </a:cubicBezTo>
                <a:cubicBezTo>
                  <a:pt x="0" y="48"/>
                  <a:pt x="0" y="48"/>
                  <a:pt x="0" y="48"/>
                </a:cubicBezTo>
                <a:cubicBezTo>
                  <a:pt x="0" y="22"/>
                  <a:pt x="22" y="0"/>
                  <a:pt x="48" y="0"/>
                </a:cubicBezTo>
                <a:cubicBezTo>
                  <a:pt x="613" y="0"/>
                  <a:pt x="613" y="0"/>
                  <a:pt x="613" y="0"/>
                </a:cubicBezTo>
                <a:cubicBezTo>
                  <a:pt x="639" y="0"/>
                  <a:pt x="661" y="22"/>
                  <a:pt x="661" y="48"/>
                </a:cubicBezTo>
                <a:cubicBezTo>
                  <a:pt x="661" y="613"/>
                  <a:pt x="661" y="613"/>
                  <a:pt x="661" y="613"/>
                </a:cubicBezTo>
                <a:cubicBezTo>
                  <a:pt x="661" y="640"/>
                  <a:pt x="639" y="661"/>
                  <a:pt x="613" y="661"/>
                </a:cubicBezTo>
                <a:close/>
              </a:path>
            </a:pathLst>
          </a:custGeom>
          <a:noFill/>
          <a:ln w="25400">
            <a:solidFill>
              <a:srgbClr val="0774D6"/>
            </a:solidFill>
          </a:ln>
        </p:spPr>
        <p:txBody>
          <a:bodyPr vert="horz" wrap="square" lIns="91440" tIns="45720" rIns="91440" bIns="45720" numCol="1" anchor="t" anchorCtr="0" compatLnSpc="1">
            <a:prstTxWarp prst="textNoShape">
              <a:avLst/>
            </a:prstTxWarp>
          </a:bodyPr>
          <a:lstStyle/>
          <a:p>
            <a:endParaRPr lang="zh-CN" altLang="en-US"/>
          </a:p>
        </p:txBody>
      </p:sp>
      <p:sp>
        <p:nvSpPr>
          <p:cNvPr id="54" name="矩形 5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4782538" y="3309383"/>
            <a:ext cx="5363472" cy="769441"/>
          </a:xfrm>
          <a:prstGeom prst="rect">
            <a:avLst/>
          </a:prstGeom>
        </p:spPr>
        <p:txBody>
          <a:bodyPr wrap="square">
            <a:spAutoFit/>
          </a:bodyPr>
          <a:lstStyle/>
          <a:p>
            <a:r>
              <a:rPr lang="zh-CN" altLang="en-US" sz="4400" b="1" dirty="0">
                <a:solidFill>
                  <a:schemeClr val="tx1">
                    <a:lumMod val="65000"/>
                    <a:lumOff val="35000"/>
                  </a:schemeClr>
                </a:solidFill>
                <a:latin typeface="Microsoft YaHei UI" panose="020B0503020204020204" pitchFamily="34" charset="-122"/>
                <a:ea typeface="Microsoft YaHei UI" panose="020B0503020204020204" pitchFamily="34" charset="-122"/>
              </a:rPr>
              <a:t>上海教科网的实践</a:t>
            </a:r>
          </a:p>
        </p:txBody>
      </p:sp>
      <p:sp>
        <p:nvSpPr>
          <p:cNvPr id="55" name="Freeform 1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noEditPoints="1"/>
          </p:cNvSpPr>
          <p:nvPr/>
        </p:nvSpPr>
        <p:spPr bwMode="auto">
          <a:xfrm>
            <a:off x="3505668" y="3510015"/>
            <a:ext cx="424752" cy="424752"/>
          </a:xfrm>
          <a:custGeom>
            <a:avLst/>
            <a:gdLst>
              <a:gd name="T0" fmla="*/ 116 w 144"/>
              <a:gd name="T1" fmla="*/ 16 h 144"/>
              <a:gd name="T2" fmla="*/ 116 w 144"/>
              <a:gd name="T3" fmla="*/ 4 h 144"/>
              <a:gd name="T4" fmla="*/ 112 w 144"/>
              <a:gd name="T5" fmla="*/ 0 h 144"/>
              <a:gd name="T6" fmla="*/ 32 w 144"/>
              <a:gd name="T7" fmla="*/ 0 h 144"/>
              <a:gd name="T8" fmla="*/ 28 w 144"/>
              <a:gd name="T9" fmla="*/ 4 h 144"/>
              <a:gd name="T10" fmla="*/ 28 w 144"/>
              <a:gd name="T11" fmla="*/ 16 h 144"/>
              <a:gd name="T12" fmla="*/ 0 w 144"/>
              <a:gd name="T13" fmla="*/ 16 h 144"/>
              <a:gd name="T14" fmla="*/ 0 w 144"/>
              <a:gd name="T15" fmla="*/ 48 h 144"/>
              <a:gd name="T16" fmla="*/ 33 w 144"/>
              <a:gd name="T17" fmla="*/ 84 h 144"/>
              <a:gd name="T18" fmla="*/ 64 w 144"/>
              <a:gd name="T19" fmla="*/ 107 h 144"/>
              <a:gd name="T20" fmla="*/ 64 w 144"/>
              <a:gd name="T21" fmla="*/ 128 h 144"/>
              <a:gd name="T22" fmla="*/ 48 w 144"/>
              <a:gd name="T23" fmla="*/ 144 h 144"/>
              <a:gd name="T24" fmla="*/ 96 w 144"/>
              <a:gd name="T25" fmla="*/ 144 h 144"/>
              <a:gd name="T26" fmla="*/ 80 w 144"/>
              <a:gd name="T27" fmla="*/ 128 h 144"/>
              <a:gd name="T28" fmla="*/ 80 w 144"/>
              <a:gd name="T29" fmla="*/ 107 h 144"/>
              <a:gd name="T30" fmla="*/ 111 w 144"/>
              <a:gd name="T31" fmla="*/ 84 h 144"/>
              <a:gd name="T32" fmla="*/ 144 w 144"/>
              <a:gd name="T33" fmla="*/ 48 h 144"/>
              <a:gd name="T34" fmla="*/ 144 w 144"/>
              <a:gd name="T35" fmla="*/ 16 h 144"/>
              <a:gd name="T36" fmla="*/ 116 w 144"/>
              <a:gd name="T37" fmla="*/ 16 h 144"/>
              <a:gd name="T38" fmla="*/ 16 w 144"/>
              <a:gd name="T39" fmla="*/ 48 h 144"/>
              <a:gd name="T40" fmla="*/ 16 w 144"/>
              <a:gd name="T41" fmla="*/ 32 h 144"/>
              <a:gd name="T42" fmla="*/ 28 w 144"/>
              <a:gd name="T43" fmla="*/ 32 h 144"/>
              <a:gd name="T44" fmla="*/ 28 w 144"/>
              <a:gd name="T45" fmla="*/ 64 h 144"/>
              <a:gd name="T46" fmla="*/ 28 w 144"/>
              <a:gd name="T47" fmla="*/ 66 h 144"/>
              <a:gd name="T48" fmla="*/ 16 w 144"/>
              <a:gd name="T49" fmla="*/ 48 h 144"/>
              <a:gd name="T50" fmla="*/ 128 w 144"/>
              <a:gd name="T51" fmla="*/ 48 h 144"/>
              <a:gd name="T52" fmla="*/ 116 w 144"/>
              <a:gd name="T53" fmla="*/ 66 h 144"/>
              <a:gd name="T54" fmla="*/ 116 w 144"/>
              <a:gd name="T55" fmla="*/ 64 h 144"/>
              <a:gd name="T56" fmla="*/ 116 w 144"/>
              <a:gd name="T57" fmla="*/ 32 h 144"/>
              <a:gd name="T58" fmla="*/ 128 w 144"/>
              <a:gd name="T59" fmla="*/ 32 h 144"/>
              <a:gd name="T60" fmla="*/ 128 w 144"/>
              <a:gd name="T61" fmla="*/ 4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4" h="144">
                <a:moveTo>
                  <a:pt x="116" y="16"/>
                </a:moveTo>
                <a:cubicBezTo>
                  <a:pt x="116" y="4"/>
                  <a:pt x="116" y="4"/>
                  <a:pt x="116" y="4"/>
                </a:cubicBezTo>
                <a:cubicBezTo>
                  <a:pt x="116" y="2"/>
                  <a:pt x="114" y="0"/>
                  <a:pt x="112" y="0"/>
                </a:cubicBezTo>
                <a:cubicBezTo>
                  <a:pt x="32" y="0"/>
                  <a:pt x="32" y="0"/>
                  <a:pt x="32" y="0"/>
                </a:cubicBezTo>
                <a:cubicBezTo>
                  <a:pt x="30" y="0"/>
                  <a:pt x="28" y="2"/>
                  <a:pt x="28" y="4"/>
                </a:cubicBezTo>
                <a:cubicBezTo>
                  <a:pt x="28" y="16"/>
                  <a:pt x="28" y="16"/>
                  <a:pt x="28" y="16"/>
                </a:cubicBezTo>
                <a:cubicBezTo>
                  <a:pt x="0" y="16"/>
                  <a:pt x="0" y="16"/>
                  <a:pt x="0" y="16"/>
                </a:cubicBezTo>
                <a:cubicBezTo>
                  <a:pt x="0" y="48"/>
                  <a:pt x="0" y="48"/>
                  <a:pt x="0" y="48"/>
                </a:cubicBezTo>
                <a:cubicBezTo>
                  <a:pt x="0" y="67"/>
                  <a:pt x="14" y="82"/>
                  <a:pt x="33" y="84"/>
                </a:cubicBezTo>
                <a:cubicBezTo>
                  <a:pt x="39" y="96"/>
                  <a:pt x="50" y="105"/>
                  <a:pt x="64" y="107"/>
                </a:cubicBezTo>
                <a:cubicBezTo>
                  <a:pt x="64" y="128"/>
                  <a:pt x="64" y="128"/>
                  <a:pt x="64" y="128"/>
                </a:cubicBezTo>
                <a:cubicBezTo>
                  <a:pt x="48" y="144"/>
                  <a:pt x="48" y="144"/>
                  <a:pt x="48" y="144"/>
                </a:cubicBezTo>
                <a:cubicBezTo>
                  <a:pt x="96" y="144"/>
                  <a:pt x="96" y="144"/>
                  <a:pt x="96" y="144"/>
                </a:cubicBezTo>
                <a:cubicBezTo>
                  <a:pt x="80" y="128"/>
                  <a:pt x="80" y="128"/>
                  <a:pt x="80" y="128"/>
                </a:cubicBezTo>
                <a:cubicBezTo>
                  <a:pt x="80" y="107"/>
                  <a:pt x="80" y="107"/>
                  <a:pt x="80" y="107"/>
                </a:cubicBezTo>
                <a:cubicBezTo>
                  <a:pt x="94" y="105"/>
                  <a:pt x="105" y="96"/>
                  <a:pt x="111" y="84"/>
                </a:cubicBezTo>
                <a:cubicBezTo>
                  <a:pt x="130" y="82"/>
                  <a:pt x="144" y="67"/>
                  <a:pt x="144" y="48"/>
                </a:cubicBezTo>
                <a:cubicBezTo>
                  <a:pt x="144" y="16"/>
                  <a:pt x="144" y="16"/>
                  <a:pt x="144" y="16"/>
                </a:cubicBezTo>
                <a:lnTo>
                  <a:pt x="116" y="16"/>
                </a:lnTo>
                <a:close/>
                <a:moveTo>
                  <a:pt x="16" y="48"/>
                </a:moveTo>
                <a:cubicBezTo>
                  <a:pt x="16" y="32"/>
                  <a:pt x="16" y="32"/>
                  <a:pt x="16" y="32"/>
                </a:cubicBezTo>
                <a:cubicBezTo>
                  <a:pt x="28" y="32"/>
                  <a:pt x="28" y="32"/>
                  <a:pt x="28" y="32"/>
                </a:cubicBezTo>
                <a:cubicBezTo>
                  <a:pt x="28" y="64"/>
                  <a:pt x="28" y="64"/>
                  <a:pt x="28" y="64"/>
                </a:cubicBezTo>
                <a:cubicBezTo>
                  <a:pt x="28" y="65"/>
                  <a:pt x="28" y="66"/>
                  <a:pt x="28" y="66"/>
                </a:cubicBezTo>
                <a:cubicBezTo>
                  <a:pt x="21" y="63"/>
                  <a:pt x="16" y="56"/>
                  <a:pt x="16" y="48"/>
                </a:cubicBezTo>
                <a:close/>
                <a:moveTo>
                  <a:pt x="128" y="48"/>
                </a:moveTo>
                <a:cubicBezTo>
                  <a:pt x="128" y="56"/>
                  <a:pt x="123" y="63"/>
                  <a:pt x="116" y="66"/>
                </a:cubicBezTo>
                <a:cubicBezTo>
                  <a:pt x="116" y="66"/>
                  <a:pt x="116" y="65"/>
                  <a:pt x="116" y="64"/>
                </a:cubicBezTo>
                <a:cubicBezTo>
                  <a:pt x="116" y="32"/>
                  <a:pt x="116" y="32"/>
                  <a:pt x="116" y="32"/>
                </a:cubicBezTo>
                <a:cubicBezTo>
                  <a:pt x="128" y="32"/>
                  <a:pt x="128" y="32"/>
                  <a:pt x="128" y="32"/>
                </a:cubicBezTo>
                <a:lnTo>
                  <a:pt x="128" y="48"/>
                </a:lnTo>
                <a:close/>
              </a:path>
            </a:pathLst>
          </a:custGeom>
          <a:solidFill>
            <a:srgbClr val="0774D6"/>
          </a:solidFill>
          <a:ln>
            <a:noFill/>
          </a:ln>
          <a:extLst/>
        </p:spPr>
        <p:txBody>
          <a:bodyPr vert="horz" wrap="square" lIns="91440" tIns="45720" rIns="91440" bIns="45720" numCol="1" anchor="t" anchorCtr="0" compatLnSpc="1">
            <a:prstTxWarp prst="textNoShape">
              <a:avLst/>
            </a:prstTxWarp>
          </a:bodyPr>
          <a:lstStyle/>
          <a:p>
            <a:endParaRPr lang="zh-CN" altLang="en-US"/>
          </a:p>
        </p:txBody>
      </p:sp>
      <p:cxnSp>
        <p:nvCxnSpPr>
          <p:cNvPr id="22" name="直接连接符 2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CxnSpPr/>
          <p:nvPr/>
        </p:nvCxnSpPr>
        <p:spPr>
          <a:xfrm flipH="1" flipV="1">
            <a:off x="2386012" y="1703361"/>
            <a:ext cx="826009" cy="1222442"/>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5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CxnSpPr/>
          <p:nvPr/>
        </p:nvCxnSpPr>
        <p:spPr>
          <a:xfrm flipH="1">
            <a:off x="2180063" y="4286250"/>
            <a:ext cx="832689" cy="69294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e7d195523061f1c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hidden="1"/>
          <p:cNvSpPr txBox="1"/>
          <p:nvPr/>
        </p:nvSpPr>
        <p:spPr>
          <a:xfrm>
            <a:off x="-355600" y="1803400"/>
            <a:ext cx="293927" cy="1016000"/>
          </a:xfrm>
          <a:prstGeom prst="rect">
            <a:avLst/>
          </a:prstGeom>
          <a:noFill/>
        </p:spPr>
        <p:txBody>
          <a:bodyPr vert="wordArtVert" rtlCol="0">
            <a:spAutoFit/>
          </a:bodyPr>
          <a:lstStyle/>
          <a:p>
            <a:r>
              <a:rPr lang="en-US" sz="100"/>
              <a:t>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a:t>
            </a:r>
          </a:p>
        </p:txBody>
      </p:sp>
    </p:spTree>
    <p:extLst>
      <p:ext uri="{BB962C8B-B14F-4D97-AF65-F5344CB8AC3E}">
        <p14:creationId xmlns:p14="http://schemas.microsoft.com/office/powerpoint/2010/main" val="314994856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xmlns="" id="{31A70FE8-8A8E-4C20-9812-514765AF9B22}"/>
              </a:ext>
            </a:extLst>
          </p:cNvPr>
          <p:cNvGrpSpPr/>
          <p:nvPr/>
        </p:nvGrpSpPr>
        <p:grpSpPr>
          <a:xfrm>
            <a:off x="-21739" y="0"/>
            <a:ext cx="12213739" cy="6858000"/>
            <a:chOff x="-10869" y="-1"/>
            <a:chExt cx="12213739" cy="6858000"/>
          </a:xfrm>
        </p:grpSpPr>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A5090CF-B972-4767-88AA-0BBD4B910F79}"/>
                </a:ext>
              </a:extLst>
            </p:cNvPr>
            <p:cNvGrpSpPr/>
            <p:nvPr/>
          </p:nvGrpSpPr>
          <p:grpSpPr>
            <a:xfrm flipH="1" flipV="1">
              <a:off x="-10869" y="-1"/>
              <a:ext cx="3621059" cy="6857999"/>
              <a:chOff x="8581811" y="0"/>
              <a:chExt cx="3621059" cy="6857999"/>
            </a:xfrm>
          </p:grpSpPr>
          <p:sp>
            <p:nvSpPr>
              <p:cNvPr id="12" name="Freeform 5">
                <a:extLst>
                  <a:ext uri="{FF2B5EF4-FFF2-40B4-BE49-F238E27FC236}">
                    <a16:creationId xmlns:a16="http://schemas.microsoft.com/office/drawing/2014/main" xmlns="" id="{E1235DEF-79E9-4F94-BBDD-7C781236BCE2}"/>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3" name="Freeform 5">
                <a:extLst>
                  <a:ext uri="{FF2B5EF4-FFF2-40B4-BE49-F238E27FC236}">
                    <a16:creationId xmlns:a16="http://schemas.microsoft.com/office/drawing/2014/main" xmlns="" id="{93F9DD76-9D14-4F12-99DD-144B21884DB1}"/>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9" name="组合 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A2127F15-71D9-4F60-A2D1-6F0CEA6B98BC}"/>
                </a:ext>
              </a:extLst>
            </p:cNvPr>
            <p:cNvGrpSpPr/>
            <p:nvPr/>
          </p:nvGrpSpPr>
          <p:grpSpPr>
            <a:xfrm>
              <a:off x="8581811" y="0"/>
              <a:ext cx="3621059" cy="6857999"/>
              <a:chOff x="8581811" y="0"/>
              <a:chExt cx="3621059" cy="6857999"/>
            </a:xfrm>
          </p:grpSpPr>
          <p:sp>
            <p:nvSpPr>
              <p:cNvPr id="10" name="Freeform 5">
                <a:extLst>
                  <a:ext uri="{FF2B5EF4-FFF2-40B4-BE49-F238E27FC236}">
                    <a16:creationId xmlns:a16="http://schemas.microsoft.com/office/drawing/2014/main" xmlns="" id="{A1ECA4CA-05BA-4A5B-A8A2-9524C399716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4A1B55D3-E259-4B83-AF4B-D067A7DD45A1}"/>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pic>
        <p:nvPicPr>
          <p:cNvPr id="5" name="内容占位符 3" descr="Macintosh HD:Users:mac:Desktop:屏幕快照 2015-02-06 上午6.26.31.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216976" y="1259146"/>
            <a:ext cx="11794210" cy="5097204"/>
          </a:xfrm>
          <a:prstGeom prst="rect">
            <a:avLst/>
          </a:prstGeom>
          <a:noFill/>
          <a:ln>
            <a:noFill/>
          </a:ln>
        </p:spPr>
      </p:pic>
      <p:sp>
        <p:nvSpPr>
          <p:cNvPr id="2" name="灯片编号占位符 1"/>
          <p:cNvSpPr>
            <a:spLocks noGrp="1"/>
          </p:cNvSpPr>
          <p:nvPr>
            <p:ph type="sldNum" sz="quarter" idx="12"/>
          </p:nvPr>
        </p:nvSpPr>
        <p:spPr/>
        <p:txBody>
          <a:bodyPr/>
          <a:lstStyle/>
          <a:p>
            <a:fld id="{25A0CABC-F17F-4FCB-9A71-10A519D82FE6}" type="slidenum">
              <a:rPr lang="zh-CN" altLang="en-US" smtClean="0"/>
              <a:pPr/>
              <a:t>88</a:t>
            </a:fld>
            <a:endParaRPr lang="zh-CN" altLang="en-US"/>
          </a:p>
        </p:txBody>
      </p:sp>
      <p:sp>
        <p:nvSpPr>
          <p:cNvPr id="6" name="矩形 5"/>
          <p:cNvSpPr/>
          <p:nvPr/>
        </p:nvSpPr>
        <p:spPr>
          <a:xfrm>
            <a:off x="459080" y="351117"/>
            <a:ext cx="10079767" cy="584775"/>
          </a:xfrm>
          <a:prstGeom prst="rect">
            <a:avLst/>
          </a:prstGeom>
        </p:spPr>
        <p:txBody>
          <a:bodyPr wrap="square">
            <a:spAutoFit/>
          </a:bodyPr>
          <a:lstStyle/>
          <a:p>
            <a:pPr lvl="0" algn="ctr">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上海市教育身份认证中心</a:t>
            </a:r>
            <a:endParaRPr lang="en-US" altLang="zh-CN"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66929991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xmlns="" id="{AE112A15-1D84-431C-B0A6-C9B6ECAC6588}"/>
              </a:ext>
            </a:extLst>
          </p:cNvPr>
          <p:cNvGrpSpPr/>
          <p:nvPr/>
        </p:nvGrpSpPr>
        <p:grpSpPr>
          <a:xfrm>
            <a:off x="-21739" y="0"/>
            <a:ext cx="12213739" cy="6858000"/>
            <a:chOff x="-10869" y="-1"/>
            <a:chExt cx="12213739" cy="6858000"/>
          </a:xfrm>
        </p:grpSpPr>
        <p:grpSp>
          <p:nvGrpSpPr>
            <p:cNvPr id="29" name="组合 2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0E1F841-483E-4161-9518-2EFF79812AFC}"/>
                </a:ext>
              </a:extLst>
            </p:cNvPr>
            <p:cNvGrpSpPr/>
            <p:nvPr/>
          </p:nvGrpSpPr>
          <p:grpSpPr>
            <a:xfrm flipH="1" flipV="1">
              <a:off x="-10869" y="-1"/>
              <a:ext cx="3621059" cy="6857999"/>
              <a:chOff x="8581811" y="0"/>
              <a:chExt cx="3621059" cy="6857999"/>
            </a:xfrm>
          </p:grpSpPr>
          <p:sp>
            <p:nvSpPr>
              <p:cNvPr id="33" name="Freeform 5">
                <a:extLst>
                  <a:ext uri="{FF2B5EF4-FFF2-40B4-BE49-F238E27FC236}">
                    <a16:creationId xmlns:a16="http://schemas.microsoft.com/office/drawing/2014/main" xmlns="" id="{5A146B32-C8A7-4DB9-86C6-AA04A0BE5AF7}"/>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35" name="Freeform 5">
                <a:extLst>
                  <a:ext uri="{FF2B5EF4-FFF2-40B4-BE49-F238E27FC236}">
                    <a16:creationId xmlns:a16="http://schemas.microsoft.com/office/drawing/2014/main" xmlns="" id="{26787367-04DE-4BA5-8180-FB519EDAA957}"/>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30" name="组合 2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279155FF-175E-43C2-B496-D455251AAAC5}"/>
                </a:ext>
              </a:extLst>
            </p:cNvPr>
            <p:cNvGrpSpPr/>
            <p:nvPr/>
          </p:nvGrpSpPr>
          <p:grpSpPr>
            <a:xfrm>
              <a:off x="8581811" y="0"/>
              <a:ext cx="3621059" cy="6857999"/>
              <a:chOff x="8581811" y="0"/>
              <a:chExt cx="3621059" cy="6857999"/>
            </a:xfrm>
          </p:grpSpPr>
          <p:sp>
            <p:nvSpPr>
              <p:cNvPr id="31" name="Freeform 5">
                <a:extLst>
                  <a:ext uri="{FF2B5EF4-FFF2-40B4-BE49-F238E27FC236}">
                    <a16:creationId xmlns:a16="http://schemas.microsoft.com/office/drawing/2014/main" xmlns="" id="{20190556-8368-4F5A-9D50-9A309D4EA77D}"/>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32" name="Freeform 5">
                <a:extLst>
                  <a:ext uri="{FF2B5EF4-FFF2-40B4-BE49-F238E27FC236}">
                    <a16:creationId xmlns:a16="http://schemas.microsoft.com/office/drawing/2014/main" xmlns="" id="{643FE512-3353-47DD-8D41-306766E8600D}"/>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标题 1">
            <a:extLst>
              <a:ext uri="{FF2B5EF4-FFF2-40B4-BE49-F238E27FC236}">
                <a16:creationId xmlns:a16="http://schemas.microsoft.com/office/drawing/2014/main" xmlns="" id="{43B739F8-E281-452D-AFF7-757E09E78E65}"/>
              </a:ext>
            </a:extLst>
          </p:cNvPr>
          <p:cNvSpPr>
            <a:spLocks noGrp="1"/>
          </p:cNvSpPr>
          <p:nvPr>
            <p:ph type="title" idx="4294967295"/>
          </p:nvPr>
        </p:nvSpPr>
        <p:spPr>
          <a:xfrm>
            <a:off x="2117723" y="273050"/>
            <a:ext cx="7956550" cy="777875"/>
          </a:xfrm>
        </p:spPr>
        <p:txBody>
          <a:bodyPr/>
          <a:lstStyle/>
          <a:p>
            <a:pPr algn="ctr"/>
            <a:r>
              <a:rPr lang="en-US" altLang="zh-CN" dirty="0"/>
              <a:t>Oauth2+Shibboleth</a:t>
            </a:r>
            <a:r>
              <a:rPr lang="zh-CN" altLang="en-US" dirty="0"/>
              <a:t>架构</a:t>
            </a:r>
          </a:p>
        </p:txBody>
      </p:sp>
      <p:sp>
        <p:nvSpPr>
          <p:cNvPr id="3" name="椭圆 2">
            <a:extLst>
              <a:ext uri="{FF2B5EF4-FFF2-40B4-BE49-F238E27FC236}">
                <a16:creationId xmlns:a16="http://schemas.microsoft.com/office/drawing/2014/main" xmlns="" id="{15BFE172-3D40-4AE4-9878-165C0A9C5E1F}"/>
              </a:ext>
            </a:extLst>
          </p:cNvPr>
          <p:cNvSpPr/>
          <p:nvPr/>
        </p:nvSpPr>
        <p:spPr>
          <a:xfrm>
            <a:off x="4024312" y="1488093"/>
            <a:ext cx="4143375" cy="4143375"/>
          </a:xfrm>
          <a:prstGeom prst="ellipse">
            <a:avLst/>
          </a:prstGeom>
          <a:solidFill>
            <a:srgbClr val="0F6FC6"/>
          </a:solidFill>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dirty="0">
              <a:latin typeface="微软雅黑 Light" panose="020B0502040204020203" pitchFamily="34" charset="-122"/>
              <a:ea typeface="微软雅黑 Light" panose="020B0502040204020203" pitchFamily="34" charset="-122"/>
            </a:endParaRPr>
          </a:p>
        </p:txBody>
      </p:sp>
      <p:sp>
        <p:nvSpPr>
          <p:cNvPr id="4" name="椭圆 3">
            <a:extLst>
              <a:ext uri="{FF2B5EF4-FFF2-40B4-BE49-F238E27FC236}">
                <a16:creationId xmlns:a16="http://schemas.microsoft.com/office/drawing/2014/main" xmlns="" id="{C28F3985-2E7B-4FD6-89CC-B2AC278AF9F0}"/>
              </a:ext>
            </a:extLst>
          </p:cNvPr>
          <p:cNvSpPr/>
          <p:nvPr/>
        </p:nvSpPr>
        <p:spPr>
          <a:xfrm>
            <a:off x="5033961" y="2492980"/>
            <a:ext cx="2133601" cy="213360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rPr>
              <a:t>开放平台</a:t>
            </a:r>
            <a:endParaRPr lang="en-US" altLang="zh-CN" dirty="0">
              <a:latin typeface="微软雅黑 Light" panose="020B0502040204020203" pitchFamily="34" charset="-122"/>
              <a:ea typeface="微软雅黑 Light" panose="020B0502040204020203" pitchFamily="34" charset="-122"/>
            </a:endParaRPr>
          </a:p>
          <a:p>
            <a:pPr algn="ctr"/>
            <a:r>
              <a:rPr lang="zh-CN" altLang="en-US" dirty="0">
                <a:latin typeface="微软雅黑 Light" panose="020B0502040204020203" pitchFamily="34" charset="-122"/>
                <a:ea typeface="微软雅黑 Light" panose="020B0502040204020203" pitchFamily="34" charset="-122"/>
              </a:rPr>
              <a:t>数据清洗</a:t>
            </a:r>
            <a:endParaRPr lang="en-US" altLang="zh-CN" dirty="0">
              <a:latin typeface="微软雅黑 Light" panose="020B0502040204020203" pitchFamily="34" charset="-122"/>
              <a:ea typeface="微软雅黑 Light" panose="020B0502040204020203" pitchFamily="34" charset="-122"/>
            </a:endParaRPr>
          </a:p>
        </p:txBody>
      </p:sp>
      <p:cxnSp>
        <p:nvCxnSpPr>
          <p:cNvPr id="5" name="直接连接符 4">
            <a:extLst>
              <a:ext uri="{FF2B5EF4-FFF2-40B4-BE49-F238E27FC236}">
                <a16:creationId xmlns:a16="http://schemas.microsoft.com/office/drawing/2014/main" xmlns="" id="{AF068605-EF59-4C18-B7E2-2F9B744D851A}"/>
              </a:ext>
            </a:extLst>
          </p:cNvPr>
          <p:cNvCxnSpPr>
            <a:stCxn id="3" idx="1"/>
            <a:endCxn id="4" idx="1"/>
          </p:cNvCxnSpPr>
          <p:nvPr/>
        </p:nvCxnSpPr>
        <p:spPr>
          <a:xfrm>
            <a:off x="4631095" y="2094876"/>
            <a:ext cx="715325" cy="710563"/>
          </a:xfrm>
          <a:prstGeom prst="line">
            <a:avLst/>
          </a:prstGeom>
        </p:spPr>
        <p:style>
          <a:lnRef idx="1">
            <a:schemeClr val="dk1"/>
          </a:lnRef>
          <a:fillRef idx="0">
            <a:schemeClr val="dk1"/>
          </a:fillRef>
          <a:effectRef idx="0">
            <a:schemeClr val="dk1"/>
          </a:effectRef>
          <a:fontRef idx="minor">
            <a:schemeClr val="tx1"/>
          </a:fontRef>
        </p:style>
      </p:cxnSp>
      <p:cxnSp>
        <p:nvCxnSpPr>
          <p:cNvPr id="6" name="直接连接符 5">
            <a:extLst>
              <a:ext uri="{FF2B5EF4-FFF2-40B4-BE49-F238E27FC236}">
                <a16:creationId xmlns:a16="http://schemas.microsoft.com/office/drawing/2014/main" xmlns="" id="{562F70D1-4949-458F-8DBF-16FFFA0D95C8}"/>
              </a:ext>
            </a:extLst>
          </p:cNvPr>
          <p:cNvCxnSpPr>
            <a:stCxn id="4" idx="7"/>
            <a:endCxn id="3" idx="7"/>
          </p:cNvCxnSpPr>
          <p:nvPr/>
        </p:nvCxnSpPr>
        <p:spPr>
          <a:xfrm flipV="1">
            <a:off x="6855103" y="2094876"/>
            <a:ext cx="705801" cy="710563"/>
          </a:xfrm>
          <a:prstGeom prst="line">
            <a:avLst/>
          </a:prstGeom>
        </p:spPr>
        <p:style>
          <a:lnRef idx="1">
            <a:schemeClr val="dk1"/>
          </a:lnRef>
          <a:fillRef idx="0">
            <a:schemeClr val="dk1"/>
          </a:fillRef>
          <a:effectRef idx="0">
            <a:schemeClr val="dk1"/>
          </a:effectRef>
          <a:fontRef idx="minor">
            <a:schemeClr val="tx1"/>
          </a:fontRef>
        </p:style>
      </p:cxnSp>
      <p:cxnSp>
        <p:nvCxnSpPr>
          <p:cNvPr id="7" name="直接连接符 6">
            <a:extLst>
              <a:ext uri="{FF2B5EF4-FFF2-40B4-BE49-F238E27FC236}">
                <a16:creationId xmlns:a16="http://schemas.microsoft.com/office/drawing/2014/main" xmlns="" id="{0A1C0211-8DBF-4511-82AB-CB1D797506EA}"/>
              </a:ext>
            </a:extLst>
          </p:cNvPr>
          <p:cNvCxnSpPr>
            <a:stCxn id="4" idx="5"/>
            <a:endCxn id="3" idx="5"/>
          </p:cNvCxnSpPr>
          <p:nvPr/>
        </p:nvCxnSpPr>
        <p:spPr>
          <a:xfrm>
            <a:off x="6855103" y="4314122"/>
            <a:ext cx="705801" cy="710563"/>
          </a:xfrm>
          <a:prstGeom prst="line">
            <a:avLst/>
          </a:prstGeom>
        </p:spPr>
        <p:style>
          <a:lnRef idx="1">
            <a:schemeClr val="dk1"/>
          </a:lnRef>
          <a:fillRef idx="0">
            <a:schemeClr val="dk1"/>
          </a:fillRef>
          <a:effectRef idx="0">
            <a:schemeClr val="dk1"/>
          </a:effectRef>
          <a:fontRef idx="minor">
            <a:schemeClr val="tx1"/>
          </a:fontRef>
        </p:style>
      </p:cxnSp>
      <p:cxnSp>
        <p:nvCxnSpPr>
          <p:cNvPr id="8" name="直接连接符 7">
            <a:extLst>
              <a:ext uri="{FF2B5EF4-FFF2-40B4-BE49-F238E27FC236}">
                <a16:creationId xmlns:a16="http://schemas.microsoft.com/office/drawing/2014/main" xmlns="" id="{C9C467EC-B4DE-4F0E-8232-16C7042402E4}"/>
              </a:ext>
            </a:extLst>
          </p:cNvPr>
          <p:cNvCxnSpPr>
            <a:stCxn id="4" idx="3"/>
            <a:endCxn id="3" idx="3"/>
          </p:cNvCxnSpPr>
          <p:nvPr/>
        </p:nvCxnSpPr>
        <p:spPr>
          <a:xfrm flipH="1">
            <a:off x="4631095" y="4314122"/>
            <a:ext cx="715325" cy="710563"/>
          </a:xfrm>
          <a:prstGeom prst="line">
            <a:avLst/>
          </a:prstGeom>
        </p:spPr>
        <p:style>
          <a:lnRef idx="1">
            <a:schemeClr val="dk1"/>
          </a:lnRef>
          <a:fillRef idx="0">
            <a:schemeClr val="dk1"/>
          </a:fillRef>
          <a:effectRef idx="0">
            <a:schemeClr val="dk1"/>
          </a:effectRef>
          <a:fontRef idx="minor">
            <a:schemeClr val="tx1"/>
          </a:fontRef>
        </p:style>
      </p:cxnSp>
      <p:sp>
        <p:nvSpPr>
          <p:cNvPr id="9" name="文本框 8">
            <a:extLst>
              <a:ext uri="{FF2B5EF4-FFF2-40B4-BE49-F238E27FC236}">
                <a16:creationId xmlns:a16="http://schemas.microsoft.com/office/drawing/2014/main" xmlns="" id="{C54EBC5F-0629-4B75-9F5A-D0A6A4A121A1}"/>
              </a:ext>
            </a:extLst>
          </p:cNvPr>
          <p:cNvSpPr txBox="1"/>
          <p:nvPr/>
        </p:nvSpPr>
        <p:spPr>
          <a:xfrm>
            <a:off x="4163902" y="3098115"/>
            <a:ext cx="1007983" cy="923330"/>
          </a:xfrm>
          <a:prstGeom prst="rect">
            <a:avLst/>
          </a:prstGeom>
          <a:noFill/>
        </p:spPr>
        <p:txBody>
          <a:bodyPr wrap="square" rtlCol="0">
            <a:spAutoFit/>
          </a:bodyPr>
          <a:lstStyle/>
          <a:p>
            <a:r>
              <a:rPr lang="en-US" altLang="zh-CN" dirty="0">
                <a:latin typeface="微软雅黑 Light" panose="020B0502040204020203" pitchFamily="34" charset="-122"/>
                <a:ea typeface="微软雅黑 Light" panose="020B0502040204020203" pitchFamily="34" charset="-122"/>
              </a:rPr>
              <a:t>Oauth2</a:t>
            </a:r>
          </a:p>
          <a:p>
            <a:r>
              <a:rPr lang="zh-CN" altLang="en-US" dirty="0">
                <a:latin typeface="微软雅黑 Light" panose="020B0502040204020203" pitchFamily="34" charset="-122"/>
                <a:ea typeface="微软雅黑 Light" panose="020B0502040204020203" pitchFamily="34" charset="-122"/>
              </a:rPr>
              <a:t>开放</a:t>
            </a:r>
            <a:endParaRPr lang="en-US" altLang="zh-CN" dirty="0">
              <a:latin typeface="微软雅黑 Light" panose="020B0502040204020203" pitchFamily="34" charset="-122"/>
              <a:ea typeface="微软雅黑 Light" panose="020B0502040204020203" pitchFamily="34" charset="-122"/>
            </a:endParaRPr>
          </a:p>
          <a:p>
            <a:r>
              <a:rPr lang="zh-CN" altLang="en-US" dirty="0">
                <a:latin typeface="微软雅黑 Light" panose="020B0502040204020203" pitchFamily="34" charset="-122"/>
                <a:ea typeface="微软雅黑 Light" panose="020B0502040204020203" pitchFamily="34" charset="-122"/>
              </a:rPr>
              <a:t>接口</a:t>
            </a:r>
            <a:endParaRPr lang="en-US" altLang="zh-CN" dirty="0">
              <a:latin typeface="微软雅黑 Light" panose="020B0502040204020203" pitchFamily="34" charset="-122"/>
              <a:ea typeface="微软雅黑 Light" panose="020B0502040204020203" pitchFamily="34" charset="-122"/>
            </a:endParaRPr>
          </a:p>
        </p:txBody>
      </p:sp>
      <p:sp>
        <p:nvSpPr>
          <p:cNvPr id="10" name="文本框 9">
            <a:extLst>
              <a:ext uri="{FF2B5EF4-FFF2-40B4-BE49-F238E27FC236}">
                <a16:creationId xmlns:a16="http://schemas.microsoft.com/office/drawing/2014/main" xmlns="" id="{AD81E454-C9C5-426C-A6F7-A6EC2EE556FA}"/>
              </a:ext>
            </a:extLst>
          </p:cNvPr>
          <p:cNvSpPr txBox="1"/>
          <p:nvPr/>
        </p:nvSpPr>
        <p:spPr>
          <a:xfrm>
            <a:off x="7319962" y="3098115"/>
            <a:ext cx="695325" cy="923330"/>
          </a:xfrm>
          <a:prstGeom prst="rect">
            <a:avLst/>
          </a:prstGeom>
          <a:noFill/>
        </p:spPr>
        <p:txBody>
          <a:bodyPr wrap="square" rtlCol="0">
            <a:spAutoFit/>
          </a:bodyPr>
          <a:lstStyle/>
          <a:p>
            <a:r>
              <a:rPr lang="zh-CN" altLang="en-US" dirty="0">
                <a:latin typeface="微软雅黑 Light" panose="020B0502040204020203" pitchFamily="34" charset="-122"/>
                <a:ea typeface="微软雅黑 Light" panose="020B0502040204020203" pitchFamily="34" charset="-122"/>
              </a:rPr>
              <a:t>统一</a:t>
            </a:r>
            <a:endParaRPr lang="en-US" altLang="zh-CN" dirty="0">
              <a:latin typeface="微软雅黑 Light" panose="020B0502040204020203" pitchFamily="34" charset="-122"/>
              <a:ea typeface="微软雅黑 Light" panose="020B0502040204020203" pitchFamily="34" charset="-122"/>
            </a:endParaRPr>
          </a:p>
          <a:p>
            <a:r>
              <a:rPr lang="zh-CN" altLang="en-US" dirty="0">
                <a:latin typeface="微软雅黑 Light" panose="020B0502040204020203" pitchFamily="34" charset="-122"/>
                <a:ea typeface="微软雅黑 Light" panose="020B0502040204020203" pitchFamily="34" charset="-122"/>
              </a:rPr>
              <a:t>认证</a:t>
            </a:r>
            <a:endParaRPr lang="en-US" altLang="zh-CN" dirty="0">
              <a:latin typeface="微软雅黑 Light" panose="020B0502040204020203" pitchFamily="34" charset="-122"/>
              <a:ea typeface="微软雅黑 Light" panose="020B0502040204020203" pitchFamily="34" charset="-122"/>
            </a:endParaRPr>
          </a:p>
          <a:p>
            <a:r>
              <a:rPr lang="zh-CN" altLang="en-US" dirty="0">
                <a:latin typeface="微软雅黑 Light" panose="020B0502040204020203" pitchFamily="34" charset="-122"/>
                <a:ea typeface="微软雅黑 Light" panose="020B0502040204020203" pitchFamily="34" charset="-122"/>
              </a:rPr>
              <a:t>接口</a:t>
            </a:r>
          </a:p>
        </p:txBody>
      </p:sp>
      <p:sp>
        <p:nvSpPr>
          <p:cNvPr id="11" name="右箭头 28">
            <a:extLst>
              <a:ext uri="{FF2B5EF4-FFF2-40B4-BE49-F238E27FC236}">
                <a16:creationId xmlns:a16="http://schemas.microsoft.com/office/drawing/2014/main" xmlns="" id="{DFDFB2E4-06ED-4D63-A463-8181DE59012C}"/>
              </a:ext>
            </a:extLst>
          </p:cNvPr>
          <p:cNvSpPr/>
          <p:nvPr/>
        </p:nvSpPr>
        <p:spPr>
          <a:xfrm>
            <a:off x="5404502" y="1853600"/>
            <a:ext cx="1382992" cy="48255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rPr>
              <a:t>授权请求</a:t>
            </a:r>
          </a:p>
        </p:txBody>
      </p:sp>
      <p:sp>
        <p:nvSpPr>
          <p:cNvPr id="12" name="左箭头 29">
            <a:extLst>
              <a:ext uri="{FF2B5EF4-FFF2-40B4-BE49-F238E27FC236}">
                <a16:creationId xmlns:a16="http://schemas.microsoft.com/office/drawing/2014/main" xmlns="" id="{787A0607-A981-4431-A05D-07756EB28E20}"/>
              </a:ext>
            </a:extLst>
          </p:cNvPr>
          <p:cNvSpPr/>
          <p:nvPr/>
        </p:nvSpPr>
        <p:spPr>
          <a:xfrm>
            <a:off x="5404502" y="4805843"/>
            <a:ext cx="1382992" cy="48577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rPr>
              <a:t>授权返回</a:t>
            </a:r>
          </a:p>
        </p:txBody>
      </p:sp>
      <p:sp>
        <p:nvSpPr>
          <p:cNvPr id="14" name="右箭头 31">
            <a:extLst>
              <a:ext uri="{FF2B5EF4-FFF2-40B4-BE49-F238E27FC236}">
                <a16:creationId xmlns:a16="http://schemas.microsoft.com/office/drawing/2014/main" xmlns="" id="{EE98A612-C6D8-4E05-8CE4-C496AEB7CEC1}"/>
              </a:ext>
            </a:extLst>
          </p:cNvPr>
          <p:cNvSpPr/>
          <p:nvPr/>
        </p:nvSpPr>
        <p:spPr>
          <a:xfrm>
            <a:off x="8464505" y="3024643"/>
            <a:ext cx="1114890" cy="39459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400" dirty="0">
                <a:latin typeface="微软雅黑 Light" panose="020B0502040204020203" pitchFamily="34" charset="-122"/>
                <a:ea typeface="微软雅黑 Light" panose="020B0502040204020203" pitchFamily="34" charset="-122"/>
              </a:rPr>
              <a:t>认证请求</a:t>
            </a:r>
          </a:p>
        </p:txBody>
      </p:sp>
      <p:sp>
        <p:nvSpPr>
          <p:cNvPr id="15" name="左箭头 32">
            <a:extLst>
              <a:ext uri="{FF2B5EF4-FFF2-40B4-BE49-F238E27FC236}">
                <a16:creationId xmlns:a16="http://schemas.microsoft.com/office/drawing/2014/main" xmlns="" id="{5FDDD7DC-235F-425A-804F-FA9B6CC27454}"/>
              </a:ext>
            </a:extLst>
          </p:cNvPr>
          <p:cNvSpPr/>
          <p:nvPr/>
        </p:nvSpPr>
        <p:spPr>
          <a:xfrm>
            <a:off x="8381200" y="3544926"/>
            <a:ext cx="1158695" cy="398919"/>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400" dirty="0">
                <a:latin typeface="微软雅黑 Light" panose="020B0502040204020203" pitchFamily="34" charset="-122"/>
                <a:ea typeface="微软雅黑 Light" panose="020B0502040204020203" pitchFamily="34" charset="-122"/>
              </a:rPr>
              <a:t>数据返回</a:t>
            </a:r>
          </a:p>
        </p:txBody>
      </p:sp>
      <p:sp>
        <p:nvSpPr>
          <p:cNvPr id="17" name="左右箭头 34">
            <a:extLst>
              <a:ext uri="{FF2B5EF4-FFF2-40B4-BE49-F238E27FC236}">
                <a16:creationId xmlns:a16="http://schemas.microsoft.com/office/drawing/2014/main" xmlns="" id="{79D9476C-16F0-46A6-8994-D955E31718FC}"/>
              </a:ext>
            </a:extLst>
          </p:cNvPr>
          <p:cNvSpPr/>
          <p:nvPr/>
        </p:nvSpPr>
        <p:spPr>
          <a:xfrm>
            <a:off x="2783076" y="3295411"/>
            <a:ext cx="857250" cy="325149"/>
          </a:xfrm>
          <a:prstGeom prst="lef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latin typeface="微软雅黑 Light" panose="020B0502040204020203" pitchFamily="34" charset="-122"/>
              <a:ea typeface="微软雅黑 Light" panose="020B0502040204020203" pitchFamily="34" charset="-122"/>
            </a:endParaRPr>
          </a:p>
        </p:txBody>
      </p:sp>
      <p:sp>
        <p:nvSpPr>
          <p:cNvPr id="18" name="文本框 17">
            <a:extLst>
              <a:ext uri="{FF2B5EF4-FFF2-40B4-BE49-F238E27FC236}">
                <a16:creationId xmlns:a16="http://schemas.microsoft.com/office/drawing/2014/main" xmlns="" id="{188ACAE2-E762-400D-A95D-6102F28DF176}"/>
              </a:ext>
            </a:extLst>
          </p:cNvPr>
          <p:cNvSpPr txBox="1"/>
          <p:nvPr/>
        </p:nvSpPr>
        <p:spPr>
          <a:xfrm>
            <a:off x="5376861" y="5810730"/>
            <a:ext cx="2064888" cy="369332"/>
          </a:xfrm>
          <a:prstGeom prst="rect">
            <a:avLst/>
          </a:prstGeom>
          <a:noFill/>
        </p:spPr>
        <p:txBody>
          <a:bodyPr wrap="square" rtlCol="0">
            <a:spAutoFit/>
          </a:bodyPr>
          <a:lstStyle/>
          <a:p>
            <a:r>
              <a:rPr lang="en-US" altLang="zh-CN" dirty="0">
                <a:latin typeface="微软雅黑 Light" panose="020B0502040204020203" pitchFamily="34" charset="-122"/>
                <a:ea typeface="微软雅黑 Light" panose="020B0502040204020203" pitchFamily="34" charset="-122"/>
              </a:rPr>
              <a:t>Oauth2</a:t>
            </a:r>
            <a:r>
              <a:rPr lang="zh-CN" altLang="en-US" dirty="0">
                <a:latin typeface="微软雅黑 Light" panose="020B0502040204020203" pitchFamily="34" charset="-122"/>
                <a:ea typeface="微软雅黑 Light" panose="020B0502040204020203" pitchFamily="34" charset="-122"/>
              </a:rPr>
              <a:t>授权流程</a:t>
            </a:r>
          </a:p>
        </p:txBody>
      </p:sp>
      <p:sp>
        <p:nvSpPr>
          <p:cNvPr id="20" name="文本框 19">
            <a:extLst>
              <a:ext uri="{FF2B5EF4-FFF2-40B4-BE49-F238E27FC236}">
                <a16:creationId xmlns:a16="http://schemas.microsoft.com/office/drawing/2014/main" xmlns="" id="{9DEFAF62-B0E6-49AC-A185-4982821A9642}"/>
              </a:ext>
            </a:extLst>
          </p:cNvPr>
          <p:cNvSpPr txBox="1"/>
          <p:nvPr/>
        </p:nvSpPr>
        <p:spPr>
          <a:xfrm>
            <a:off x="2965479" y="3872098"/>
            <a:ext cx="492443" cy="1960735"/>
          </a:xfrm>
          <a:prstGeom prst="rect">
            <a:avLst/>
          </a:prstGeom>
          <a:noFill/>
        </p:spPr>
        <p:txBody>
          <a:bodyPr vert="eaVert" wrap="square" rtlCol="0">
            <a:spAutoFit/>
          </a:bodyPr>
          <a:lstStyle/>
          <a:p>
            <a:r>
              <a:rPr lang="zh-CN" altLang="en-US" sz="2000" dirty="0">
                <a:latin typeface="微软雅黑 Light" panose="020B0502040204020203" pitchFamily="34" charset="-122"/>
                <a:ea typeface="微软雅黑 Light" panose="020B0502040204020203" pitchFamily="34" charset="-122"/>
              </a:rPr>
              <a:t>标准化数据输出</a:t>
            </a:r>
          </a:p>
        </p:txBody>
      </p:sp>
      <p:sp>
        <p:nvSpPr>
          <p:cNvPr id="23" name="矩形 22">
            <a:extLst>
              <a:ext uri="{FF2B5EF4-FFF2-40B4-BE49-F238E27FC236}">
                <a16:creationId xmlns:a16="http://schemas.microsoft.com/office/drawing/2014/main" xmlns="" id="{D9A31F21-AC33-426E-B7BF-4F35BE2962A5}"/>
              </a:ext>
            </a:extLst>
          </p:cNvPr>
          <p:cNvSpPr/>
          <p:nvPr/>
        </p:nvSpPr>
        <p:spPr>
          <a:xfrm>
            <a:off x="1006892" y="4483133"/>
            <a:ext cx="1107996" cy="369332"/>
          </a:xfrm>
          <a:prstGeom prst="rect">
            <a:avLst/>
          </a:prstGeom>
        </p:spPr>
        <p:txBody>
          <a:bodyPr wrap="none">
            <a:spAutoFit/>
          </a:bodyPr>
          <a:lstStyle/>
          <a:p>
            <a:pPr algn="ctr"/>
            <a:r>
              <a:rPr lang="zh-CN" altLang="en-US" dirty="0">
                <a:latin typeface="微软雅黑 Light" panose="020B0502040204020203" pitchFamily="34" charset="-122"/>
                <a:ea typeface="微软雅黑 Light" panose="020B0502040204020203" pitchFamily="34" charset="-122"/>
              </a:rPr>
              <a:t>应用市场</a:t>
            </a:r>
          </a:p>
        </p:txBody>
      </p:sp>
      <p:sp>
        <p:nvSpPr>
          <p:cNvPr id="26" name="矩形 25">
            <a:extLst>
              <a:ext uri="{FF2B5EF4-FFF2-40B4-BE49-F238E27FC236}">
                <a16:creationId xmlns:a16="http://schemas.microsoft.com/office/drawing/2014/main" xmlns="" id="{6A845412-23E2-44FC-A6B2-C3E737432253}"/>
              </a:ext>
            </a:extLst>
          </p:cNvPr>
          <p:cNvSpPr/>
          <p:nvPr/>
        </p:nvSpPr>
        <p:spPr>
          <a:xfrm>
            <a:off x="10054111" y="4480564"/>
            <a:ext cx="1268297" cy="646331"/>
          </a:xfrm>
          <a:prstGeom prst="rect">
            <a:avLst/>
          </a:prstGeom>
        </p:spPr>
        <p:txBody>
          <a:bodyPr wrap="none">
            <a:spAutoFit/>
          </a:bodyPr>
          <a:lstStyle/>
          <a:p>
            <a:pPr algn="ctr"/>
            <a:r>
              <a:rPr lang="en-US" altLang="zh-CN" dirty="0">
                <a:latin typeface="微软雅黑 Light" panose="020B0502040204020203" pitchFamily="34" charset="-122"/>
                <a:ea typeface="微软雅黑 Light" panose="020B0502040204020203" pitchFamily="34" charset="-122"/>
              </a:rPr>
              <a:t>shibboleth</a:t>
            </a:r>
          </a:p>
          <a:p>
            <a:pPr algn="ctr"/>
            <a:r>
              <a:rPr lang="zh-CN" altLang="en-US" dirty="0">
                <a:latin typeface="微软雅黑 Light" panose="020B0502040204020203" pitchFamily="34" charset="-122"/>
                <a:ea typeface="微软雅黑 Light" panose="020B0502040204020203" pitchFamily="34" charset="-122"/>
              </a:rPr>
              <a:t>跨校联盟</a:t>
            </a:r>
          </a:p>
        </p:txBody>
      </p:sp>
      <p:pic>
        <p:nvPicPr>
          <p:cNvPr id="28" name="图片 27">
            <a:extLst>
              <a:ext uri="{FF2B5EF4-FFF2-40B4-BE49-F238E27FC236}">
                <a16:creationId xmlns:a16="http://schemas.microsoft.com/office/drawing/2014/main" xmlns="" id="{4D41ED6D-73B2-4591-9277-332D11F448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6713" y="2802869"/>
            <a:ext cx="1790700" cy="1381125"/>
          </a:xfrm>
          <a:prstGeom prst="rect">
            <a:avLst/>
          </a:prstGeom>
        </p:spPr>
      </p:pic>
      <p:pic>
        <p:nvPicPr>
          <p:cNvPr id="34" name="图片 33">
            <a:extLst>
              <a:ext uri="{FF2B5EF4-FFF2-40B4-BE49-F238E27FC236}">
                <a16:creationId xmlns:a16="http://schemas.microsoft.com/office/drawing/2014/main" xmlns="" id="{6D7C0AEA-2699-4EEA-9396-53CDB00B17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690" y="2637722"/>
            <a:ext cx="1676400" cy="1676400"/>
          </a:xfrm>
          <a:prstGeom prst="rect">
            <a:avLst/>
          </a:prstGeom>
        </p:spPr>
      </p:pic>
      <p:sp>
        <p:nvSpPr>
          <p:cNvPr id="13" name="灯片编号占位符 12">
            <a:extLst>
              <a:ext uri="{FF2B5EF4-FFF2-40B4-BE49-F238E27FC236}">
                <a16:creationId xmlns:a16="http://schemas.microsoft.com/office/drawing/2014/main" xmlns="" id="{5FB587CC-5741-49F0-A2F4-98DBA9741F7F}"/>
              </a:ext>
            </a:extLst>
          </p:cNvPr>
          <p:cNvSpPr>
            <a:spLocks noGrp="1"/>
          </p:cNvSpPr>
          <p:nvPr>
            <p:ph type="sldNum" sz="quarter" idx="12"/>
          </p:nvPr>
        </p:nvSpPr>
        <p:spPr/>
        <p:txBody>
          <a:bodyPr/>
          <a:lstStyle/>
          <a:p>
            <a:fld id="{993DAA20-52E0-4214-8B12-5D5B7943E59F}" type="slidenum">
              <a:rPr lang="zh-CN" altLang="en-US" smtClean="0"/>
              <a:t>89</a:t>
            </a:fld>
            <a:endParaRPr lang="zh-CN" altLang="en-US"/>
          </a:p>
        </p:txBody>
      </p:sp>
    </p:spTree>
    <p:extLst>
      <p:ext uri="{BB962C8B-B14F-4D97-AF65-F5344CB8AC3E}">
        <p14:creationId xmlns:p14="http://schemas.microsoft.com/office/powerpoint/2010/main" val="2259614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504825" y="1023938"/>
            <a:ext cx="11687175" cy="5102225"/>
          </a:xfrm>
          <a:effectLst>
            <a:outerShdw blurRad="50800" dist="38100" dir="5400000" algn="t" rotWithShape="0">
              <a:prstClr val="black">
                <a:alpha val="40000"/>
              </a:prstClr>
            </a:outerShdw>
          </a:effectLst>
        </p:spPr>
        <p:txBody>
          <a:bodyPr>
            <a:noAutofit/>
          </a:bodyPr>
          <a:lstStyle/>
          <a:p>
            <a:pPr marL="0" indent="0">
              <a:lnSpc>
                <a:spcPct val="170000"/>
              </a:lnSpc>
              <a:buNone/>
            </a:pPr>
            <a:r>
              <a:rPr lang="en-US" altLang="zh-CN" sz="2000" dirty="0" smtClean="0">
                <a:solidFill>
                  <a:schemeClr val="bg1"/>
                </a:solidFill>
                <a:latin typeface="造字工房悦黑（非商用）常规体" pitchFamily="50" charset="-122"/>
                <a:ea typeface="造字工房悦黑（非商用）常规体" pitchFamily="50" charset="-122"/>
              </a:rPr>
              <a:t>	</a:t>
            </a:r>
            <a:r>
              <a:rPr lang="zh-CN" altLang="zh-CN" sz="2000" dirty="0" smtClean="0">
                <a:solidFill>
                  <a:schemeClr val="bg1"/>
                </a:solidFill>
                <a:latin typeface="造字工房悦黑（非商用）常规体" pitchFamily="50" charset="-122"/>
                <a:ea typeface="造字工房悦黑（非商用）常规体" pitchFamily="50" charset="-122"/>
              </a:rPr>
              <a:t>每当一项新技术被引入</a:t>
            </a:r>
            <a:r>
              <a:rPr lang="zh-CN" altLang="zh-CN" sz="2000" dirty="0">
                <a:solidFill>
                  <a:schemeClr val="bg1"/>
                </a:solidFill>
                <a:latin typeface="造字工房悦黑（非商用）常规体" pitchFamily="50" charset="-122"/>
                <a:ea typeface="造字工房悦黑（非商用）常规体" pitchFamily="50" charset="-122"/>
              </a:rPr>
              <a:t>教育的实践，往往会被寄予巨大的期望</a:t>
            </a:r>
            <a:r>
              <a:rPr lang="zh-CN" altLang="zh-CN" sz="2000" dirty="0" smtClean="0">
                <a:solidFill>
                  <a:schemeClr val="bg1"/>
                </a:solidFill>
                <a:latin typeface="造字工房悦黑（非商用）常规体" pitchFamily="50" charset="-122"/>
                <a:ea typeface="造字工房悦黑（非商用）常规体" pitchFamily="50" charset="-122"/>
              </a:rPr>
              <a:t>，媒体</a:t>
            </a:r>
            <a:r>
              <a:rPr lang="en-US" altLang="zh-CN" sz="2000" dirty="0">
                <a:solidFill>
                  <a:schemeClr val="bg1"/>
                </a:solidFill>
                <a:latin typeface="造字工房悦黑（非商用）常规体" pitchFamily="50" charset="-122"/>
                <a:ea typeface="造字工房悦黑（非商用）常规体" pitchFamily="50" charset="-122"/>
              </a:rPr>
              <a:t>/</a:t>
            </a:r>
            <a:r>
              <a:rPr lang="zh-CN" altLang="zh-CN" sz="2000" dirty="0">
                <a:solidFill>
                  <a:schemeClr val="bg1"/>
                </a:solidFill>
                <a:latin typeface="造字工房悦黑（非商用）常规体" pitchFamily="50" charset="-122"/>
                <a:ea typeface="造字工房悦黑（非商用）常规体" pitchFamily="50" charset="-122"/>
              </a:rPr>
              <a:t>技术中心的研究思想导致了</a:t>
            </a:r>
            <a:r>
              <a:rPr lang="en-US" altLang="zh-CN" sz="2000" dirty="0">
                <a:solidFill>
                  <a:schemeClr val="bg1"/>
                </a:solidFill>
                <a:latin typeface="造字工房悦黑（非商用）常规体" pitchFamily="50" charset="-122"/>
                <a:ea typeface="造字工房悦黑（非商用）常规体" pitchFamily="50" charset="-122"/>
              </a:rPr>
              <a:t>20</a:t>
            </a:r>
            <a:r>
              <a:rPr lang="zh-CN" altLang="zh-CN" sz="2000" dirty="0">
                <a:solidFill>
                  <a:schemeClr val="bg1"/>
                </a:solidFill>
                <a:latin typeface="造字工房悦黑（非商用）常规体" pitchFamily="50" charset="-122"/>
                <a:ea typeface="造字工房悦黑（非商用）常规体" pitchFamily="50" charset="-122"/>
              </a:rPr>
              <a:t>世纪教育技术的发展形成了一个从“被寄予对教育进行革命的巨大期望”到“在学校中大规模实施尖端技术”再到“数十年后被证明期望落空”</a:t>
            </a:r>
            <a:r>
              <a:rPr lang="zh-CN" altLang="zh-CN" sz="2000" dirty="0" smtClean="0">
                <a:solidFill>
                  <a:schemeClr val="bg1"/>
                </a:solidFill>
                <a:latin typeface="造字工房悦黑（非商用）常规体" pitchFamily="50" charset="-122"/>
                <a:ea typeface="造字工房悦黑（非商用）常规体" pitchFamily="50" charset="-122"/>
              </a:rPr>
              <a:t>的怪圈。</a:t>
            </a:r>
            <a:endParaRPr lang="en-US" altLang="zh-CN" sz="2000" dirty="0" smtClean="0">
              <a:solidFill>
                <a:schemeClr val="bg1"/>
              </a:solidFill>
              <a:latin typeface="造字工房悦黑（非商用）常规体" pitchFamily="50" charset="-122"/>
              <a:ea typeface="造字工房悦黑（非商用）常规体" pitchFamily="50" charset="-122"/>
            </a:endParaRPr>
          </a:p>
          <a:p>
            <a:pPr marL="0" indent="0" algn="r">
              <a:lnSpc>
                <a:spcPct val="170000"/>
              </a:lnSpc>
              <a:buNone/>
            </a:pPr>
            <a:r>
              <a:rPr lang="zh-CN" altLang="zh-CN" sz="2000" dirty="0" smtClean="0">
                <a:solidFill>
                  <a:schemeClr val="bg1"/>
                </a:solidFill>
                <a:latin typeface="造字工房悦黑（非商用）常规体" pitchFamily="50" charset="-122"/>
                <a:ea typeface="造字工房悦黑（非商用）常规体" pitchFamily="50" charset="-122"/>
                <a:cs typeface="Kaiti SC Regular"/>
              </a:rPr>
              <a:t>——</a:t>
            </a:r>
            <a:r>
              <a:rPr lang="zh-CN" altLang="zh-CN" sz="2000" dirty="0">
                <a:solidFill>
                  <a:schemeClr val="bg1"/>
                </a:solidFill>
                <a:latin typeface="造字工房悦黑（非商用）常规体" pitchFamily="50" charset="-122"/>
                <a:ea typeface="造字工房悦黑（非商用）常规体" pitchFamily="50" charset="-122"/>
                <a:cs typeface="Kaiti SC Regular"/>
              </a:rPr>
              <a:t>主编理查德</a:t>
            </a:r>
            <a:r>
              <a:rPr lang="en-US" altLang="zh-CN" sz="2000" dirty="0">
                <a:solidFill>
                  <a:schemeClr val="bg1"/>
                </a:solidFill>
                <a:latin typeface="造字工房悦黑（非商用）常规体" pitchFamily="50" charset="-122"/>
                <a:ea typeface="造字工房悦黑（非商用）常规体" pitchFamily="50" charset="-122"/>
                <a:cs typeface="Kaiti SC Regular"/>
              </a:rPr>
              <a:t>.E.</a:t>
            </a:r>
            <a:r>
              <a:rPr lang="zh-CN" altLang="zh-CN" sz="2000" dirty="0">
                <a:solidFill>
                  <a:schemeClr val="bg1"/>
                </a:solidFill>
                <a:latin typeface="造字工房悦黑（非商用）常规体" pitchFamily="50" charset="-122"/>
                <a:ea typeface="造字工房悦黑（非商用）常规体" pitchFamily="50" charset="-122"/>
                <a:cs typeface="Kaiti SC Regular"/>
              </a:rPr>
              <a:t>梅尔</a:t>
            </a:r>
            <a:r>
              <a:rPr lang="en-US" altLang="zh-CN" sz="2000" dirty="0">
                <a:solidFill>
                  <a:schemeClr val="bg1"/>
                </a:solidFill>
                <a:latin typeface="造字工房悦黑（非商用）常规体" pitchFamily="50" charset="-122"/>
                <a:ea typeface="造字工房悦黑（非商用）常规体" pitchFamily="50" charset="-122"/>
                <a:cs typeface="Kaiti SC Regular"/>
              </a:rPr>
              <a:t>(Richard E. </a:t>
            </a:r>
            <a:r>
              <a:rPr lang="en-US" altLang="zh-CN" sz="2000" dirty="0" smtClean="0">
                <a:solidFill>
                  <a:schemeClr val="bg1"/>
                </a:solidFill>
                <a:latin typeface="造字工房悦黑（非商用）常规体" pitchFamily="50" charset="-122"/>
                <a:ea typeface="造字工房悦黑（非商用）常规体" pitchFamily="50" charset="-122"/>
                <a:cs typeface="Kaiti SC Regular"/>
              </a:rPr>
              <a:t>Mayer</a:t>
            </a:r>
            <a:r>
              <a:rPr lang="zh-CN" altLang="zh-CN" sz="2000" dirty="0" smtClean="0">
                <a:solidFill>
                  <a:schemeClr val="bg1"/>
                </a:solidFill>
                <a:latin typeface="造字工房悦黑（非商用）常规体" pitchFamily="50" charset="-122"/>
                <a:ea typeface="造字工房悦黑（非商用）常规体" pitchFamily="50" charset="-122"/>
                <a:cs typeface="Kaiti SC Regular"/>
              </a:rPr>
              <a:t>）</a:t>
            </a:r>
            <a:r>
              <a:rPr lang="en-US" altLang="zh-CN" sz="2000" dirty="0" smtClean="0">
                <a:solidFill>
                  <a:schemeClr val="bg1"/>
                </a:solidFill>
                <a:latin typeface="造字工房悦黑（非商用）常规体" pitchFamily="50" charset="-122"/>
                <a:ea typeface="造字工房悦黑（非商用）常规体" pitchFamily="50" charset="-122"/>
                <a:cs typeface="Kaiti SC Regular"/>
              </a:rPr>
              <a:t>    </a:t>
            </a:r>
          </a:p>
          <a:p>
            <a:pPr marL="0" indent="0">
              <a:lnSpc>
                <a:spcPct val="170000"/>
              </a:lnSpc>
              <a:buNone/>
            </a:pPr>
            <a:r>
              <a:rPr lang="en-US" altLang="zh-CN" sz="2000" dirty="0" smtClean="0">
                <a:solidFill>
                  <a:schemeClr val="bg1"/>
                </a:solidFill>
                <a:latin typeface="造字工房悦黑（非商用）常规体" pitchFamily="50" charset="-122"/>
                <a:ea typeface="造字工房悦黑（非商用）常规体" pitchFamily="50" charset="-122"/>
              </a:rPr>
              <a:t>	</a:t>
            </a:r>
            <a:r>
              <a:rPr lang="zh-CN" altLang="zh-CN" sz="2000" dirty="0" smtClean="0">
                <a:solidFill>
                  <a:schemeClr val="bg1"/>
                </a:solidFill>
                <a:latin typeface="造字工房悦黑（非商用）常规体" pitchFamily="50" charset="-122"/>
                <a:ea typeface="造字工房悦黑（非商用）常规体" pitchFamily="50" charset="-122"/>
              </a:rPr>
              <a:t>当代</a:t>
            </a:r>
            <a:r>
              <a:rPr lang="zh-CN" altLang="zh-CN" sz="2000" dirty="0">
                <a:solidFill>
                  <a:schemeClr val="bg1"/>
                </a:solidFill>
                <a:latin typeface="造字工房悦黑（非商用）常规体" pitchFamily="50" charset="-122"/>
                <a:ea typeface="造字工房悦黑（非商用）常规体" pitchFamily="50" charset="-122"/>
              </a:rPr>
              <a:t>日新月异的信息技术在各个领域都引发了深刻的历史变革，但在学校、课堂、家庭装备了越来越多的信息技术设施之后，教育领域的历史性变革并没有发生，传统教学方式在课堂中安然无恙， 学校大量配置的数字化设备被用来使‘黑板搬家’ ‘教科书搬家’，以‘人灌</a:t>
            </a:r>
            <a:r>
              <a:rPr lang="en-US" altLang="zh-CN" sz="2000" dirty="0">
                <a:solidFill>
                  <a:schemeClr val="bg1"/>
                </a:solidFill>
                <a:latin typeface="造字工房悦黑（非商用）常规体" pitchFamily="50" charset="-122"/>
                <a:ea typeface="造字工房悦黑（非商用）常规体" pitchFamily="50" charset="-122"/>
              </a:rPr>
              <a:t>+</a:t>
            </a:r>
            <a:r>
              <a:rPr lang="zh-CN" altLang="zh-CN" sz="2000" dirty="0">
                <a:solidFill>
                  <a:schemeClr val="bg1"/>
                </a:solidFill>
                <a:latin typeface="造字工房悦黑（非商用）常规体" pitchFamily="50" charset="-122"/>
                <a:ea typeface="造字工房悦黑（非商用）常规体" pitchFamily="50" charset="-122"/>
              </a:rPr>
              <a:t>机灌’的形式加剧了学习的异化和</a:t>
            </a:r>
            <a:r>
              <a:rPr lang="zh-CN" altLang="zh-CN" sz="2000" dirty="0" smtClean="0">
                <a:solidFill>
                  <a:schemeClr val="bg1"/>
                </a:solidFill>
                <a:latin typeface="造字工房悦黑（非商用）常规体" pitchFamily="50" charset="-122"/>
                <a:ea typeface="造字工房悦黑（非商用）常规体" pitchFamily="50" charset="-122"/>
              </a:rPr>
              <a:t>“非人化”</a:t>
            </a:r>
            <a:r>
              <a:rPr lang="zh-CN" altLang="zh-CN" sz="2000" baseline="30000" dirty="0" smtClean="0">
                <a:solidFill>
                  <a:schemeClr val="bg1"/>
                </a:solidFill>
                <a:latin typeface="造字工房悦黑（非商用）常规体" pitchFamily="50" charset="-122"/>
                <a:ea typeface="造字工房悦黑（非商用）常规体" pitchFamily="50" charset="-122"/>
              </a:rPr>
              <a:t>。</a:t>
            </a:r>
            <a:endParaRPr lang="en-US" altLang="zh-CN" sz="2000" baseline="30000" dirty="0" smtClean="0">
              <a:solidFill>
                <a:schemeClr val="bg1"/>
              </a:solidFill>
              <a:latin typeface="造字工房悦黑（非商用）常规体" pitchFamily="50" charset="-122"/>
              <a:ea typeface="造字工房悦黑（非商用）常规体" pitchFamily="50" charset="-122"/>
            </a:endParaRPr>
          </a:p>
          <a:p>
            <a:pPr marL="0" indent="0" algn="r">
              <a:lnSpc>
                <a:spcPct val="170000"/>
              </a:lnSpc>
              <a:buNone/>
            </a:pPr>
            <a:r>
              <a:rPr lang="zh-CN" altLang="en-US" sz="2000" dirty="0" smtClean="0">
                <a:solidFill>
                  <a:schemeClr val="bg1"/>
                </a:solidFill>
                <a:latin typeface="造字工房悦黑（非商用）常规体" pitchFamily="50" charset="-122"/>
                <a:ea typeface="造字工房悦黑（非商用）常规体" pitchFamily="50" charset="-122"/>
                <a:cs typeface="Kaiti SC Regular"/>
              </a:rPr>
              <a:t>   </a:t>
            </a:r>
            <a:r>
              <a:rPr lang="zh-CN" altLang="zh-CN" sz="2000" dirty="0" smtClean="0">
                <a:solidFill>
                  <a:schemeClr val="bg1"/>
                </a:solidFill>
                <a:latin typeface="造字工房悦黑（非商用）常规体" pitchFamily="50" charset="-122"/>
                <a:ea typeface="造字工房悦黑（非商用）常规体" pitchFamily="50" charset="-122"/>
                <a:cs typeface="Kaiti SC Regular"/>
              </a:rPr>
              <a:t>——</a:t>
            </a:r>
            <a:r>
              <a:rPr lang="zh-CN" altLang="en-US" sz="2000" dirty="0" smtClean="0">
                <a:solidFill>
                  <a:schemeClr val="bg1"/>
                </a:solidFill>
                <a:latin typeface="造字工房悦黑（非商用）常规体" pitchFamily="50" charset="-122"/>
                <a:ea typeface="造字工房悦黑（非商用）常规体" pitchFamily="50" charset="-122"/>
                <a:cs typeface="Kaiti SC Regular"/>
              </a:rPr>
              <a:t>桑新民</a:t>
            </a:r>
            <a:endParaRPr lang="zh-CN" altLang="en-US" sz="2000" dirty="0">
              <a:solidFill>
                <a:schemeClr val="bg1"/>
              </a:solidFill>
              <a:latin typeface="造字工房悦黑（非商用）常规体" pitchFamily="50" charset="-122"/>
              <a:ea typeface="造字工房悦黑（非商用）常规体" pitchFamily="50" charset="-122"/>
              <a:cs typeface="Kaiti SC Regular"/>
            </a:endParaRPr>
          </a:p>
        </p:txBody>
      </p:sp>
      <p:sp>
        <p:nvSpPr>
          <p:cNvPr id="4" name="幻灯片编号占位符 3"/>
          <p:cNvSpPr>
            <a:spLocks noGrp="1"/>
          </p:cNvSpPr>
          <p:nvPr>
            <p:ph type="sldNum" sz="quarter" idx="4294967295"/>
          </p:nvPr>
        </p:nvSpPr>
        <p:spPr>
          <a:xfrm>
            <a:off x="9448800" y="6356350"/>
            <a:ext cx="2743200" cy="365125"/>
          </a:xfrm>
        </p:spPr>
        <p:txBody>
          <a:bodyPr/>
          <a:lstStyle/>
          <a:p>
            <a:fld id="{783B3348-DBAA-48B2-865B-EFACAF695E29}" type="slidenum">
              <a:rPr lang="zh-CN" altLang="en-US" smtClean="0"/>
              <a:pPr/>
              <a:t>9</a:t>
            </a:fld>
            <a:endParaRPr lang="zh-CN" altLang="en-US"/>
          </a:p>
        </p:txBody>
      </p:sp>
    </p:spTree>
    <p:extLst>
      <p:ext uri="{BB962C8B-B14F-4D97-AF65-F5344CB8AC3E}">
        <p14:creationId xmlns:p14="http://schemas.microsoft.com/office/powerpoint/2010/main" val="14408939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33"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GrpSpPr/>
          <p:nvPr/>
        </p:nvGrpSpPr>
        <p:grpSpPr>
          <a:xfrm flipH="1" flipV="1">
            <a:off x="0" y="114300"/>
            <a:ext cx="3621059" cy="6857999"/>
            <a:chOff x="8581811" y="0"/>
            <a:chExt cx="3621059" cy="6857999"/>
          </a:xfrm>
        </p:grpSpPr>
        <p:sp>
          <p:nvSpPr>
            <p:cNvPr id="38" name="Freeform 5"/>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9" name="Freeform 5"/>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47" name="组合 4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GrpSpPr/>
          <p:nvPr/>
        </p:nvGrpSpPr>
        <p:grpSpPr>
          <a:xfrm>
            <a:off x="8581811" y="0"/>
            <a:ext cx="3621059" cy="6857999"/>
            <a:chOff x="8581811" y="0"/>
            <a:chExt cx="3621059" cy="6857999"/>
          </a:xfrm>
        </p:grpSpPr>
        <p:sp>
          <p:nvSpPr>
            <p:cNvPr id="48" name="Freeform 5"/>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49" name="Freeform 5"/>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5" name="Freeform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noEditPoints="1"/>
          </p:cNvSpPr>
          <p:nvPr/>
        </p:nvSpPr>
        <p:spPr bwMode="auto">
          <a:xfrm>
            <a:off x="5016439" y="2093780"/>
            <a:ext cx="2159122" cy="1199845"/>
          </a:xfrm>
          <a:custGeom>
            <a:avLst/>
            <a:gdLst>
              <a:gd name="T0" fmla="*/ 72 w 135"/>
              <a:gd name="T1" fmla="*/ 25 h 74"/>
              <a:gd name="T2" fmla="*/ 37 w 135"/>
              <a:gd name="T3" fmla="*/ 0 h 74"/>
              <a:gd name="T4" fmla="*/ 0 w 135"/>
              <a:gd name="T5" fmla="*/ 37 h 74"/>
              <a:gd name="T6" fmla="*/ 37 w 135"/>
              <a:gd name="T7" fmla="*/ 74 h 74"/>
              <a:gd name="T8" fmla="*/ 72 w 135"/>
              <a:gd name="T9" fmla="*/ 49 h 74"/>
              <a:gd name="T10" fmla="*/ 98 w 135"/>
              <a:gd name="T11" fmla="*/ 49 h 74"/>
              <a:gd name="T12" fmla="*/ 98 w 135"/>
              <a:gd name="T13" fmla="*/ 74 h 74"/>
              <a:gd name="T14" fmla="*/ 123 w 135"/>
              <a:gd name="T15" fmla="*/ 74 h 74"/>
              <a:gd name="T16" fmla="*/ 123 w 135"/>
              <a:gd name="T17" fmla="*/ 49 h 74"/>
              <a:gd name="T18" fmla="*/ 135 w 135"/>
              <a:gd name="T19" fmla="*/ 49 h 74"/>
              <a:gd name="T20" fmla="*/ 135 w 135"/>
              <a:gd name="T21" fmla="*/ 25 h 74"/>
              <a:gd name="T22" fmla="*/ 72 w 135"/>
              <a:gd name="T23" fmla="*/ 25 h 74"/>
              <a:gd name="T24" fmla="*/ 37 w 135"/>
              <a:gd name="T25" fmla="*/ 49 h 74"/>
              <a:gd name="T26" fmla="*/ 25 w 135"/>
              <a:gd name="T27" fmla="*/ 37 h 74"/>
              <a:gd name="T28" fmla="*/ 37 w 135"/>
              <a:gd name="T29" fmla="*/ 25 h 74"/>
              <a:gd name="T30" fmla="*/ 49 w 135"/>
              <a:gd name="T31" fmla="*/ 37 h 74"/>
              <a:gd name="T32" fmla="*/ 37 w 135"/>
              <a:gd name="T33" fmla="*/ 4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5" h="74">
                <a:moveTo>
                  <a:pt x="72" y="25"/>
                </a:moveTo>
                <a:cubicBezTo>
                  <a:pt x="67" y="11"/>
                  <a:pt x="53" y="0"/>
                  <a:pt x="37" y="0"/>
                </a:cubicBezTo>
                <a:cubicBezTo>
                  <a:pt x="17" y="0"/>
                  <a:pt x="0" y="17"/>
                  <a:pt x="0" y="37"/>
                </a:cubicBezTo>
                <a:cubicBezTo>
                  <a:pt x="0" y="57"/>
                  <a:pt x="17" y="74"/>
                  <a:pt x="37" y="74"/>
                </a:cubicBezTo>
                <a:cubicBezTo>
                  <a:pt x="53" y="74"/>
                  <a:pt x="67" y="64"/>
                  <a:pt x="72" y="49"/>
                </a:cubicBezTo>
                <a:cubicBezTo>
                  <a:pt x="98" y="49"/>
                  <a:pt x="98" y="49"/>
                  <a:pt x="98" y="49"/>
                </a:cubicBezTo>
                <a:cubicBezTo>
                  <a:pt x="98" y="74"/>
                  <a:pt x="98" y="74"/>
                  <a:pt x="98" y="74"/>
                </a:cubicBezTo>
                <a:cubicBezTo>
                  <a:pt x="123" y="74"/>
                  <a:pt x="123" y="74"/>
                  <a:pt x="123" y="74"/>
                </a:cubicBezTo>
                <a:cubicBezTo>
                  <a:pt x="123" y="49"/>
                  <a:pt x="123" y="49"/>
                  <a:pt x="123" y="49"/>
                </a:cubicBezTo>
                <a:cubicBezTo>
                  <a:pt x="135" y="49"/>
                  <a:pt x="135" y="49"/>
                  <a:pt x="135" y="49"/>
                </a:cubicBezTo>
                <a:cubicBezTo>
                  <a:pt x="135" y="25"/>
                  <a:pt x="135" y="25"/>
                  <a:pt x="135" y="25"/>
                </a:cubicBezTo>
                <a:lnTo>
                  <a:pt x="72" y="25"/>
                </a:lnTo>
                <a:close/>
                <a:moveTo>
                  <a:pt x="37" y="49"/>
                </a:moveTo>
                <a:cubicBezTo>
                  <a:pt x="30" y="49"/>
                  <a:pt x="25" y="44"/>
                  <a:pt x="25" y="37"/>
                </a:cubicBezTo>
                <a:cubicBezTo>
                  <a:pt x="25" y="30"/>
                  <a:pt x="30" y="25"/>
                  <a:pt x="37" y="25"/>
                </a:cubicBezTo>
                <a:cubicBezTo>
                  <a:pt x="44" y="25"/>
                  <a:pt x="49" y="30"/>
                  <a:pt x="49" y="37"/>
                </a:cubicBezTo>
                <a:cubicBezTo>
                  <a:pt x="49" y="44"/>
                  <a:pt x="44" y="49"/>
                  <a:pt x="37" y="49"/>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4510904" y="1590649"/>
            <a:ext cx="1933522" cy="2096829"/>
          </a:xfrm>
          <a:custGeom>
            <a:avLst/>
            <a:gdLst>
              <a:gd name="T0" fmla="*/ 1030 w 1233"/>
              <a:gd name="T1" fmla="*/ 1209 h 1340"/>
              <a:gd name="T2" fmla="*/ 422 w 1233"/>
              <a:gd name="T3" fmla="*/ 1234 h 1340"/>
              <a:gd name="T4" fmla="*/ 175 w 1233"/>
              <a:gd name="T5" fmla="*/ 422 h 1340"/>
              <a:gd name="T6" fmla="*/ 987 w 1233"/>
              <a:gd name="T7" fmla="*/ 175 h 1340"/>
              <a:gd name="T8" fmla="*/ 1218 w 1233"/>
              <a:gd name="T9" fmla="*/ 395 h 1340"/>
              <a:gd name="T10" fmla="*/ 1233 w 1233"/>
              <a:gd name="T11" fmla="*/ 386 h 1340"/>
              <a:gd name="T12" fmla="*/ 995 w 1233"/>
              <a:gd name="T13" fmla="*/ 160 h 1340"/>
              <a:gd name="T14" fmla="*/ 160 w 1233"/>
              <a:gd name="T15" fmla="*/ 414 h 1340"/>
              <a:gd name="T16" fmla="*/ 414 w 1233"/>
              <a:gd name="T17" fmla="*/ 1249 h 1340"/>
              <a:gd name="T18" fmla="*/ 855 w 1233"/>
              <a:gd name="T19" fmla="*/ 1303 h 1340"/>
              <a:gd name="T20" fmla="*/ 1038 w 1233"/>
              <a:gd name="T21" fmla="*/ 1224 h 1340"/>
              <a:gd name="T22" fmla="*/ 1030 w 1233"/>
              <a:gd name="T23" fmla="*/ 1209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3" h="1340">
                <a:moveTo>
                  <a:pt x="1030" y="1209"/>
                </a:moveTo>
                <a:cubicBezTo>
                  <a:pt x="852" y="1324"/>
                  <a:pt x="621" y="1339"/>
                  <a:pt x="422" y="1234"/>
                </a:cubicBezTo>
                <a:cubicBezTo>
                  <a:pt x="130" y="1078"/>
                  <a:pt x="20" y="714"/>
                  <a:pt x="175" y="422"/>
                </a:cubicBezTo>
                <a:cubicBezTo>
                  <a:pt x="331" y="130"/>
                  <a:pt x="695" y="20"/>
                  <a:pt x="987" y="175"/>
                </a:cubicBezTo>
                <a:cubicBezTo>
                  <a:pt x="1082" y="226"/>
                  <a:pt x="1163" y="302"/>
                  <a:pt x="1218" y="395"/>
                </a:cubicBezTo>
                <a:cubicBezTo>
                  <a:pt x="1233" y="386"/>
                  <a:pt x="1233" y="386"/>
                  <a:pt x="1233" y="386"/>
                </a:cubicBezTo>
                <a:cubicBezTo>
                  <a:pt x="1176" y="291"/>
                  <a:pt x="1093" y="213"/>
                  <a:pt x="995" y="160"/>
                </a:cubicBezTo>
                <a:cubicBezTo>
                  <a:pt x="694" y="0"/>
                  <a:pt x="320" y="114"/>
                  <a:pt x="160" y="414"/>
                </a:cubicBezTo>
                <a:cubicBezTo>
                  <a:pt x="0" y="714"/>
                  <a:pt x="114" y="1089"/>
                  <a:pt x="414" y="1249"/>
                </a:cubicBezTo>
                <a:cubicBezTo>
                  <a:pt x="550" y="1321"/>
                  <a:pt x="706" y="1340"/>
                  <a:pt x="855" y="1303"/>
                </a:cubicBezTo>
                <a:cubicBezTo>
                  <a:pt x="920" y="1287"/>
                  <a:pt x="982" y="1260"/>
                  <a:pt x="1038" y="1224"/>
                </a:cubicBezTo>
                <a:lnTo>
                  <a:pt x="1030" y="1209"/>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4789610" y="1869355"/>
            <a:ext cx="1480625" cy="1410950"/>
          </a:xfrm>
          <a:custGeom>
            <a:avLst/>
            <a:gdLst>
              <a:gd name="T0" fmla="*/ 160 w 944"/>
              <a:gd name="T1" fmla="*/ 901 h 901"/>
              <a:gd name="T2" fmla="*/ 0 w 944"/>
              <a:gd name="T3" fmla="*/ 524 h 901"/>
              <a:gd name="T4" fmla="*/ 524 w 944"/>
              <a:gd name="T5" fmla="*/ 0 h 901"/>
              <a:gd name="T6" fmla="*/ 944 w 944"/>
              <a:gd name="T7" fmla="*/ 210 h 901"/>
              <a:gd name="T8" fmla="*/ 905 w 944"/>
              <a:gd name="T9" fmla="*/ 239 h 901"/>
              <a:gd name="T10" fmla="*/ 524 w 944"/>
              <a:gd name="T11" fmla="*/ 48 h 901"/>
              <a:gd name="T12" fmla="*/ 48 w 944"/>
              <a:gd name="T13" fmla="*/ 524 h 901"/>
              <a:gd name="T14" fmla="*/ 193 w 944"/>
              <a:gd name="T15" fmla="*/ 866 h 901"/>
              <a:gd name="T16" fmla="*/ 160 w 944"/>
              <a:gd name="T17"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4" h="901">
                <a:moveTo>
                  <a:pt x="160" y="901"/>
                </a:moveTo>
                <a:cubicBezTo>
                  <a:pt x="57" y="801"/>
                  <a:pt x="0" y="667"/>
                  <a:pt x="0" y="524"/>
                </a:cubicBezTo>
                <a:cubicBezTo>
                  <a:pt x="0" y="235"/>
                  <a:pt x="235" y="0"/>
                  <a:pt x="524" y="0"/>
                </a:cubicBezTo>
                <a:cubicBezTo>
                  <a:pt x="691" y="0"/>
                  <a:pt x="844" y="77"/>
                  <a:pt x="944" y="210"/>
                </a:cubicBezTo>
                <a:cubicBezTo>
                  <a:pt x="905" y="239"/>
                  <a:pt x="905" y="239"/>
                  <a:pt x="905" y="239"/>
                </a:cubicBezTo>
                <a:cubicBezTo>
                  <a:pt x="814" y="118"/>
                  <a:pt x="675" y="48"/>
                  <a:pt x="524" y="48"/>
                </a:cubicBezTo>
                <a:cubicBezTo>
                  <a:pt x="262" y="48"/>
                  <a:pt x="48" y="262"/>
                  <a:pt x="48" y="524"/>
                </a:cubicBezTo>
                <a:cubicBezTo>
                  <a:pt x="48" y="654"/>
                  <a:pt x="100" y="776"/>
                  <a:pt x="193" y="866"/>
                </a:cubicBezTo>
                <a:lnTo>
                  <a:pt x="160" y="901"/>
                </a:ln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1"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5460246" y="2004354"/>
            <a:ext cx="494267" cy="158949"/>
          </a:xfrm>
          <a:custGeom>
            <a:avLst/>
            <a:gdLst>
              <a:gd name="T0" fmla="*/ 290 w 314"/>
              <a:gd name="T1" fmla="*/ 101 h 101"/>
              <a:gd name="T2" fmla="*/ 94 w 314"/>
              <a:gd name="T3" fmla="*/ 48 h 101"/>
              <a:gd name="T4" fmla="*/ 10 w 314"/>
              <a:gd name="T5" fmla="*/ 57 h 101"/>
              <a:gd name="T6" fmla="*/ 0 w 314"/>
              <a:gd name="T7" fmla="*/ 10 h 101"/>
              <a:gd name="T8" fmla="*/ 94 w 314"/>
              <a:gd name="T9" fmla="*/ 0 h 101"/>
              <a:gd name="T10" fmla="*/ 314 w 314"/>
              <a:gd name="T11" fmla="*/ 59 h 101"/>
              <a:gd name="T12" fmla="*/ 290 w 314"/>
              <a:gd name="T13" fmla="*/ 101 h 101"/>
            </a:gdLst>
            <a:ahLst/>
            <a:cxnLst>
              <a:cxn ang="0">
                <a:pos x="T0" y="T1"/>
              </a:cxn>
              <a:cxn ang="0">
                <a:pos x="T2" y="T3"/>
              </a:cxn>
              <a:cxn ang="0">
                <a:pos x="T4" y="T5"/>
              </a:cxn>
              <a:cxn ang="0">
                <a:pos x="T6" y="T7"/>
              </a:cxn>
              <a:cxn ang="0">
                <a:pos x="T8" y="T9"/>
              </a:cxn>
              <a:cxn ang="0">
                <a:pos x="T10" y="T11"/>
              </a:cxn>
              <a:cxn ang="0">
                <a:pos x="T12" y="T13"/>
              </a:cxn>
            </a:cxnLst>
            <a:rect l="0" t="0" r="r" b="b"/>
            <a:pathLst>
              <a:path w="314" h="101">
                <a:moveTo>
                  <a:pt x="290" y="101"/>
                </a:moveTo>
                <a:cubicBezTo>
                  <a:pt x="231" y="66"/>
                  <a:pt x="163" y="48"/>
                  <a:pt x="94" y="48"/>
                </a:cubicBezTo>
                <a:cubicBezTo>
                  <a:pt x="66" y="48"/>
                  <a:pt x="38" y="51"/>
                  <a:pt x="10" y="57"/>
                </a:cubicBezTo>
                <a:cubicBezTo>
                  <a:pt x="0" y="10"/>
                  <a:pt x="0" y="10"/>
                  <a:pt x="0" y="10"/>
                </a:cubicBezTo>
                <a:cubicBezTo>
                  <a:pt x="31" y="3"/>
                  <a:pt x="63" y="0"/>
                  <a:pt x="94" y="0"/>
                </a:cubicBezTo>
                <a:cubicBezTo>
                  <a:pt x="172" y="0"/>
                  <a:pt x="248" y="20"/>
                  <a:pt x="314" y="59"/>
                </a:cubicBezTo>
                <a:lnTo>
                  <a:pt x="290" y="101"/>
                </a:lnTo>
                <a:close/>
              </a:path>
            </a:pathLst>
          </a:custGeom>
          <a:solidFill>
            <a:srgbClr val="0774D6"/>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2"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a:spLocks/>
          </p:cNvSpPr>
          <p:nvPr/>
        </p:nvSpPr>
        <p:spPr bwMode="auto">
          <a:xfrm>
            <a:off x="5164121" y="2091449"/>
            <a:ext cx="921036" cy="296125"/>
          </a:xfrm>
          <a:custGeom>
            <a:avLst/>
            <a:gdLst>
              <a:gd name="T0" fmla="*/ 536 w 587"/>
              <a:gd name="T1" fmla="*/ 189 h 189"/>
              <a:gd name="T2" fmla="*/ 283 w 587"/>
              <a:gd name="T3" fmla="*/ 64 h 189"/>
              <a:gd name="T4" fmla="*/ 47 w 587"/>
              <a:gd name="T5" fmla="*/ 169 h 189"/>
              <a:gd name="T6" fmla="*/ 0 w 587"/>
              <a:gd name="T7" fmla="*/ 127 h 189"/>
              <a:gd name="T8" fmla="*/ 283 w 587"/>
              <a:gd name="T9" fmla="*/ 0 h 189"/>
              <a:gd name="T10" fmla="*/ 587 w 587"/>
              <a:gd name="T11" fmla="*/ 151 h 189"/>
              <a:gd name="T12" fmla="*/ 536 w 587"/>
              <a:gd name="T13" fmla="*/ 189 h 189"/>
            </a:gdLst>
            <a:ahLst/>
            <a:cxnLst>
              <a:cxn ang="0">
                <a:pos x="T0" y="T1"/>
              </a:cxn>
              <a:cxn ang="0">
                <a:pos x="T2" y="T3"/>
              </a:cxn>
              <a:cxn ang="0">
                <a:pos x="T4" y="T5"/>
              </a:cxn>
              <a:cxn ang="0">
                <a:pos x="T6" y="T7"/>
              </a:cxn>
              <a:cxn ang="0">
                <a:pos x="T8" y="T9"/>
              </a:cxn>
              <a:cxn ang="0">
                <a:pos x="T10" y="T11"/>
              </a:cxn>
              <a:cxn ang="0">
                <a:pos x="T12" y="T13"/>
              </a:cxn>
            </a:cxnLst>
            <a:rect l="0" t="0" r="r" b="b"/>
            <a:pathLst>
              <a:path w="587" h="189">
                <a:moveTo>
                  <a:pt x="536" y="189"/>
                </a:moveTo>
                <a:cubicBezTo>
                  <a:pt x="475" y="110"/>
                  <a:pt x="383" y="64"/>
                  <a:pt x="283" y="64"/>
                </a:cubicBezTo>
                <a:cubicBezTo>
                  <a:pt x="193" y="64"/>
                  <a:pt x="107" y="102"/>
                  <a:pt x="47" y="169"/>
                </a:cubicBezTo>
                <a:cubicBezTo>
                  <a:pt x="0" y="127"/>
                  <a:pt x="0" y="127"/>
                  <a:pt x="0" y="127"/>
                </a:cubicBezTo>
                <a:cubicBezTo>
                  <a:pt x="72" y="46"/>
                  <a:pt x="175" y="0"/>
                  <a:pt x="283" y="0"/>
                </a:cubicBezTo>
                <a:cubicBezTo>
                  <a:pt x="404" y="0"/>
                  <a:pt x="514" y="55"/>
                  <a:pt x="587" y="151"/>
                </a:cubicBezTo>
                <a:lnTo>
                  <a:pt x="536" y="18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矩形 3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p:cNvSpPr/>
          <p:nvPr/>
        </p:nvSpPr>
        <p:spPr>
          <a:xfrm>
            <a:off x="3601039" y="4049050"/>
            <a:ext cx="4212679" cy="830997"/>
          </a:xfrm>
          <a:prstGeom prst="rect">
            <a:avLst/>
          </a:prstGeom>
          <a:solidFill>
            <a:schemeClr val="bg1"/>
          </a:solidFill>
        </p:spPr>
        <p:txBody>
          <a:bodyPr wrap="square">
            <a:spAutoFit/>
          </a:bodyPr>
          <a:lstStyle/>
          <a:p>
            <a:pPr algn="ctr"/>
            <a:r>
              <a:rPr lang="zh-CN" altLang="en-US" sz="4800" b="1" dirty="0">
                <a:solidFill>
                  <a:srgbClr val="0774D6"/>
                </a:solidFill>
                <a:latin typeface="Microsoft YaHei UI" panose="020B0503020204020204" pitchFamily="34" charset="-122"/>
                <a:ea typeface="Microsoft YaHei UI" panose="020B0503020204020204" pitchFamily="34" charset="-122"/>
              </a:rPr>
              <a:t>接口示范</a:t>
            </a:r>
          </a:p>
        </p:txBody>
      </p:sp>
      <p:sp>
        <p:nvSpPr>
          <p:cNvPr id="2" name="e7d195523061f1c0"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hidden="1"/>
          <p:cNvSpPr txBox="1"/>
          <p:nvPr/>
        </p:nvSpPr>
        <p:spPr>
          <a:xfrm>
            <a:off x="-355600" y="1803400"/>
            <a:ext cx="293927" cy="1016000"/>
          </a:xfrm>
          <a:prstGeom prst="rect">
            <a:avLst/>
          </a:prstGeom>
          <a:noFill/>
        </p:spPr>
        <p:txBody>
          <a:bodyPr vert="wordArtVert" rtlCol="0">
            <a:spAutoFit/>
          </a:bodyPr>
          <a:lstStyle/>
          <a:p>
            <a:r>
              <a:rPr lang="en-US" sz="100"/>
              <a:t>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a:t>
            </a:r>
          </a:p>
        </p:txBody>
      </p:sp>
    </p:spTree>
    <p:extLst>
      <p:ext uri="{BB962C8B-B14F-4D97-AF65-F5344CB8AC3E}">
        <p14:creationId xmlns:p14="http://schemas.microsoft.com/office/powerpoint/2010/main" val="63923771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8D7D875B-8AC1-4E2A-A567-3E9304F4BC6B}"/>
              </a:ext>
            </a:extLst>
          </p:cNvPr>
          <p:cNvGrpSpPr/>
          <p:nvPr/>
        </p:nvGrpSpPr>
        <p:grpSpPr>
          <a:xfrm>
            <a:off x="-21739" y="0"/>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D3794064-7E5A-4D08-A27B-5044EE9ABE90}"/>
                </a:ext>
              </a:extLst>
            </p:cNvPr>
            <p:cNvGrpSpPr/>
            <p:nvPr/>
          </p:nvGrpSpPr>
          <p:grpSpPr>
            <a:xfrm flipH="1" flipV="1">
              <a:off x="-10869" y="-1"/>
              <a:ext cx="3621059" cy="6857999"/>
              <a:chOff x="8581811" y="0"/>
              <a:chExt cx="3621059" cy="6857999"/>
            </a:xfrm>
          </p:grpSpPr>
          <p:sp>
            <p:nvSpPr>
              <p:cNvPr id="10" name="Freeform 5">
                <a:extLst>
                  <a:ext uri="{FF2B5EF4-FFF2-40B4-BE49-F238E27FC236}">
                    <a16:creationId xmlns:a16="http://schemas.microsoft.com/office/drawing/2014/main" xmlns="" id="{22B11D3E-F8A2-44DA-8510-AD297378E944}"/>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A2A9869D-794B-435A-AC83-70CA5DD0AF5B}"/>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187D51FA-DC4E-4F90-8DE9-D6D1230BF606}"/>
                </a:ext>
              </a:extLst>
            </p:cNvPr>
            <p:cNvGrpSpPr/>
            <p:nvPr/>
          </p:nvGrpSpPr>
          <p:grpSpPr>
            <a:xfrm>
              <a:off x="8581811" y="0"/>
              <a:ext cx="3621059" cy="6857999"/>
              <a:chOff x="8581811" y="0"/>
              <a:chExt cx="3621059" cy="6857999"/>
            </a:xfrm>
          </p:grpSpPr>
          <p:sp>
            <p:nvSpPr>
              <p:cNvPr id="8" name="Freeform 5">
                <a:extLst>
                  <a:ext uri="{FF2B5EF4-FFF2-40B4-BE49-F238E27FC236}">
                    <a16:creationId xmlns:a16="http://schemas.microsoft.com/office/drawing/2014/main" xmlns="" id="{D0B2DBB6-B3C3-420C-BA6F-2CA173EB0A3F}"/>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9" name="Freeform 5">
                <a:extLst>
                  <a:ext uri="{FF2B5EF4-FFF2-40B4-BE49-F238E27FC236}">
                    <a16:creationId xmlns:a16="http://schemas.microsoft.com/office/drawing/2014/main" xmlns="" id="{F121D2C6-3FDA-4AF8-9397-4AB309D628AC}"/>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4579" name="灯片编号占位符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fld id="{63CC4C27-D97D-410D-B29A-E37C3AD88F22}" type="slidenum">
              <a:rPr lang="zh-HK" altLang="en-US" sz="1200" smtClean="0">
                <a:solidFill>
                  <a:schemeClr val="bg2">
                    <a:lumMod val="25000"/>
                  </a:schemeClr>
                </a:solidFill>
                <a:latin typeface="微软雅黑" panose="020B0503020204020204" pitchFamily="34" charset="-122"/>
                <a:ea typeface="微软雅黑" panose="020B0503020204020204" pitchFamily="34" charset="-122"/>
              </a:rPr>
              <a:pPr>
                <a:lnSpc>
                  <a:spcPct val="100000"/>
                </a:lnSpc>
                <a:spcBef>
                  <a:spcPct val="0"/>
                </a:spcBef>
                <a:buFontTx/>
                <a:buNone/>
              </a:pPr>
              <a:t>91</a:t>
            </a:fld>
            <a:endParaRPr lang="zh-HK" altLang="en-US" sz="12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idx="4294967295"/>
          </p:nvPr>
        </p:nvSpPr>
        <p:spPr>
          <a:xfrm>
            <a:off x="663187" y="5788387"/>
            <a:ext cx="10953750" cy="796925"/>
          </a:xfrm>
        </p:spPr>
        <p:txBody>
          <a:bodyPr>
            <a:noAutofit/>
          </a:bodyPr>
          <a:lstStyle/>
          <a:p>
            <a:pPr>
              <a:lnSpc>
                <a:spcPct val="150000"/>
              </a:lnSpc>
              <a:defRPr/>
            </a:pPr>
            <a:r>
              <a:rPr lang="zh-CN" altLang="en-US" sz="2000" dirty="0">
                <a:solidFill>
                  <a:schemeClr val="bg2">
                    <a:lumMod val="25000"/>
                  </a:schemeClr>
                </a:solidFill>
                <a:latin typeface="微软雅黑" panose="020B0503020204020204" pitchFamily="34" charset="-122"/>
                <a:ea typeface="微软雅黑" panose="020B0503020204020204" pitchFamily="34" charset="-122"/>
              </a:rPr>
              <a:t>开放平台 </a:t>
            </a:r>
            <a:r>
              <a:rPr lang="en-US" altLang="zh-CN" sz="2000" dirty="0">
                <a:solidFill>
                  <a:schemeClr val="bg2">
                    <a:lumMod val="25000"/>
                  </a:schemeClr>
                </a:solidFill>
                <a:latin typeface="微软雅黑" panose="020B0503020204020204" pitchFamily="34" charset="-122"/>
                <a:ea typeface="微软雅黑" panose="020B0503020204020204" pitchFamily="34" charset="-122"/>
              </a:rPr>
              <a:t>demo </a:t>
            </a:r>
            <a:r>
              <a:rPr lang="zh-CN" altLang="en-US" sz="2000" dirty="0">
                <a:solidFill>
                  <a:schemeClr val="bg2">
                    <a:lumMod val="25000"/>
                  </a:schemeClr>
                </a:solidFill>
                <a:latin typeface="微软雅黑" panose="020B0503020204020204" pitchFamily="34" charset="-122"/>
                <a:ea typeface="微软雅黑" panose="020B0503020204020204" pitchFamily="34" charset="-122"/>
              </a:rPr>
              <a:t>示例</a:t>
            </a:r>
            <a:r>
              <a:rPr lang="en-US" altLang="zh-CN" sz="2000" dirty="0">
                <a:solidFill>
                  <a:schemeClr val="bg2">
                    <a:lumMod val="25000"/>
                  </a:schemeClr>
                </a:solidFill>
                <a:latin typeface="微软雅黑" panose="020B0503020204020204" pitchFamily="34" charset="-122"/>
                <a:ea typeface="微软雅黑" panose="020B0503020204020204" pitchFamily="34" charset="-122"/>
              </a:rPr>
              <a:t/>
            </a:r>
            <a:br>
              <a:rPr lang="en-US" altLang="zh-CN" sz="2000" dirty="0">
                <a:solidFill>
                  <a:schemeClr val="bg2">
                    <a:lumMod val="25000"/>
                  </a:schemeClr>
                </a:solidFill>
                <a:latin typeface="微软雅黑" panose="020B0503020204020204" pitchFamily="34" charset="-122"/>
                <a:ea typeface="微软雅黑" panose="020B0503020204020204" pitchFamily="34" charset="-122"/>
              </a:rPr>
            </a:br>
            <a:r>
              <a:rPr lang="en-US" altLang="zh-CN" sz="2000" u="sng" dirty="0">
                <a:solidFill>
                  <a:schemeClr val="bg2">
                    <a:lumMod val="25000"/>
                  </a:schemeClr>
                </a:solidFill>
                <a:latin typeface="微软雅黑" panose="020B0503020204020204" pitchFamily="34" charset="-122"/>
                <a:ea typeface="微软雅黑" panose="020B0503020204020204" pitchFamily="34" charset="-122"/>
              </a:rPr>
              <a:t>https://oauthserverdemo.ecnu.edu.cn/documentation/</a:t>
            </a:r>
            <a:endParaRPr lang="zh-CN" altLang="en-US" sz="2000" u="sng" dirty="0">
              <a:solidFill>
                <a:schemeClr val="bg2">
                  <a:lumMod val="25000"/>
                </a:schemeClr>
              </a:solidFill>
              <a:latin typeface="微软雅黑" panose="020B0503020204020204" pitchFamily="34" charset="-122"/>
              <a:ea typeface="微软雅黑" panose="020B0503020204020204" pitchFamily="34" charset="-122"/>
            </a:endParaRPr>
          </a:p>
        </p:txBody>
      </p:sp>
      <p:pic>
        <p:nvPicPr>
          <p:cNvPr id="24580"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300" y="400774"/>
            <a:ext cx="11047413"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2474972"/>
      </p:ext>
    </p:extLst>
  </p:cSld>
  <p:clrMapOvr>
    <a:masterClrMapping/>
  </p:clrMapOvr>
  <p:transition spd="slow">
    <p:push dir="u"/>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图示 2">
            <a:extLst>
              <a:ext uri="{FF2B5EF4-FFF2-40B4-BE49-F238E27FC236}">
                <a16:creationId xmlns:a16="http://schemas.microsoft.com/office/drawing/2014/main" xmlns="" id="{5AC417FA-DBB2-49B7-842E-AB91EBC14EED}"/>
              </a:ext>
            </a:extLst>
          </p:cNvPr>
          <p:cNvGraphicFramePr/>
          <p:nvPr>
            <p:extLst>
              <p:ext uri="{D42A27DB-BD31-4B8C-83A1-F6EECF244321}">
                <p14:modId xmlns:p14="http://schemas.microsoft.com/office/powerpoint/2010/main" val="667160206"/>
              </p:ext>
            </p:extLst>
          </p:nvPr>
        </p:nvGraphicFramePr>
        <p:xfrm>
          <a:off x="2032000" y="62293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标题 1">
            <a:extLst>
              <a:ext uri="{FF2B5EF4-FFF2-40B4-BE49-F238E27FC236}">
                <a16:creationId xmlns:a16="http://schemas.microsoft.com/office/drawing/2014/main" xmlns="" id="{116072CB-FC1C-4D59-960A-629E9B17F5A0}"/>
              </a:ext>
            </a:extLst>
          </p:cNvPr>
          <p:cNvSpPr>
            <a:spLocks noGrp="1"/>
          </p:cNvSpPr>
          <p:nvPr>
            <p:ph type="title" idx="4294967295"/>
          </p:nvPr>
        </p:nvSpPr>
        <p:spPr>
          <a:xfrm>
            <a:off x="5080000" y="2943330"/>
            <a:ext cx="2032000" cy="777875"/>
          </a:xfrm>
          <a:prstGeom prst="rect">
            <a:avLst/>
          </a:prstGeom>
        </p:spPr>
        <p:txBody>
          <a:bodyPr/>
          <a:lstStyle/>
          <a:p>
            <a:pPr algn="ctr">
              <a:lnSpc>
                <a:spcPct val="100000"/>
              </a:lnSpc>
            </a:pPr>
            <a:r>
              <a:rPr lang="zh-CN" altLang="en-US" sz="3600" dirty="0"/>
              <a:t>技术支持</a:t>
            </a:r>
          </a:p>
        </p:txBody>
      </p:sp>
      <p:grpSp>
        <p:nvGrpSpPr>
          <p:cNvPr id="4" name="组合 3">
            <a:extLst>
              <a:ext uri="{FF2B5EF4-FFF2-40B4-BE49-F238E27FC236}">
                <a16:creationId xmlns:a16="http://schemas.microsoft.com/office/drawing/2014/main" xmlns="" id="{F19176AE-5B5B-45F8-B2D3-26979463FCEE}"/>
              </a:ext>
            </a:extLst>
          </p:cNvPr>
          <p:cNvGrpSpPr/>
          <p:nvPr/>
        </p:nvGrpSpPr>
        <p:grpSpPr>
          <a:xfrm>
            <a:off x="-21739" y="0"/>
            <a:ext cx="12213739" cy="6858000"/>
            <a:chOff x="-10869" y="-1"/>
            <a:chExt cx="12213739" cy="6858000"/>
          </a:xfrm>
        </p:grpSpPr>
        <p:grpSp>
          <p:nvGrpSpPr>
            <p:cNvPr id="5" name="组合 4"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44A6223B-4659-4DA8-B9E6-85C4B5C59EB1}"/>
                </a:ext>
              </a:extLst>
            </p:cNvPr>
            <p:cNvGrpSpPr/>
            <p:nvPr/>
          </p:nvGrpSpPr>
          <p:grpSpPr>
            <a:xfrm flipH="1" flipV="1">
              <a:off x="-10869" y="-1"/>
              <a:ext cx="3621059" cy="6857999"/>
              <a:chOff x="8581811" y="0"/>
              <a:chExt cx="3621059" cy="6857999"/>
            </a:xfrm>
          </p:grpSpPr>
          <p:sp>
            <p:nvSpPr>
              <p:cNvPr id="9" name="Freeform 5">
                <a:extLst>
                  <a:ext uri="{FF2B5EF4-FFF2-40B4-BE49-F238E27FC236}">
                    <a16:creationId xmlns:a16="http://schemas.microsoft.com/office/drawing/2014/main" xmlns="" id="{F58D0280-4F5C-46D4-9853-F59669544A9A}"/>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0" name="Freeform 5">
                <a:extLst>
                  <a:ext uri="{FF2B5EF4-FFF2-40B4-BE49-F238E27FC236}">
                    <a16:creationId xmlns:a16="http://schemas.microsoft.com/office/drawing/2014/main" xmlns="" id="{9BE8148D-DEE5-468D-A15E-97BF50A64DF2}"/>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FDF1563-8C84-4796-996C-53A6BABF5D52}"/>
                </a:ext>
              </a:extLst>
            </p:cNvPr>
            <p:cNvGrpSpPr/>
            <p:nvPr/>
          </p:nvGrpSpPr>
          <p:grpSpPr>
            <a:xfrm>
              <a:off x="8581811" y="0"/>
              <a:ext cx="3621059" cy="6857999"/>
              <a:chOff x="8581811" y="0"/>
              <a:chExt cx="3621059" cy="6857999"/>
            </a:xfrm>
          </p:grpSpPr>
          <p:sp>
            <p:nvSpPr>
              <p:cNvPr id="7" name="Freeform 5">
                <a:extLst>
                  <a:ext uri="{FF2B5EF4-FFF2-40B4-BE49-F238E27FC236}">
                    <a16:creationId xmlns:a16="http://schemas.microsoft.com/office/drawing/2014/main" xmlns="" id="{8CBE984F-7ED0-4255-BFF9-DD38CE5CABF7}"/>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8" name="Freeform 5">
                <a:extLst>
                  <a:ext uri="{FF2B5EF4-FFF2-40B4-BE49-F238E27FC236}">
                    <a16:creationId xmlns:a16="http://schemas.microsoft.com/office/drawing/2014/main" xmlns="" id="{59071D20-C562-4664-941F-2C63D6BAAE9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11" name="灯片编号占位符 10">
            <a:extLst>
              <a:ext uri="{FF2B5EF4-FFF2-40B4-BE49-F238E27FC236}">
                <a16:creationId xmlns:a16="http://schemas.microsoft.com/office/drawing/2014/main" xmlns="" id="{FE13AFF3-4A46-44BC-9408-47186E7985B0}"/>
              </a:ext>
            </a:extLst>
          </p:cNvPr>
          <p:cNvSpPr>
            <a:spLocks noGrp="1"/>
          </p:cNvSpPr>
          <p:nvPr>
            <p:ph type="sldNum" sz="quarter" idx="12"/>
          </p:nvPr>
        </p:nvSpPr>
        <p:spPr/>
        <p:txBody>
          <a:bodyPr/>
          <a:lstStyle/>
          <a:p>
            <a:fld id="{993DAA20-52E0-4214-8B12-5D5B7943E59F}" type="slidenum">
              <a:rPr lang="zh-CN" altLang="en-US" smtClean="0"/>
              <a:t>92</a:t>
            </a:fld>
            <a:endParaRPr lang="zh-CN" altLang="en-US"/>
          </a:p>
        </p:txBody>
      </p:sp>
    </p:spTree>
    <p:extLst>
      <p:ext uri="{BB962C8B-B14F-4D97-AF65-F5344CB8AC3E}">
        <p14:creationId xmlns:p14="http://schemas.microsoft.com/office/powerpoint/2010/main" val="50381706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a:extLst>
              <a:ext uri="{FF2B5EF4-FFF2-40B4-BE49-F238E27FC236}">
                <a16:creationId xmlns:a16="http://schemas.microsoft.com/office/drawing/2014/main" xmlns="" id="{60FD973E-E265-4CCD-AB40-F72B180629C6}"/>
              </a:ext>
            </a:extLst>
          </p:cNvPr>
          <p:cNvGrpSpPr/>
          <p:nvPr/>
        </p:nvGrpSpPr>
        <p:grpSpPr>
          <a:xfrm>
            <a:off x="-21739" y="0"/>
            <a:ext cx="12213739" cy="6858000"/>
            <a:chOff x="-10869" y="-1"/>
            <a:chExt cx="12213739" cy="6858000"/>
          </a:xfrm>
        </p:grpSpPr>
        <p:grpSp>
          <p:nvGrpSpPr>
            <p:cNvPr id="19" name="组合 1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4F9F1F9-39E8-4E3B-A0DB-29E6732A77B6}"/>
                </a:ext>
              </a:extLst>
            </p:cNvPr>
            <p:cNvGrpSpPr/>
            <p:nvPr/>
          </p:nvGrpSpPr>
          <p:grpSpPr>
            <a:xfrm flipH="1" flipV="1">
              <a:off x="-10869" y="-1"/>
              <a:ext cx="3621059" cy="6857999"/>
              <a:chOff x="8581811" y="0"/>
              <a:chExt cx="3621059" cy="6857999"/>
            </a:xfrm>
          </p:grpSpPr>
          <p:sp>
            <p:nvSpPr>
              <p:cNvPr id="23" name="Freeform 5">
                <a:extLst>
                  <a:ext uri="{FF2B5EF4-FFF2-40B4-BE49-F238E27FC236}">
                    <a16:creationId xmlns:a16="http://schemas.microsoft.com/office/drawing/2014/main" xmlns="" id="{742FA2FF-FF6F-4C0E-A2C9-211AE6743AF0}"/>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24" name="Freeform 5">
                <a:extLst>
                  <a:ext uri="{FF2B5EF4-FFF2-40B4-BE49-F238E27FC236}">
                    <a16:creationId xmlns:a16="http://schemas.microsoft.com/office/drawing/2014/main" xmlns="" id="{C606416B-FD2E-40D3-97BC-2B8853B8A3B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20" name="组合 19"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3C370A71-5D4A-4565-8C41-C64E64FD9676}"/>
                </a:ext>
              </a:extLst>
            </p:cNvPr>
            <p:cNvGrpSpPr/>
            <p:nvPr/>
          </p:nvGrpSpPr>
          <p:grpSpPr>
            <a:xfrm>
              <a:off x="8581811" y="0"/>
              <a:ext cx="3621059" cy="6857999"/>
              <a:chOff x="8581811" y="0"/>
              <a:chExt cx="3621059" cy="6857999"/>
            </a:xfrm>
          </p:grpSpPr>
          <p:sp>
            <p:nvSpPr>
              <p:cNvPr id="21" name="Freeform 5">
                <a:extLst>
                  <a:ext uri="{FF2B5EF4-FFF2-40B4-BE49-F238E27FC236}">
                    <a16:creationId xmlns:a16="http://schemas.microsoft.com/office/drawing/2014/main" xmlns="" id="{7D3DE612-285B-4283-8D1B-1BEA3C4A7122}"/>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22" name="Freeform 5">
                <a:extLst>
                  <a:ext uri="{FF2B5EF4-FFF2-40B4-BE49-F238E27FC236}">
                    <a16:creationId xmlns:a16="http://schemas.microsoft.com/office/drawing/2014/main" xmlns="" id="{E09AD9E9-DD84-4B68-96F0-56D34DAF8204}"/>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7650" name="灯片编号占位符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itchFamily="34" charset="0"/>
              <a:buChar char="•"/>
              <a:defRPr sz="2800">
                <a:solidFill>
                  <a:schemeClr val="tx1"/>
                </a:solidFill>
                <a:latin typeface="Calibri" pitchFamily="34" charset="0"/>
                <a:ea typeface="宋体" pitchFamily="2" charset="-122"/>
              </a:defRPr>
            </a:lvl1pPr>
            <a:lvl2pPr marL="742950" indent="-285750">
              <a:lnSpc>
                <a:spcPct val="90000"/>
              </a:lnSpc>
              <a:spcBef>
                <a:spcPts val="500"/>
              </a:spcBef>
              <a:buFont typeface="Arial" pitchFamily="34" charset="0"/>
              <a:buChar char="•"/>
              <a:defRPr sz="2400">
                <a:solidFill>
                  <a:schemeClr val="tx1"/>
                </a:solidFill>
                <a:latin typeface="Calibri" pitchFamily="34" charset="0"/>
                <a:ea typeface="宋体" pitchFamily="2" charset="-122"/>
              </a:defRPr>
            </a:lvl2pPr>
            <a:lvl3pPr marL="1143000" indent="-228600">
              <a:lnSpc>
                <a:spcPct val="90000"/>
              </a:lnSpc>
              <a:spcBef>
                <a:spcPts val="500"/>
              </a:spcBef>
              <a:buFont typeface="Arial" pitchFamily="34" charset="0"/>
              <a:buChar char="•"/>
              <a:defRPr sz="2000">
                <a:solidFill>
                  <a:schemeClr val="tx1"/>
                </a:solidFill>
                <a:latin typeface="Calibri" pitchFamily="34" charset="0"/>
                <a:ea typeface="宋体" pitchFamily="2" charset="-122"/>
              </a:defRPr>
            </a:lvl3pPr>
            <a:lvl4pPr marL="16002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4pPr>
            <a:lvl5pPr marL="2057400" indent="-228600">
              <a:lnSpc>
                <a:spcPct val="90000"/>
              </a:lnSpc>
              <a:spcBef>
                <a:spcPts val="500"/>
              </a:spcBef>
              <a:buFont typeface="Arial" pitchFamily="34" charset="0"/>
              <a:buChar char="•"/>
              <a:defRPr>
                <a:solidFill>
                  <a:schemeClr val="tx1"/>
                </a:solidFill>
                <a:latin typeface="Calibri" pitchFamily="34" charset="0"/>
                <a:ea typeface="宋体" pitchFamily="2" charset="-122"/>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ea typeface="宋体" pitchFamily="2" charset="-122"/>
              </a:defRPr>
            </a:lvl9pPr>
          </a:lstStyle>
          <a:p>
            <a:pPr>
              <a:lnSpc>
                <a:spcPct val="100000"/>
              </a:lnSpc>
              <a:spcBef>
                <a:spcPct val="0"/>
              </a:spcBef>
              <a:buFontTx/>
              <a:buNone/>
            </a:pPr>
            <a:fld id="{63BC9D4E-EA3B-4648-A0DC-A26BE4F289E3}" type="slidenum">
              <a:rPr lang="zh-CN" altLang="en-US" sz="1200">
                <a:solidFill>
                  <a:schemeClr val="bg2">
                    <a:lumMod val="25000"/>
                  </a:schemeClr>
                </a:solidFill>
                <a:latin typeface="微软雅黑" panose="020B0503020204020204" pitchFamily="34" charset="-122"/>
                <a:ea typeface="微软雅黑" panose="020B0503020204020204" pitchFamily="34" charset="-122"/>
              </a:rPr>
              <a:pPr>
                <a:lnSpc>
                  <a:spcPct val="100000"/>
                </a:lnSpc>
                <a:spcBef>
                  <a:spcPct val="0"/>
                </a:spcBef>
                <a:buFontTx/>
                <a:buNone/>
              </a:pPr>
              <a:t>93</a:t>
            </a:fld>
            <a:endParaRPr lang="zh-CN" altLang="en-US" sz="12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5080337" y="512537"/>
            <a:ext cx="2031325" cy="646331"/>
          </a:xfrm>
          <a:prstGeom prst="rect">
            <a:avLst/>
          </a:prstGeom>
        </p:spPr>
        <p:txBody>
          <a:bodyPr wrap="none">
            <a:spAutoFit/>
          </a:bodyPr>
          <a:lstStyle/>
          <a:p>
            <a:pPr algn="just">
              <a:spcAft>
                <a:spcPts val="0"/>
              </a:spcAft>
              <a:defRPr/>
            </a:pPr>
            <a:r>
              <a:rPr lang="zh-CN" altLang="en-US" sz="36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应用示范</a:t>
            </a:r>
          </a:p>
        </p:txBody>
      </p:sp>
      <p:grpSp>
        <p:nvGrpSpPr>
          <p:cNvPr id="2" name="组合 1">
            <a:extLst>
              <a:ext uri="{FF2B5EF4-FFF2-40B4-BE49-F238E27FC236}">
                <a16:creationId xmlns:a16="http://schemas.microsoft.com/office/drawing/2014/main" xmlns="" id="{D200B1A2-5920-4BCB-AE5A-C78E61B4EE47}"/>
              </a:ext>
            </a:extLst>
          </p:cNvPr>
          <p:cNvGrpSpPr/>
          <p:nvPr/>
        </p:nvGrpSpPr>
        <p:grpSpPr>
          <a:xfrm>
            <a:off x="918958" y="1826534"/>
            <a:ext cx="10354084" cy="3946098"/>
            <a:chOff x="120650" y="1565275"/>
            <a:chExt cx="12071350" cy="4600575"/>
          </a:xfrm>
        </p:grpSpPr>
        <p:pic>
          <p:nvPicPr>
            <p:cNvPr id="27652"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0650" y="1577975"/>
              <a:ext cx="2624138"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图片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1763" y="3403600"/>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图片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763" y="5229225"/>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图片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70250" y="1577975"/>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图片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70250" y="3397250"/>
              <a:ext cx="262255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图片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19850" y="1598613"/>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图片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08738" y="3422650"/>
              <a:ext cx="262413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图片 1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569450" y="1565275"/>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图片 12"/>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270250" y="5229225"/>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图片 1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569450" y="3422650"/>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2" name="图片 14"/>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9569450" y="5229225"/>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图片 15"/>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419850" y="5229225"/>
              <a:ext cx="26225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6411231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E32F8E21-F105-4B07-B33E-DCDE7BC2ECC5}"/>
              </a:ext>
            </a:extLst>
          </p:cNvPr>
          <p:cNvGrpSpPr/>
          <p:nvPr/>
        </p:nvGrpSpPr>
        <p:grpSpPr>
          <a:xfrm>
            <a:off x="-21739" y="0"/>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A7EEFDF0-6FC6-46F4-836D-7CEF56C0C394}"/>
                </a:ext>
              </a:extLst>
            </p:cNvPr>
            <p:cNvGrpSpPr/>
            <p:nvPr/>
          </p:nvGrpSpPr>
          <p:grpSpPr>
            <a:xfrm flipH="1" flipV="1">
              <a:off x="-10869" y="-1"/>
              <a:ext cx="3621059" cy="6857999"/>
              <a:chOff x="8581811" y="0"/>
              <a:chExt cx="3621059" cy="6857999"/>
            </a:xfrm>
          </p:grpSpPr>
          <p:sp>
            <p:nvSpPr>
              <p:cNvPr id="10" name="Freeform 5">
                <a:extLst>
                  <a:ext uri="{FF2B5EF4-FFF2-40B4-BE49-F238E27FC236}">
                    <a16:creationId xmlns:a16="http://schemas.microsoft.com/office/drawing/2014/main" xmlns="" id="{5393CF44-DC67-430B-8F0F-CE7C78AF802B}"/>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B42FB17D-25FB-4912-B363-B80F17605423}"/>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72AE6E3D-EAA5-4733-B2AD-D25D81BF9387}"/>
                </a:ext>
              </a:extLst>
            </p:cNvPr>
            <p:cNvGrpSpPr/>
            <p:nvPr/>
          </p:nvGrpSpPr>
          <p:grpSpPr>
            <a:xfrm>
              <a:off x="8581811" y="0"/>
              <a:ext cx="3621059" cy="6857999"/>
              <a:chOff x="8581811" y="0"/>
              <a:chExt cx="3621059" cy="6857999"/>
            </a:xfrm>
          </p:grpSpPr>
          <p:sp>
            <p:nvSpPr>
              <p:cNvPr id="8" name="Freeform 5">
                <a:extLst>
                  <a:ext uri="{FF2B5EF4-FFF2-40B4-BE49-F238E27FC236}">
                    <a16:creationId xmlns:a16="http://schemas.microsoft.com/office/drawing/2014/main" xmlns="" id="{E3E58B32-825B-4372-9829-42389E1C21D7}"/>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9" name="Freeform 5">
                <a:extLst>
                  <a:ext uri="{FF2B5EF4-FFF2-40B4-BE49-F238E27FC236}">
                    <a16:creationId xmlns:a16="http://schemas.microsoft.com/office/drawing/2014/main" xmlns="" id="{C1629DEE-4470-458A-91BD-DD9B6DC8E0B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94</a:t>
            </a:fld>
            <a:endParaRPr lang="zh-CN" altLang="en-US">
              <a:solidFill>
                <a:schemeClr val="bg2">
                  <a:lumMod val="25000"/>
                </a:schemeClr>
              </a:solidFill>
            </a:endParaRPr>
          </a:p>
        </p:txBody>
      </p:sp>
      <p:sp>
        <p:nvSpPr>
          <p:cNvPr id="3" name="矩形 2"/>
          <p:cNvSpPr/>
          <p:nvPr/>
        </p:nvSpPr>
        <p:spPr>
          <a:xfrm>
            <a:off x="4106224" y="884841"/>
            <a:ext cx="3979551"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上海市教育跨校认证</a:t>
            </a:r>
          </a:p>
        </p:txBody>
      </p:sp>
      <p:sp>
        <p:nvSpPr>
          <p:cNvPr id="4" name="矩形 3"/>
          <p:cNvSpPr/>
          <p:nvPr/>
        </p:nvSpPr>
        <p:spPr>
          <a:xfrm>
            <a:off x="784544" y="2237460"/>
            <a:ext cx="10079767" cy="3351046"/>
          </a:xfrm>
          <a:prstGeom prst="rect">
            <a:avLst/>
          </a:prstGeom>
        </p:spPr>
        <p:txBody>
          <a:bodyPr wrap="square">
            <a:spAutoFit/>
          </a:bodyPr>
          <a:lstStyle/>
          <a:p>
            <a:pPr marL="514350" lvl="0" indent="-514350" algn="just">
              <a:lnSpc>
                <a:spcPct val="150000"/>
              </a:lnSpc>
              <a:spcAft>
                <a:spcPts val="0"/>
              </a:spcAft>
              <a:buFont typeface="Arial" panose="020B0604020202020204" pitchFamily="34" charset="0"/>
              <a:buChar char="•"/>
            </a:pPr>
            <a:r>
              <a:rPr lang="zh-CN" altLang="en-US"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分布式的认证联盟</a:t>
            </a:r>
          </a:p>
          <a:p>
            <a:pPr marL="514350" lvl="0" indent="-514350" algn="just">
              <a:lnSpc>
                <a:spcPct val="150000"/>
              </a:lnSpc>
              <a:spcAft>
                <a:spcPts val="0"/>
              </a:spcAft>
              <a:buFont typeface="Arial" panose="020B0604020202020204" pitchFamily="34" charset="0"/>
              <a:buChar char="•"/>
            </a:pPr>
            <a:r>
              <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40</a:t>
            </a:r>
            <a:r>
              <a:rPr lang="zh-CN" altLang="en-US"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个认证子域加盟，还在不断扩展中。总用户规模超过</a:t>
            </a:r>
            <a:r>
              <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100</a:t>
            </a:r>
            <a:r>
              <a:rPr lang="zh-CN" altLang="en-US"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万，活跃用户将近</a:t>
            </a:r>
            <a:r>
              <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5</a:t>
            </a:r>
            <a:r>
              <a:rPr lang="zh-CN" altLang="en-US"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万。</a:t>
            </a:r>
          </a:p>
          <a:p>
            <a:pPr marL="514350" lvl="0" indent="-514350" algn="just">
              <a:lnSpc>
                <a:spcPct val="150000"/>
              </a:lnSpc>
              <a:spcAft>
                <a:spcPts val="0"/>
              </a:spcAft>
              <a:buFont typeface="Arial" panose="020B0604020202020204" pitchFamily="34" charset="0"/>
              <a:buChar char="•"/>
            </a:pPr>
            <a:r>
              <a:rPr lang="zh-CN" altLang="en-US"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上海市教育无线通，上海市优质资源共建共享平台，上海市东北片跨校辅修平台等多样化的资源共享应用。</a:t>
            </a:r>
            <a:endPar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514350" lvl="0" indent="-514350" algn="just">
              <a:lnSpc>
                <a:spcPct val="150000"/>
              </a:lnSpc>
              <a:spcAft>
                <a:spcPts val="0"/>
              </a:spcAft>
              <a:buFont typeface="Arial" panose="020B0604020202020204" pitchFamily="34" charset="0"/>
              <a:buChar char="•"/>
            </a:pPr>
            <a:r>
              <a:rPr lang="zh-CN" altLang="en-US"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基于</a:t>
            </a:r>
            <a:r>
              <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Shibboleth</a:t>
            </a:r>
            <a:r>
              <a:rPr lang="zh-CN" altLang="en-US"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开源组件构建。</a:t>
            </a:r>
            <a:endParaRPr lang="en-US" altLang="zh-CN" sz="24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22530498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A11CD633-4658-4473-9A94-469D8C1E60F3}"/>
              </a:ext>
            </a:extLst>
          </p:cNvPr>
          <p:cNvGrpSpPr/>
          <p:nvPr/>
        </p:nvGrpSpPr>
        <p:grpSpPr>
          <a:xfrm>
            <a:off x="-21739" y="0"/>
            <a:ext cx="12213739" cy="6858000"/>
            <a:chOff x="-10869" y="-1"/>
            <a:chExt cx="12213739" cy="6858000"/>
          </a:xfrm>
        </p:grpSpPr>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0470101F-3738-4586-9EF4-8F045FFA69D2}"/>
                </a:ext>
              </a:extLst>
            </p:cNvPr>
            <p:cNvGrpSpPr/>
            <p:nvPr/>
          </p:nvGrpSpPr>
          <p:grpSpPr>
            <a:xfrm flipH="1" flipV="1">
              <a:off x="-10869" y="-1"/>
              <a:ext cx="3621059" cy="6857999"/>
              <a:chOff x="8581811" y="0"/>
              <a:chExt cx="3621059" cy="6857999"/>
            </a:xfrm>
          </p:grpSpPr>
          <p:sp>
            <p:nvSpPr>
              <p:cNvPr id="11" name="Freeform 5">
                <a:extLst>
                  <a:ext uri="{FF2B5EF4-FFF2-40B4-BE49-F238E27FC236}">
                    <a16:creationId xmlns:a16="http://schemas.microsoft.com/office/drawing/2014/main" xmlns="" id="{56EC514A-C281-4EA4-A6A2-C95D1E4F89C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2" name="Freeform 5">
                <a:extLst>
                  <a:ext uri="{FF2B5EF4-FFF2-40B4-BE49-F238E27FC236}">
                    <a16:creationId xmlns:a16="http://schemas.microsoft.com/office/drawing/2014/main" xmlns="" id="{3971F984-23A8-4733-AA3B-60DDF831221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49FD5901-D8A3-4A53-ADDE-D1E5D896E44F}"/>
                </a:ext>
              </a:extLst>
            </p:cNvPr>
            <p:cNvGrpSpPr/>
            <p:nvPr/>
          </p:nvGrpSpPr>
          <p:grpSpPr>
            <a:xfrm>
              <a:off x="8581811" y="0"/>
              <a:ext cx="3621059" cy="6857999"/>
              <a:chOff x="8581811" y="0"/>
              <a:chExt cx="3621059" cy="6857999"/>
            </a:xfrm>
          </p:grpSpPr>
          <p:sp>
            <p:nvSpPr>
              <p:cNvPr id="9" name="Freeform 5">
                <a:extLst>
                  <a:ext uri="{FF2B5EF4-FFF2-40B4-BE49-F238E27FC236}">
                    <a16:creationId xmlns:a16="http://schemas.microsoft.com/office/drawing/2014/main" xmlns="" id="{7E125686-AC58-47B3-8AF7-ED1D49BC4B99}"/>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0" name="Freeform 5">
                <a:extLst>
                  <a:ext uri="{FF2B5EF4-FFF2-40B4-BE49-F238E27FC236}">
                    <a16:creationId xmlns:a16="http://schemas.microsoft.com/office/drawing/2014/main" xmlns="" id="{8B25118C-EA59-4F61-B4FC-FEAB1A12114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95</a:t>
            </a:fld>
            <a:endParaRPr lang="zh-CN" altLang="en-US">
              <a:solidFill>
                <a:schemeClr val="bg2">
                  <a:lumMod val="25000"/>
                </a:schemeClr>
              </a:solidFill>
            </a:endParaRPr>
          </a:p>
        </p:txBody>
      </p:sp>
      <p:pic>
        <p:nvPicPr>
          <p:cNvPr id="3" name="内容占位符 3"/>
          <p:cNvPicPr>
            <a:picLocks noChangeAspect="1"/>
          </p:cNvPicPr>
          <p:nvPr/>
        </p:nvPicPr>
        <p:blipFill>
          <a:blip r:embed="rId2"/>
          <a:stretch>
            <a:fillRect/>
          </a:stretch>
        </p:blipFill>
        <p:spPr>
          <a:xfrm>
            <a:off x="8447848" y="754021"/>
            <a:ext cx="3491084" cy="5204888"/>
          </a:xfrm>
          <a:prstGeom prst="rect">
            <a:avLst/>
          </a:prstGeom>
        </p:spPr>
      </p:pic>
      <p:pic>
        <p:nvPicPr>
          <p:cNvPr id="4" name="图片 3"/>
          <p:cNvPicPr>
            <a:picLocks noChangeAspect="1"/>
          </p:cNvPicPr>
          <p:nvPr/>
        </p:nvPicPr>
        <p:blipFill>
          <a:blip r:embed="rId3"/>
          <a:stretch>
            <a:fillRect/>
          </a:stretch>
        </p:blipFill>
        <p:spPr>
          <a:xfrm>
            <a:off x="149901" y="1611084"/>
            <a:ext cx="7923217" cy="4347825"/>
          </a:xfrm>
          <a:prstGeom prst="rect">
            <a:avLst/>
          </a:prstGeom>
        </p:spPr>
      </p:pic>
      <p:sp>
        <p:nvSpPr>
          <p:cNvPr id="5" name="矩形 4"/>
          <p:cNvSpPr/>
          <p:nvPr/>
        </p:nvSpPr>
        <p:spPr>
          <a:xfrm>
            <a:off x="455897" y="754021"/>
            <a:ext cx="3467616"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上海市教育无线通</a:t>
            </a:r>
          </a:p>
        </p:txBody>
      </p:sp>
    </p:spTree>
    <p:extLst>
      <p:ext uri="{BB962C8B-B14F-4D97-AF65-F5344CB8AC3E}">
        <p14:creationId xmlns:p14="http://schemas.microsoft.com/office/powerpoint/2010/main" val="272457208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6EF2F504-4EFC-4294-855E-6638D3E24D36}"/>
              </a:ext>
            </a:extLst>
          </p:cNvPr>
          <p:cNvGrpSpPr/>
          <p:nvPr/>
        </p:nvGrpSpPr>
        <p:grpSpPr>
          <a:xfrm>
            <a:off x="-21739" y="0"/>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798E67BE-8896-41DB-B583-57E770C2441E}"/>
                </a:ext>
              </a:extLst>
            </p:cNvPr>
            <p:cNvGrpSpPr/>
            <p:nvPr/>
          </p:nvGrpSpPr>
          <p:grpSpPr>
            <a:xfrm flipH="1" flipV="1">
              <a:off x="-10869" y="-1"/>
              <a:ext cx="3621059" cy="6857999"/>
              <a:chOff x="8581811" y="0"/>
              <a:chExt cx="3621059" cy="6857999"/>
            </a:xfrm>
          </p:grpSpPr>
          <p:sp>
            <p:nvSpPr>
              <p:cNvPr id="10" name="Freeform 5">
                <a:extLst>
                  <a:ext uri="{FF2B5EF4-FFF2-40B4-BE49-F238E27FC236}">
                    <a16:creationId xmlns:a16="http://schemas.microsoft.com/office/drawing/2014/main" xmlns="" id="{15A24E50-75DB-4834-96C8-8D5319121A5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sp>
            <p:nvSpPr>
              <p:cNvPr id="11" name="Freeform 5">
                <a:extLst>
                  <a:ext uri="{FF2B5EF4-FFF2-40B4-BE49-F238E27FC236}">
                    <a16:creationId xmlns:a16="http://schemas.microsoft.com/office/drawing/2014/main" xmlns="" id="{A041AE98-A387-4C17-B671-72BAB382F5AF}"/>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FAECFB0E-FF8E-4066-BA3B-CC012EFD5E69}"/>
                </a:ext>
              </a:extLst>
            </p:cNvPr>
            <p:cNvGrpSpPr/>
            <p:nvPr/>
          </p:nvGrpSpPr>
          <p:grpSpPr>
            <a:xfrm>
              <a:off x="8581811" y="0"/>
              <a:ext cx="3621059" cy="6857999"/>
              <a:chOff x="8581811" y="0"/>
              <a:chExt cx="3621059" cy="6857999"/>
            </a:xfrm>
          </p:grpSpPr>
          <p:sp>
            <p:nvSpPr>
              <p:cNvPr id="8" name="Freeform 5">
                <a:extLst>
                  <a:ext uri="{FF2B5EF4-FFF2-40B4-BE49-F238E27FC236}">
                    <a16:creationId xmlns:a16="http://schemas.microsoft.com/office/drawing/2014/main" xmlns="" id="{C549D1E4-1986-4270-A98B-31B58962300D}"/>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sp>
            <p:nvSpPr>
              <p:cNvPr id="9" name="Freeform 5">
                <a:extLst>
                  <a:ext uri="{FF2B5EF4-FFF2-40B4-BE49-F238E27FC236}">
                    <a16:creationId xmlns:a16="http://schemas.microsoft.com/office/drawing/2014/main" xmlns="" id="{1AE172D6-8C7C-4C1F-95E2-810CBD588191}"/>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bg2">
                      <a:lumMod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96</a:t>
            </a:fld>
            <a:endParaRPr lang="zh-CN" altLang="en-US">
              <a:solidFill>
                <a:schemeClr val="bg2">
                  <a:lumMod val="25000"/>
                </a:schemeClr>
              </a:solidFill>
            </a:endParaRPr>
          </a:p>
        </p:txBody>
      </p:sp>
      <p:pic>
        <p:nvPicPr>
          <p:cNvPr id="3" name="内容占位符 11"/>
          <p:cNvPicPr>
            <a:picLocks noChangeAspect="1"/>
          </p:cNvPicPr>
          <p:nvPr/>
        </p:nvPicPr>
        <p:blipFill>
          <a:blip r:embed="rId2"/>
          <a:stretch>
            <a:fillRect/>
          </a:stretch>
        </p:blipFill>
        <p:spPr>
          <a:xfrm>
            <a:off x="1713754" y="1036928"/>
            <a:ext cx="8766651" cy="5572600"/>
          </a:xfrm>
          <a:prstGeom prst="rect">
            <a:avLst/>
          </a:prstGeom>
        </p:spPr>
      </p:pic>
      <p:sp>
        <p:nvSpPr>
          <p:cNvPr id="4" name="矩形 3"/>
          <p:cNvSpPr/>
          <p:nvPr/>
        </p:nvSpPr>
        <p:spPr>
          <a:xfrm>
            <a:off x="3951823" y="323300"/>
            <a:ext cx="4288353"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上海市东北片跨校辅修</a:t>
            </a:r>
          </a:p>
        </p:txBody>
      </p:sp>
    </p:spTree>
    <p:extLst>
      <p:ext uri="{BB962C8B-B14F-4D97-AF65-F5344CB8AC3E}">
        <p14:creationId xmlns:p14="http://schemas.microsoft.com/office/powerpoint/2010/main" val="38366844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9A2C03C3-1B7D-4BC4-8318-2A2275A9CA51}"/>
              </a:ext>
            </a:extLst>
          </p:cNvPr>
          <p:cNvGrpSpPr/>
          <p:nvPr/>
        </p:nvGrpSpPr>
        <p:grpSpPr>
          <a:xfrm>
            <a:off x="-21739" y="0"/>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FC4135A8-C81F-430E-8737-70090A3877CE}"/>
                </a:ext>
              </a:extLst>
            </p:cNvPr>
            <p:cNvGrpSpPr/>
            <p:nvPr/>
          </p:nvGrpSpPr>
          <p:grpSpPr>
            <a:xfrm flipH="1" flipV="1">
              <a:off x="-10869" y="-1"/>
              <a:ext cx="3621059" cy="6857999"/>
              <a:chOff x="8581811" y="0"/>
              <a:chExt cx="3621059" cy="6857999"/>
            </a:xfrm>
          </p:grpSpPr>
          <p:sp>
            <p:nvSpPr>
              <p:cNvPr id="10" name="Freeform 5">
                <a:extLst>
                  <a:ext uri="{FF2B5EF4-FFF2-40B4-BE49-F238E27FC236}">
                    <a16:creationId xmlns:a16="http://schemas.microsoft.com/office/drawing/2014/main" xmlns="" id="{837040CF-4AC4-4A31-9A43-E9286874BFE3}"/>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091BA4AC-1BF5-46E2-84F4-830B7B5E7826}"/>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4EA296D-7E04-4C0B-8E1D-1A55B42B1823}"/>
                </a:ext>
              </a:extLst>
            </p:cNvPr>
            <p:cNvGrpSpPr/>
            <p:nvPr/>
          </p:nvGrpSpPr>
          <p:grpSpPr>
            <a:xfrm>
              <a:off x="8581811" y="0"/>
              <a:ext cx="3621059" cy="6857999"/>
              <a:chOff x="8581811" y="0"/>
              <a:chExt cx="3621059" cy="6857999"/>
            </a:xfrm>
          </p:grpSpPr>
          <p:sp>
            <p:nvSpPr>
              <p:cNvPr id="8" name="Freeform 5">
                <a:extLst>
                  <a:ext uri="{FF2B5EF4-FFF2-40B4-BE49-F238E27FC236}">
                    <a16:creationId xmlns:a16="http://schemas.microsoft.com/office/drawing/2014/main" xmlns="" id="{D8AEC890-AA6B-4686-8A7D-6B4C9272927E}"/>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9" name="Freeform 5">
                <a:extLst>
                  <a:ext uri="{FF2B5EF4-FFF2-40B4-BE49-F238E27FC236}">
                    <a16:creationId xmlns:a16="http://schemas.microsoft.com/office/drawing/2014/main" xmlns="" id="{73A13D31-FEB2-48D1-9074-213B769589F8}"/>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97</a:t>
            </a:fld>
            <a:endParaRPr lang="zh-CN" altLang="en-US">
              <a:solidFill>
                <a:schemeClr val="bg2">
                  <a:lumMod val="25000"/>
                </a:schemeClr>
              </a:solidFill>
            </a:endParaRPr>
          </a:p>
        </p:txBody>
      </p:sp>
      <p:pic>
        <p:nvPicPr>
          <p:cNvPr id="3" name="内容占位符 3"/>
          <p:cNvPicPr>
            <a:picLocks noChangeAspect="1"/>
          </p:cNvPicPr>
          <p:nvPr/>
        </p:nvPicPr>
        <p:blipFill>
          <a:blip r:embed="rId2"/>
          <a:stretch>
            <a:fillRect/>
          </a:stretch>
        </p:blipFill>
        <p:spPr>
          <a:xfrm>
            <a:off x="1698980" y="1167632"/>
            <a:ext cx="8801100" cy="5690368"/>
          </a:xfrm>
          <a:prstGeom prst="rect">
            <a:avLst/>
          </a:prstGeom>
        </p:spPr>
      </p:pic>
      <p:sp>
        <p:nvSpPr>
          <p:cNvPr id="4" name="矩形 3"/>
          <p:cNvSpPr/>
          <p:nvPr/>
        </p:nvSpPr>
        <p:spPr>
          <a:xfrm>
            <a:off x="3131086" y="323299"/>
            <a:ext cx="5929828"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上海地区高校资源共建共享平台</a:t>
            </a:r>
          </a:p>
        </p:txBody>
      </p:sp>
    </p:spTree>
    <p:extLst>
      <p:ext uri="{BB962C8B-B14F-4D97-AF65-F5344CB8AC3E}">
        <p14:creationId xmlns:p14="http://schemas.microsoft.com/office/powerpoint/2010/main" val="157653633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xmlns="" id="{0956B669-96C6-43A0-87B6-CE46902E9C42}"/>
              </a:ext>
            </a:extLst>
          </p:cNvPr>
          <p:cNvGrpSpPr/>
          <p:nvPr/>
        </p:nvGrpSpPr>
        <p:grpSpPr>
          <a:xfrm>
            <a:off x="-21739" y="0"/>
            <a:ext cx="12213739" cy="6858000"/>
            <a:chOff x="-10869" y="-1"/>
            <a:chExt cx="12213739" cy="6858000"/>
          </a:xfrm>
        </p:grpSpPr>
        <p:grpSp>
          <p:nvGrpSpPr>
            <p:cNvPr id="6" name="组合 5"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361C20CE-8FCF-4801-8C24-0A326CB42AA0}"/>
                </a:ext>
              </a:extLst>
            </p:cNvPr>
            <p:cNvGrpSpPr/>
            <p:nvPr/>
          </p:nvGrpSpPr>
          <p:grpSpPr>
            <a:xfrm flipH="1" flipV="1">
              <a:off x="-10869" y="-1"/>
              <a:ext cx="3621059" cy="6857999"/>
              <a:chOff x="8581811" y="0"/>
              <a:chExt cx="3621059" cy="6857999"/>
            </a:xfrm>
          </p:grpSpPr>
          <p:sp>
            <p:nvSpPr>
              <p:cNvPr id="12" name="Freeform 5">
                <a:extLst>
                  <a:ext uri="{FF2B5EF4-FFF2-40B4-BE49-F238E27FC236}">
                    <a16:creationId xmlns:a16="http://schemas.microsoft.com/office/drawing/2014/main" xmlns="" id="{79DC892E-70D9-4FB7-80AB-A092268A44F5}"/>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3" name="Freeform 5">
                <a:extLst>
                  <a:ext uri="{FF2B5EF4-FFF2-40B4-BE49-F238E27FC236}">
                    <a16:creationId xmlns:a16="http://schemas.microsoft.com/office/drawing/2014/main" xmlns="" id="{F24F4EAD-EE73-4538-A613-44CDE4FEBC1B}"/>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7" name="组合 6"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F170ADBD-C284-49EE-B125-FE70F8118BC3}"/>
                </a:ext>
              </a:extLst>
            </p:cNvPr>
            <p:cNvGrpSpPr/>
            <p:nvPr/>
          </p:nvGrpSpPr>
          <p:grpSpPr>
            <a:xfrm>
              <a:off x="8581811" y="0"/>
              <a:ext cx="3621059" cy="6857999"/>
              <a:chOff x="8581811" y="0"/>
              <a:chExt cx="3621059" cy="6857999"/>
            </a:xfrm>
          </p:grpSpPr>
          <p:sp>
            <p:nvSpPr>
              <p:cNvPr id="10" name="Freeform 5">
                <a:extLst>
                  <a:ext uri="{FF2B5EF4-FFF2-40B4-BE49-F238E27FC236}">
                    <a16:creationId xmlns:a16="http://schemas.microsoft.com/office/drawing/2014/main" xmlns="" id="{0966DE34-7CD0-4C3F-9662-A2EB81EE232A}"/>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7258D02F-66C7-4904-BBCF-670240F47809}"/>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98</a:t>
            </a:fld>
            <a:endParaRPr lang="zh-CN" altLang="en-US">
              <a:solidFill>
                <a:schemeClr val="bg2">
                  <a:lumMod val="25000"/>
                </a:schemeClr>
              </a:solidFill>
            </a:endParaRPr>
          </a:p>
        </p:txBody>
      </p:sp>
      <p:pic>
        <p:nvPicPr>
          <p:cNvPr id="8" name="图片 7"/>
          <p:cNvPicPr>
            <a:picLocks noChangeAspect="1"/>
          </p:cNvPicPr>
          <p:nvPr/>
        </p:nvPicPr>
        <p:blipFill>
          <a:blip r:embed="rId2"/>
          <a:stretch>
            <a:fillRect/>
          </a:stretch>
        </p:blipFill>
        <p:spPr>
          <a:xfrm>
            <a:off x="0" y="1439450"/>
            <a:ext cx="12243568" cy="4916900"/>
          </a:xfrm>
          <a:prstGeom prst="rect">
            <a:avLst/>
          </a:prstGeom>
        </p:spPr>
      </p:pic>
      <p:sp>
        <p:nvSpPr>
          <p:cNvPr id="9" name="矩形 8"/>
          <p:cNvSpPr/>
          <p:nvPr/>
        </p:nvSpPr>
        <p:spPr>
          <a:xfrm>
            <a:off x="4523429" y="361417"/>
            <a:ext cx="3196709" cy="584775"/>
          </a:xfrm>
          <a:prstGeom prst="rect">
            <a:avLst/>
          </a:prstGeom>
        </p:spPr>
        <p:txBody>
          <a:bodyPr wrap="none">
            <a:spAutoFit/>
          </a:bodyPr>
          <a:lstStyle/>
          <a:p>
            <a:pPr lvl="0" algn="just">
              <a:spcAft>
                <a:spcPts val="0"/>
              </a:spcAft>
            </a:pPr>
            <a:r>
              <a:rPr lang="en-US" altLang="zh-CN"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DS</a:t>
            </a: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访问人次统计</a:t>
            </a:r>
          </a:p>
        </p:txBody>
      </p:sp>
    </p:spTree>
    <p:extLst>
      <p:ext uri="{BB962C8B-B14F-4D97-AF65-F5344CB8AC3E}">
        <p14:creationId xmlns:p14="http://schemas.microsoft.com/office/powerpoint/2010/main" val="357458710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xmlns="" id="{936CBF91-145D-4DB3-AEFB-B9C16FA94A43}"/>
              </a:ext>
            </a:extLst>
          </p:cNvPr>
          <p:cNvGrpSpPr/>
          <p:nvPr/>
        </p:nvGrpSpPr>
        <p:grpSpPr>
          <a:xfrm>
            <a:off x="-21739" y="0"/>
            <a:ext cx="12213739" cy="6858000"/>
            <a:chOff x="-10869" y="-1"/>
            <a:chExt cx="12213739" cy="6858000"/>
          </a:xfrm>
        </p:grpSpPr>
        <p:grpSp>
          <p:nvGrpSpPr>
            <p:cNvPr id="8" name="组合 7"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C1D56282-3333-4D5A-B109-7CA7DC30A95B}"/>
                </a:ext>
              </a:extLst>
            </p:cNvPr>
            <p:cNvGrpSpPr/>
            <p:nvPr/>
          </p:nvGrpSpPr>
          <p:grpSpPr>
            <a:xfrm flipH="1" flipV="1">
              <a:off x="-10869" y="-1"/>
              <a:ext cx="3621059" cy="6857999"/>
              <a:chOff x="8581811" y="0"/>
              <a:chExt cx="3621059" cy="6857999"/>
            </a:xfrm>
          </p:grpSpPr>
          <p:sp>
            <p:nvSpPr>
              <p:cNvPr id="12" name="Freeform 5">
                <a:extLst>
                  <a:ext uri="{FF2B5EF4-FFF2-40B4-BE49-F238E27FC236}">
                    <a16:creationId xmlns:a16="http://schemas.microsoft.com/office/drawing/2014/main" xmlns="" id="{363E09D8-009A-4FEC-BF5E-7FA1BD92375C}"/>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3" name="Freeform 5">
                <a:extLst>
                  <a:ext uri="{FF2B5EF4-FFF2-40B4-BE49-F238E27FC236}">
                    <a16:creationId xmlns:a16="http://schemas.microsoft.com/office/drawing/2014/main" xmlns="" id="{5DFC48A0-0898-4DA9-AE1F-A29A71C30F5E}"/>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nvGrpSpPr>
            <p:cNvPr id="9" name="组合 8" descr="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
              <a:extLst>
                <a:ext uri="{FF2B5EF4-FFF2-40B4-BE49-F238E27FC236}">
                  <a16:creationId xmlns:a16="http://schemas.microsoft.com/office/drawing/2014/main" xmlns="" id="{824F6BD9-4D75-4662-A1FB-981D30269E3A}"/>
                </a:ext>
              </a:extLst>
            </p:cNvPr>
            <p:cNvGrpSpPr/>
            <p:nvPr/>
          </p:nvGrpSpPr>
          <p:grpSpPr>
            <a:xfrm>
              <a:off x="8581811" y="0"/>
              <a:ext cx="3621059" cy="6857999"/>
              <a:chOff x="8581811" y="0"/>
              <a:chExt cx="3621059" cy="6857999"/>
            </a:xfrm>
          </p:grpSpPr>
          <p:sp>
            <p:nvSpPr>
              <p:cNvPr id="10" name="Freeform 5">
                <a:extLst>
                  <a:ext uri="{FF2B5EF4-FFF2-40B4-BE49-F238E27FC236}">
                    <a16:creationId xmlns:a16="http://schemas.microsoft.com/office/drawing/2014/main" xmlns="" id="{6EBCEF01-3A04-420A-A540-5C3D04F79A64}"/>
                  </a:ext>
                </a:extLst>
              </p:cNvPr>
              <p:cNvSpPr>
                <a:spLocks/>
              </p:cNvSpPr>
              <p:nvPr/>
            </p:nvSpPr>
            <p:spPr bwMode="auto">
              <a:xfrm>
                <a:off x="9829351" y="0"/>
                <a:ext cx="2373519" cy="6857999"/>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solidFill>
                <a:schemeClr val="bg1">
                  <a:lumMod val="95000"/>
                  <a:alpha val="4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sp>
            <p:nvSpPr>
              <p:cNvPr id="11" name="Freeform 5">
                <a:extLst>
                  <a:ext uri="{FF2B5EF4-FFF2-40B4-BE49-F238E27FC236}">
                    <a16:creationId xmlns:a16="http://schemas.microsoft.com/office/drawing/2014/main" xmlns="" id="{B826CC27-252E-48A6-B9E6-6B5B944CD1E4}"/>
                  </a:ext>
                </a:extLst>
              </p:cNvPr>
              <p:cNvSpPr>
                <a:spLocks/>
              </p:cNvSpPr>
              <p:nvPr/>
            </p:nvSpPr>
            <p:spPr bwMode="auto">
              <a:xfrm>
                <a:off x="8581811" y="1290104"/>
                <a:ext cx="3600710" cy="5567895"/>
              </a:xfrm>
              <a:custGeom>
                <a:avLst/>
                <a:gdLst>
                  <a:gd name="T0" fmla="*/ 718 w 718"/>
                  <a:gd name="T1" fmla="*/ 0 h 1115"/>
                  <a:gd name="T2" fmla="*/ 0 w 718"/>
                  <a:gd name="T3" fmla="*/ 1115 h 1115"/>
                  <a:gd name="T4" fmla="*/ 428 w 718"/>
                  <a:gd name="T5" fmla="*/ 1115 h 1115"/>
                  <a:gd name="T6" fmla="*/ 718 w 718"/>
                  <a:gd name="T7" fmla="*/ 274 h 1115"/>
                  <a:gd name="T8" fmla="*/ 718 w 718"/>
                  <a:gd name="T9" fmla="*/ 0 h 1115"/>
                </a:gdLst>
                <a:ahLst/>
                <a:cxnLst>
                  <a:cxn ang="0">
                    <a:pos x="T0" y="T1"/>
                  </a:cxn>
                  <a:cxn ang="0">
                    <a:pos x="T2" y="T3"/>
                  </a:cxn>
                  <a:cxn ang="0">
                    <a:pos x="T4" y="T5"/>
                  </a:cxn>
                  <a:cxn ang="0">
                    <a:pos x="T6" y="T7"/>
                  </a:cxn>
                  <a:cxn ang="0">
                    <a:pos x="T8" y="T9"/>
                  </a:cxn>
                </a:cxnLst>
                <a:rect l="0" t="0" r="r" b="b"/>
                <a:pathLst>
                  <a:path w="718" h="1115">
                    <a:moveTo>
                      <a:pt x="718" y="0"/>
                    </a:moveTo>
                    <a:cubicBezTo>
                      <a:pt x="718" y="0"/>
                      <a:pt x="650" y="627"/>
                      <a:pt x="0" y="1115"/>
                    </a:cubicBezTo>
                    <a:cubicBezTo>
                      <a:pt x="428" y="1115"/>
                      <a:pt x="428" y="1115"/>
                      <a:pt x="428" y="1115"/>
                    </a:cubicBezTo>
                    <a:cubicBezTo>
                      <a:pt x="428" y="1115"/>
                      <a:pt x="658" y="631"/>
                      <a:pt x="718" y="274"/>
                    </a:cubicBezTo>
                    <a:lnTo>
                      <a:pt x="718" y="0"/>
                    </a:lnTo>
                    <a:close/>
                  </a:path>
                </a:pathLst>
              </a:custGeom>
              <a:gradFill flip="none" rotWithShape="1">
                <a:gsLst>
                  <a:gs pos="0">
                    <a:schemeClr val="bg1">
                      <a:lumMod val="95000"/>
                    </a:schemeClr>
                  </a:gs>
                  <a:gs pos="91000">
                    <a:schemeClr val="bg1"/>
                  </a:gs>
                </a:gsLst>
                <a:lin ang="4800000" scaled="0"/>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lumMod val="75000"/>
                      <a:lumOff val="25000"/>
                    </a:schemeClr>
                  </a:solidFill>
                </a:endParaRPr>
              </a:p>
            </p:txBody>
          </p:sp>
        </p:grpSp>
      </p:grpSp>
      <p:sp>
        <p:nvSpPr>
          <p:cNvPr id="2" name="灯片编号占位符 1"/>
          <p:cNvSpPr>
            <a:spLocks noGrp="1"/>
          </p:cNvSpPr>
          <p:nvPr>
            <p:ph type="sldNum" sz="quarter" idx="12"/>
          </p:nvPr>
        </p:nvSpPr>
        <p:spPr/>
        <p:txBody>
          <a:bodyPr/>
          <a:lstStyle/>
          <a:p>
            <a:fld id="{25A0CABC-F17F-4FCB-9A71-10A519D82FE6}" type="slidenum">
              <a:rPr lang="zh-CN" altLang="en-US" smtClean="0">
                <a:solidFill>
                  <a:schemeClr val="bg2">
                    <a:lumMod val="25000"/>
                  </a:schemeClr>
                </a:solidFill>
              </a:rPr>
              <a:pPr/>
              <a:t>99</a:t>
            </a:fld>
            <a:endParaRPr lang="zh-CN" altLang="en-US">
              <a:solidFill>
                <a:schemeClr val="bg2">
                  <a:lumMod val="25000"/>
                </a:schemeClr>
              </a:solidFill>
            </a:endParaRPr>
          </a:p>
        </p:txBody>
      </p:sp>
      <p:pic>
        <p:nvPicPr>
          <p:cNvPr id="5" name="图片 4"/>
          <p:cNvPicPr>
            <a:picLocks noChangeAspect="1"/>
          </p:cNvPicPr>
          <p:nvPr/>
        </p:nvPicPr>
        <p:blipFill>
          <a:blip r:embed="rId2"/>
          <a:stretch>
            <a:fillRect/>
          </a:stretch>
        </p:blipFill>
        <p:spPr>
          <a:xfrm>
            <a:off x="0" y="1286783"/>
            <a:ext cx="12192000" cy="4738641"/>
          </a:xfrm>
          <a:prstGeom prst="rect">
            <a:avLst/>
          </a:prstGeom>
        </p:spPr>
      </p:pic>
      <p:sp>
        <p:nvSpPr>
          <p:cNvPr id="6" name="矩形 5"/>
          <p:cNvSpPr/>
          <p:nvPr/>
        </p:nvSpPr>
        <p:spPr>
          <a:xfrm>
            <a:off x="3874879" y="518171"/>
            <a:ext cx="4442242" cy="584775"/>
          </a:xfrm>
          <a:prstGeom prst="rect">
            <a:avLst/>
          </a:prstGeom>
        </p:spPr>
        <p:txBody>
          <a:bodyPr wrap="none">
            <a:spAutoFit/>
          </a:bodyPr>
          <a:lstStyle/>
          <a:p>
            <a:pPr lvl="0" algn="just">
              <a:spcAft>
                <a:spcPts val="0"/>
              </a:spcAft>
            </a:pPr>
            <a:r>
              <a:rPr lang="zh-CN" altLang="en-US" sz="3200" kern="100" dirty="0">
                <a:solidFill>
                  <a:schemeClr val="bg2">
                    <a:lumMod val="25000"/>
                  </a:schemeClr>
                </a:solidFill>
                <a:latin typeface="微软雅黑" panose="020B0503020204020204" pitchFamily="34" charset="-122"/>
                <a:ea typeface="微软雅黑" panose="020B0503020204020204" pitchFamily="34" charset="-122"/>
                <a:cs typeface="Times New Roman" panose="02020603050405020304" pitchFamily="18" charset="0"/>
              </a:rPr>
              <a:t>身份认证节点使用分布</a:t>
            </a:r>
          </a:p>
        </p:txBody>
      </p:sp>
    </p:spTree>
    <p:extLst>
      <p:ext uri="{BB962C8B-B14F-4D97-AF65-F5344CB8AC3E}">
        <p14:creationId xmlns:p14="http://schemas.microsoft.com/office/powerpoint/2010/main" val="7516753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6|0.2|0.2"/>
</p:tagLst>
</file>

<file path=ppt/tags/tag2.xml><?xml version="1.0" encoding="utf-8"?>
<p:tagLst xmlns:a="http://schemas.openxmlformats.org/drawingml/2006/main" xmlns:r="http://schemas.openxmlformats.org/officeDocument/2006/relationships" xmlns:p="http://schemas.openxmlformats.org/presentationml/2006/main">
  <p:tag name="TIMING" val="|28.1|10.8|3.2|5.1|2.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9FF13B3-9B6B-45EC-B03B-D96BB0A06B94}">
  <we:reference id="wa104115467" version="1.0.0.0" store="zh-CN"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e7d195523061f1c0 xmlns="http://e7d195523061f1c0/custom/data/def">
  <_7b1dac89e7d195523061f1c0316ecb71 xmlns="">e7d195523061f1c04e28dba3fd64c7213e18678e33730d739F21CE671645E83E699FAA60361CC8987C86A4D795EE7B54AA27756394CD7CCCDE1CE96189EB6007735053BA400A77C7D590A0EC33CBB7FCCB206E33D7C941D3BECA37C4B3A5C0BEB79EC05411C1068A9B723F82882628BC63804EE4629EAC36D8E41D05DAC6552021036C6B6CF738B97342E887C108BD9D</_7b1dac89e7d195523061f1c0316ecb71>
</e7d195523061f1c0>
</file>

<file path=customXml/itemProps1.xml><?xml version="1.0" encoding="utf-8"?>
<ds:datastoreItem xmlns:ds="http://schemas.openxmlformats.org/officeDocument/2006/customXml" ds:itemID="{685CFD26-CB9D-4D03-A6C7-A6EA8F5E1A57}">
  <ds:schemaRefs>
    <ds:schemaRef ds:uri="http://e7d195523061f1c0/custom/data/def"/>
    <ds:schemaRef ds:uri=""/>
  </ds:schemaRefs>
</ds:datastoreItem>
</file>

<file path=docProps/app.xml><?xml version="1.0" encoding="utf-8"?>
<Properties xmlns="http://schemas.openxmlformats.org/officeDocument/2006/extended-properties" xmlns:vt="http://schemas.openxmlformats.org/officeDocument/2006/docPropsVTypes">
  <TotalTime>3954</TotalTime>
  <Words>5577</Words>
  <Application>Microsoft Office PowerPoint</Application>
  <PresentationFormat>自定义</PresentationFormat>
  <Paragraphs>863</Paragraphs>
  <Slides>143</Slides>
  <Notes>49</Notes>
  <HiddenSlides>0</HiddenSlides>
  <MMClips>15</MMClips>
  <ScaleCrop>false</ScaleCrop>
  <HeadingPairs>
    <vt:vector size="6" baseType="variant">
      <vt:variant>
        <vt:lpstr>主题</vt:lpstr>
      </vt:variant>
      <vt:variant>
        <vt:i4>2</vt:i4>
      </vt:variant>
      <vt:variant>
        <vt:lpstr>嵌入 OLE 服务器</vt:lpstr>
      </vt:variant>
      <vt:variant>
        <vt:i4>1</vt:i4>
      </vt:variant>
      <vt:variant>
        <vt:lpstr>幻灯片标题</vt:lpstr>
      </vt:variant>
      <vt:variant>
        <vt:i4>143</vt:i4>
      </vt:variant>
    </vt:vector>
  </HeadingPairs>
  <TitlesOfParts>
    <vt:vector size="146" baseType="lpstr">
      <vt:lpstr>Office 主题</vt:lpstr>
      <vt:lpstr>Office 主题​​</vt:lpstr>
      <vt:lpstr>Visio.Drawing.11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中国教育现代化2035</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当下面对的困境</vt:lpstr>
      <vt:lpstr>PowerPoint 演示文稿</vt:lpstr>
      <vt:lpstr>PowerPoint 演示文稿</vt:lpstr>
      <vt:lpstr>PowerPoint 演示文稿</vt:lpstr>
      <vt:lpstr>教育信息化愿景</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顶层设计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政府机构——中立、第三方</vt:lpstr>
      <vt:lpstr>PowerPoint 演示文稿</vt:lpstr>
      <vt:lpstr>PowerPoint 演示文稿</vt:lpstr>
      <vt:lpstr>PowerPoint 演示文稿</vt:lpstr>
      <vt:lpstr>PowerPoint 演示文稿</vt:lpstr>
      <vt:lpstr>PowerPoint 演示文稿</vt:lpstr>
      <vt:lpstr>Oauth2+Shibboleth架构</vt:lpstr>
      <vt:lpstr>PowerPoint 演示文稿</vt:lpstr>
      <vt:lpstr>开放平台 demo 示例 https://oauthserverdemo.ecnu.edu.cn/documentation/</vt:lpstr>
      <vt:lpstr>技术支持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案例一、教学信息化</vt:lpstr>
      <vt:lpstr>某高级中学</vt:lpstr>
      <vt:lpstr>抽样问卷调查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2017届毕业生消费报告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主体角色</vt:lpstr>
      <vt:lpstr>生态循环</vt:lpstr>
      <vt:lpstr>PowerPoint 演示文稿</vt:lpstr>
      <vt:lpstr>PowerPoint 演示文稿</vt:lpstr>
      <vt:lpstr>PowerPoint 演示文稿</vt:lpstr>
      <vt:lpstr>PowerPoint 演示文稿</vt:lpstr>
      <vt:lpstr>PowerPoint 演示文稿</vt:lpstr>
      <vt:lpstr>信息化的时间效能曲线</vt:lpstr>
      <vt:lpstr>PowerPoint 演示文稿</vt:lpstr>
      <vt:lpstr>PowerPoint 演示文稿</vt:lpstr>
    </vt:vector>
  </TitlesOfParts>
  <Company>©PPTSTORE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©PPTSTORE</dc:creator>
  <dc:description>©PPTSTORE 版权所有</dc:description>
  <cp:lastModifiedBy>fkshen</cp:lastModifiedBy>
  <cp:revision>474</cp:revision>
  <dcterms:created xsi:type="dcterms:W3CDTF">2016-07-30T05:49:48Z</dcterms:created>
  <dcterms:modified xsi:type="dcterms:W3CDTF">2019-08-07T23:40:25Z</dcterms:modified>
</cp:coreProperties>
</file>